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99649-3012-C34A-AA67-6B54CDD467DF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07717-F20F-974B-8CB1-7A991227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07717-F20F-974B-8CB1-7A991227A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3044-DEEA-F946-ABA3-D8A748E78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99D39-C06D-2E4A-ACA2-988365C87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FB67-5AE3-764F-BE02-A8AC9120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D6C8-494C-8B4D-925D-3DEC8C89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5290-0DBA-EC44-AA1B-9BF4621A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063-C941-6345-AE91-7F7291AB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37645-2AD0-1C4A-8ED6-7DC81B501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3D02-A057-4848-A2CB-55AEA20E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9940-BE8F-D940-8AAD-3F0269A7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7FD5-D247-6344-9896-37A4949C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24107-9734-5644-BD8B-BCE96D10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6502E-AAE7-5542-9318-2A0C345D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53D1-C119-0C4A-8ACC-C246D50B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33A8-CDEB-2747-951B-4D4F21C5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F54D-ABD4-0046-B3B4-79AA008E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1E96-1F57-FE4D-90EF-9D1D88C5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1D3B-2808-024F-A335-C91CE9F7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B28A-3491-D749-A7EE-0E0DEB2C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23D66-83BF-A249-A77E-C3628B00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CF74-462A-8D42-909A-37450E8A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6426-D49C-7848-9651-423183C2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F3DD-AE40-554A-9BFA-A2DC94551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0FD5-F417-5447-AB6C-CA50EA08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D24F-E361-5D49-8E14-84BC1B4B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2D76-C5F9-6F42-8B90-3828C1F0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7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AE02-2704-E54D-A374-BAE4A9B5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EF37-840F-A146-B06E-C0BEF8F24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29D8F-DFF2-8245-B337-054D2DFCC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6939F-B241-204D-BEB3-70495163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7A370-8B6A-A04B-B991-311E1733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BB644-9FC2-704D-BDFC-1313477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3B41-15FE-904E-896C-E5A966D3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65E4-FD6F-524E-87E3-A450B302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EF523-01CD-DF4E-8AF0-1D80C7524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170CE-A933-8342-8C0B-9AFD83C5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DDE7E-F8CB-AD4D-8D6B-5DD5F9B6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61A34-E249-E44A-B590-169BAA88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525E4-7D5C-C24D-B6C2-409B230D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2A51A-E554-0644-95E0-25B5FAEF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CD06-3673-2B43-A645-EA247340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23B8D-401C-104F-9746-39A85689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D9F88-7E89-CC40-984A-AD3894E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3CF43-EF82-5A46-9350-94C73243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21078-C448-8B4C-9AF1-BC247921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EEF05-B56F-DD4B-BBA3-C4DBD5A8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AD9D4-8923-1142-B4BE-05766982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7407-6B3A-F643-B087-66A78CB5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A122-FD2F-2940-8F79-025B5B45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DB00B-4D0E-1F47-8CDE-766A3CB01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10107-85C5-044B-B388-465B97E8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B171F-3637-BF41-B265-40C7DA8A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FB930-B8B5-144E-83F8-00E17E14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1F2-6DDD-5246-94DA-82E54DE8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9BB98-D8FC-144C-8879-2329D9B84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B28AF-1DB2-AF49-B47A-9BE846DD5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2A59A-FBEB-B84D-85F8-8200FCAC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03C1A-2C36-454D-ABC7-2B538563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98D83-3E5B-4046-A0BC-62825A6F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2A83A-865F-C444-907D-89916AEA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A895-2B81-C14D-8FA2-4A2702E31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33D0-224E-AB4D-8FAC-CE7066A00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E2E9-F154-EF44-82CC-6C73C05A2FB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AB65-D97B-1843-BDBA-ABEA7A5B9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E175-2B7A-FD44-A322-7F90222D8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9FB4-A393-014B-AD7B-373D2CCC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2A70-48B4-794D-A278-D1584D8CB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5100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3407A-EEBE-2747-BB0F-9FD90CEB0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17 Oct – Scaling at the program level</a:t>
            </a:r>
          </a:p>
        </p:txBody>
      </p:sp>
    </p:spTree>
    <p:extLst>
      <p:ext uri="{BB962C8B-B14F-4D97-AF65-F5344CB8AC3E}">
        <p14:creationId xmlns:p14="http://schemas.microsoft.com/office/powerpoint/2010/main" val="120890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D27B-FB8F-DA47-AEFE-305D8121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at this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7859-5762-9C48-9F49-2F26977BA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stakeholders here own the overall program vision</a:t>
            </a:r>
          </a:p>
          <a:p>
            <a:pPr marL="0" indent="0">
              <a:buNone/>
            </a:pPr>
            <a:r>
              <a:rPr lang="en-US" dirty="0"/>
              <a:t>They also own the program-wide feature set</a:t>
            </a:r>
          </a:p>
          <a:p>
            <a:pPr marL="0" indent="0">
              <a:buNone/>
            </a:pPr>
            <a:r>
              <a:rPr lang="en-US" dirty="0"/>
              <a:t>And, they put those features on the program backlog</a:t>
            </a:r>
          </a:p>
          <a:p>
            <a:pPr marL="0" indent="0">
              <a:buNone/>
            </a:pPr>
            <a:r>
              <a:rPr lang="en-US" dirty="0"/>
              <a:t>This is where integration-level acceptance tests happen</a:t>
            </a:r>
          </a:p>
          <a:p>
            <a:pPr marL="0" indent="0">
              <a:buNone/>
            </a:pPr>
            <a:r>
              <a:rPr lang="en-US" dirty="0"/>
              <a:t>In general, non-functional requirements are handled here</a:t>
            </a:r>
          </a:p>
          <a:p>
            <a:pPr marL="0" indent="0">
              <a:buNone/>
            </a:pPr>
            <a:r>
              <a:rPr lang="en-US" dirty="0"/>
              <a:t>And, those non-functional requirements become global constraints</a:t>
            </a:r>
          </a:p>
          <a:p>
            <a:pPr marL="0" indent="0">
              <a:buNone/>
            </a:pPr>
            <a:r>
              <a:rPr lang="en-US" dirty="0"/>
              <a:t>Which means more </a:t>
            </a:r>
            <a:r>
              <a:rPr lang="en-US"/>
              <a:t>acceptance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356B-B126-6D4C-9A40-654D6F5E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83E0-46DD-C146-B8E1-1B78FF0C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Leffingwell chapter 11</a:t>
            </a:r>
          </a:p>
          <a:p>
            <a:pPr marL="0" indent="0">
              <a:buNone/>
            </a:pPr>
            <a:r>
              <a:rPr lang="en-US" dirty="0"/>
              <a:t>Leffingwell chapter 14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readings/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agile_ba_flow.pdf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42E-0D48-A94E-9468-BC4E8AC1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the team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8E8E-9C9E-C04B-ACB9-401BBAF2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Teams are empowered to self-organize around the problem</a:t>
            </a:r>
          </a:p>
          <a:p>
            <a:pPr marL="0" indent="0">
              <a:buNone/>
            </a:pPr>
            <a:r>
              <a:rPr lang="en-US" dirty="0"/>
              <a:t>Teams are typically self-managed (or there’s a lighter touch)</a:t>
            </a:r>
          </a:p>
          <a:p>
            <a:pPr marL="0" indent="0">
              <a:buNone/>
            </a:pPr>
            <a:r>
              <a:rPr lang="en-US" dirty="0"/>
              <a:t>They work from their local backlog</a:t>
            </a:r>
          </a:p>
          <a:p>
            <a:pPr marL="0" indent="0">
              <a:buNone/>
            </a:pPr>
            <a:r>
              <a:rPr lang="en-US" dirty="0"/>
              <a:t>In theory they have control of their destiny</a:t>
            </a:r>
          </a:p>
        </p:txBody>
      </p:sp>
    </p:spTree>
    <p:extLst>
      <p:ext uri="{BB962C8B-B14F-4D97-AF65-F5344CB8AC3E}">
        <p14:creationId xmlns:p14="http://schemas.microsoft.com/office/powerpoint/2010/main" val="123461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B0BF-04F5-0445-B58F-436CBF89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Leffingwell’s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4640C-3BEC-F54E-8A37-D299A076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75" y="1933738"/>
            <a:ext cx="5649602" cy="44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A010-3054-4C43-97F0-586575B1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objectives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C8D2-99F9-5140-B126-27C5120E1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about maintaining the vision and roadmap</a:t>
            </a:r>
          </a:p>
          <a:p>
            <a:pPr marL="0" indent="0">
              <a:buNone/>
            </a:pPr>
            <a:r>
              <a:rPr lang="en-US" dirty="0"/>
              <a:t>At this level we worry about release management</a:t>
            </a:r>
          </a:p>
          <a:p>
            <a:pPr marL="0" indent="0">
              <a:buNone/>
            </a:pPr>
            <a:r>
              <a:rPr lang="en-US" dirty="0"/>
              <a:t>Overall, integration-level quality management becomes a concern</a:t>
            </a:r>
          </a:p>
          <a:p>
            <a:pPr marL="0" indent="0">
              <a:buNone/>
            </a:pPr>
            <a:r>
              <a:rPr lang="en-US" dirty="0"/>
              <a:t>Along with release comes deployment</a:t>
            </a:r>
          </a:p>
          <a:p>
            <a:pPr marL="0" indent="0">
              <a:buNone/>
            </a:pPr>
            <a:r>
              <a:rPr lang="en-US" dirty="0"/>
              <a:t>The resources necessary to meet the objectives are handled here</a:t>
            </a:r>
          </a:p>
          <a:p>
            <a:pPr marL="0" indent="0">
              <a:buNone/>
            </a:pPr>
            <a:r>
              <a:rPr lang="en-US" dirty="0"/>
              <a:t>Impediments outside team control are managed here</a:t>
            </a:r>
          </a:p>
        </p:txBody>
      </p:sp>
    </p:spTree>
    <p:extLst>
      <p:ext uri="{BB962C8B-B14F-4D97-AF65-F5344CB8AC3E}">
        <p14:creationId xmlns:p14="http://schemas.microsoft.com/office/powerpoint/2010/main" val="38829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734A-D052-6741-8179-DFBACA1C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feature and component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E021-D4B6-5E4F-BCF6-3D06C421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mean by component teams?</a:t>
            </a:r>
          </a:p>
          <a:p>
            <a:pPr marL="0" indent="0">
              <a:buNone/>
            </a:pPr>
            <a:r>
              <a:rPr lang="en-US" dirty="0"/>
              <a:t>But wait, aren’t feature teams better?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even possible to separate these approaches?</a:t>
            </a:r>
          </a:p>
          <a:p>
            <a:pPr marL="0" indent="0">
              <a:buNone/>
            </a:pPr>
            <a:r>
              <a:rPr lang="en-US" dirty="0"/>
              <a:t>Strive for doing the thing that works for your organization</a:t>
            </a:r>
          </a:p>
          <a:p>
            <a:pPr marL="0" indent="0">
              <a:buNone/>
            </a:pPr>
            <a:r>
              <a:rPr lang="en-US" dirty="0"/>
              <a:t>And, always keep location in mind</a:t>
            </a:r>
          </a:p>
        </p:txBody>
      </p:sp>
    </p:spTree>
    <p:extLst>
      <p:ext uri="{BB962C8B-B14F-4D97-AF65-F5344CB8AC3E}">
        <p14:creationId xmlns:p14="http://schemas.microsoft.com/office/powerpoint/2010/main" val="92258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989C-E967-3C46-9D00-63BA5D35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services – the system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DED2-58F2-5543-B2F3-5A970C1B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team handles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System-level testing and quality</a:t>
            </a:r>
          </a:p>
          <a:p>
            <a:pPr marL="457200" lvl="1" indent="0">
              <a:buNone/>
            </a:pPr>
            <a:r>
              <a:rPr lang="en-US" dirty="0"/>
              <a:t>The shared definition of the overall architecture</a:t>
            </a:r>
          </a:p>
          <a:p>
            <a:pPr marL="457200" lvl="1" indent="0">
              <a:buNone/>
            </a:pPr>
            <a:r>
              <a:rPr lang="en-US" dirty="0"/>
              <a:t>Shared, specialized skills and knowledge best leveraged across teams</a:t>
            </a:r>
          </a:p>
          <a:p>
            <a:pPr marL="457200" lvl="1" indent="0">
              <a:buNone/>
            </a:pPr>
            <a:r>
              <a:rPr lang="en-US" dirty="0"/>
              <a:t>Sometimes, not always, CI/CD lives here</a:t>
            </a:r>
          </a:p>
          <a:p>
            <a:pPr marL="457200" lvl="1" indent="0">
              <a:buNone/>
            </a:pPr>
            <a:r>
              <a:rPr lang="en-US" dirty="0"/>
              <a:t>This team might own deployment, infrastructure, and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69543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359C-D2DA-9C4E-822A-1074ACC4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it out the door –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6AF2-E10A-4A4D-8102-77A3EAD3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are the business-level product owners</a:t>
            </a:r>
          </a:p>
          <a:p>
            <a:pPr marL="0" indent="0">
              <a:buNone/>
            </a:pPr>
            <a:r>
              <a:rPr lang="en-US" dirty="0"/>
              <a:t>This includes Sales, Marketing, and Customer Support</a:t>
            </a:r>
          </a:p>
          <a:p>
            <a:pPr marL="0" indent="0">
              <a:buNone/>
            </a:pPr>
            <a:r>
              <a:rPr lang="en-US" dirty="0"/>
              <a:t>Higher-level (in the org) managers are part of this team</a:t>
            </a:r>
          </a:p>
          <a:p>
            <a:pPr marL="0" indent="0">
              <a:buNone/>
            </a:pPr>
            <a:r>
              <a:rPr lang="en-US" dirty="0"/>
              <a:t>Anything shared in terms of infrastructure</a:t>
            </a:r>
          </a:p>
          <a:p>
            <a:pPr marL="0" indent="0">
              <a:buNone/>
            </a:pPr>
            <a:r>
              <a:rPr lang="en-US" dirty="0"/>
              <a:t>Integration with other systems bring other stakeholders</a:t>
            </a:r>
          </a:p>
          <a:p>
            <a:pPr marL="0" indent="0">
              <a:buNone/>
            </a:pPr>
            <a:r>
              <a:rPr lang="en-US" dirty="0"/>
              <a:t>Final QA sign-off of quality, performance, and general goodness</a:t>
            </a:r>
          </a:p>
          <a:p>
            <a:pPr marL="0" indent="0">
              <a:buNone/>
            </a:pPr>
            <a:r>
              <a:rPr lang="en-US" dirty="0"/>
              <a:t>All those technical people (architects, the CTO, etc.)</a:t>
            </a:r>
          </a:p>
        </p:txBody>
      </p:sp>
    </p:spTree>
    <p:extLst>
      <p:ext uri="{BB962C8B-B14F-4D97-AF65-F5344CB8AC3E}">
        <p14:creationId xmlns:p14="http://schemas.microsoft.com/office/powerpoint/2010/main" val="102238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E6BB-3B06-3240-868A-A63EC369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scrum of scrums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19A8-315A-824F-8FC3-8D8C58F6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week (or other timeframe) these people meet and ask…</a:t>
            </a:r>
          </a:p>
          <a:p>
            <a:endParaRPr lang="en-US" dirty="0"/>
          </a:p>
          <a:p>
            <a:pPr lvl="1"/>
            <a:r>
              <a:rPr lang="en-US" dirty="0"/>
              <a:t>Do the teams still understand the mission?</a:t>
            </a:r>
          </a:p>
          <a:p>
            <a:pPr lvl="1"/>
            <a:r>
              <a:rPr lang="en-US" dirty="0"/>
              <a:t>Does the organization understand what’s being built?</a:t>
            </a:r>
          </a:p>
          <a:p>
            <a:pPr lvl="1"/>
            <a:r>
              <a:rPr lang="en-US" dirty="0"/>
              <a:t>What’s the overall status of the release to customers?</a:t>
            </a:r>
          </a:p>
          <a:p>
            <a:pPr lvl="1"/>
            <a:r>
              <a:rPr lang="en-US" dirty="0"/>
              <a:t>Is there anything blocking progress and anything we need to do about it?</a:t>
            </a:r>
          </a:p>
          <a:p>
            <a:pPr lvl="1"/>
            <a:r>
              <a:rPr lang="en-US" dirty="0"/>
              <a:t>Are we going to hit our { quality, resource, scope } definition?</a:t>
            </a:r>
          </a:p>
          <a:p>
            <a:pPr lvl="1"/>
            <a:r>
              <a:rPr lang="en-US" dirty="0"/>
              <a:t>Are we even on the right path at this point?</a:t>
            </a:r>
          </a:p>
          <a:p>
            <a:pPr lvl="1"/>
            <a:r>
              <a:rPr lang="en-US" dirty="0"/>
              <a:t>What’s the overall roadmap look like</a:t>
            </a:r>
          </a:p>
        </p:txBody>
      </p:sp>
    </p:spTree>
    <p:extLst>
      <p:ext uri="{BB962C8B-B14F-4D97-AF65-F5344CB8AC3E}">
        <p14:creationId xmlns:p14="http://schemas.microsoft.com/office/powerpoint/2010/main" val="199153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22DA-6978-3F4D-B2A8-7E0E698E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 peer – product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9F46-49E9-1244-BD76-A89C2A43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people look like product owners, but at scale</a:t>
            </a:r>
          </a:p>
          <a:p>
            <a:r>
              <a:rPr lang="en-US" dirty="0"/>
              <a:t>They own the end-to-end solution</a:t>
            </a:r>
          </a:p>
          <a:p>
            <a:r>
              <a:rPr lang="en-US" dirty="0"/>
              <a:t>That means </a:t>
            </a:r>
            <a:r>
              <a:rPr lang="en-US" i="1" dirty="0"/>
              <a:t>everything</a:t>
            </a:r>
            <a:r>
              <a:rPr lang="en-US" dirty="0"/>
              <a:t> that a customer might see</a:t>
            </a:r>
          </a:p>
        </p:txBody>
      </p:sp>
    </p:spTree>
    <p:extLst>
      <p:ext uri="{BB962C8B-B14F-4D97-AF65-F5344CB8AC3E}">
        <p14:creationId xmlns:p14="http://schemas.microsoft.com/office/powerpoint/2010/main" val="35188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465</Words>
  <Application>Microsoft Macintosh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CPSC 5100</vt:lpstr>
      <vt:lpstr>Recap – the team level</vt:lpstr>
      <vt:lpstr>Leffingwell’s model</vt:lpstr>
      <vt:lpstr>The objectives change</vt:lpstr>
      <vt:lpstr>Comparing feature and component teams</vt:lpstr>
      <vt:lpstr>Shared services – the system team</vt:lpstr>
      <vt:lpstr>Getting it out the door – release management</vt:lpstr>
      <vt:lpstr>The scrum of scrums</vt:lpstr>
      <vt:lpstr>Product owner peer – product management</vt:lpstr>
      <vt:lpstr>What happens at this level</vt:lpstr>
      <vt:lpstr>For next Monday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5100</dc:title>
  <dc:creator>Michaeljon Miller</dc:creator>
  <cp:lastModifiedBy>Michaeljon Miller</cp:lastModifiedBy>
  <cp:revision>8</cp:revision>
  <dcterms:created xsi:type="dcterms:W3CDTF">2018-10-17T22:50:02Z</dcterms:created>
  <dcterms:modified xsi:type="dcterms:W3CDTF">2018-10-18T02:50:55Z</dcterms:modified>
</cp:coreProperties>
</file>