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4"/>
  </p:normalViewPr>
  <p:slideViewPr>
    <p:cSldViewPr snapToGrid="0" snapToObjects="1">
      <p:cViewPr varScale="1">
        <p:scale>
          <a:sx n="45" d="100"/>
          <a:sy n="45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haomengshan/Desktop/Copy-of-Copy-of-Local-Policy-Responses-to-COVID-19.fin_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haomengshan/Desktop/Copy-of-Copy-of-Local-Policy-Responses-to-COVID-19.fin_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1"/>
        <c:ser>
          <c:idx val="0"/>
          <c:order val="0"/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504-E048-8C3F-42414D9825B3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504-E048-8C3F-42414D9825B3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504-E048-8C3F-42414D9825B3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504-E048-8C3F-42414D9825B3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5504-E048-8C3F-42414D9825B3}"/>
              </c:ext>
            </c:extLst>
          </c:dPt>
          <c:dLbls>
            <c:delete val="1"/>
          </c:dLbls>
          <c:cat>
            <c:numRef>
              <c:f>Sheet1!$I$192:$I$196</c:f>
              <c:numCache>
                <c:formatCode>d\-mmm</c:formatCode>
                <c:ptCount val="5"/>
                <c:pt idx="0">
                  <c:v>43907</c:v>
                </c:pt>
                <c:pt idx="1">
                  <c:v>43908</c:v>
                </c:pt>
                <c:pt idx="2">
                  <c:v>43909</c:v>
                </c:pt>
                <c:pt idx="3">
                  <c:v>43910</c:v>
                </c:pt>
                <c:pt idx="4">
                  <c:v>43921</c:v>
                </c:pt>
              </c:numCache>
            </c:numRef>
          </c:cat>
          <c:val>
            <c:numRef>
              <c:f>Sheet1!$J$192:$J$196</c:f>
              <c:numCache>
                <c:formatCode>General</c:formatCode>
                <c:ptCount val="5"/>
                <c:pt idx="0">
                  <c:v>5</c:v>
                </c:pt>
                <c:pt idx="1">
                  <c:v>-5</c:v>
                </c:pt>
                <c:pt idx="2">
                  <c:v>10</c:v>
                </c:pt>
                <c:pt idx="3">
                  <c:v>-5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5504-E048-8C3F-42414D9825B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846616112"/>
        <c:axId val="1854997552"/>
      </c:barChart>
      <c:dateAx>
        <c:axId val="1846616112"/>
        <c:scaling>
          <c:orientation val="minMax"/>
        </c:scaling>
        <c:delete val="0"/>
        <c:axPos val="b"/>
        <c:numFmt formatCode="d\-mmm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4997552"/>
        <c:crosses val="autoZero"/>
        <c:auto val="0"/>
        <c:lblOffset val="100"/>
        <c:baseTimeUnit val="days"/>
      </c:dateAx>
      <c:valAx>
        <c:axId val="185499755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846616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7715261191230432E-2"/>
          <c:y val="2.0507541478024058E-2"/>
          <c:w val="0.96223563524134259"/>
          <c:h val="0.96174063408942367"/>
        </c:manualLayout>
      </c:layout>
      <c:barChart>
        <c:barDir val="col"/>
        <c:grouping val="clustered"/>
        <c:varyColors val="1"/>
        <c:ser>
          <c:idx val="0"/>
          <c:order val="0"/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83C-004D-B3B0-2B9456534419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83C-004D-B3B0-2B9456534419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83C-004D-B3B0-2B9456534419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83C-004D-B3B0-2B9456534419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183C-004D-B3B0-2B945653441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Sheet1!$O$191:$O$195</c:f>
              <c:numCache>
                <c:formatCode>d\-mmm</c:formatCode>
                <c:ptCount val="5"/>
                <c:pt idx="0">
                  <c:v>43861</c:v>
                </c:pt>
                <c:pt idx="1">
                  <c:v>43850</c:v>
                </c:pt>
                <c:pt idx="2">
                  <c:v>43909</c:v>
                </c:pt>
                <c:pt idx="3">
                  <c:v>43907</c:v>
                </c:pt>
                <c:pt idx="4">
                  <c:v>43917</c:v>
                </c:pt>
              </c:numCache>
            </c:numRef>
          </c:cat>
          <c:val>
            <c:numRef>
              <c:f>Sheet1!$P$191:$P$195</c:f>
              <c:numCache>
                <c:formatCode>General</c:formatCode>
                <c:ptCount val="5"/>
                <c:pt idx="0">
                  <c:v>5</c:v>
                </c:pt>
                <c:pt idx="1">
                  <c:v>-5</c:v>
                </c:pt>
                <c:pt idx="2">
                  <c:v>-7</c:v>
                </c:pt>
                <c:pt idx="3">
                  <c:v>5</c:v>
                </c:pt>
                <c:pt idx="4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83C-004D-B3B0-2B945653441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359179824"/>
        <c:axId val="359181456"/>
      </c:barChart>
      <c:dateAx>
        <c:axId val="359179824"/>
        <c:scaling>
          <c:orientation val="minMax"/>
        </c:scaling>
        <c:delete val="0"/>
        <c:axPos val="b"/>
        <c:numFmt formatCode="d\-mmm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9181456"/>
        <c:crosses val="autoZero"/>
        <c:auto val="1"/>
        <c:lblOffset val="100"/>
        <c:baseTimeUnit val="days"/>
      </c:dateAx>
      <c:valAx>
        <c:axId val="35918145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59179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0.22238</cdr:x>
      <cdr:y>0.94283</cdr:y>
    </cdr:from>
    <cdr:to>
      <cdr:x>0.30602</cdr:x>
      <cdr:y>1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8953CC1A-23D7-AA4C-A492-1DC56008828D}"/>
            </a:ext>
          </a:extLst>
        </cdr:cNvPr>
        <cdr:cNvSpPr txBox="1"/>
      </cdr:nvSpPr>
      <cdr:spPr>
        <a:xfrm xmlns:a="http://schemas.openxmlformats.org/drawingml/2006/main">
          <a:off x="3331633" y="7783076"/>
          <a:ext cx="1253067" cy="471924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12700" cap="flat">
          <a:noFill/>
          <a:miter lim="400000"/>
        </a:ln>
        <a:effectLst xmlns:a="http://schemas.openxmlformats.org/drawingml/2006/main"/>
        <a:sp3d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none"/>
      </cdr:style>
      <cdr:txBody>
        <a:bodyPr xmlns:a="http://schemas.openxmlformats.org/drawingml/2006/main" rot="0" spcFirstLastPara="1" vertOverflow="clip" horzOverflow="overflow" vert="horz" wrap="square" lIns="50800" tIns="50800" rIns="50800" bIns="50800" numCol="1" spcCol="38100" rtlCol="0" anchor="ctr">
          <a:spAutoFit/>
        </a:bodyPr>
        <a:lstStyle xmlns:a="http://schemas.openxmlformats.org/drawingml/2006/main"/>
        <a:p xmlns:a="http://schemas.openxmlformats.org/drawingml/2006/main">
          <a:pPr marL="0" marR="0" indent="0" algn="ctr" defTabSz="2438338" rtl="0" fontAlgn="auto" latinLnBrk="0" hangingPunct="0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</a:pPr>
          <a:endParaRPr kumimoji="0" lang="en-US" sz="2400" b="0" i="0" u="none" strike="noStrike" cap="none" spc="0" normalizeH="0" baseline="0" dirty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ersonal Processing…"/>
          <p:cNvSpPr/>
          <p:nvPr/>
        </p:nvSpPr>
        <p:spPr>
          <a:xfrm>
            <a:off x="5159290" y="6554111"/>
            <a:ext cx="5528173" cy="3144331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dirty="0"/>
              <a:t>Personal Processing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dirty="0"/>
              <a:t>(Age, Race, Gender, Political Opinion, unobservable factors etc</a:t>
            </a:r>
            <a:r>
              <a:rPr lang="en-US" dirty="0"/>
              <a:t>.</a:t>
            </a:r>
            <a:r>
              <a:rPr dirty="0"/>
              <a:t>)</a:t>
            </a:r>
          </a:p>
        </p:txBody>
      </p:sp>
      <p:sp>
        <p:nvSpPr>
          <p:cNvPr id="152" name="Policy Restrictions…"/>
          <p:cNvSpPr/>
          <p:nvPr/>
        </p:nvSpPr>
        <p:spPr>
          <a:xfrm>
            <a:off x="11882244" y="3469994"/>
            <a:ext cx="4489927" cy="1681563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dirty="0"/>
              <a:t>Obligation</a:t>
            </a:r>
            <a:endParaRPr dirty="0"/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dirty="0"/>
              <a:t>(You can’t do)</a:t>
            </a:r>
          </a:p>
        </p:txBody>
      </p:sp>
      <p:sp>
        <p:nvSpPr>
          <p:cNvPr id="153" name="Decrease in Mobility"/>
          <p:cNvSpPr/>
          <p:nvPr/>
        </p:nvSpPr>
        <p:spPr>
          <a:xfrm>
            <a:off x="18649419" y="5230865"/>
            <a:ext cx="5528173" cy="1681563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Decrease in Mobility</a:t>
            </a:r>
          </a:p>
        </p:txBody>
      </p:sp>
      <p:sp>
        <p:nvSpPr>
          <p:cNvPr id="154" name="Line"/>
          <p:cNvSpPr/>
          <p:nvPr/>
        </p:nvSpPr>
        <p:spPr>
          <a:xfrm flipV="1">
            <a:off x="17430749" y="6028244"/>
            <a:ext cx="1218669" cy="29656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55" name="Social Education…"/>
          <p:cNvSpPr/>
          <p:nvPr/>
        </p:nvSpPr>
        <p:spPr>
          <a:xfrm>
            <a:off x="11906132" y="7285496"/>
            <a:ext cx="4489927" cy="1681563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dirty="0"/>
              <a:t>Self-Awareness</a:t>
            </a:r>
            <a:endParaRPr dirty="0"/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dirty="0"/>
              <a:t>(You </a:t>
            </a:r>
            <a:r>
              <a:rPr lang="en-US" dirty="0"/>
              <a:t>shouldn’t</a:t>
            </a:r>
            <a:r>
              <a:rPr dirty="0"/>
              <a:t> do)</a:t>
            </a:r>
          </a:p>
        </p:txBody>
      </p:sp>
      <p:sp>
        <p:nvSpPr>
          <p:cNvPr id="156" name="Line"/>
          <p:cNvSpPr/>
          <p:nvPr/>
        </p:nvSpPr>
        <p:spPr>
          <a:xfrm>
            <a:off x="16326661" y="4174422"/>
            <a:ext cx="1014913" cy="0"/>
          </a:xfrm>
          <a:prstGeom prst="line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58" name="Line"/>
          <p:cNvSpPr/>
          <p:nvPr/>
        </p:nvSpPr>
        <p:spPr>
          <a:xfrm>
            <a:off x="16326662" y="8149522"/>
            <a:ext cx="1026850" cy="2317"/>
          </a:xfrm>
          <a:prstGeom prst="line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59" name="Line"/>
          <p:cNvSpPr/>
          <p:nvPr/>
        </p:nvSpPr>
        <p:spPr>
          <a:xfrm flipV="1">
            <a:off x="17341575" y="4174422"/>
            <a:ext cx="1" cy="3975100"/>
          </a:xfrm>
          <a:prstGeom prst="line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76FB4FDB-221E-F243-8736-A81D16606780}"/>
              </a:ext>
            </a:extLst>
          </p:cNvPr>
          <p:cNvSpPr/>
          <p:nvPr/>
        </p:nvSpPr>
        <p:spPr>
          <a:xfrm rot="5400000">
            <a:off x="4988810" y="5097947"/>
            <a:ext cx="847619" cy="10549686"/>
          </a:xfrm>
          <a:prstGeom prst="rightBrace">
            <a:avLst>
              <a:gd name="adj1" fmla="val 377353"/>
              <a:gd name="adj2" fmla="val 50000"/>
            </a:avLst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36E3EF-0E56-5F4A-BB63-0AE5D49B8C70}"/>
              </a:ext>
            </a:extLst>
          </p:cNvPr>
          <p:cNvSpPr txBox="1"/>
          <p:nvPr/>
        </p:nvSpPr>
        <p:spPr>
          <a:xfrm>
            <a:off x="1973507" y="11018023"/>
            <a:ext cx="6917374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+mj-ea"/>
                <a:ea typeface="+mj-ea"/>
                <a:cs typeface="+mj-cs"/>
                <a:sym typeface="Helvetica Neue"/>
              </a:rPr>
              <a:t>Twitter Data can include both parts</a:t>
            </a:r>
          </a:p>
        </p:txBody>
      </p:sp>
      <p:sp>
        <p:nvSpPr>
          <p:cNvPr id="13" name="Social Education…">
            <a:extLst>
              <a:ext uri="{FF2B5EF4-FFF2-40B4-BE49-F238E27FC236}">
                <a16:creationId xmlns:a16="http://schemas.microsoft.com/office/drawing/2014/main" id="{5D44C31D-8A7C-6747-9C58-564EC966AAE2}"/>
              </a:ext>
            </a:extLst>
          </p:cNvPr>
          <p:cNvSpPr/>
          <p:nvPr/>
        </p:nvSpPr>
        <p:spPr>
          <a:xfrm>
            <a:off x="137777" y="7284739"/>
            <a:ext cx="3579718" cy="1681563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dirty="0"/>
              <a:t>Social Education</a:t>
            </a:r>
            <a:endParaRPr dirty="0"/>
          </a:p>
        </p:txBody>
      </p:sp>
      <p:sp>
        <p:nvSpPr>
          <p:cNvPr id="14" name="Social Education…">
            <a:extLst>
              <a:ext uri="{FF2B5EF4-FFF2-40B4-BE49-F238E27FC236}">
                <a16:creationId xmlns:a16="http://schemas.microsoft.com/office/drawing/2014/main" id="{B27DB28A-91CD-4747-8E0D-ACB9AF12D81A}"/>
              </a:ext>
            </a:extLst>
          </p:cNvPr>
          <p:cNvSpPr/>
          <p:nvPr/>
        </p:nvSpPr>
        <p:spPr>
          <a:xfrm>
            <a:off x="2970544" y="3437353"/>
            <a:ext cx="4489927" cy="1681563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dirty="0"/>
              <a:t>Policy Restrictions</a:t>
            </a:r>
            <a:endParaRPr dirty="0"/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C7072805-46B1-1744-B20E-3910B56A4310}"/>
              </a:ext>
            </a:extLst>
          </p:cNvPr>
          <p:cNvSpPr/>
          <p:nvPr/>
        </p:nvSpPr>
        <p:spPr>
          <a:xfrm flipV="1">
            <a:off x="7428591" y="4174422"/>
            <a:ext cx="4453652" cy="65990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0" name="Line">
            <a:extLst>
              <a:ext uri="{FF2B5EF4-FFF2-40B4-BE49-F238E27FC236}">
                <a16:creationId xmlns:a16="http://schemas.microsoft.com/office/drawing/2014/main" id="{037BD041-EA46-A54D-8BBC-8A80A96D9B24}"/>
              </a:ext>
            </a:extLst>
          </p:cNvPr>
          <p:cNvSpPr/>
          <p:nvPr/>
        </p:nvSpPr>
        <p:spPr>
          <a:xfrm flipV="1">
            <a:off x="10687463" y="8197020"/>
            <a:ext cx="1218669" cy="29656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stealth"/>
          </a:ln>
        </p:spPr>
        <p:txBody>
          <a:bodyPr lIns="50800" tIns="50800" rIns="50800" bIns="5080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4572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9144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13716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18288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22860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27432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32004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36576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1" name="Line">
            <a:extLst>
              <a:ext uri="{FF2B5EF4-FFF2-40B4-BE49-F238E27FC236}">
                <a16:creationId xmlns:a16="http://schemas.microsoft.com/office/drawing/2014/main" id="{90F7B559-03AF-6E4A-9860-8501C7D8678B}"/>
              </a:ext>
            </a:extLst>
          </p:cNvPr>
          <p:cNvSpPr/>
          <p:nvPr/>
        </p:nvSpPr>
        <p:spPr>
          <a:xfrm flipV="1">
            <a:off x="3717495" y="8211848"/>
            <a:ext cx="1428949" cy="14828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stealth"/>
          </a:ln>
        </p:spPr>
        <p:txBody>
          <a:bodyPr lIns="50800" tIns="50800" rIns="50800" bIns="5080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4572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9144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13716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18288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22860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27432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32004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36576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1" name="Table"/>
          <p:cNvGraphicFramePr/>
          <p:nvPr/>
        </p:nvGraphicFramePr>
        <p:xfrm>
          <a:off x="1133041" y="1380355"/>
          <a:ext cx="13068471" cy="6460128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43561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6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6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02368">
                <a:tc>
                  <a:txBody>
                    <a:bodyPr/>
                    <a:lstStyle/>
                    <a:p>
                      <a:pPr defTabSz="914400">
                        <a:defRPr sz="2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63500" marR="63500" marT="0" marB="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T w="381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sz="2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m50 (before normalization) in kilometers
</a:t>
                      </a:r>
                    </a:p>
                  </a:txBody>
                  <a:tcPr marL="63500" marR="63500" marT="0" marB="0" anchor="ctr" horzOverflow="overflow">
                    <a:lnT w="381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sz="2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m50_index (after normaliation) in percentage</a:t>
                      </a:r>
                    </a:p>
                  </a:txBody>
                  <a:tcPr marL="63500" marR="63500" marT="0" marB="0" anchor="ctr" horzOverflow="overflow"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368">
                <a:tc>
                  <a:txBody>
                    <a:bodyPr/>
                    <a:lstStyle/>
                    <a:p>
                      <a:pPr defTabSz="457200"/>
                      <a:r>
                        <a:rPr sz="2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Min</a:t>
                      </a:r>
                    </a:p>
                  </a:txBody>
                  <a:tcPr marL="63500" marR="63500" marT="0" marB="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sz="2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63500" marR="63500" marT="0" marB="0" anchor="ctr" horzOverflow="overflow"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sz="2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63500" marR="63500" marT="0" marB="0" anchor="ctr" horzOverflow="overflow">
                    <a:lnR w="38100">
                      <a:solidFill>
                        <a:srgbClr val="000000"/>
                      </a:solidFill>
                      <a:miter lim="400000"/>
                    </a:lnR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368">
                <a:tc>
                  <a:txBody>
                    <a:bodyPr/>
                    <a:lstStyle/>
                    <a:p>
                      <a:pPr defTabSz="457200"/>
                      <a:r>
                        <a:rPr sz="2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Max</a:t>
                      </a:r>
                    </a:p>
                  </a:txBody>
                  <a:tcPr marL="63500" marR="63500" marT="0" marB="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sz="2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1271.363</a:t>
                      </a:r>
                    </a:p>
                  </a:txBody>
                  <a:tcPr marL="63500" marR="63500" marT="0" marB="0" anchor="ctr" horzOverflow="overflow"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sz="2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46552</a:t>
                      </a:r>
                    </a:p>
                  </a:txBody>
                  <a:tcPr marL="63500" marR="63500" marT="0" marB="0" anchor="ctr" horzOverflow="overflow">
                    <a:lnR w="38100">
                      <a:solidFill>
                        <a:srgbClr val="000000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2368">
                <a:tc>
                  <a:txBody>
                    <a:bodyPr/>
                    <a:lstStyle/>
                    <a:p>
                      <a:pPr defTabSz="457200"/>
                      <a:r>
                        <a:rPr sz="2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Median</a:t>
                      </a:r>
                    </a:p>
                  </a:txBody>
                  <a:tcPr marL="63500" marR="63500" marT="0" marB="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sz="2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6.414</a:t>
                      </a:r>
                    </a:p>
                  </a:txBody>
                  <a:tcPr marL="63500" marR="63500" marT="0" marB="0" anchor="ctr" horzOverflow="overflow"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sz="2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72</a:t>
                      </a:r>
                    </a:p>
                  </a:txBody>
                  <a:tcPr marL="63500" marR="63500" marT="0" marB="0" anchor="ctr" horzOverflow="overflow">
                    <a:lnR w="38100">
                      <a:solidFill>
                        <a:srgbClr val="000000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2368">
                <a:tc>
                  <a:txBody>
                    <a:bodyPr/>
                    <a:lstStyle/>
                    <a:p>
                      <a:pPr defTabSz="457200"/>
                      <a:r>
                        <a:rPr sz="2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Mean</a:t>
                      </a:r>
                    </a:p>
                  </a:txBody>
                  <a:tcPr marL="63500" marR="63500" marT="0" marB="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sz="2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7.9836</a:t>
                      </a:r>
                    </a:p>
                  </a:txBody>
                  <a:tcPr marL="63500" marR="63500" marT="0" marB="0" anchor="ctr" horzOverflow="overflow"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sz="2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75.005</a:t>
                      </a:r>
                    </a:p>
                  </a:txBody>
                  <a:tcPr marL="63500" marR="63500" marT="0" marB="0" anchor="ctr" horzOverflow="overflow">
                    <a:lnR w="38100">
                      <a:solidFill>
                        <a:srgbClr val="000000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2368">
                <a:tc>
                  <a:txBody>
                    <a:bodyPr/>
                    <a:lstStyle/>
                    <a:p>
                      <a:pPr defTabSz="457200"/>
                      <a:r>
                        <a:rPr sz="2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Time Range</a:t>
                      </a:r>
                    </a:p>
                  </a:txBody>
                  <a:tcPr marL="63500" marR="63500" marT="0" marB="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sz="2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3/1- Current</a:t>
                      </a:r>
                    </a:p>
                  </a:txBody>
                  <a:tcPr marL="63500" marR="63500" marT="0" marB="0" anchor="ctr" horzOverflow="overflow"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sz="2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3/1- Current</a:t>
                      </a:r>
                    </a:p>
                  </a:txBody>
                  <a:tcPr marL="63500" marR="63500" marT="0" marB="0" anchor="ctr" horzOverflow="overflow">
                    <a:lnR w="38100">
                      <a:solidFill>
                        <a:srgbClr val="000000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2368">
                <a:tc>
                  <a:txBody>
                    <a:bodyPr/>
                    <a:lstStyle/>
                    <a:p>
                      <a:pPr defTabSz="457200"/>
                      <a:r>
                        <a:rPr sz="2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Number of States</a:t>
                      </a:r>
                    </a:p>
                  </a:txBody>
                  <a:tcPr marL="63500" marR="63500" marT="0" marB="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T w="0"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sz="2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2670</a:t>
                      </a:r>
                    </a:p>
                  </a:txBody>
                  <a:tcPr marL="63500" marR="63500" marT="0" marB="0" anchor="ctr" horzOverflow="overflow">
                    <a:lnT w="0"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sz="2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2670</a:t>
                      </a:r>
                    </a:p>
                  </a:txBody>
                  <a:tcPr marL="63500" marR="63500" marT="0" marB="0" anchor="ctr" horzOverflow="overflow">
                    <a:lnR w="38100">
                      <a:solidFill>
                        <a:srgbClr val="000000"/>
                      </a:solidFill>
                      <a:miter lim="400000"/>
                    </a:lnR>
                    <a:lnT w="0"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62" name="Table"/>
          <p:cNvGraphicFramePr/>
          <p:nvPr/>
        </p:nvGraphicFramePr>
        <p:xfrm>
          <a:off x="15316793" y="7453827"/>
          <a:ext cx="7906748" cy="464688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953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3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4480">
                <a:tc gridSpan="2">
                  <a:txBody>
                    <a:bodyPr/>
                    <a:lstStyle/>
                    <a:p>
                      <a:pPr defTabSz="457200"/>
                      <a:r>
                        <a:rPr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Twitter Data (in number of Twitter)</a:t>
                      </a:r>
                    </a:p>
                  </a:txBody>
                  <a:tcPr marL="63500" marR="63500" marT="0" marB="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4480">
                <a:tc>
                  <a:txBody>
                    <a:bodyPr/>
                    <a:lstStyle/>
                    <a:p>
                      <a:pPr defTabSz="457200"/>
                      <a:r>
                        <a:rPr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Min</a:t>
                      </a:r>
                    </a:p>
                  </a:txBody>
                  <a:tcPr marL="63500" marR="63500" marT="0" marB="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63500" marR="63500" marT="0" marB="0" anchor="ctr" horzOverflow="overflow">
                    <a:lnR w="38100">
                      <a:solidFill>
                        <a:srgbClr val="000000"/>
                      </a:solidFill>
                      <a:miter lim="400000"/>
                    </a:lnR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4480">
                <a:tc>
                  <a:txBody>
                    <a:bodyPr/>
                    <a:lstStyle/>
                    <a:p>
                      <a:pPr defTabSz="457200"/>
                      <a:r>
                        <a:rPr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Max</a:t>
                      </a:r>
                    </a:p>
                  </a:txBody>
                  <a:tcPr marL="63500" marR="63500" marT="0" marB="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1150047</a:t>
                      </a:r>
                    </a:p>
                  </a:txBody>
                  <a:tcPr marL="63500" marR="63500" marT="0" marB="0" anchor="ctr" horzOverflow="overflow">
                    <a:lnR w="38100">
                      <a:solidFill>
                        <a:srgbClr val="000000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4480">
                <a:tc>
                  <a:txBody>
                    <a:bodyPr/>
                    <a:lstStyle/>
                    <a:p>
                      <a:pPr defTabSz="457200"/>
                      <a:r>
                        <a:rPr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Mean</a:t>
                      </a:r>
                    </a:p>
                  </a:txBody>
                  <a:tcPr marL="63500" marR="63500" marT="0" marB="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627545.2</a:t>
                      </a:r>
                    </a:p>
                  </a:txBody>
                  <a:tcPr marL="63500" marR="63500" marT="0" marB="0" anchor="ctr" horzOverflow="overflow">
                    <a:lnR w="38100">
                      <a:solidFill>
                        <a:srgbClr val="000000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4480">
                <a:tc>
                  <a:txBody>
                    <a:bodyPr/>
                    <a:lstStyle/>
                    <a:p>
                      <a:pPr defTabSz="457200"/>
                      <a:r>
                        <a:rPr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Median</a:t>
                      </a:r>
                    </a:p>
                  </a:txBody>
                  <a:tcPr marL="63500" marR="63500" marT="0" marB="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691785.5</a:t>
                      </a:r>
                    </a:p>
                  </a:txBody>
                  <a:tcPr marL="63500" marR="63500" marT="0" marB="0" anchor="ctr" horzOverflow="overflow">
                    <a:lnR w="38100">
                      <a:solidFill>
                        <a:srgbClr val="000000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4480">
                <a:tc>
                  <a:txBody>
                    <a:bodyPr/>
                    <a:lstStyle/>
                    <a:p>
                      <a:pPr defTabSz="457200"/>
                      <a:r>
                        <a:rPr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Time Range</a:t>
                      </a:r>
                    </a:p>
                  </a:txBody>
                  <a:tcPr marL="63500" marR="63500" marT="0" marB="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T w="0"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sz="2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1/1- Current</a:t>
                      </a:r>
                    </a:p>
                  </a:txBody>
                  <a:tcPr marL="63500" marR="63500" marT="0" marB="0" anchor="ctr" horzOverflow="overflow">
                    <a:lnR w="38100">
                      <a:solidFill>
                        <a:srgbClr val="000000"/>
                      </a:solidFill>
                      <a:miter lim="400000"/>
                    </a:lnR>
                    <a:lnT w="0"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B830F91-A016-8C48-8941-F2D595B493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8262291"/>
              </p:ext>
            </p:extLst>
          </p:nvPr>
        </p:nvGraphicFramePr>
        <p:xfrm>
          <a:off x="1206500" y="4241800"/>
          <a:ext cx="14981767" cy="825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FE75BCD-FED0-3443-B157-45523E84FECD}"/>
              </a:ext>
            </a:extLst>
          </p:cNvPr>
          <p:cNvSpPr txBox="1"/>
          <p:nvPr/>
        </p:nvSpPr>
        <p:spPr>
          <a:xfrm>
            <a:off x="1206500" y="6075707"/>
            <a:ext cx="1570567" cy="13952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2800" dirty="0"/>
              <a:t>Alameda, Marin, Contra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9BC950-F262-714C-9923-51FF386FFC80}"/>
              </a:ext>
            </a:extLst>
          </p:cNvPr>
          <p:cNvSpPr txBox="1"/>
          <p:nvPr/>
        </p:nvSpPr>
        <p:spPr>
          <a:xfrm>
            <a:off x="2099733" y="11994099"/>
            <a:ext cx="1964267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2800" dirty="0"/>
              <a:t>Mendocino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9EB98E-751A-6745-A561-D677A6C4A242}"/>
              </a:ext>
            </a:extLst>
          </p:cNvPr>
          <p:cNvSpPr txBox="1"/>
          <p:nvPr/>
        </p:nvSpPr>
        <p:spPr>
          <a:xfrm>
            <a:off x="3318933" y="4123196"/>
            <a:ext cx="1490134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2800" b="1" dirty="0"/>
              <a:t>State Level</a:t>
            </a:r>
            <a:endParaRPr kumimoji="0" lang="en-US" sz="2800" b="1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04E869-3166-F042-8F3F-DDD84EEED468}"/>
              </a:ext>
            </a:extLst>
          </p:cNvPr>
          <p:cNvSpPr/>
          <p:nvPr/>
        </p:nvSpPr>
        <p:spPr>
          <a:xfrm>
            <a:off x="4449232" y="12004358"/>
            <a:ext cx="27735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Amador, Colusa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A04926-4705-DE4E-A92D-89757097FA5B}"/>
              </a:ext>
            </a:extLst>
          </p:cNvPr>
          <p:cNvSpPr txBox="1"/>
          <p:nvPr/>
        </p:nvSpPr>
        <p:spPr>
          <a:xfrm>
            <a:off x="14867467" y="6875927"/>
            <a:ext cx="1320800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2800" dirty="0"/>
              <a:t>Kings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16775942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3939AD9-941C-104D-A554-A20595A80945}"/>
              </a:ext>
            </a:extLst>
          </p:cNvPr>
          <p:cNvGrpSpPr/>
          <p:nvPr/>
        </p:nvGrpSpPr>
        <p:grpSpPr>
          <a:xfrm>
            <a:off x="906457" y="4952343"/>
            <a:ext cx="22326075" cy="8046861"/>
            <a:chOff x="1051829" y="4116977"/>
            <a:chExt cx="22326075" cy="804686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381F71E-7618-0D4B-ADFC-5ADA20CC4609}"/>
                </a:ext>
              </a:extLst>
            </p:cNvPr>
            <p:cNvSpPr/>
            <p:nvPr/>
          </p:nvSpPr>
          <p:spPr>
            <a:xfrm>
              <a:off x="18162436" y="10778843"/>
              <a:ext cx="5215468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dirty="0"/>
                <a:t>California became the first state issued stay-at-home/ lockdown order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046296C-BA4E-9B4B-B43A-FE006BF66781}"/>
                </a:ext>
              </a:extLst>
            </p:cNvPr>
            <p:cNvSpPr/>
            <p:nvPr/>
          </p:nvSpPr>
          <p:spPr>
            <a:xfrm>
              <a:off x="1051829" y="10214976"/>
              <a:ext cx="192071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/>
                <a:t>First Case</a:t>
              </a:r>
            </a:p>
          </p:txBody>
        </p:sp>
        <p:graphicFrame>
          <p:nvGraphicFramePr>
            <p:cNvPr id="10" name="Chart 9">
              <a:extLst>
                <a:ext uri="{FF2B5EF4-FFF2-40B4-BE49-F238E27FC236}">
                  <a16:creationId xmlns:a16="http://schemas.microsoft.com/office/drawing/2014/main" id="{25BC80A9-93AA-F14D-8071-6C521E054709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776563400"/>
                </p:ext>
              </p:extLst>
            </p:nvPr>
          </p:nvGraphicFramePr>
          <p:xfrm>
            <a:off x="1051829" y="4116977"/>
            <a:ext cx="22326075" cy="713805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D6E25475-4E81-6742-9017-ED8658005496}"/>
              </a:ext>
            </a:extLst>
          </p:cNvPr>
          <p:cNvSpPr/>
          <p:nvPr/>
        </p:nvSpPr>
        <p:spPr>
          <a:xfrm>
            <a:off x="17439310" y="5168650"/>
            <a:ext cx="464861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Several Counties in California began stay-at-home/ lockdown order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210D28-A871-1B4B-8C28-7A017C877D0A}"/>
              </a:ext>
            </a:extLst>
          </p:cNvPr>
          <p:cNvSpPr/>
          <p:nvPr/>
        </p:nvSpPr>
        <p:spPr>
          <a:xfrm>
            <a:off x="3761386" y="5264950"/>
            <a:ext cx="422941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Start Limit Entry Policy National-Wide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578E59-1CAB-C347-9523-7B66E18FA258}"/>
              </a:ext>
            </a:extLst>
          </p:cNvPr>
          <p:cNvSpPr/>
          <p:nvPr/>
        </p:nvSpPr>
        <p:spPr>
          <a:xfrm>
            <a:off x="20336996" y="4214543"/>
            <a:ext cx="463556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Issued CARES Act National-wide</a:t>
            </a:r>
          </a:p>
        </p:txBody>
      </p:sp>
    </p:spTree>
    <p:extLst>
      <p:ext uri="{BB962C8B-B14F-4D97-AF65-F5344CB8AC3E}">
        <p14:creationId xmlns:p14="http://schemas.microsoft.com/office/powerpoint/2010/main" val="353567395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145</Words>
  <Application>Microsoft Macintosh PowerPoint</Application>
  <PresentationFormat>Custom</PresentationFormat>
  <Paragraphs>52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Helvetica Neue</vt:lpstr>
      <vt:lpstr>Helvetica Neue Medium</vt:lpstr>
      <vt:lpstr>Times New Roman</vt:lpstr>
      <vt:lpstr>21_BasicWhite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 Mengshan</dc:creator>
  <cp:lastModifiedBy>Zhao Mengshan</cp:lastModifiedBy>
  <cp:revision>6</cp:revision>
  <dcterms:created xsi:type="dcterms:W3CDTF">2020-10-07T20:58:00Z</dcterms:created>
  <dcterms:modified xsi:type="dcterms:W3CDTF">2020-10-25T11:23:02Z</dcterms:modified>
</cp:coreProperties>
</file>