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notesMasterIdLst>
    <p:notesMasterId r:id="rId17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8" r:id="rId9"/>
    <p:sldId id="270" r:id="rId10"/>
    <p:sldId id="263" r:id="rId11"/>
    <p:sldId id="264" r:id="rId12"/>
    <p:sldId id="265" r:id="rId13"/>
    <p:sldId id="266" r:id="rId14"/>
    <p:sldId id="269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C960B-7E5C-40A3-BD99-06F6FE87ADB1}" type="datetimeFigureOut">
              <a:rPr lang="zh-TW" altLang="en-US" smtClean="0"/>
              <a:t>2017/4/10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E1F26-6B01-4570-A430-F88EAF40A4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2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1F26-6B01-4570-A430-F88EAF40A44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464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867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51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584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02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9017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838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627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22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23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588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95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74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522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1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43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92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29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kthink.com/knowledge-list.asp?nw_type=7" TargetMode="External"/><Relationship Id="rId2" Type="http://schemas.openxmlformats.org/officeDocument/2006/relationships/hyperlink" Target="http://tw.gitbook.net/spring/spring_static_pages_examp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.tw/search?espv=2&amp;biw=1745&amp;bih=864&amp;tbm=isch&amp;sa=1&amp;q=%E5%8B%95%E6%85%8B%E7%B6%B2%E9%A0%81+%E8%88%89%E4%BE%8B&amp;oq=%E5%8B%95%E6%85%8B%E7%B6%B2%E9%A0%81+%E8%88%89%E4%BE%8B&amp;gs_l=img.3...2034.3162.0.3438.7.7.0.0.0.0.109.487.5j2.7.0....0...1c.1j4.64.img..1.1.65...0i24k1.mwb0fm6LRFA#imgrc=WkhSr8ZOwtkNcM: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63688" y="1844824"/>
            <a:ext cx="6869456" cy="1708423"/>
          </a:xfrm>
        </p:spPr>
        <p:txBody>
          <a:bodyPr>
            <a:noAutofit/>
          </a:bodyPr>
          <a:lstStyle/>
          <a:p>
            <a:r>
              <a:rPr lang="en-US" altLang="zh-TW" sz="5000" dirty="0"/>
              <a:t/>
            </a:r>
            <a:br>
              <a:rPr lang="en-US" altLang="zh-TW" sz="5000" dirty="0"/>
            </a:br>
            <a:r>
              <a:rPr lang="en-US" altLang="zh-TW" sz="5000" dirty="0"/>
              <a:t/>
            </a:r>
            <a:br>
              <a:rPr lang="en-US" altLang="zh-TW" sz="5000" dirty="0"/>
            </a:br>
            <a:r>
              <a:rPr lang="en-US" altLang="zh-TW" sz="5000" dirty="0"/>
              <a:t/>
            </a:r>
            <a:br>
              <a:rPr lang="en-US" altLang="zh-TW" sz="5000" dirty="0"/>
            </a:br>
            <a:r>
              <a:rPr lang="en-US" altLang="zh-TW" sz="5000" dirty="0"/>
              <a:t/>
            </a:r>
            <a:br>
              <a:rPr lang="en-US" altLang="zh-TW" sz="5000" dirty="0"/>
            </a:br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第四組 </a:t>
            </a:r>
            <a:r>
              <a:rPr lang="en-US" altLang="zh-TW" sz="5000" dirty="0"/>
              <a:t/>
            </a:r>
            <a:br>
              <a:rPr lang="en-US" altLang="zh-TW" sz="5000" dirty="0"/>
            </a:br>
            <a: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網路商店設計實務 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32744" y="5301208"/>
            <a:ext cx="3600400" cy="1126283"/>
          </a:xfrm>
        </p:spPr>
        <p:txBody>
          <a:bodyPr>
            <a:no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組員：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B03090006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黃于庭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B03090028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楊詩琪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B03090058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呂孟庭</a:t>
            </a:r>
          </a:p>
        </p:txBody>
      </p:sp>
    </p:spTree>
    <p:extLst>
      <p:ext uri="{BB962C8B-B14F-4D97-AF65-F5344CB8AC3E}">
        <p14:creationId xmlns:p14="http://schemas.microsoft.com/office/powerpoint/2010/main" val="12685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91680" y="332656"/>
            <a:ext cx="6589199" cy="1280890"/>
          </a:xfrm>
        </p:spPr>
        <p:txBody>
          <a:bodyPr>
            <a:normAutofit fontScale="90000"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個人工作室和網頁設計公司的優缺點為何？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63688" y="1628800"/>
            <a:ext cx="6768752" cy="46805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sz="2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個人工作室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優點：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經營成本低</a:t>
            </a:r>
            <a:endParaRPr lang="en-US" altLang="zh-TW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缺點：</a:t>
            </a:r>
          </a:p>
          <a:p>
            <a:pPr>
              <a:buFont typeface="+mj-lt"/>
              <a:buAutoNum type="arabicPeriod"/>
            </a:pP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公司規模比較小，資金不足，收入不穩定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，容易發生倒閉情形，對於客戶比較沒有保障。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+mj-lt"/>
              <a:buAutoNum type="arabicPeriod"/>
            </a:pP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團隊人數比較少，無法專業分工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，缺乏部門規畫。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專業能力比較弱，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網站設計的每一個環節無法由不同的專業人員處理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+mj-lt"/>
              <a:buAutoNum type="arabicPeriod"/>
            </a:pP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溝通能力比較差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，創業者通常是設計師或工程師出身，缺乏溝通協調能力。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設計能力比較低，設計師可能沒經過完善的專業訓練，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實務經驗較為不足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59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91680" y="332656"/>
            <a:ext cx="6589199" cy="128089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個人工作室和網頁設計公司的優缺點為何？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63688" y="1772816"/>
            <a:ext cx="6984776" cy="4536504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 startAt="6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設計風格比較少，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設計師人數不多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，無法針對不同屬性的案件來進行設計，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風格變化不多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，原創性低。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+mj-lt"/>
              <a:buAutoNum type="arabicPeriod" startAt="6"/>
            </a:pP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結案速度比較慢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，缺乏完善的網站規劃與細節溝通，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人員不足也容易造成案件執行時間冗長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，效率低落。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+mj-lt"/>
              <a:buAutoNum type="arabicPeriod" startAt="6"/>
            </a:pP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功能修改比較困難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，工程師人員不足或者需要外包，處理後續的網站功能新增及修改較為困難，也無法開發較複雜的網站系統。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+mj-lt"/>
              <a:buAutoNum type="arabicPeriod" startAt="6"/>
            </a:pP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資料內容較易外洩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，工程師經常缺乏專業的技能及豐富的經驗，無法事前防範駭客入侵、資料外洩等問題。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+mj-lt"/>
              <a:buAutoNum type="arabicPeriod" startAt="6"/>
            </a:pP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網站運作較不穩定，缺乏專業的網管人員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，無法進行完善的主機規劃，只能讓客戶自行租用虛擬主機，不能保障網站運作及資料備份。 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117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47664" y="260648"/>
            <a:ext cx="6589199" cy="128089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個人工作室和網頁設計公司的優缺點為何？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1680" y="1628800"/>
            <a:ext cx="7128791" cy="49685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網頁設計公司</a:t>
            </a:r>
          </a:p>
          <a:p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優點：</a:t>
            </a:r>
          </a:p>
          <a:p>
            <a:pPr>
              <a:buFont typeface="+mj-lt"/>
              <a:buAutoNum type="arabicPeriod"/>
            </a:pPr>
            <a:r>
              <a:rPr lang="zh-TW" altLang="en-US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公司規模比較大，資金比較充足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，不容易發生倒閉情形，對於客戶比較有保障。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+mj-lt"/>
              <a:buAutoNum type="arabicPeriod"/>
            </a:pPr>
            <a:r>
              <a:rPr lang="zh-TW" altLang="en-US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團隊人數比較多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，不同的領域皆有專業分工，部門規畫較為完善。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+mj-lt"/>
              <a:buAutoNum type="arabicPeriod"/>
            </a:pPr>
            <a:r>
              <a:rPr lang="zh-TW" altLang="en-US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專業能力比較強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，具備網頁設計師、動畫設計師、程式設計師、資料庫工程師、網管人員、專案規劃人員等，網站設計的每一個環節都由個別專業人員處理。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+mj-lt"/>
              <a:buAutoNum type="arabicPeriod"/>
            </a:pPr>
            <a:r>
              <a:rPr lang="zh-TW" altLang="en-US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溝通能力比較好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，具有專人與客戶進行案件的前置作業溝通，確保網站製作方向正確。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+mj-lt"/>
              <a:buAutoNum type="arabicPeriod"/>
            </a:pPr>
            <a:r>
              <a:rPr lang="zh-TW" altLang="en-US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設計能力比較高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，設計師通常經過較完善的專業訓練，且具備較豐富的實務經驗。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6668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502347"/>
            <a:ext cx="1872208" cy="1348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47664" y="275902"/>
            <a:ext cx="6589199" cy="128089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個人工作室和網頁設計公司的優缺點為何？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03648" y="1772816"/>
            <a:ext cx="7344815" cy="4608512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 startAt="6"/>
            </a:pP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設計風格比較多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，每一位設計師都有不同的設計風格，可針對不同屬性的案件來進行設計，風格多變，原創性高。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+mj-lt"/>
              <a:buAutoNum type="arabicPeriod" startAt="6"/>
            </a:pP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結案速度比較快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，透過完善的網站規劃與詳盡的細節溝通，更能縮短案件執行時間，提高效率。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+mj-lt"/>
              <a:buAutoNum type="arabicPeriod" startAt="6"/>
            </a:pP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功能修改比較容易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，網頁設計公司通常具備多位工程師，能專門處理後續的網站功能新增及修改，可開發的系統複雜度也比較高。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+mj-lt"/>
              <a:buAutoNum type="arabicPeriod" startAt="6"/>
            </a:pP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資料內容比較安全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，工程師具備專業的技能及豐富的經驗，可事前防範駭客入侵、資料外洩等問題。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+mj-lt"/>
              <a:buAutoNum type="arabicPeriod" startAt="6"/>
            </a:pP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網站運作比較穩定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，透過專業的網管人員，進行完善的主機規劃，建置規模較大的主機，保障網站運作及資料備份。 </a:t>
            </a:r>
          </a:p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缺點：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經營成本高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0880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http://tw.gitbook.net/spring/spring_static_pages_example.html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https://www.pkthink.com/knowledge-list.asp?nw_type=7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https://www.google.com.tw/search?espv=2&amp;biw=1745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1070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916832"/>
            <a:ext cx="5616624" cy="3138288"/>
          </a:xfrm>
        </p:spPr>
      </p:pic>
    </p:spTree>
    <p:extLst>
      <p:ext uri="{BB962C8B-B14F-4D97-AF65-F5344CB8AC3E}">
        <p14:creationId xmlns:p14="http://schemas.microsoft.com/office/powerpoint/2010/main" val="346896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620688"/>
            <a:ext cx="6589199" cy="1280890"/>
          </a:xfrm>
        </p:spPr>
        <p:txBody>
          <a:bodyPr>
            <a:normAutofit/>
          </a:bodyPr>
          <a:lstStyle/>
          <a:p>
            <a:r>
              <a:rPr lang="zh-TW" altLang="en-US" sz="4800" dirty="0"/>
              <a:t>目錄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03648" y="1939103"/>
            <a:ext cx="6984776" cy="3777622"/>
          </a:xfrm>
        </p:spPr>
        <p:txBody>
          <a:bodyPr>
            <a:normAutofit lnSpcReduction="10000"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如果你們的公司倒了，我的網站怎麼辦？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網頁設計的真正價值是什麼？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如何定義「靜態網頁」和「動態網頁」？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舉例：靜態網頁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舉例：動態網頁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個人工作室和網頁設計公司的優缺點為何？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參考資料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" b="98242" l="9961" r="90234">
                        <a14:foregroundMark x1="36133" y1="71484" x2="36133" y2="71484"/>
                        <a14:backgroundMark x1="69922" y1="45117" x2="69922" y2="45117"/>
                        <a14:backgroundMark x1="68164" y1="42969" x2="68164" y2="42969"/>
                        <a14:backgroundMark x1="65234" y1="41211" x2="65234" y2="412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013176"/>
            <a:ext cx="1949169" cy="194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51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620688"/>
            <a:ext cx="8507288" cy="1143000"/>
          </a:xfrm>
        </p:spPr>
        <p:txBody>
          <a:bodyPr>
            <a:normAutofit/>
          </a:bodyPr>
          <a:lstStyle/>
          <a:p>
            <a:r>
              <a:rPr lang="zh-TW" altLang="en-US" sz="32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如果你們的公司倒了，我的網站怎麼辦</a:t>
            </a:r>
            <a:r>
              <a:rPr lang="en-US" altLang="zh-TW" sz="32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en-US" altLang="zh-TW" sz="3200" dirty="0">
                <a:latin typeface="+mj-ea"/>
              </a:rPr>
              <a:t/>
            </a:r>
            <a:br>
              <a:rPr lang="en-US" altLang="zh-TW" sz="3200" dirty="0">
                <a:latin typeface="+mj-ea"/>
              </a:rPr>
            </a:br>
            <a:endParaRPr lang="zh-TW" altLang="en-US" sz="3200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196752"/>
            <a:ext cx="8676456" cy="554461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altLang="zh-TW" sz="2400" dirty="0"/>
          </a:p>
          <a:p>
            <a:pPr marL="0" indent="0" algn="just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每個企業都無可避免會遇到有客戶提出這樣子的假設問題。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just">
              <a:buNone/>
            </a:pP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對於尚未合作前的客戶，我們提出的初步信任方式，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just">
              <a:buNone/>
            </a:pP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如下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just">
              <a:buNone/>
            </a:pPr>
            <a:endParaRPr lang="en-US" altLang="zh-TW" sz="1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360000" algn="just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評估網頁設計公司的成功案例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可性度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360000" algn="just">
              <a:buFont typeface="+mj-lt"/>
              <a:buAutoNum type="arabicPeriod"/>
            </a:pPr>
            <a:endParaRPr lang="zh-TW" altLang="en-US" sz="1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360000" algn="just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提出的網頁設計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報價書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以及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合約書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360000" algn="just">
              <a:buFont typeface="+mj-lt"/>
              <a:buAutoNum type="arabicPeriod"/>
            </a:pPr>
            <a:endParaRPr lang="en-US" altLang="zh-TW" sz="1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360000" algn="just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承諾若經營不擅而倒閉，將對所有客戶先進行律師        　　  函通知。</a:t>
            </a:r>
          </a:p>
        </p:txBody>
      </p:sp>
    </p:spTree>
    <p:extLst>
      <p:ext uri="{BB962C8B-B14F-4D97-AF65-F5344CB8AC3E}">
        <p14:creationId xmlns:p14="http://schemas.microsoft.com/office/powerpoint/2010/main" val="174107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668532" y="476672"/>
            <a:ext cx="6589199" cy="1280890"/>
          </a:xfrm>
        </p:spPr>
        <p:txBody>
          <a:bodyPr>
            <a:no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如果你們的公司倒了，我的網站怎麼辦？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60107" y="1958313"/>
            <a:ext cx="6806049" cy="3777622"/>
          </a:xfrm>
        </p:spPr>
        <p:txBody>
          <a:bodyPr>
            <a:normAutofit/>
          </a:bodyPr>
          <a:lstStyle/>
          <a:p>
            <a:pPr algn="just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網頁設計公司有許多種型態，有專門在</a:t>
            </a:r>
            <a:r>
              <a:rPr lang="zh-TW" altLang="en-US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設計套版網站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的網頁設計公司，也有</a:t>
            </a:r>
            <a:r>
              <a:rPr lang="zh-TW" altLang="en-US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客製化的網頁設計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公司。無論是何種型態的網頁設計公司，其實不提供程式碼給客戶保存的原因也很簡單，若是</a:t>
            </a:r>
            <a:r>
              <a:rPr lang="zh-TW" altLang="en-US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客戶擅自進行程式複製、刪除、修改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而動到了</a:t>
            </a:r>
            <a:r>
              <a:rPr lang="zh-TW" altLang="en-US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程式碼後續要修理 </a:t>
            </a:r>
            <a:r>
              <a:rPr lang="en-US" altLang="zh-TW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bug </a:t>
            </a:r>
            <a:r>
              <a:rPr lang="zh-TW" altLang="en-US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的時間，以及責任釐清的問題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，實在複雜。因此於合約書中載明，若經發現客戶得到我司提供之程式碼後擅自複製、刪除、修改，則</a:t>
            </a:r>
            <a:r>
              <a:rPr lang="zh-TW" altLang="en-US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保固服務立刻中止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pPr algn="just"/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8250" y1="39011" x2="8250" y2="38462"/>
                        <a14:foregroundMark x1="8000" y1="55495" x2="8000" y2="55495"/>
                        <a14:foregroundMark x1="38000" y1="39560" x2="38000" y2="39560"/>
                        <a14:foregroundMark x1="31000" y1="35714" x2="31000" y2="35714"/>
                        <a14:foregroundMark x1="18500" y1="29121" x2="18500" y2="29121"/>
                        <a14:foregroundMark x1="9500" y1="29121" x2="9500" y2="29121"/>
                        <a14:foregroundMark x1="7000" y1="36264" x2="7000" y2="36264"/>
                        <a14:foregroundMark x1="8500" y1="57692" x2="8500" y2="57692"/>
                        <a14:foregroundMark x1="14500" y1="85714" x2="14500" y2="85714"/>
                        <a14:foregroundMark x1="11500" y1="84615" x2="11500" y2="84615"/>
                        <a14:foregroundMark x1="9750" y1="85714" x2="9750" y2="85714"/>
                        <a14:foregroundMark x1="8000" y1="87363" x2="8000" y2="87363"/>
                        <a14:foregroundMark x1="92000" y1="65385" x2="92000" y2="65385"/>
                        <a14:foregroundMark x1="91250" y1="42308" x2="91250" y2="42308"/>
                        <a14:foregroundMark x1="89250" y1="15934" x2="89250" y2="15934"/>
                        <a14:foregroundMark x1="93000" y1="18681" x2="93000" y2="18681"/>
                        <a14:foregroundMark x1="90500" y1="18681" x2="90500" y2="18681"/>
                        <a14:foregroundMark x1="92750" y1="30769" x2="92750" y2="30769"/>
                        <a14:foregroundMark x1="93500" y1="32967" x2="93500" y2="37363"/>
                        <a14:foregroundMark x1="94000" y1="46154" x2="94000" y2="47253"/>
                        <a14:foregroundMark x1="93750" y1="48901" x2="93750" y2="51648"/>
                        <a14:foregroundMark x1="93750" y1="54945" x2="93750" y2="57143"/>
                        <a14:foregroundMark x1="93500" y1="59890" x2="93500" y2="61538"/>
                        <a14:foregroundMark x1="93500" y1="62088" x2="93500" y2="62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132" y="4869160"/>
            <a:ext cx="38100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3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47664" y="476672"/>
            <a:ext cx="6589199" cy="128089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網頁設計的真正價值是什麼？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47664" y="1484784"/>
            <a:ext cx="6591985" cy="3777622"/>
          </a:xfrm>
        </p:spPr>
        <p:txBody>
          <a:bodyPr>
            <a:noAutofit/>
          </a:bodyPr>
          <a:lstStyle/>
          <a:p>
            <a:pPr algn="just" hangingPunct="0"/>
            <a:r>
              <a:rPr lang="zh-TW" altLang="en-US" sz="2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網頁設計決定你企業的形象，形象決定產品的價值</a:t>
            </a:r>
          </a:p>
          <a:p>
            <a:pPr algn="just" hangingPunct="0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網頁設計是一門結合許多專業領域而產生的行業，一個純靜態 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HTML 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頁面的網站，最基本要有一位專業的網頁視覺設計師，除了要有</a:t>
            </a:r>
            <a:r>
              <a:rPr lang="zh-TW" altLang="en-US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創意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、有設計</a:t>
            </a:r>
            <a:r>
              <a:rPr lang="zh-TW" altLang="en-US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美感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，懂得</a:t>
            </a:r>
            <a:r>
              <a:rPr lang="zh-TW" altLang="en-US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操作影像處理軟體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外，還要學會 </a:t>
            </a:r>
            <a:r>
              <a:rPr lang="en-US" altLang="zh-TW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HTML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及 </a:t>
            </a:r>
            <a:r>
              <a:rPr lang="en-US" altLang="zh-TW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CSS </a:t>
            </a:r>
            <a:r>
              <a:rPr lang="zh-TW" altLang="en-US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語法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，並經過切版處理程序，才能將原本靜止的圖像轉成有互動效果、可點選連結的網頁，如果還要加上動畫，則要有另外一位專業的動畫設計師來處裡，以符合現在手機版網站不支援 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Flash 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的情況。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5013176"/>
            <a:ext cx="2594248" cy="159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47664" y="548680"/>
            <a:ext cx="6589199" cy="128089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網頁設計的真正價值是什麼？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75656" y="1628800"/>
            <a:ext cx="6591985" cy="3777622"/>
          </a:xfrm>
        </p:spPr>
        <p:txBody>
          <a:bodyPr>
            <a:normAutofit/>
          </a:bodyPr>
          <a:lstStyle/>
          <a:p>
            <a:pPr algn="just" hangingPunct="0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當你擁有一個網頁後，需要後台管理功能，那就必須有一位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專業的網站程式設計師來撰寫後台管理程式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，由於後台的網站內容需要資料庫來進行存取，所以還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需要一位專業的資料庫工程師來共同進行網站開發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，而網站想要能夠穩定的運作，不會當機、不會中毒、不會被駭客入侵，就必須要有更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專業的網路安全工程師來進行伺服器環境架設及主機維護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0305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47664" y="275902"/>
            <a:ext cx="6589199" cy="1280890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如何定義「靜態網頁」和「動態網頁」？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19672" y="1955634"/>
            <a:ext cx="6591985" cy="3777622"/>
          </a:xfrm>
        </p:spPr>
        <p:txBody>
          <a:bodyPr/>
          <a:lstStyle/>
          <a:p>
            <a:pPr algn="just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靜態網頁：</a:t>
            </a:r>
            <a:r>
              <a:rPr lang="zh-TW" altLang="en-US" dirty="0"/>
              <a:t> 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所謂的靜態網頁是指</a:t>
            </a:r>
            <a:r>
              <a:rPr lang="zh-TW" altLang="en-US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沒有包含動畫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(Flash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動畫或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Gif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動畫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純文字及圖片網頁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，例如：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.html 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網頁。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/>
            <a:endParaRPr lang="zh-TW" altLang="en-US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動態網頁：有包含程式功能，可以透過後台管理介面來</a:t>
            </a:r>
            <a:r>
              <a:rPr lang="zh-TW" altLang="en-US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改變文字或圖片內容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，因為網頁的內容經常在改變，因此稱為動態網頁，例如：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JavaScript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VBScript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ASP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PHP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pPr algn="just"/>
            <a:endParaRPr lang="zh-TW" altLang="en-US" dirty="0"/>
          </a:p>
        </p:txBody>
      </p:sp>
      <p:pic>
        <p:nvPicPr>
          <p:cNvPr id="2050" name="Picture 2" descr="如何定義「靜態網頁」和「動態網頁」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876799"/>
            <a:ext cx="4905375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18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靜態網頁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1772816"/>
            <a:ext cx="5314286" cy="277142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4005064"/>
            <a:ext cx="4603689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4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動態網頁：百度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32" y="1905000"/>
            <a:ext cx="7007953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0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184</TotalTime>
  <Words>1119</Words>
  <Application>Microsoft Office PowerPoint</Application>
  <PresentationFormat>如螢幕大小 (4:3)</PresentationFormat>
  <Paragraphs>71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微軟正黑體</vt:lpstr>
      <vt:lpstr>新細明體</vt:lpstr>
      <vt:lpstr>標楷體</vt:lpstr>
      <vt:lpstr>Arial</vt:lpstr>
      <vt:lpstr>Calibri</vt:lpstr>
      <vt:lpstr>Century Gothic</vt:lpstr>
      <vt:lpstr>Wingdings 3</vt:lpstr>
      <vt:lpstr>絲縷</vt:lpstr>
      <vt:lpstr>    第四組   網路商店設計實務 報告</vt:lpstr>
      <vt:lpstr>目錄</vt:lpstr>
      <vt:lpstr>如果你們的公司倒了，我的網站怎麼辦? </vt:lpstr>
      <vt:lpstr>如果你們的公司倒了，我的網站怎麼辦？ </vt:lpstr>
      <vt:lpstr>網頁設計的真正價值是什麼？</vt:lpstr>
      <vt:lpstr>網頁設計的真正價值是什麼？</vt:lpstr>
      <vt:lpstr>如何定義「靜態網頁」和「動態網頁」？ </vt:lpstr>
      <vt:lpstr>靜態網頁</vt:lpstr>
      <vt:lpstr>動態網頁：百度</vt:lpstr>
      <vt:lpstr>個人工作室和網頁設計公司的優缺點為何？ </vt:lpstr>
      <vt:lpstr>個人工作室和網頁設計公司的優缺點為何？</vt:lpstr>
      <vt:lpstr>個人工作室和網頁設計公司的優缺點為何？</vt:lpstr>
      <vt:lpstr>個人工作室和網頁設計公司的優缺點為何？</vt:lpstr>
      <vt:lpstr>參考資料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carry</dc:creator>
  <cp:lastModifiedBy>Windows 使用者</cp:lastModifiedBy>
  <cp:revision>28</cp:revision>
  <dcterms:created xsi:type="dcterms:W3CDTF">2017-04-07T06:31:19Z</dcterms:created>
  <dcterms:modified xsi:type="dcterms:W3CDTF">2017-04-10T06:13:44Z</dcterms:modified>
</cp:coreProperties>
</file>