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4"/>
  </p:sldMasterIdLst>
  <p:sldIdLst>
    <p:sldId id="256" r:id="rId5"/>
    <p:sldId id="279" r:id="rId6"/>
    <p:sldId id="257" r:id="rId7"/>
    <p:sldId id="265" r:id="rId8"/>
    <p:sldId id="258" r:id="rId9"/>
    <p:sldId id="267" r:id="rId10"/>
    <p:sldId id="266" r:id="rId11"/>
    <p:sldId id="268" r:id="rId12"/>
    <p:sldId id="281" r:id="rId13"/>
    <p:sldId id="270" r:id="rId14"/>
    <p:sldId id="271" r:id="rId15"/>
    <p:sldId id="272" r:id="rId16"/>
    <p:sldId id="275" r:id="rId17"/>
    <p:sldId id="274" r:id="rId18"/>
    <p:sldId id="276" r:id="rId19"/>
    <p:sldId id="277" r:id="rId20"/>
    <p:sldId id="273" r:id="rId21"/>
    <p:sldId id="278" r:id="rId22"/>
    <p:sldId id="282" r:id="rId23"/>
    <p:sldId id="280" r:id="rId24"/>
    <p:sldId id="283" r:id="rId25"/>
    <p:sldId id="284" r:id="rId26"/>
    <p:sldId id="285" r:id="rId27"/>
    <p:sldId id="28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30E4DD-13E0-4B3D-8819-06D051896E8E}" type="datetimeFigureOut">
              <a:rPr lang="fr-FR" smtClean="0"/>
              <a:t>20/04/2021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86094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0E4DD-13E0-4B3D-8819-06D051896E8E}" type="datetimeFigureOut">
              <a:rPr lang="fr-FR" smtClean="0"/>
              <a:t>20/04/2021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187766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0E4DD-13E0-4B3D-8819-06D051896E8E}" type="datetimeFigureOut">
              <a:rPr lang="fr-FR" smtClean="0"/>
              <a:t>20/04/2021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3BDE41-5A17-42D4-8089-901BF0BE28CD}" type="slidenum">
              <a:rPr lang="fr-FR" smtClean="0"/>
              <a:t>‹#›</a:t>
            </a:fld>
            <a:endParaRPr lang="fr-FR"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5994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20/04/2021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4173036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20/04/2021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3BDE41-5A17-42D4-8089-901BF0BE28CD}" type="slidenum">
              <a:rPr lang="fr-FR" smtClean="0"/>
              <a:t>‹#›</a:t>
            </a:fld>
            <a:endParaRPr lang="fr-FR"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1778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20/04/2021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322861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0E4DD-13E0-4B3D-8819-06D051896E8E}" type="datetimeFigureOut">
              <a:rPr lang="fr-FR" smtClean="0"/>
              <a:t>20/04/2021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067788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0E4DD-13E0-4B3D-8819-06D051896E8E}" type="datetimeFigureOut">
              <a:rPr lang="fr-FR" smtClean="0"/>
              <a:t>20/04/2021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81920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0E4DD-13E0-4B3D-8819-06D051896E8E}" type="datetimeFigureOut">
              <a:rPr lang="fr-FR" smtClean="0"/>
              <a:t>20/04/2021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1362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0E4DD-13E0-4B3D-8819-06D051896E8E}" type="datetimeFigureOut">
              <a:rPr lang="fr-FR" smtClean="0"/>
              <a:t>20/04/2021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1043650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30E4DD-13E0-4B3D-8819-06D051896E8E}" type="datetimeFigureOut">
              <a:rPr lang="fr-FR" smtClean="0"/>
              <a:t>20/04/2021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282010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30E4DD-13E0-4B3D-8819-06D051896E8E}" type="datetimeFigureOut">
              <a:rPr lang="fr-FR" smtClean="0"/>
              <a:t>20/04/2021</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895074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30E4DD-13E0-4B3D-8819-06D051896E8E}" type="datetimeFigureOut">
              <a:rPr lang="fr-FR" smtClean="0"/>
              <a:t>20/04/2021</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53135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0E4DD-13E0-4B3D-8819-06D051896E8E}" type="datetimeFigureOut">
              <a:rPr lang="fr-FR" smtClean="0"/>
              <a:t>20/04/2021</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258158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20/04/2021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183853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30E4DD-13E0-4B3D-8819-06D051896E8E}" type="datetimeFigureOut">
              <a:rPr lang="fr-FR" smtClean="0"/>
              <a:t>20/04/2021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3BDE41-5A17-42D4-8089-901BF0BE28CD}" type="slidenum">
              <a:rPr lang="fr-FR" smtClean="0"/>
              <a:t>‹#›</a:t>
            </a:fld>
            <a:endParaRPr lang="fr-FR" dirty="0"/>
          </a:p>
        </p:txBody>
      </p:sp>
    </p:spTree>
    <p:extLst>
      <p:ext uri="{BB962C8B-B14F-4D97-AF65-F5344CB8AC3E}">
        <p14:creationId xmlns:p14="http://schemas.microsoft.com/office/powerpoint/2010/main" val="320845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D30E4DD-13E0-4B3D-8819-06D051896E8E}" type="datetimeFigureOut">
              <a:rPr lang="fr-FR" smtClean="0"/>
              <a:t>20/04/2021</a:t>
            </a:fld>
            <a:endParaRPr lang="fr-FR"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63BDE41-5A17-42D4-8089-901BF0BE28CD}" type="slidenum">
              <a:rPr lang="fr-FR" smtClean="0"/>
              <a:t>‹#›</a:t>
            </a:fld>
            <a:endParaRPr lang="fr-FR" dirty="0"/>
          </a:p>
        </p:txBody>
      </p:sp>
    </p:spTree>
    <p:extLst>
      <p:ext uri="{BB962C8B-B14F-4D97-AF65-F5344CB8AC3E}">
        <p14:creationId xmlns:p14="http://schemas.microsoft.com/office/powerpoint/2010/main" val="50206994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E4E4-86AE-489D-A112-D688487D1D8A}"/>
              </a:ext>
            </a:extLst>
          </p:cNvPr>
          <p:cNvSpPr>
            <a:spLocks noGrp="1"/>
          </p:cNvSpPr>
          <p:nvPr>
            <p:ph type="ctrTitle"/>
          </p:nvPr>
        </p:nvSpPr>
        <p:spPr/>
        <p:txBody>
          <a:bodyPr>
            <a:normAutofit/>
          </a:bodyPr>
          <a:lstStyle/>
          <a:p>
            <a:r>
              <a:rPr lang="en-US" b="1" dirty="0"/>
              <a:t>BM AI Enterprise Workflow Capstone</a:t>
            </a:r>
          </a:p>
        </p:txBody>
      </p:sp>
      <p:sp>
        <p:nvSpPr>
          <p:cNvPr id="3" name="Subtitle 2">
            <a:extLst>
              <a:ext uri="{FF2B5EF4-FFF2-40B4-BE49-F238E27FC236}">
                <a16:creationId xmlns:a16="http://schemas.microsoft.com/office/drawing/2014/main" id="{110BFFCE-FF74-4E89-AFD1-E086692F9C79}"/>
              </a:ext>
            </a:extLst>
          </p:cNvPr>
          <p:cNvSpPr>
            <a:spLocks noGrp="1"/>
          </p:cNvSpPr>
          <p:nvPr>
            <p:ph type="subTitle" idx="1"/>
          </p:nvPr>
        </p:nvSpPr>
        <p:spPr/>
        <p:txBody>
          <a:bodyPr/>
          <a:lstStyle/>
          <a:p>
            <a:r>
              <a:rPr lang="fr-FR" dirty="0"/>
              <a:t>15th of April 2021</a:t>
            </a:r>
          </a:p>
        </p:txBody>
      </p:sp>
    </p:spTree>
    <p:extLst>
      <p:ext uri="{BB962C8B-B14F-4D97-AF65-F5344CB8AC3E}">
        <p14:creationId xmlns:p14="http://schemas.microsoft.com/office/powerpoint/2010/main" val="2433522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E4E4-86AE-489D-A112-D688487D1D8A}"/>
              </a:ext>
            </a:extLst>
          </p:cNvPr>
          <p:cNvSpPr>
            <a:spLocks noGrp="1"/>
          </p:cNvSpPr>
          <p:nvPr>
            <p:ph type="ctrTitle"/>
          </p:nvPr>
        </p:nvSpPr>
        <p:spPr/>
        <p:txBody>
          <a:bodyPr>
            <a:normAutofit/>
          </a:bodyPr>
          <a:lstStyle/>
          <a:p>
            <a:r>
              <a:rPr lang="en-US" b="1" dirty="0"/>
              <a:t>Part 2</a:t>
            </a:r>
          </a:p>
        </p:txBody>
      </p:sp>
      <p:sp>
        <p:nvSpPr>
          <p:cNvPr id="3" name="Subtitle 2">
            <a:extLst>
              <a:ext uri="{FF2B5EF4-FFF2-40B4-BE49-F238E27FC236}">
                <a16:creationId xmlns:a16="http://schemas.microsoft.com/office/drawing/2014/main" id="{110BFFCE-FF74-4E89-AFD1-E086692F9C79}"/>
              </a:ext>
            </a:extLst>
          </p:cNvPr>
          <p:cNvSpPr>
            <a:spLocks noGrp="1"/>
          </p:cNvSpPr>
          <p:nvPr>
            <p:ph type="subTitle" idx="1"/>
          </p:nvPr>
        </p:nvSpPr>
        <p:spPr/>
        <p:txBody>
          <a:bodyPr/>
          <a:lstStyle/>
          <a:p>
            <a:r>
              <a:rPr lang="fr-FR" dirty="0"/>
              <a:t>Notebook : </a:t>
            </a:r>
            <a:r>
              <a:rPr lang="en-US" b="1" dirty="0"/>
              <a:t>Capstone - Part 1 and Part 2.ipynb</a:t>
            </a:r>
            <a:endParaRPr lang="fr-FR" b="1" dirty="0"/>
          </a:p>
          <a:p>
            <a:endParaRPr lang="fr-FR" dirty="0"/>
          </a:p>
        </p:txBody>
      </p:sp>
      <p:sp>
        <p:nvSpPr>
          <p:cNvPr id="4" name="Subtitle 2">
            <a:extLst>
              <a:ext uri="{FF2B5EF4-FFF2-40B4-BE49-F238E27FC236}">
                <a16:creationId xmlns:a16="http://schemas.microsoft.com/office/drawing/2014/main" id="{EDC8C326-42E4-44EC-AAE9-897BE4C5AD9F}"/>
              </a:ext>
            </a:extLst>
          </p:cNvPr>
          <p:cNvSpPr txBox="1">
            <a:spLocks/>
          </p:cNvSpPr>
          <p:nvPr/>
        </p:nvSpPr>
        <p:spPr>
          <a:xfrm>
            <a:off x="3276601" y="1647564"/>
            <a:ext cx="8915399"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fr-FR" dirty="0"/>
          </a:p>
        </p:txBody>
      </p:sp>
    </p:spTree>
    <p:extLst>
      <p:ext uri="{BB962C8B-B14F-4D97-AF65-F5344CB8AC3E}">
        <p14:creationId xmlns:p14="http://schemas.microsoft.com/office/powerpoint/2010/main" val="103033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BA7E-33F3-46BD-B504-F48183872493}"/>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78B7628D-258C-4B46-A37C-894F3EC03AA7}"/>
              </a:ext>
            </a:extLst>
          </p:cNvPr>
          <p:cNvSpPr>
            <a:spLocks noGrp="1"/>
          </p:cNvSpPr>
          <p:nvPr>
            <p:ph idx="1"/>
          </p:nvPr>
        </p:nvSpPr>
        <p:spPr>
          <a:xfrm>
            <a:off x="1105231" y="2133600"/>
            <a:ext cx="10399381" cy="3777622"/>
          </a:xfrm>
        </p:spPr>
        <p:txBody>
          <a:bodyPr/>
          <a:lstStyle/>
          <a:p>
            <a:r>
              <a:rPr lang="en-US" dirty="0"/>
              <a:t>The type of model considered is SARIMA Modeling</a:t>
            </a:r>
          </a:p>
          <a:p>
            <a:endParaRPr lang="en-US" dirty="0"/>
          </a:p>
          <a:p>
            <a:r>
              <a:rPr lang="en-US" dirty="0"/>
              <a:t>Detailed analysis is performed on monthly sum price « all countries », that is</a:t>
            </a:r>
          </a:p>
          <a:p>
            <a:pPr lvl="1"/>
            <a:r>
              <a:rPr lang="en-US" dirty="0"/>
              <a:t>ACF and PACF curves analysis</a:t>
            </a:r>
          </a:p>
          <a:p>
            <a:pPr lvl="1"/>
            <a:r>
              <a:rPr lang="en-US" dirty="0"/>
              <a:t>Test of Dicky Fuller</a:t>
            </a:r>
          </a:p>
          <a:p>
            <a:pPr marL="457200" lvl="1" indent="0">
              <a:buNone/>
            </a:pPr>
            <a:endParaRPr lang="en-US" dirty="0"/>
          </a:p>
          <a:p>
            <a:pPr marL="342900" lvl="1" indent="-342900"/>
            <a:r>
              <a:rPr lang="en-US" sz="1800" dirty="0"/>
              <a:t>An Automatic search for the best ARIMA model is performed (performance criterion used is the AIC criterion)</a:t>
            </a:r>
          </a:p>
          <a:p>
            <a:pPr marL="742950" lvl="2" indent="-342900"/>
            <a:r>
              <a:rPr lang="en-US" sz="1600" dirty="0"/>
              <a:t>For monthly sum price « all countries »</a:t>
            </a:r>
          </a:p>
          <a:p>
            <a:pPr marL="742950" lvl="2" indent="-342900"/>
            <a:r>
              <a:rPr lang="en-US" sz="1600" dirty="0"/>
              <a:t>For monthly sum price « by country »</a:t>
            </a:r>
          </a:p>
          <a:p>
            <a:pPr lvl="1"/>
            <a:endParaRPr lang="en-US" dirty="0"/>
          </a:p>
        </p:txBody>
      </p:sp>
    </p:spTree>
    <p:extLst>
      <p:ext uri="{BB962C8B-B14F-4D97-AF65-F5344CB8AC3E}">
        <p14:creationId xmlns:p14="http://schemas.microsoft.com/office/powerpoint/2010/main" val="1859164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3A51-F856-4E1B-A348-D66EDF7D9C42}"/>
              </a:ext>
            </a:extLst>
          </p:cNvPr>
          <p:cNvSpPr>
            <a:spLocks noGrp="1"/>
          </p:cNvSpPr>
          <p:nvPr>
            <p:ph type="title"/>
          </p:nvPr>
        </p:nvSpPr>
        <p:spPr>
          <a:xfrm>
            <a:off x="1330961" y="624110"/>
            <a:ext cx="10173652" cy="1280890"/>
          </a:xfrm>
        </p:spPr>
        <p:txBody>
          <a:bodyPr>
            <a:normAutofit fontScale="90000"/>
          </a:bodyPr>
          <a:lstStyle/>
          <a:p>
            <a:r>
              <a:rPr lang="en-GB" dirty="0"/>
              <a:t>Detailed analysis on monthly sum price « all countries », ACF and PACF curves analysis</a:t>
            </a:r>
            <a:br>
              <a:rPr lang="en-GB" dirty="0"/>
            </a:br>
            <a:endParaRPr lang="en-GB" dirty="0"/>
          </a:p>
        </p:txBody>
      </p:sp>
      <p:pic>
        <p:nvPicPr>
          <p:cNvPr id="6146" name="Picture 2">
            <a:extLst>
              <a:ext uri="{FF2B5EF4-FFF2-40B4-BE49-F238E27FC236}">
                <a16:creationId xmlns:a16="http://schemas.microsoft.com/office/drawing/2014/main" id="{D93443B6-4A2B-4971-8368-F943F34381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1050" y="1905000"/>
            <a:ext cx="7078980" cy="25603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08C9836-8B40-4D8B-B480-F9A1F1F64874}"/>
              </a:ext>
            </a:extLst>
          </p:cNvPr>
          <p:cNvSpPr/>
          <p:nvPr/>
        </p:nvSpPr>
        <p:spPr>
          <a:xfrm>
            <a:off x="1584960" y="4664229"/>
            <a:ext cx="9642282" cy="2098075"/>
          </a:xfrm>
          <a:prstGeom prst="rect">
            <a:avLst/>
          </a:prstGeom>
        </p:spPr>
        <p:txBody>
          <a:bodyPr wrap="square">
            <a:spAutoFit/>
          </a:bodyPr>
          <a:lstStyle/>
          <a:p>
            <a:r>
              <a:rPr lang="en-GB" sz="1400" b="1" dirty="0"/>
              <a:t>Observations: </a:t>
            </a:r>
          </a:p>
          <a:p>
            <a:endParaRPr lang="en-GB" sz="1400" b="1" dirty="0"/>
          </a:p>
          <a:p>
            <a:pPr marL="171450" indent="-171450">
              <a:lnSpc>
                <a:spcPct val="150000"/>
              </a:lnSpc>
              <a:buFont typeface="Arial" panose="020B0604020202020204" pitchFamily="34" charset="0"/>
              <a:buChar char="•"/>
            </a:pPr>
            <a:r>
              <a:rPr lang="en-GB" sz="1400" dirty="0"/>
              <a:t>The ACF shows a significant lag for 1 month.</a:t>
            </a:r>
          </a:p>
          <a:p>
            <a:pPr marL="171450" indent="-171450">
              <a:lnSpc>
                <a:spcPct val="150000"/>
              </a:lnSpc>
              <a:buFont typeface="Arial" panose="020B0604020202020204" pitchFamily="34" charset="0"/>
              <a:buChar char="•"/>
            </a:pPr>
            <a:r>
              <a:rPr lang="en-GB" sz="1400" dirty="0"/>
              <a:t>The PACF shows a significant lag for 1 months</a:t>
            </a:r>
          </a:p>
          <a:p>
            <a:pPr marL="171450" indent="-171450">
              <a:lnSpc>
                <a:spcPct val="150000"/>
              </a:lnSpc>
              <a:buFont typeface="Arial" panose="020B0604020202020204" pitchFamily="34" charset="0"/>
              <a:buChar char="•"/>
            </a:pPr>
            <a:r>
              <a:rPr lang="en-GB" sz="1400" dirty="0"/>
              <a:t>Both the ACF and PACF curves show a drop-off at the same point, perhaps suggesting a mix of AR and MA.</a:t>
            </a:r>
          </a:p>
          <a:p>
            <a:pPr marL="171450" indent="-171450">
              <a:lnSpc>
                <a:spcPct val="150000"/>
              </a:lnSpc>
              <a:buFont typeface="Arial" panose="020B0604020202020204" pitchFamily="34" charset="0"/>
              <a:buChar char="•"/>
            </a:pPr>
            <a:r>
              <a:rPr lang="en-GB" sz="1400" dirty="0"/>
              <a:t>12 months Seasonality observed on the PACF curve</a:t>
            </a:r>
          </a:p>
          <a:p>
            <a:pPr marL="171450" indent="-171450">
              <a:lnSpc>
                <a:spcPct val="150000"/>
              </a:lnSpc>
              <a:buFont typeface="Arial" panose="020B0604020202020204" pitchFamily="34" charset="0"/>
              <a:buChar char="•"/>
            </a:pPr>
            <a:r>
              <a:rPr lang="en-GB" sz="1400" dirty="0"/>
              <a:t>A good starting point for the ARMA part is p and q values set to 1</a:t>
            </a:r>
          </a:p>
        </p:txBody>
      </p:sp>
    </p:spTree>
    <p:extLst>
      <p:ext uri="{BB962C8B-B14F-4D97-AF65-F5344CB8AC3E}">
        <p14:creationId xmlns:p14="http://schemas.microsoft.com/office/powerpoint/2010/main" val="97322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3A51-F856-4E1B-A348-D66EDF7D9C42}"/>
              </a:ext>
            </a:extLst>
          </p:cNvPr>
          <p:cNvSpPr>
            <a:spLocks noGrp="1"/>
          </p:cNvSpPr>
          <p:nvPr>
            <p:ph type="title"/>
          </p:nvPr>
        </p:nvSpPr>
        <p:spPr>
          <a:xfrm>
            <a:off x="1330961" y="624110"/>
            <a:ext cx="10173652" cy="1280890"/>
          </a:xfrm>
        </p:spPr>
        <p:txBody>
          <a:bodyPr>
            <a:normAutofit/>
          </a:bodyPr>
          <a:lstStyle/>
          <a:p>
            <a:r>
              <a:rPr lang="en-US" dirty="0"/>
              <a:t>Detailed analysis on monthly sum price: Dickey-Fuller test</a:t>
            </a:r>
          </a:p>
        </p:txBody>
      </p:sp>
      <p:sp>
        <p:nvSpPr>
          <p:cNvPr id="4" name="Rectangle 3">
            <a:extLst>
              <a:ext uri="{FF2B5EF4-FFF2-40B4-BE49-F238E27FC236}">
                <a16:creationId xmlns:a16="http://schemas.microsoft.com/office/drawing/2014/main" id="{A08C9836-8B40-4D8B-B480-F9A1F1F64874}"/>
              </a:ext>
            </a:extLst>
          </p:cNvPr>
          <p:cNvSpPr/>
          <p:nvPr/>
        </p:nvSpPr>
        <p:spPr>
          <a:xfrm>
            <a:off x="1584960" y="4664229"/>
            <a:ext cx="9642282" cy="830997"/>
          </a:xfrm>
          <a:prstGeom prst="rect">
            <a:avLst/>
          </a:prstGeom>
        </p:spPr>
        <p:txBody>
          <a:bodyPr wrap="square">
            <a:spAutoFit/>
          </a:bodyPr>
          <a:lstStyle/>
          <a:p>
            <a:r>
              <a:rPr lang="en-US" sz="1600" b="1" dirty="0"/>
              <a:t>Observations: </a:t>
            </a:r>
          </a:p>
          <a:p>
            <a:endParaRPr lang="en-US" sz="1600" b="1" dirty="0"/>
          </a:p>
          <a:p>
            <a:pPr marL="171450" indent="-171450">
              <a:buFont typeface="Arial" panose="020B0604020202020204" pitchFamily="34" charset="0"/>
              <a:buChar char="•"/>
            </a:pPr>
            <a:r>
              <a:rPr lang="en-US" altLang="fr-FR" sz="1600" dirty="0"/>
              <a:t>The Dickey-Fuller test has not rejected the null hypothesis that a unit root is present.</a:t>
            </a:r>
            <a:endParaRPr lang="en-US" sz="1600" dirty="0"/>
          </a:p>
        </p:txBody>
      </p:sp>
      <p:pic>
        <p:nvPicPr>
          <p:cNvPr id="8" name="Content Placeholder 7">
            <a:extLst>
              <a:ext uri="{FF2B5EF4-FFF2-40B4-BE49-F238E27FC236}">
                <a16:creationId xmlns:a16="http://schemas.microsoft.com/office/drawing/2014/main" id="{35A60337-098D-4E28-A11C-4ED712701858}"/>
              </a:ext>
            </a:extLst>
          </p:cNvPr>
          <p:cNvPicPr>
            <a:picLocks noGrp="1" noChangeAspect="1"/>
          </p:cNvPicPr>
          <p:nvPr>
            <p:ph idx="1"/>
          </p:nvPr>
        </p:nvPicPr>
        <p:blipFill>
          <a:blip r:embed="rId2"/>
          <a:stretch>
            <a:fillRect/>
          </a:stretch>
        </p:blipFill>
        <p:spPr>
          <a:xfrm>
            <a:off x="2294144" y="2352329"/>
            <a:ext cx="4040575" cy="1853911"/>
          </a:xfrm>
          <a:prstGeom prst="rect">
            <a:avLst/>
          </a:prstGeom>
        </p:spPr>
      </p:pic>
    </p:spTree>
    <p:extLst>
      <p:ext uri="{BB962C8B-B14F-4D97-AF65-F5344CB8AC3E}">
        <p14:creationId xmlns:p14="http://schemas.microsoft.com/office/powerpoint/2010/main" val="152867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D8C3-A67D-4102-9AEC-9BE9D8EA1B32}"/>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4BACAFA4-C017-4C89-8CBE-BDF4A4480A6A}"/>
              </a:ext>
            </a:extLst>
          </p:cNvPr>
          <p:cNvSpPr>
            <a:spLocks noGrp="1"/>
          </p:cNvSpPr>
          <p:nvPr>
            <p:ph idx="1"/>
          </p:nvPr>
        </p:nvSpPr>
        <p:spPr>
          <a:xfrm>
            <a:off x="1025718" y="2133599"/>
            <a:ext cx="10478894" cy="4259249"/>
          </a:xfrm>
        </p:spPr>
        <p:txBody>
          <a:bodyPr>
            <a:normAutofit/>
          </a:bodyPr>
          <a:lstStyle/>
          <a:p>
            <a:r>
              <a:rPr lang="en-US" dirty="0"/>
              <a:t>Several SARIMA models are built with a « grid search » performed on parameters (p,d,q) (p_seas,q_seas,d_seas,r_seas).</a:t>
            </a:r>
          </a:p>
          <a:p>
            <a:pPr lvl="2"/>
            <a:r>
              <a:rPr lang="en-US" dirty="0"/>
              <a:t>p = range(0, 2)</a:t>
            </a:r>
          </a:p>
          <a:p>
            <a:pPr lvl="2"/>
            <a:r>
              <a:rPr lang="en-US" dirty="0"/>
              <a:t>q = range(0, 2)</a:t>
            </a:r>
          </a:p>
          <a:p>
            <a:pPr lvl="2"/>
            <a:r>
              <a:rPr lang="en-US" dirty="0"/>
              <a:t>d = range(0,2)</a:t>
            </a:r>
          </a:p>
          <a:p>
            <a:pPr lvl="2"/>
            <a:r>
              <a:rPr lang="en-US" dirty="0"/>
              <a:t>p_seas = range(0, 2)</a:t>
            </a:r>
          </a:p>
          <a:p>
            <a:pPr lvl="2"/>
            <a:r>
              <a:rPr lang="en-US" dirty="0"/>
              <a:t>q_seas = range(0, 2)</a:t>
            </a:r>
          </a:p>
          <a:p>
            <a:pPr lvl="2"/>
            <a:r>
              <a:rPr lang="en-US" dirty="0"/>
              <a:t>d_seas = range(0,2)</a:t>
            </a:r>
          </a:p>
          <a:p>
            <a:pPr lvl="2"/>
            <a:r>
              <a:rPr lang="en-US" dirty="0"/>
              <a:t>r_seas = range(12,13)</a:t>
            </a:r>
          </a:p>
          <a:p>
            <a:r>
              <a:rPr lang="en-US" dirty="0"/>
              <a:t>The model selected is the one with the least AIC value</a:t>
            </a:r>
          </a:p>
        </p:txBody>
      </p:sp>
    </p:spTree>
    <p:extLst>
      <p:ext uri="{BB962C8B-B14F-4D97-AF65-F5344CB8AC3E}">
        <p14:creationId xmlns:p14="http://schemas.microsoft.com/office/powerpoint/2010/main" val="2982085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8A18-EEA9-4C79-B1D1-01E5AE591576}"/>
              </a:ext>
            </a:extLst>
          </p:cNvPr>
          <p:cNvSpPr>
            <a:spLocks noGrp="1"/>
          </p:cNvSpPr>
          <p:nvPr>
            <p:ph type="title"/>
          </p:nvPr>
        </p:nvSpPr>
        <p:spPr/>
        <p:txBody>
          <a:bodyPr/>
          <a:lstStyle/>
          <a:p>
            <a:r>
              <a:rPr lang="en-US" dirty="0"/>
              <a:t>Model identification and computation </a:t>
            </a:r>
          </a:p>
        </p:txBody>
      </p:sp>
      <p:sp>
        <p:nvSpPr>
          <p:cNvPr id="3" name="Content Placeholder 2">
            <a:extLst>
              <a:ext uri="{FF2B5EF4-FFF2-40B4-BE49-F238E27FC236}">
                <a16:creationId xmlns:a16="http://schemas.microsoft.com/office/drawing/2014/main" id="{CC102723-E1E4-45AF-8DBE-BE0ABE622C13}"/>
              </a:ext>
            </a:extLst>
          </p:cNvPr>
          <p:cNvSpPr>
            <a:spLocks noGrp="1"/>
          </p:cNvSpPr>
          <p:nvPr>
            <p:ph idx="1"/>
          </p:nvPr>
        </p:nvSpPr>
        <p:spPr>
          <a:xfrm>
            <a:off x="1485898" y="1540189"/>
            <a:ext cx="9364981" cy="3777622"/>
          </a:xfrm>
        </p:spPr>
        <p:txBody>
          <a:bodyPr/>
          <a:lstStyle/>
          <a:p>
            <a:r>
              <a:rPr lang="en-US" dirty="0"/>
              <a:t>For the attribute  - monthly sum price « all countries »  - , the best model is the model SARIMA</a:t>
            </a:r>
            <a:r>
              <a:rPr lang="en-US" altLang="fr-FR" dirty="0">
                <a:solidFill>
                  <a:schemeClr val="tx1"/>
                </a:solidFill>
                <a:latin typeface="Arial Unicode MS"/>
              </a:rPr>
              <a:t>((0, 1, 0), (1, 1, 0, 12))</a:t>
            </a:r>
            <a:r>
              <a:rPr lang="en-US" altLang="fr-FR" sz="1400" dirty="0">
                <a:solidFill>
                  <a:schemeClr val="tx1"/>
                </a:solidFill>
              </a:rPr>
              <a:t> </a:t>
            </a:r>
          </a:p>
          <a:p>
            <a:r>
              <a:rPr lang="en-US" altLang="fr-FR" sz="1400" dirty="0">
                <a:solidFill>
                  <a:schemeClr val="tx1"/>
                </a:solidFill>
                <a:latin typeface="Arial" panose="020B0604020202020204" pitchFamily="34" charset="0"/>
              </a:rPr>
              <a:t>The AIC value is equal to 206</a:t>
            </a:r>
          </a:p>
          <a:p>
            <a:endParaRPr lang="en-US" altLang="fr-FR" sz="1400" dirty="0">
              <a:solidFill>
                <a:schemeClr val="tx1"/>
              </a:solidFill>
              <a:latin typeface="Arial" panose="020B0604020202020204" pitchFamily="34" charset="0"/>
            </a:endParaRPr>
          </a:p>
          <a:p>
            <a:r>
              <a:rPr lang="en-US" altLang="fr-FR" sz="1400" dirty="0">
                <a:solidFill>
                  <a:schemeClr val="tx1"/>
                </a:solidFill>
                <a:latin typeface="Arial" panose="020B0604020202020204" pitchFamily="34" charset="0"/>
              </a:rPr>
              <a:t>The picture below displays the coefficients estimates:</a:t>
            </a:r>
          </a:p>
          <a:p>
            <a:endParaRPr lang="en-US" altLang="fr-FR" sz="1400" dirty="0">
              <a:solidFill>
                <a:schemeClr val="tx1"/>
              </a:solidFill>
              <a:latin typeface="Arial" panose="020B0604020202020204" pitchFamily="34" charset="0"/>
            </a:endParaRPr>
          </a:p>
          <a:p>
            <a:pPr marL="0" indent="0">
              <a:buNone/>
            </a:pPr>
            <a:endParaRPr lang="en-US" altLang="fr-FR" sz="4000" dirty="0">
              <a:solidFill>
                <a:schemeClr val="tx1"/>
              </a:solidFill>
              <a:latin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7C81985C-A78F-40A7-BDD1-1851FF054848}"/>
              </a:ext>
            </a:extLst>
          </p:cNvPr>
          <p:cNvPicPr>
            <a:picLocks noChangeAspect="1"/>
          </p:cNvPicPr>
          <p:nvPr/>
        </p:nvPicPr>
        <p:blipFill>
          <a:blip r:embed="rId2"/>
          <a:stretch>
            <a:fillRect/>
          </a:stretch>
        </p:blipFill>
        <p:spPr>
          <a:xfrm>
            <a:off x="2424112" y="3643090"/>
            <a:ext cx="7038975" cy="2590800"/>
          </a:xfrm>
          <a:prstGeom prst="rect">
            <a:avLst/>
          </a:prstGeom>
        </p:spPr>
      </p:pic>
    </p:spTree>
    <p:extLst>
      <p:ext uri="{BB962C8B-B14F-4D97-AF65-F5344CB8AC3E}">
        <p14:creationId xmlns:p14="http://schemas.microsoft.com/office/powerpoint/2010/main" val="322278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8A18-EEA9-4C79-B1D1-01E5AE591576}"/>
              </a:ext>
            </a:extLst>
          </p:cNvPr>
          <p:cNvSpPr>
            <a:spLocks noGrp="1"/>
          </p:cNvSpPr>
          <p:nvPr>
            <p:ph type="title"/>
          </p:nvPr>
        </p:nvSpPr>
        <p:spPr/>
        <p:txBody>
          <a:bodyPr/>
          <a:lstStyle/>
          <a:p>
            <a:r>
              <a:rPr lang="en-US" dirty="0"/>
              <a:t>Model identification and computation </a:t>
            </a:r>
          </a:p>
        </p:txBody>
      </p:sp>
      <p:sp>
        <p:nvSpPr>
          <p:cNvPr id="3" name="Content Placeholder 2">
            <a:extLst>
              <a:ext uri="{FF2B5EF4-FFF2-40B4-BE49-F238E27FC236}">
                <a16:creationId xmlns:a16="http://schemas.microsoft.com/office/drawing/2014/main" id="{CC102723-E1E4-45AF-8DBE-BE0ABE622C13}"/>
              </a:ext>
            </a:extLst>
          </p:cNvPr>
          <p:cNvSpPr>
            <a:spLocks noGrp="1"/>
          </p:cNvSpPr>
          <p:nvPr>
            <p:ph idx="1"/>
          </p:nvPr>
        </p:nvSpPr>
        <p:spPr>
          <a:xfrm>
            <a:off x="1485898" y="1540189"/>
            <a:ext cx="9364981" cy="1807310"/>
          </a:xfrm>
        </p:spPr>
        <p:txBody>
          <a:bodyPr/>
          <a:lstStyle/>
          <a:p>
            <a:r>
              <a:rPr lang="en-US" dirty="0"/>
              <a:t>For the attribute  - monthly sum price « all countries »  - , the best model is the model SARIMA</a:t>
            </a:r>
            <a:r>
              <a:rPr lang="en-US" altLang="fr-FR" dirty="0">
                <a:solidFill>
                  <a:schemeClr val="tx1"/>
                </a:solidFill>
                <a:latin typeface="Arial Unicode MS"/>
              </a:rPr>
              <a:t>((0, 1, 0), (1, 1, 0, 12))</a:t>
            </a:r>
            <a:r>
              <a:rPr lang="en-US" altLang="fr-FR" sz="1400" dirty="0">
                <a:solidFill>
                  <a:schemeClr val="tx1"/>
                </a:solidFill>
              </a:rPr>
              <a:t> </a:t>
            </a:r>
          </a:p>
          <a:p>
            <a:r>
              <a:rPr lang="en-US" altLang="fr-FR" sz="1400" dirty="0">
                <a:solidFill>
                  <a:schemeClr val="tx1"/>
                </a:solidFill>
                <a:latin typeface="Arial" panose="020B0604020202020204" pitchFamily="34" charset="0"/>
              </a:rPr>
              <a:t>The AIC value is equal to 206</a:t>
            </a:r>
          </a:p>
          <a:p>
            <a:endParaRPr lang="en-US" altLang="fr-FR" sz="1400" dirty="0">
              <a:solidFill>
                <a:schemeClr val="tx1"/>
              </a:solidFill>
              <a:latin typeface="Arial" panose="020B0604020202020204" pitchFamily="34" charset="0"/>
            </a:endParaRPr>
          </a:p>
          <a:p>
            <a:r>
              <a:rPr lang="en-US" altLang="fr-FR" sz="1400" dirty="0">
                <a:solidFill>
                  <a:schemeClr val="tx1"/>
                </a:solidFill>
                <a:latin typeface="Arial" panose="020B0604020202020204" pitchFamily="34" charset="0"/>
              </a:rPr>
              <a:t>The picture below displays the coefficients estimates:</a:t>
            </a:r>
          </a:p>
          <a:p>
            <a:endParaRPr lang="en-US" altLang="fr-FR" sz="1400" dirty="0">
              <a:solidFill>
                <a:schemeClr val="tx1"/>
              </a:solidFill>
              <a:latin typeface="Arial" panose="020B0604020202020204" pitchFamily="34" charset="0"/>
            </a:endParaRPr>
          </a:p>
          <a:p>
            <a:pPr marL="0" indent="0">
              <a:buNone/>
            </a:pPr>
            <a:endParaRPr lang="en-US" altLang="fr-FR" sz="4000" dirty="0">
              <a:solidFill>
                <a:schemeClr val="tx1"/>
              </a:solidFill>
              <a:latin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B725FE22-996D-438F-ACA8-100C4DF38130}"/>
              </a:ext>
            </a:extLst>
          </p:cNvPr>
          <p:cNvPicPr>
            <a:picLocks noChangeAspect="1"/>
          </p:cNvPicPr>
          <p:nvPr/>
        </p:nvPicPr>
        <p:blipFill>
          <a:blip r:embed="rId2"/>
          <a:stretch>
            <a:fillRect/>
          </a:stretch>
        </p:blipFill>
        <p:spPr>
          <a:xfrm>
            <a:off x="2246630" y="3510502"/>
            <a:ext cx="8267700" cy="1266825"/>
          </a:xfrm>
          <a:prstGeom prst="rect">
            <a:avLst/>
          </a:prstGeom>
        </p:spPr>
      </p:pic>
    </p:spTree>
    <p:extLst>
      <p:ext uri="{BB962C8B-B14F-4D97-AF65-F5344CB8AC3E}">
        <p14:creationId xmlns:p14="http://schemas.microsoft.com/office/powerpoint/2010/main" val="366357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58E8-6431-4490-AB1E-571612E270F4}"/>
              </a:ext>
            </a:extLst>
          </p:cNvPr>
          <p:cNvSpPr>
            <a:spLocks noGrp="1"/>
          </p:cNvSpPr>
          <p:nvPr>
            <p:ph type="title"/>
          </p:nvPr>
        </p:nvSpPr>
        <p:spPr/>
        <p:txBody>
          <a:bodyPr/>
          <a:lstStyle/>
          <a:p>
            <a:r>
              <a:rPr lang="en-US" dirty="0"/>
              <a:t>Forecasting (forecast next 6 months)</a:t>
            </a:r>
          </a:p>
        </p:txBody>
      </p:sp>
      <p:sp>
        <p:nvSpPr>
          <p:cNvPr id="3" name="Content Placeholder 2">
            <a:extLst>
              <a:ext uri="{FF2B5EF4-FFF2-40B4-BE49-F238E27FC236}">
                <a16:creationId xmlns:a16="http://schemas.microsoft.com/office/drawing/2014/main" id="{92590E04-36D5-4096-ABC9-B751DCBDE892}"/>
              </a:ext>
            </a:extLst>
          </p:cNvPr>
          <p:cNvSpPr>
            <a:spLocks noGrp="1"/>
          </p:cNvSpPr>
          <p:nvPr>
            <p:ph idx="1"/>
          </p:nvPr>
        </p:nvSpPr>
        <p:spPr>
          <a:xfrm>
            <a:off x="2589212" y="2133600"/>
            <a:ext cx="8915400" cy="812800"/>
          </a:xfrm>
        </p:spPr>
        <p:txBody>
          <a:bodyPr/>
          <a:lstStyle/>
          <a:p>
            <a:r>
              <a:rPr lang="en-US" dirty="0"/>
              <a:t>Example: forecast the next 6 months :</a:t>
            </a:r>
          </a:p>
        </p:txBody>
      </p:sp>
      <p:pic>
        <p:nvPicPr>
          <p:cNvPr id="7" name="Picture 2">
            <a:extLst>
              <a:ext uri="{FF2B5EF4-FFF2-40B4-BE49-F238E27FC236}">
                <a16:creationId xmlns:a16="http://schemas.microsoft.com/office/drawing/2014/main" id="{B0F7C738-6DE0-485D-97D4-E323F17D0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727" y="4193633"/>
            <a:ext cx="6926898" cy="24967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69F3C0-D5EC-4792-A0A3-FFDF9300E777}"/>
              </a:ext>
            </a:extLst>
          </p:cNvPr>
          <p:cNvPicPr>
            <a:picLocks noChangeAspect="1"/>
          </p:cNvPicPr>
          <p:nvPr/>
        </p:nvPicPr>
        <p:blipFill>
          <a:blip r:embed="rId3"/>
          <a:stretch>
            <a:fillRect/>
          </a:stretch>
        </p:blipFill>
        <p:spPr>
          <a:xfrm>
            <a:off x="3000375" y="2594610"/>
            <a:ext cx="6191250" cy="1247775"/>
          </a:xfrm>
          <a:prstGeom prst="rect">
            <a:avLst/>
          </a:prstGeom>
        </p:spPr>
      </p:pic>
    </p:spTree>
    <p:extLst>
      <p:ext uri="{BB962C8B-B14F-4D97-AF65-F5344CB8AC3E}">
        <p14:creationId xmlns:p14="http://schemas.microsoft.com/office/powerpoint/2010/main" val="2204683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FFF7-5884-4101-A3CE-18C580D3E29D}"/>
              </a:ext>
            </a:extLst>
          </p:cNvPr>
          <p:cNvSpPr>
            <a:spLocks noGrp="1"/>
          </p:cNvSpPr>
          <p:nvPr>
            <p:ph type="title"/>
          </p:nvPr>
        </p:nvSpPr>
        <p:spPr/>
        <p:txBody>
          <a:bodyPr/>
          <a:lstStyle/>
          <a:p>
            <a:r>
              <a:rPr lang="en-US" dirty="0"/>
              <a:t>Forecast by country</a:t>
            </a:r>
          </a:p>
        </p:txBody>
      </p:sp>
      <p:sp>
        <p:nvSpPr>
          <p:cNvPr id="3" name="Content Placeholder 2">
            <a:extLst>
              <a:ext uri="{FF2B5EF4-FFF2-40B4-BE49-F238E27FC236}">
                <a16:creationId xmlns:a16="http://schemas.microsoft.com/office/drawing/2014/main" id="{6E85AD8D-A53B-4D2D-B0B3-6886A1CF9FCE}"/>
              </a:ext>
            </a:extLst>
          </p:cNvPr>
          <p:cNvSpPr>
            <a:spLocks noGrp="1"/>
          </p:cNvSpPr>
          <p:nvPr>
            <p:ph idx="1"/>
          </p:nvPr>
        </p:nvSpPr>
        <p:spPr/>
        <p:txBody>
          <a:bodyPr/>
          <a:lstStyle/>
          <a:p>
            <a:r>
              <a:rPr lang="en-US" dirty="0"/>
              <a:t>The modeling process performed on “all the countries” is performed by country. For each country,</a:t>
            </a:r>
          </a:p>
          <a:p>
            <a:pPr lvl="1"/>
            <a:r>
              <a:rPr lang="en-US" dirty="0"/>
              <a:t>Identification of the best SARIMA model (parameters (p,d,q) (p_seas,q_seas,d_seas,r_seas))</a:t>
            </a:r>
          </a:p>
          <a:p>
            <a:pPr lvl="1"/>
            <a:r>
              <a:rPr lang="en-US" dirty="0"/>
              <a:t>The “best” model is the model with the smallest AIC</a:t>
            </a:r>
          </a:p>
          <a:p>
            <a:pPr lvl="1"/>
            <a:r>
              <a:rPr lang="en-US" dirty="0"/>
              <a:t>This model is then used to perform forecasting</a:t>
            </a:r>
          </a:p>
          <a:p>
            <a:endParaRPr lang="en-US" dirty="0"/>
          </a:p>
        </p:txBody>
      </p:sp>
    </p:spTree>
    <p:extLst>
      <p:ext uri="{BB962C8B-B14F-4D97-AF65-F5344CB8AC3E}">
        <p14:creationId xmlns:p14="http://schemas.microsoft.com/office/powerpoint/2010/main" val="2431356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FFF7-5884-4101-A3CE-18C580D3E29D}"/>
              </a:ext>
            </a:extLst>
          </p:cNvPr>
          <p:cNvSpPr>
            <a:spLocks noGrp="1"/>
          </p:cNvSpPr>
          <p:nvPr>
            <p:ph type="title"/>
          </p:nvPr>
        </p:nvSpPr>
        <p:spPr/>
        <p:txBody>
          <a:bodyPr/>
          <a:lstStyle/>
          <a:p>
            <a:r>
              <a:rPr lang="en-US" dirty="0"/>
              <a:t>Forecast by country</a:t>
            </a:r>
          </a:p>
        </p:txBody>
      </p:sp>
      <p:sp>
        <p:nvSpPr>
          <p:cNvPr id="3" name="Content Placeholder 2">
            <a:extLst>
              <a:ext uri="{FF2B5EF4-FFF2-40B4-BE49-F238E27FC236}">
                <a16:creationId xmlns:a16="http://schemas.microsoft.com/office/drawing/2014/main" id="{6E85AD8D-A53B-4D2D-B0B3-6886A1CF9FCE}"/>
              </a:ext>
            </a:extLst>
          </p:cNvPr>
          <p:cNvSpPr>
            <a:spLocks noGrp="1"/>
          </p:cNvSpPr>
          <p:nvPr>
            <p:ph sz="half" idx="1"/>
          </p:nvPr>
        </p:nvSpPr>
        <p:spPr>
          <a:xfrm>
            <a:off x="471639" y="2229853"/>
            <a:ext cx="6458550" cy="3777622"/>
          </a:xfrm>
        </p:spPr>
        <p:txBody>
          <a:bodyPr/>
          <a:lstStyle/>
          <a:p>
            <a:r>
              <a:rPr lang="en-US" dirty="0"/>
              <a:t>Example:</a:t>
            </a:r>
          </a:p>
          <a:p>
            <a:pPr lvl="1"/>
            <a:r>
              <a:rPr lang="en-US" dirty="0"/>
              <a:t>Country = “United Kingdom”</a:t>
            </a:r>
          </a:p>
          <a:p>
            <a:pPr lvl="1"/>
            <a:r>
              <a:rPr lang="en-US" dirty="0"/>
              <a:t>AIC = 205,6</a:t>
            </a:r>
          </a:p>
          <a:p>
            <a:pPr lvl="1"/>
            <a:r>
              <a:rPr lang="en-US" dirty="0"/>
              <a:t>Parameters = </a:t>
            </a:r>
            <a:r>
              <a:rPr lang="en-US" altLang="fr-FR" dirty="0"/>
              <a:t>[((0, 1, 0), (1, 1, 0, 12))]</a:t>
            </a:r>
          </a:p>
          <a:p>
            <a:pPr lvl="1"/>
            <a:r>
              <a:rPr lang="en-US" altLang="fr-FR" dirty="0"/>
              <a:t>Forecast for the month 2019-08-01: </a:t>
            </a:r>
            <a:r>
              <a:rPr lang="en-US" altLang="fr-FR" i="1" dirty="0"/>
              <a:t>178040 </a:t>
            </a:r>
          </a:p>
          <a:p>
            <a:pPr lvl="1"/>
            <a:endParaRPr lang="en-US" dirty="0"/>
          </a:p>
          <a:p>
            <a:endParaRPr lang="en-US" dirty="0"/>
          </a:p>
        </p:txBody>
      </p:sp>
      <p:pic>
        <p:nvPicPr>
          <p:cNvPr id="5" name="Content Placeholder 4">
            <a:extLst>
              <a:ext uri="{FF2B5EF4-FFF2-40B4-BE49-F238E27FC236}">
                <a16:creationId xmlns:a16="http://schemas.microsoft.com/office/drawing/2014/main" id="{B0F36597-18F1-4807-9FA9-545E2A999EE4}"/>
              </a:ext>
            </a:extLst>
          </p:cNvPr>
          <p:cNvPicPr>
            <a:picLocks noGrp="1" noChangeAspect="1"/>
          </p:cNvPicPr>
          <p:nvPr>
            <p:ph sz="half" idx="2"/>
          </p:nvPr>
        </p:nvPicPr>
        <p:blipFill>
          <a:blip r:embed="rId2"/>
          <a:stretch>
            <a:fillRect/>
          </a:stretch>
        </p:blipFill>
        <p:spPr>
          <a:xfrm>
            <a:off x="6096000" y="2001421"/>
            <a:ext cx="5865711" cy="3369476"/>
          </a:xfrm>
          <a:prstGeom prst="rect">
            <a:avLst/>
          </a:prstGeom>
        </p:spPr>
      </p:pic>
    </p:spTree>
    <p:extLst>
      <p:ext uri="{BB962C8B-B14F-4D97-AF65-F5344CB8AC3E}">
        <p14:creationId xmlns:p14="http://schemas.microsoft.com/office/powerpoint/2010/main" val="1539134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E4E4-86AE-489D-A112-D688487D1D8A}"/>
              </a:ext>
            </a:extLst>
          </p:cNvPr>
          <p:cNvSpPr>
            <a:spLocks noGrp="1"/>
          </p:cNvSpPr>
          <p:nvPr>
            <p:ph type="ctrTitle"/>
          </p:nvPr>
        </p:nvSpPr>
        <p:spPr/>
        <p:txBody>
          <a:bodyPr>
            <a:normAutofit fontScale="90000"/>
          </a:bodyPr>
          <a:lstStyle/>
          <a:p>
            <a:r>
              <a:rPr lang="en-US" b="1" dirty="0"/>
              <a:t>Part 1: Business objective, EDA and Data visualization</a:t>
            </a:r>
          </a:p>
        </p:txBody>
      </p:sp>
      <p:sp>
        <p:nvSpPr>
          <p:cNvPr id="3" name="Subtitle 2">
            <a:extLst>
              <a:ext uri="{FF2B5EF4-FFF2-40B4-BE49-F238E27FC236}">
                <a16:creationId xmlns:a16="http://schemas.microsoft.com/office/drawing/2014/main" id="{110BFFCE-FF74-4E89-AFD1-E086692F9C79}"/>
              </a:ext>
            </a:extLst>
          </p:cNvPr>
          <p:cNvSpPr>
            <a:spLocks noGrp="1"/>
          </p:cNvSpPr>
          <p:nvPr>
            <p:ph type="subTitle" idx="1"/>
          </p:nvPr>
        </p:nvSpPr>
        <p:spPr/>
        <p:txBody>
          <a:bodyPr/>
          <a:lstStyle/>
          <a:p>
            <a:endParaRPr lang="fr-FR" dirty="0"/>
          </a:p>
          <a:p>
            <a:r>
              <a:rPr lang="fr-FR" dirty="0"/>
              <a:t>Notebook : </a:t>
            </a:r>
            <a:r>
              <a:rPr lang="en-US" b="1" dirty="0"/>
              <a:t>Capstone - Part 1 and Part 2.ipynb</a:t>
            </a:r>
            <a:endParaRPr lang="fr-FR" b="1" dirty="0"/>
          </a:p>
        </p:txBody>
      </p:sp>
    </p:spTree>
    <p:extLst>
      <p:ext uri="{BB962C8B-B14F-4D97-AF65-F5344CB8AC3E}">
        <p14:creationId xmlns:p14="http://schemas.microsoft.com/office/powerpoint/2010/main" val="1956277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E4E4-86AE-489D-A112-D688487D1D8A}"/>
              </a:ext>
            </a:extLst>
          </p:cNvPr>
          <p:cNvSpPr>
            <a:spLocks noGrp="1"/>
          </p:cNvSpPr>
          <p:nvPr>
            <p:ph type="ctrTitle"/>
          </p:nvPr>
        </p:nvSpPr>
        <p:spPr/>
        <p:txBody>
          <a:bodyPr>
            <a:normAutofit/>
          </a:bodyPr>
          <a:lstStyle/>
          <a:p>
            <a:r>
              <a:rPr lang="en-US" b="1" dirty="0"/>
              <a:t>Part 3</a:t>
            </a:r>
          </a:p>
        </p:txBody>
      </p:sp>
      <p:sp>
        <p:nvSpPr>
          <p:cNvPr id="3" name="Subtitle 2">
            <a:extLst>
              <a:ext uri="{FF2B5EF4-FFF2-40B4-BE49-F238E27FC236}">
                <a16:creationId xmlns:a16="http://schemas.microsoft.com/office/drawing/2014/main" id="{110BFFCE-FF74-4E89-AFD1-E086692F9C79}"/>
              </a:ext>
            </a:extLst>
          </p:cNvPr>
          <p:cNvSpPr>
            <a:spLocks noGrp="1"/>
          </p:cNvSpPr>
          <p:nvPr>
            <p:ph type="subTitle" idx="1"/>
          </p:nvPr>
        </p:nvSpPr>
        <p:spPr/>
        <p:txBody>
          <a:bodyPr/>
          <a:lstStyle/>
          <a:p>
            <a:r>
              <a:rPr lang="fr-FR" dirty="0"/>
              <a:t>Notebook : </a:t>
            </a:r>
            <a:r>
              <a:rPr lang="en-US" b="1" dirty="0"/>
              <a:t>Capstone - Part 3.ipynb and </a:t>
            </a:r>
            <a:r>
              <a:rPr lang="en-US" b="1" dirty="0" err="1"/>
              <a:t>capstone_unittest.ipynb</a:t>
            </a:r>
            <a:endParaRPr lang="en-US" b="1" dirty="0"/>
          </a:p>
          <a:p>
            <a:r>
              <a:rPr lang="en-US" dirty="0"/>
              <a:t>Python files : </a:t>
            </a:r>
            <a:r>
              <a:rPr lang="en-US" b="1" dirty="0"/>
              <a:t>capstone_unittest.py capstone_logging.py </a:t>
            </a:r>
            <a:endParaRPr lang="fr-FR" b="1" dirty="0"/>
          </a:p>
        </p:txBody>
      </p:sp>
    </p:spTree>
    <p:extLst>
      <p:ext uri="{BB962C8B-B14F-4D97-AF65-F5344CB8AC3E}">
        <p14:creationId xmlns:p14="http://schemas.microsoft.com/office/powerpoint/2010/main" val="201356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D93E-965C-4F7C-B7D1-312AC3A68D78}"/>
              </a:ext>
            </a:extLst>
          </p:cNvPr>
          <p:cNvSpPr>
            <a:spLocks noGrp="1"/>
          </p:cNvSpPr>
          <p:nvPr>
            <p:ph type="title"/>
          </p:nvPr>
        </p:nvSpPr>
        <p:spPr/>
        <p:txBody>
          <a:bodyPr/>
          <a:lstStyle/>
          <a:p>
            <a:r>
              <a:rPr lang="en-US" dirty="0"/>
              <a:t>Flask APP and DockerFile: General description</a:t>
            </a:r>
          </a:p>
        </p:txBody>
      </p:sp>
      <p:sp>
        <p:nvSpPr>
          <p:cNvPr id="3" name="Content Placeholder 2">
            <a:extLst>
              <a:ext uri="{FF2B5EF4-FFF2-40B4-BE49-F238E27FC236}">
                <a16:creationId xmlns:a16="http://schemas.microsoft.com/office/drawing/2014/main" id="{0C0D4E2C-4716-4CBF-9E42-9DD3C858F5E6}"/>
              </a:ext>
            </a:extLst>
          </p:cNvPr>
          <p:cNvSpPr>
            <a:spLocks noGrp="1"/>
          </p:cNvSpPr>
          <p:nvPr>
            <p:ph idx="1"/>
          </p:nvPr>
        </p:nvSpPr>
        <p:spPr>
          <a:xfrm>
            <a:off x="567891" y="2133600"/>
            <a:ext cx="10936721" cy="3777622"/>
          </a:xfrm>
        </p:spPr>
        <p:txBody>
          <a:bodyPr>
            <a:normAutofit lnSpcReduction="10000"/>
          </a:bodyPr>
          <a:lstStyle/>
          <a:p>
            <a:r>
              <a:rPr lang="en-US" dirty="0"/>
              <a:t>To illustrate deployment, we focus only on the time series « all countries » and the attribute « Price ».</a:t>
            </a:r>
          </a:p>
          <a:p>
            <a:endParaRPr lang="en-US" dirty="0"/>
          </a:p>
          <a:p>
            <a:r>
              <a:rPr lang="en-US" dirty="0"/>
              <a:t>The notebook contains:</a:t>
            </a:r>
          </a:p>
          <a:p>
            <a:pPr lvl="1"/>
            <a:r>
              <a:rPr lang="en-US" dirty="0"/>
              <a:t>The function </a:t>
            </a:r>
            <a:r>
              <a:rPr lang="en-US" b="1" i="1" dirty="0"/>
              <a:t>load_invoices_data()</a:t>
            </a:r>
            <a:r>
              <a:rPr lang="en-US" b="1" dirty="0"/>
              <a:t> </a:t>
            </a:r>
            <a:r>
              <a:rPr lang="en-US" dirty="0"/>
              <a:t>to load invoice data and prepare the dataframe</a:t>
            </a:r>
          </a:p>
          <a:p>
            <a:pPr lvl="1"/>
            <a:r>
              <a:rPr lang="en-US" dirty="0"/>
              <a:t>Train then store the SARIMA model (</a:t>
            </a:r>
            <a:r>
              <a:rPr lang="en-US" b="1" i="1" dirty="0"/>
              <a:t>'capstone.joblib</a:t>
            </a:r>
            <a:r>
              <a:rPr lang="en-US" dirty="0"/>
              <a:t>’)</a:t>
            </a:r>
          </a:p>
          <a:p>
            <a:pPr lvl="1"/>
            <a:r>
              <a:rPr lang="en-US" dirty="0"/>
              <a:t>Creation of the flask app. </a:t>
            </a:r>
          </a:p>
          <a:p>
            <a:pPr lvl="2"/>
            <a:r>
              <a:rPr lang="en-US" dirty="0"/>
              <a:t>Creation of the function </a:t>
            </a:r>
            <a:r>
              <a:rPr lang="en-US" b="1" i="1" dirty="0"/>
              <a:t>get_forecast()</a:t>
            </a:r>
          </a:p>
          <a:p>
            <a:pPr lvl="1"/>
            <a:r>
              <a:rPr lang="en-US" dirty="0"/>
              <a:t>Create the Docker file</a:t>
            </a:r>
          </a:p>
          <a:p>
            <a:pPr lvl="2"/>
            <a:endParaRPr lang="en-US" b="1" i="1" dirty="0"/>
          </a:p>
          <a:p>
            <a:pPr lvl="1"/>
            <a:r>
              <a:rPr lang="en-US" i="1" dirty="0"/>
              <a:t>Start and test the Flask app</a:t>
            </a:r>
          </a:p>
          <a:p>
            <a:pPr lvl="1"/>
            <a:endParaRPr lang="en-US" dirty="0"/>
          </a:p>
          <a:p>
            <a:endParaRPr lang="en-US" dirty="0"/>
          </a:p>
          <a:p>
            <a:endParaRPr lang="en-US" dirty="0"/>
          </a:p>
        </p:txBody>
      </p:sp>
    </p:spTree>
    <p:extLst>
      <p:ext uri="{BB962C8B-B14F-4D97-AF65-F5344CB8AC3E}">
        <p14:creationId xmlns:p14="http://schemas.microsoft.com/office/powerpoint/2010/main" val="3294981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3879-B6CB-46B0-B71B-74441C346E24}"/>
              </a:ext>
            </a:extLst>
          </p:cNvPr>
          <p:cNvSpPr>
            <a:spLocks noGrp="1"/>
          </p:cNvSpPr>
          <p:nvPr>
            <p:ph type="title"/>
          </p:nvPr>
        </p:nvSpPr>
        <p:spPr/>
        <p:txBody>
          <a:bodyPr/>
          <a:lstStyle/>
          <a:p>
            <a:r>
              <a:rPr lang="fr-FR" dirty="0"/>
              <a:t>Start and test the Flask app</a:t>
            </a:r>
          </a:p>
        </p:txBody>
      </p:sp>
      <p:pic>
        <p:nvPicPr>
          <p:cNvPr id="4" name="Content Placeholder 3">
            <a:extLst>
              <a:ext uri="{FF2B5EF4-FFF2-40B4-BE49-F238E27FC236}">
                <a16:creationId xmlns:a16="http://schemas.microsoft.com/office/drawing/2014/main" id="{B73948B6-D419-42AE-9603-CCA617DC762D}"/>
              </a:ext>
            </a:extLst>
          </p:cNvPr>
          <p:cNvPicPr>
            <a:picLocks noGrp="1" noChangeAspect="1"/>
          </p:cNvPicPr>
          <p:nvPr>
            <p:ph idx="1"/>
          </p:nvPr>
        </p:nvPicPr>
        <p:blipFill>
          <a:blip r:embed="rId2"/>
          <a:stretch>
            <a:fillRect/>
          </a:stretch>
        </p:blipFill>
        <p:spPr>
          <a:xfrm>
            <a:off x="1395680" y="1521376"/>
            <a:ext cx="8915400" cy="1749357"/>
          </a:xfrm>
          <a:prstGeom prst="rect">
            <a:avLst/>
          </a:prstGeom>
        </p:spPr>
      </p:pic>
      <p:pic>
        <p:nvPicPr>
          <p:cNvPr id="5" name="Picture 4">
            <a:extLst>
              <a:ext uri="{FF2B5EF4-FFF2-40B4-BE49-F238E27FC236}">
                <a16:creationId xmlns:a16="http://schemas.microsoft.com/office/drawing/2014/main" id="{CBD0B656-6199-414A-8E49-C03421E1B465}"/>
              </a:ext>
            </a:extLst>
          </p:cNvPr>
          <p:cNvPicPr>
            <a:picLocks noChangeAspect="1"/>
          </p:cNvPicPr>
          <p:nvPr/>
        </p:nvPicPr>
        <p:blipFill>
          <a:blip r:embed="rId3"/>
          <a:stretch>
            <a:fillRect/>
          </a:stretch>
        </p:blipFill>
        <p:spPr>
          <a:xfrm>
            <a:off x="3715352" y="3515226"/>
            <a:ext cx="7574280" cy="3189937"/>
          </a:xfrm>
          <a:prstGeom prst="rect">
            <a:avLst/>
          </a:prstGeom>
        </p:spPr>
      </p:pic>
    </p:spTree>
    <p:extLst>
      <p:ext uri="{BB962C8B-B14F-4D97-AF65-F5344CB8AC3E}">
        <p14:creationId xmlns:p14="http://schemas.microsoft.com/office/powerpoint/2010/main" val="4136338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929A-2C74-449C-9E9F-1540CEF48090}"/>
              </a:ext>
            </a:extLst>
          </p:cNvPr>
          <p:cNvSpPr>
            <a:spLocks noGrp="1"/>
          </p:cNvSpPr>
          <p:nvPr>
            <p:ph type="title"/>
          </p:nvPr>
        </p:nvSpPr>
        <p:spPr/>
        <p:txBody>
          <a:bodyPr/>
          <a:lstStyle/>
          <a:p>
            <a:r>
              <a:rPr lang="fr-FR" dirty="0"/>
              <a:t>Unittest</a:t>
            </a:r>
          </a:p>
        </p:txBody>
      </p:sp>
      <p:sp>
        <p:nvSpPr>
          <p:cNvPr id="3" name="Content Placeholder 2">
            <a:extLst>
              <a:ext uri="{FF2B5EF4-FFF2-40B4-BE49-F238E27FC236}">
                <a16:creationId xmlns:a16="http://schemas.microsoft.com/office/drawing/2014/main" id="{4A8A6991-F6B6-4478-994F-F4F7DCF5920C}"/>
              </a:ext>
            </a:extLst>
          </p:cNvPr>
          <p:cNvSpPr>
            <a:spLocks noGrp="1"/>
          </p:cNvSpPr>
          <p:nvPr>
            <p:ph idx="1"/>
          </p:nvPr>
        </p:nvSpPr>
        <p:spPr>
          <a:xfrm>
            <a:off x="770021" y="2133600"/>
            <a:ext cx="10734591" cy="3777622"/>
          </a:xfrm>
        </p:spPr>
        <p:txBody>
          <a:bodyPr/>
          <a:lstStyle/>
          <a:p>
            <a:r>
              <a:rPr lang="en-US" dirty="0"/>
              <a:t>To illustrate Unittest, a unitary test is defined to evaluate if the parameter input is in a dictionary and if the dictionary value has the date format </a:t>
            </a:r>
            <a:r>
              <a:rPr lang="en-US" dirty="0" err="1"/>
              <a:t>yyy</a:t>
            </a:r>
            <a:r>
              <a:rPr lang="en-US" dirty="0"/>
              <a:t>-mm-dd</a:t>
            </a:r>
          </a:p>
          <a:p>
            <a:endParaRPr lang="en-US" dirty="0"/>
          </a:p>
          <a:p>
            <a:r>
              <a:rPr lang="en-US" dirty="0"/>
              <a:t>File </a:t>
            </a:r>
            <a:r>
              <a:rPr lang="en-US" b="1" i="1" dirty="0"/>
              <a:t>capstone_unittest.py</a:t>
            </a:r>
          </a:p>
          <a:p>
            <a:endParaRPr lang="fr-FR" dirty="0"/>
          </a:p>
        </p:txBody>
      </p:sp>
    </p:spTree>
    <p:extLst>
      <p:ext uri="{BB962C8B-B14F-4D97-AF65-F5344CB8AC3E}">
        <p14:creationId xmlns:p14="http://schemas.microsoft.com/office/powerpoint/2010/main" val="3958399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E9898-D738-49CF-98BD-AEBBFA4C8592}"/>
              </a:ext>
            </a:extLst>
          </p:cNvPr>
          <p:cNvSpPr>
            <a:spLocks noGrp="1"/>
          </p:cNvSpPr>
          <p:nvPr>
            <p:ph type="title"/>
          </p:nvPr>
        </p:nvSpPr>
        <p:spPr/>
        <p:txBody>
          <a:bodyPr/>
          <a:lstStyle/>
          <a:p>
            <a:r>
              <a:rPr lang="fr-FR" dirty="0" err="1"/>
              <a:t>Logging</a:t>
            </a:r>
            <a:endParaRPr lang="fr-FR" dirty="0"/>
          </a:p>
        </p:txBody>
      </p:sp>
      <p:sp>
        <p:nvSpPr>
          <p:cNvPr id="3" name="Content Placeholder 2">
            <a:extLst>
              <a:ext uri="{FF2B5EF4-FFF2-40B4-BE49-F238E27FC236}">
                <a16:creationId xmlns:a16="http://schemas.microsoft.com/office/drawing/2014/main" id="{C1832118-E1FB-441F-8527-6C7BB700ABB7}"/>
              </a:ext>
            </a:extLst>
          </p:cNvPr>
          <p:cNvSpPr>
            <a:spLocks noGrp="1"/>
          </p:cNvSpPr>
          <p:nvPr>
            <p:ph idx="1"/>
          </p:nvPr>
        </p:nvSpPr>
        <p:spPr/>
        <p:txBody>
          <a:bodyPr/>
          <a:lstStyle/>
          <a:p>
            <a:r>
              <a:rPr lang="en-US" dirty="0"/>
              <a:t>To illustrate Logging generation, a .</a:t>
            </a:r>
            <a:r>
              <a:rPr lang="en-US" dirty="0" err="1"/>
              <a:t>py</a:t>
            </a:r>
            <a:r>
              <a:rPr lang="en-US" dirty="0"/>
              <a:t> file is available for logging generation and update</a:t>
            </a:r>
          </a:p>
          <a:p>
            <a:endParaRPr lang="en-US" dirty="0"/>
          </a:p>
          <a:p>
            <a:r>
              <a:rPr lang="en-US" dirty="0"/>
              <a:t>File </a:t>
            </a:r>
            <a:r>
              <a:rPr lang="en-US" b="1" i="1" dirty="0"/>
              <a:t>capstone-logging.py</a:t>
            </a:r>
          </a:p>
          <a:p>
            <a:endParaRPr lang="fr-FR" dirty="0"/>
          </a:p>
        </p:txBody>
      </p:sp>
    </p:spTree>
    <p:extLst>
      <p:ext uri="{BB962C8B-B14F-4D97-AF65-F5344CB8AC3E}">
        <p14:creationId xmlns:p14="http://schemas.microsoft.com/office/powerpoint/2010/main" val="2952315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0F5A-1DDD-49C6-833C-2DC716B319EF}"/>
              </a:ext>
            </a:extLst>
          </p:cNvPr>
          <p:cNvSpPr>
            <a:spLocks noGrp="1"/>
          </p:cNvSpPr>
          <p:nvPr>
            <p:ph type="title"/>
          </p:nvPr>
        </p:nvSpPr>
        <p:spPr/>
        <p:txBody>
          <a:bodyPr/>
          <a:lstStyle/>
          <a:p>
            <a:r>
              <a:rPr lang="fr-FR" dirty="0"/>
              <a:t>Business Objective and Data</a:t>
            </a:r>
          </a:p>
        </p:txBody>
      </p:sp>
      <p:sp>
        <p:nvSpPr>
          <p:cNvPr id="3" name="Content Placeholder 2">
            <a:extLst>
              <a:ext uri="{FF2B5EF4-FFF2-40B4-BE49-F238E27FC236}">
                <a16:creationId xmlns:a16="http://schemas.microsoft.com/office/drawing/2014/main" id="{7B9EDE98-DDC7-409A-9823-631A83A1F85A}"/>
              </a:ext>
            </a:extLst>
          </p:cNvPr>
          <p:cNvSpPr>
            <a:spLocks noGrp="1"/>
          </p:cNvSpPr>
          <p:nvPr>
            <p:ph idx="1"/>
          </p:nvPr>
        </p:nvSpPr>
        <p:spPr/>
        <p:txBody>
          <a:bodyPr>
            <a:normAutofit fontScale="77500" lnSpcReduction="20000"/>
          </a:bodyPr>
          <a:lstStyle/>
          <a:p>
            <a:r>
              <a:rPr lang="en-US" dirty="0"/>
              <a:t>Business objective : </a:t>
            </a:r>
            <a:r>
              <a:rPr lang="en-US" b="1" i="1" dirty="0"/>
              <a:t>Forecast the country’s revenue for the following month </a:t>
            </a:r>
          </a:p>
          <a:p>
            <a:pPr marL="0" indent="0">
              <a:buNone/>
            </a:pPr>
            <a:endParaRPr lang="en-US" i="1" dirty="0"/>
          </a:p>
          <a:p>
            <a:pPr marL="0" indent="0">
              <a:buNone/>
            </a:pPr>
            <a:r>
              <a:rPr lang="en-US" i="1" dirty="0"/>
              <a:t>From a technical point of view: to provide revenue estimates and confidence measures for those estimates.</a:t>
            </a:r>
            <a:endParaRPr lang="en-US" dirty="0"/>
          </a:p>
          <a:p>
            <a:pPr marL="0" indent="0">
              <a:buNone/>
            </a:pPr>
            <a:endParaRPr lang="en-US" dirty="0"/>
          </a:p>
          <a:p>
            <a:r>
              <a:rPr lang="en-US" dirty="0"/>
              <a:t>This estimation / forecasting will be based on the observation of past revenues from different countries. This information will be collected from daily transactional data containing the following attributes:</a:t>
            </a:r>
          </a:p>
          <a:p>
            <a:pPr lvl="1"/>
            <a:r>
              <a:rPr lang="en-US" dirty="0"/>
              <a:t>Country</a:t>
            </a:r>
          </a:p>
          <a:p>
            <a:pPr lvl="1"/>
            <a:r>
              <a:rPr lang="en-US" dirty="0"/>
              <a:t>Customer ID</a:t>
            </a:r>
          </a:p>
          <a:p>
            <a:pPr lvl="1"/>
            <a:r>
              <a:rPr lang="en-US" dirty="0"/>
              <a:t>Invoice ID</a:t>
            </a:r>
          </a:p>
          <a:p>
            <a:pPr lvl="1"/>
            <a:r>
              <a:rPr lang="en-US" dirty="0"/>
              <a:t>Stream ID</a:t>
            </a:r>
          </a:p>
          <a:p>
            <a:pPr lvl="1"/>
            <a:r>
              <a:rPr lang="en-US" dirty="0"/>
              <a:t>Number of times stream viewed</a:t>
            </a:r>
          </a:p>
          <a:p>
            <a:pPr lvl="1"/>
            <a:r>
              <a:rPr lang="en-US" dirty="0"/>
              <a:t>Year, month and day of the transaction</a:t>
            </a:r>
          </a:p>
        </p:txBody>
      </p:sp>
    </p:spTree>
    <p:extLst>
      <p:ext uri="{BB962C8B-B14F-4D97-AF65-F5344CB8AC3E}">
        <p14:creationId xmlns:p14="http://schemas.microsoft.com/office/powerpoint/2010/main" val="383122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5E3E-3719-4E9B-9ADE-1A8DD2158596}"/>
              </a:ext>
            </a:extLst>
          </p:cNvPr>
          <p:cNvSpPr>
            <a:spLocks noGrp="1"/>
          </p:cNvSpPr>
          <p:nvPr>
            <p:ph type="title"/>
          </p:nvPr>
        </p:nvSpPr>
        <p:spPr/>
        <p:txBody>
          <a:bodyPr/>
          <a:lstStyle/>
          <a:p>
            <a:r>
              <a:rPr lang="en-GB" dirty="0"/>
              <a:t>Period of observation and time aggregation</a:t>
            </a:r>
          </a:p>
        </p:txBody>
      </p:sp>
      <p:sp>
        <p:nvSpPr>
          <p:cNvPr id="3" name="Content Placeholder 2">
            <a:extLst>
              <a:ext uri="{FF2B5EF4-FFF2-40B4-BE49-F238E27FC236}">
                <a16:creationId xmlns:a16="http://schemas.microsoft.com/office/drawing/2014/main" id="{27918451-890B-4C1C-B791-24E4B6661809}"/>
              </a:ext>
            </a:extLst>
          </p:cNvPr>
          <p:cNvSpPr>
            <a:spLocks noGrp="1"/>
          </p:cNvSpPr>
          <p:nvPr>
            <p:ph idx="1"/>
          </p:nvPr>
        </p:nvSpPr>
        <p:spPr>
          <a:xfrm>
            <a:off x="1144988" y="2133600"/>
            <a:ext cx="10359624" cy="3777622"/>
          </a:xfrm>
        </p:spPr>
        <p:txBody>
          <a:bodyPr>
            <a:normAutofit/>
          </a:bodyPr>
          <a:lstStyle/>
          <a:p>
            <a:r>
              <a:rPr lang="en-GB" sz="2000" dirty="0"/>
              <a:t>For training</a:t>
            </a:r>
          </a:p>
          <a:p>
            <a:pPr lvl="1"/>
            <a:r>
              <a:rPr lang="en-GB" sz="2000" dirty="0"/>
              <a:t>Daily transactional data from November 2017 to July 2019</a:t>
            </a:r>
          </a:p>
          <a:p>
            <a:endParaRPr lang="en-GB" sz="2000" dirty="0"/>
          </a:p>
          <a:p>
            <a:r>
              <a:rPr lang="en-GB" sz="2000" dirty="0"/>
              <a:t>Time aggregation</a:t>
            </a:r>
          </a:p>
          <a:p>
            <a:pPr lvl="1"/>
            <a:r>
              <a:rPr lang="en-GB" sz="2000" dirty="0"/>
              <a:t>As forecasts are required at monthly level, data will be aggregated at monthly level also (with sum of price)</a:t>
            </a:r>
          </a:p>
          <a:p>
            <a:pPr marL="457200" lvl="1" indent="0">
              <a:buNone/>
            </a:pPr>
            <a:r>
              <a:rPr lang="en-GB" sz="2000" dirty="0"/>
              <a:t>Note: when there is no purchase in a country for a month then the values of attributes “</a:t>
            </a:r>
            <a:r>
              <a:rPr lang="en-GB" sz="2000" i="1" dirty="0"/>
              <a:t>price</a:t>
            </a:r>
            <a:r>
              <a:rPr lang="en-GB" sz="2000" dirty="0"/>
              <a:t>”, “</a:t>
            </a:r>
            <a:r>
              <a:rPr lang="en-GB" sz="2000" i="1" dirty="0"/>
              <a:t>times viewed</a:t>
            </a:r>
            <a:r>
              <a:rPr lang="en-GB" sz="2000" dirty="0"/>
              <a:t>” and “</a:t>
            </a:r>
            <a:r>
              <a:rPr lang="en-GB" sz="2000" i="1" dirty="0"/>
              <a:t>number of purchases</a:t>
            </a:r>
            <a:r>
              <a:rPr lang="en-GB" sz="2000" dirty="0"/>
              <a:t>” are set to 0</a:t>
            </a:r>
          </a:p>
        </p:txBody>
      </p:sp>
    </p:spTree>
    <p:extLst>
      <p:ext uri="{BB962C8B-B14F-4D97-AF65-F5344CB8AC3E}">
        <p14:creationId xmlns:p14="http://schemas.microsoft.com/office/powerpoint/2010/main" val="1658805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3A69-CC44-4DE4-9CF2-017000560F32}"/>
              </a:ext>
            </a:extLst>
          </p:cNvPr>
          <p:cNvSpPr>
            <a:spLocks noGrp="1"/>
          </p:cNvSpPr>
          <p:nvPr>
            <p:ph type="title"/>
          </p:nvPr>
        </p:nvSpPr>
        <p:spPr/>
        <p:txBody>
          <a:bodyPr/>
          <a:lstStyle/>
          <a:p>
            <a:r>
              <a:rPr lang="en-US" dirty="0"/>
              <a:t>Countries and revenues</a:t>
            </a:r>
          </a:p>
        </p:txBody>
      </p:sp>
      <p:sp>
        <p:nvSpPr>
          <p:cNvPr id="3" name="Content Placeholder 2">
            <a:extLst>
              <a:ext uri="{FF2B5EF4-FFF2-40B4-BE49-F238E27FC236}">
                <a16:creationId xmlns:a16="http://schemas.microsoft.com/office/drawing/2014/main" id="{182B7EED-A6F3-4DC8-A42A-EA79C161407B}"/>
              </a:ext>
            </a:extLst>
          </p:cNvPr>
          <p:cNvSpPr>
            <a:spLocks noGrp="1"/>
          </p:cNvSpPr>
          <p:nvPr>
            <p:ph sz="half" idx="1"/>
          </p:nvPr>
        </p:nvSpPr>
        <p:spPr>
          <a:xfrm>
            <a:off x="1000125" y="1690053"/>
            <a:ext cx="10743952" cy="2070914"/>
          </a:xfrm>
        </p:spPr>
        <p:txBody>
          <a:bodyPr>
            <a:normAutofit fontScale="85000" lnSpcReduction="20000"/>
          </a:bodyPr>
          <a:lstStyle/>
          <a:p>
            <a:pPr marL="0" indent="0">
              <a:lnSpc>
                <a:spcPct val="150000"/>
              </a:lnSpc>
              <a:buNone/>
            </a:pPr>
            <a:r>
              <a:rPr lang="en-US" sz="2100" dirty="0"/>
              <a:t>List of countries</a:t>
            </a:r>
          </a:p>
          <a:p>
            <a:pPr>
              <a:lnSpc>
                <a:spcPct val="150000"/>
              </a:lnSpc>
            </a:pPr>
            <a:r>
              <a:rPr lang="en-US" altLang="fr-FR" sz="1400" dirty="0">
                <a:solidFill>
                  <a:schemeClr val="tx1"/>
                </a:solidFill>
                <a:latin typeface="Arial Unicode MS"/>
              </a:rPr>
              <a:t>'United Kingdom’ 'Portugal' 'Germany' 'EIRE' 'France' 'USA' 'Australia' 'Belgium' 'Netherlands' 'Nigeria' 'Japan' 'Denmark' 'Poland' 'Spain' 'Italy' 'Channel Islands' 'Cyprus' 'Norway' 'Greece' 'Austria' 'Sweden' 'United Arab Emirates' 'Finland' 'Switzerland' 'Unspecified' 'Malta' 'Bahrain' 'RSA' 'Bermuda' 'Hong Kong' 'Singapore' 'Thailand' 'Israel' 'Lithuania' 'West Indies' 'Lebanon' 'Korea' 'Brazil' 'Canada' 'Iceland' 'Saudi Arabia' 'Czech Republic' 'European Community’</a:t>
            </a:r>
            <a:endParaRPr lang="en-US" sz="1400" dirty="0"/>
          </a:p>
          <a:p>
            <a:pPr>
              <a:lnSpc>
                <a:spcPct val="150000"/>
              </a:lnSpc>
            </a:pPr>
            <a:r>
              <a:rPr lang="en-US" dirty="0"/>
              <a:t>Countries Top 10 revenue: a very large contribution of United Kingdom</a:t>
            </a:r>
          </a:p>
          <a:p>
            <a:pPr>
              <a:lnSpc>
                <a:spcPct val="150000"/>
              </a:lnSpc>
            </a:pPr>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p:txBody>
      </p:sp>
      <p:graphicFrame>
        <p:nvGraphicFramePr>
          <p:cNvPr id="8" name="Table 9">
            <a:extLst>
              <a:ext uri="{FF2B5EF4-FFF2-40B4-BE49-F238E27FC236}">
                <a16:creationId xmlns:a16="http://schemas.microsoft.com/office/drawing/2014/main" id="{9CBAEFA5-CE17-4354-A541-24CC8F172554}"/>
              </a:ext>
            </a:extLst>
          </p:cNvPr>
          <p:cNvGraphicFramePr>
            <a:graphicFrameLocks noGrp="1"/>
          </p:cNvGraphicFramePr>
          <p:nvPr>
            <p:extLst>
              <p:ext uri="{D42A27DB-BD31-4B8C-83A1-F6EECF244321}">
                <p14:modId xmlns:p14="http://schemas.microsoft.com/office/powerpoint/2010/main" val="3016877073"/>
              </p:ext>
            </p:extLst>
          </p:nvPr>
        </p:nvGraphicFramePr>
        <p:xfrm>
          <a:off x="2413662" y="4026935"/>
          <a:ext cx="6096000" cy="2377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009965596"/>
                    </a:ext>
                  </a:extLst>
                </a:gridCol>
                <a:gridCol w="2032000">
                  <a:extLst>
                    <a:ext uri="{9D8B030D-6E8A-4147-A177-3AD203B41FA5}">
                      <a16:colId xmlns:a16="http://schemas.microsoft.com/office/drawing/2014/main" val="207089227"/>
                    </a:ext>
                  </a:extLst>
                </a:gridCol>
                <a:gridCol w="2032000">
                  <a:extLst>
                    <a:ext uri="{9D8B030D-6E8A-4147-A177-3AD203B41FA5}">
                      <a16:colId xmlns:a16="http://schemas.microsoft.com/office/drawing/2014/main" val="3282686241"/>
                    </a:ext>
                  </a:extLst>
                </a:gridCol>
              </a:tblGrid>
              <a:tr h="237744">
                <a:tc>
                  <a:txBody>
                    <a:bodyPr/>
                    <a:lstStyle/>
                    <a:p>
                      <a:r>
                        <a:rPr lang="en-US" sz="900" noProof="0" dirty="0"/>
                        <a:t>country</a:t>
                      </a:r>
                    </a:p>
                  </a:txBody>
                  <a:tcPr anchor="ctr"/>
                </a:tc>
                <a:tc>
                  <a:txBody>
                    <a:bodyPr/>
                    <a:lstStyle/>
                    <a:p>
                      <a:r>
                        <a:rPr lang="en-US" sz="900" noProof="0" dirty="0"/>
                        <a:t>Price</a:t>
                      </a:r>
                    </a:p>
                  </a:txBody>
                  <a:tcPr anchor="ctr"/>
                </a:tc>
                <a:tc>
                  <a:txBody>
                    <a:bodyPr/>
                    <a:lstStyle/>
                    <a:p>
                      <a:r>
                        <a:rPr lang="en-US" sz="900" noProof="0" dirty="0"/>
                        <a:t>Contribution (%)</a:t>
                      </a:r>
                    </a:p>
                  </a:txBody>
                  <a:tcPr anchor="ctr"/>
                </a:tc>
                <a:extLst>
                  <a:ext uri="{0D108BD9-81ED-4DB2-BD59-A6C34878D82A}">
                    <a16:rowId xmlns:a16="http://schemas.microsoft.com/office/drawing/2014/main" val="1076229386"/>
                  </a:ext>
                </a:extLst>
              </a:tr>
              <a:tr h="237744">
                <a:tc>
                  <a:txBody>
                    <a:bodyPr/>
                    <a:lstStyle/>
                    <a:p>
                      <a:r>
                        <a:rPr lang="en-US" sz="900" noProof="0" dirty="0"/>
                        <a:t>United Kingdom</a:t>
                      </a:r>
                    </a:p>
                  </a:txBody>
                  <a:tcPr anchor="ctr"/>
                </a:tc>
                <a:tc>
                  <a:txBody>
                    <a:bodyPr/>
                    <a:lstStyle/>
                    <a:p>
                      <a:r>
                        <a:rPr lang="en-US" sz="900" noProof="0" dirty="0"/>
                        <a:t>3.517301e+06</a:t>
                      </a:r>
                    </a:p>
                  </a:txBody>
                  <a:tcPr anchor="ctr"/>
                </a:tc>
                <a:tc>
                  <a:txBody>
                    <a:bodyPr/>
                    <a:lstStyle/>
                    <a:p>
                      <a:r>
                        <a:rPr lang="en-US" sz="900" noProof="0" dirty="0"/>
                        <a:t>89.95%</a:t>
                      </a:r>
                    </a:p>
                  </a:txBody>
                  <a:tcPr anchor="ctr"/>
                </a:tc>
                <a:extLst>
                  <a:ext uri="{0D108BD9-81ED-4DB2-BD59-A6C34878D82A}">
                    <a16:rowId xmlns:a16="http://schemas.microsoft.com/office/drawing/2014/main" val="43272447"/>
                  </a:ext>
                </a:extLst>
              </a:tr>
              <a:tr h="237744">
                <a:tc>
                  <a:txBody>
                    <a:bodyPr/>
                    <a:lstStyle/>
                    <a:p>
                      <a:r>
                        <a:rPr lang="en-US" sz="900" noProof="0" dirty="0"/>
                        <a:t>EIRE</a:t>
                      </a:r>
                    </a:p>
                  </a:txBody>
                  <a:tcPr anchor="ctr"/>
                </a:tc>
                <a:tc>
                  <a:txBody>
                    <a:bodyPr/>
                    <a:lstStyle/>
                    <a:p>
                      <a:r>
                        <a:rPr lang="en-US" sz="900" noProof="0" dirty="0"/>
                        <a:t>1.070692e+05</a:t>
                      </a:r>
                    </a:p>
                  </a:txBody>
                  <a:tcPr anchor="ctr"/>
                </a:tc>
                <a:tc>
                  <a:txBody>
                    <a:bodyPr/>
                    <a:lstStyle/>
                    <a:p>
                      <a:r>
                        <a:rPr lang="en-US" sz="900" noProof="0" dirty="0"/>
                        <a:t>2.74%</a:t>
                      </a:r>
                    </a:p>
                  </a:txBody>
                  <a:tcPr anchor="ctr"/>
                </a:tc>
                <a:extLst>
                  <a:ext uri="{0D108BD9-81ED-4DB2-BD59-A6C34878D82A}">
                    <a16:rowId xmlns:a16="http://schemas.microsoft.com/office/drawing/2014/main" val="842585310"/>
                  </a:ext>
                </a:extLst>
              </a:tr>
              <a:tr h="237744">
                <a:tc>
                  <a:txBody>
                    <a:bodyPr/>
                    <a:lstStyle/>
                    <a:p>
                      <a:r>
                        <a:rPr lang="en-US" sz="900" noProof="0" dirty="0"/>
                        <a:t>Germany</a:t>
                      </a:r>
                    </a:p>
                  </a:txBody>
                  <a:tcPr anchor="ctr"/>
                </a:tc>
                <a:tc>
                  <a:txBody>
                    <a:bodyPr/>
                    <a:lstStyle/>
                    <a:p>
                      <a:r>
                        <a:rPr lang="en-US" sz="900" noProof="0" dirty="0"/>
                        <a:t>4.927182e+04</a:t>
                      </a:r>
                    </a:p>
                  </a:txBody>
                  <a:tcPr anchor="ctr"/>
                </a:tc>
                <a:tc>
                  <a:txBody>
                    <a:bodyPr/>
                    <a:lstStyle/>
                    <a:p>
                      <a:r>
                        <a:rPr lang="en-US" sz="900" noProof="0" dirty="0"/>
                        <a:t>1.26%</a:t>
                      </a:r>
                    </a:p>
                  </a:txBody>
                  <a:tcPr anchor="ctr"/>
                </a:tc>
                <a:extLst>
                  <a:ext uri="{0D108BD9-81ED-4DB2-BD59-A6C34878D82A}">
                    <a16:rowId xmlns:a16="http://schemas.microsoft.com/office/drawing/2014/main" val="2164956347"/>
                  </a:ext>
                </a:extLst>
              </a:tr>
              <a:tr h="237744">
                <a:tc>
                  <a:txBody>
                    <a:bodyPr/>
                    <a:lstStyle/>
                    <a:p>
                      <a:r>
                        <a:rPr lang="en-US" sz="900" noProof="0" dirty="0"/>
                        <a:t>France</a:t>
                      </a:r>
                    </a:p>
                  </a:txBody>
                  <a:tcPr anchor="ctr"/>
                </a:tc>
                <a:tc>
                  <a:txBody>
                    <a:bodyPr/>
                    <a:lstStyle/>
                    <a:p>
                      <a:r>
                        <a:rPr lang="en-US" sz="900" noProof="0" dirty="0"/>
                        <a:t>4.056514e+04</a:t>
                      </a:r>
                    </a:p>
                  </a:txBody>
                  <a:tcPr anchor="ctr"/>
                </a:tc>
                <a:tc>
                  <a:txBody>
                    <a:bodyPr/>
                    <a:lstStyle/>
                    <a:p>
                      <a:r>
                        <a:rPr lang="en-US" sz="900" noProof="0" dirty="0"/>
                        <a:t>1.04%</a:t>
                      </a:r>
                    </a:p>
                  </a:txBody>
                  <a:tcPr anchor="ctr"/>
                </a:tc>
                <a:extLst>
                  <a:ext uri="{0D108BD9-81ED-4DB2-BD59-A6C34878D82A}">
                    <a16:rowId xmlns:a16="http://schemas.microsoft.com/office/drawing/2014/main" val="3295669018"/>
                  </a:ext>
                </a:extLst>
              </a:tr>
              <a:tr h="237744">
                <a:tc>
                  <a:txBody>
                    <a:bodyPr/>
                    <a:lstStyle/>
                    <a:p>
                      <a:r>
                        <a:rPr lang="en-US" sz="900" noProof="0" dirty="0"/>
                        <a:t>Norway</a:t>
                      </a:r>
                    </a:p>
                  </a:txBody>
                  <a:tcPr anchor="ctr"/>
                </a:tc>
                <a:tc>
                  <a:txBody>
                    <a:bodyPr/>
                    <a:lstStyle/>
                    <a:p>
                      <a:r>
                        <a:rPr lang="en-US" sz="900" noProof="0" dirty="0"/>
                        <a:t>3.849475e+04</a:t>
                      </a:r>
                    </a:p>
                  </a:txBody>
                  <a:tcPr anchor="ctr"/>
                </a:tc>
                <a:tc>
                  <a:txBody>
                    <a:bodyPr/>
                    <a:lstStyle/>
                    <a:p>
                      <a:r>
                        <a:rPr lang="en-US" sz="900" noProof="0" dirty="0"/>
                        <a:t>0.98%</a:t>
                      </a:r>
                    </a:p>
                  </a:txBody>
                  <a:tcPr anchor="ctr"/>
                </a:tc>
                <a:extLst>
                  <a:ext uri="{0D108BD9-81ED-4DB2-BD59-A6C34878D82A}">
                    <a16:rowId xmlns:a16="http://schemas.microsoft.com/office/drawing/2014/main" val="1127309165"/>
                  </a:ext>
                </a:extLst>
              </a:tr>
              <a:tr h="237744">
                <a:tc>
                  <a:txBody>
                    <a:bodyPr/>
                    <a:lstStyle/>
                    <a:p>
                      <a:r>
                        <a:rPr lang="en-US" sz="900" noProof="0" dirty="0"/>
                        <a:t>Spain</a:t>
                      </a:r>
                    </a:p>
                  </a:txBody>
                  <a:tcPr anchor="ctr"/>
                </a:tc>
                <a:tc>
                  <a:txBody>
                    <a:bodyPr/>
                    <a:lstStyle/>
                    <a:p>
                      <a:r>
                        <a:rPr lang="en-US" sz="900" noProof="0" dirty="0"/>
                        <a:t>1.604099e+04</a:t>
                      </a:r>
                    </a:p>
                  </a:txBody>
                  <a:tcPr anchor="ctr"/>
                </a:tc>
                <a:tc>
                  <a:txBody>
                    <a:bodyPr/>
                    <a:lstStyle/>
                    <a:p>
                      <a:r>
                        <a:rPr lang="en-US" sz="900" noProof="0" dirty="0"/>
                        <a:t>0.41%</a:t>
                      </a:r>
                    </a:p>
                  </a:txBody>
                  <a:tcPr anchor="ctr"/>
                </a:tc>
                <a:extLst>
                  <a:ext uri="{0D108BD9-81ED-4DB2-BD59-A6C34878D82A}">
                    <a16:rowId xmlns:a16="http://schemas.microsoft.com/office/drawing/2014/main" val="636536843"/>
                  </a:ext>
                </a:extLst>
              </a:tr>
              <a:tr h="237744">
                <a:tc>
                  <a:txBody>
                    <a:bodyPr/>
                    <a:lstStyle/>
                    <a:p>
                      <a:r>
                        <a:rPr lang="en-US" sz="900" noProof="0" dirty="0"/>
                        <a:t>Hong Kong</a:t>
                      </a:r>
                    </a:p>
                  </a:txBody>
                  <a:tcPr anchor="ctr"/>
                </a:tc>
                <a:tc>
                  <a:txBody>
                    <a:bodyPr/>
                    <a:lstStyle/>
                    <a:p>
                      <a:r>
                        <a:rPr lang="en-US" sz="900" noProof="0" dirty="0"/>
                        <a:t>1.445257e+04</a:t>
                      </a:r>
                    </a:p>
                  </a:txBody>
                  <a:tcPr anchor="ctr"/>
                </a:tc>
                <a:tc>
                  <a:txBody>
                    <a:bodyPr/>
                    <a:lstStyle/>
                    <a:p>
                      <a:r>
                        <a:rPr lang="en-US" sz="900" noProof="0" dirty="0"/>
                        <a:t>0.37%</a:t>
                      </a:r>
                    </a:p>
                  </a:txBody>
                  <a:tcPr anchor="ctr"/>
                </a:tc>
                <a:extLst>
                  <a:ext uri="{0D108BD9-81ED-4DB2-BD59-A6C34878D82A}">
                    <a16:rowId xmlns:a16="http://schemas.microsoft.com/office/drawing/2014/main" val="3359761208"/>
                  </a:ext>
                </a:extLst>
              </a:tr>
              <a:tr h="237744">
                <a:tc>
                  <a:txBody>
                    <a:bodyPr/>
                    <a:lstStyle/>
                    <a:p>
                      <a:r>
                        <a:rPr lang="en-US" sz="900" noProof="0" dirty="0"/>
                        <a:t>Portugal</a:t>
                      </a:r>
                    </a:p>
                  </a:txBody>
                  <a:tcPr anchor="ctr"/>
                </a:tc>
                <a:tc>
                  <a:txBody>
                    <a:bodyPr/>
                    <a:lstStyle/>
                    <a:p>
                      <a:r>
                        <a:rPr lang="en-US" sz="900" noProof="0" dirty="0"/>
                        <a:t>1.352867e+04</a:t>
                      </a:r>
                    </a:p>
                  </a:txBody>
                  <a:tcPr anchor="ctr"/>
                </a:tc>
                <a:tc>
                  <a:txBody>
                    <a:bodyPr/>
                    <a:lstStyle/>
                    <a:p>
                      <a:r>
                        <a:rPr lang="en-US" sz="900" noProof="0" dirty="0"/>
                        <a:t>0.35%</a:t>
                      </a:r>
                    </a:p>
                  </a:txBody>
                  <a:tcPr anchor="ctr"/>
                </a:tc>
                <a:extLst>
                  <a:ext uri="{0D108BD9-81ED-4DB2-BD59-A6C34878D82A}">
                    <a16:rowId xmlns:a16="http://schemas.microsoft.com/office/drawing/2014/main" val="22122737"/>
                  </a:ext>
                </a:extLst>
              </a:tr>
              <a:tr h="237744">
                <a:tc>
                  <a:txBody>
                    <a:bodyPr/>
                    <a:lstStyle/>
                    <a:p>
                      <a:r>
                        <a:rPr lang="en-US" sz="900" noProof="0" dirty="0"/>
                        <a:t>Singapore</a:t>
                      </a:r>
                    </a:p>
                  </a:txBody>
                  <a:tcPr anchor="ctr"/>
                </a:tc>
                <a:tc>
                  <a:txBody>
                    <a:bodyPr/>
                    <a:lstStyle/>
                    <a:p>
                      <a:r>
                        <a:rPr lang="en-US" sz="900" noProof="0" dirty="0"/>
                        <a:t>1.317592e+04</a:t>
                      </a:r>
                    </a:p>
                  </a:txBody>
                  <a:tcPr anchor="ctr"/>
                </a:tc>
                <a:tc>
                  <a:txBody>
                    <a:bodyPr/>
                    <a:lstStyle/>
                    <a:p>
                      <a:r>
                        <a:rPr lang="en-US" sz="900" noProof="0" dirty="0"/>
                        <a:t>0.34%</a:t>
                      </a:r>
                    </a:p>
                  </a:txBody>
                  <a:tcPr anchor="ctr"/>
                </a:tc>
                <a:extLst>
                  <a:ext uri="{0D108BD9-81ED-4DB2-BD59-A6C34878D82A}">
                    <a16:rowId xmlns:a16="http://schemas.microsoft.com/office/drawing/2014/main" val="1050212597"/>
                  </a:ext>
                </a:extLst>
              </a:tr>
            </a:tbl>
          </a:graphicData>
        </a:graphic>
      </p:graphicFrame>
    </p:spTree>
    <p:extLst>
      <p:ext uri="{BB962C8B-B14F-4D97-AF65-F5344CB8AC3E}">
        <p14:creationId xmlns:p14="http://schemas.microsoft.com/office/powerpoint/2010/main" val="2651232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2115-CE38-4831-B3D2-F2CF91B03FAB}"/>
              </a:ext>
            </a:extLst>
          </p:cNvPr>
          <p:cNvSpPr>
            <a:spLocks noGrp="1"/>
          </p:cNvSpPr>
          <p:nvPr>
            <p:ph type="title"/>
          </p:nvPr>
        </p:nvSpPr>
        <p:spPr/>
        <p:txBody>
          <a:bodyPr/>
          <a:lstStyle/>
          <a:p>
            <a:r>
              <a:rPr lang="en-US" dirty="0"/>
              <a:t>Data distribution</a:t>
            </a:r>
          </a:p>
        </p:txBody>
      </p:sp>
      <p:sp>
        <p:nvSpPr>
          <p:cNvPr id="3" name="Content Placeholder 2">
            <a:extLst>
              <a:ext uri="{FF2B5EF4-FFF2-40B4-BE49-F238E27FC236}">
                <a16:creationId xmlns:a16="http://schemas.microsoft.com/office/drawing/2014/main" id="{8AE93B39-B5DE-4E9A-A3D2-A17A81121A86}"/>
              </a:ext>
            </a:extLst>
          </p:cNvPr>
          <p:cNvSpPr>
            <a:spLocks noGrp="1"/>
          </p:cNvSpPr>
          <p:nvPr>
            <p:ph sz="half" idx="1"/>
          </p:nvPr>
        </p:nvSpPr>
        <p:spPr>
          <a:xfrm>
            <a:off x="369164" y="1638296"/>
            <a:ext cx="6600596" cy="4914904"/>
          </a:xfrm>
        </p:spPr>
        <p:txBody>
          <a:bodyPr>
            <a:normAutofit fontScale="85000" lnSpcReduction="10000"/>
          </a:bodyPr>
          <a:lstStyle/>
          <a:p>
            <a:pPr>
              <a:lnSpc>
                <a:spcPct val="150000"/>
              </a:lnSpc>
            </a:pPr>
            <a:r>
              <a:rPr lang="en-US" dirty="0"/>
              <a:t>Total number of records: </a:t>
            </a:r>
            <a:r>
              <a:rPr lang="en-US" altLang="fr-FR" dirty="0">
                <a:solidFill>
                  <a:schemeClr val="tx1"/>
                </a:solidFill>
                <a:latin typeface="Arial Unicode MS"/>
              </a:rPr>
              <a:t>7.335.099</a:t>
            </a:r>
            <a:r>
              <a:rPr lang="en-US" dirty="0"/>
              <a:t> </a:t>
            </a:r>
          </a:p>
          <a:p>
            <a:pPr>
              <a:lnSpc>
                <a:spcPct val="150000"/>
              </a:lnSpc>
            </a:pPr>
            <a:r>
              <a:rPr lang="en-US" dirty="0"/>
              <a:t>Missing values:</a:t>
            </a:r>
          </a:p>
          <a:p>
            <a:pPr lvl="1">
              <a:lnSpc>
                <a:spcPct val="150000"/>
              </a:lnSpc>
            </a:pPr>
            <a:r>
              <a:rPr lang="en-US" dirty="0"/>
              <a:t>All the attributes don’t have missing values, except the attribute customer_id (189.762 missing values, that is 2.59% of records)</a:t>
            </a:r>
          </a:p>
          <a:p>
            <a:pPr lvl="1">
              <a:lnSpc>
                <a:spcPct val="150000"/>
              </a:lnSpc>
            </a:pPr>
            <a:endParaRPr lang="en-US" dirty="0"/>
          </a:p>
          <a:p>
            <a:pPr lvl="1">
              <a:lnSpc>
                <a:spcPct val="150000"/>
              </a:lnSpc>
            </a:pPr>
            <a:r>
              <a:rPr lang="en-US" dirty="0"/>
              <a:t>First data preparation:</a:t>
            </a:r>
          </a:p>
          <a:p>
            <a:pPr lvl="1">
              <a:lnSpc>
                <a:spcPct val="150000"/>
              </a:lnSpc>
            </a:pPr>
            <a:r>
              <a:rPr lang="en-US" dirty="0"/>
              <a:t>Remove strings in the values of the attribute stream_id</a:t>
            </a:r>
          </a:p>
          <a:p>
            <a:pPr lvl="1">
              <a:lnSpc>
                <a:spcPct val="150000"/>
              </a:lnSpc>
            </a:pPr>
            <a:r>
              <a:rPr lang="en-US" dirty="0"/>
              <a:t>The attribute times_viewed is converted to numeric. </a:t>
            </a:r>
          </a:p>
          <a:p>
            <a:pPr lvl="1">
              <a:lnSpc>
                <a:spcPct val="150000"/>
              </a:lnSpc>
            </a:pPr>
            <a:endParaRPr lang="en-US" dirty="0"/>
          </a:p>
          <a:p>
            <a:pPr lvl="1">
              <a:lnSpc>
                <a:spcPct val="150000"/>
              </a:lnSpc>
            </a:pPr>
            <a:r>
              <a:rPr lang="en-US" dirty="0"/>
              <a:t>Distribution of times_viewed and price:</a:t>
            </a:r>
          </a:p>
          <a:p>
            <a:pPr lvl="1">
              <a:lnSpc>
                <a:spcPct val="150000"/>
              </a:lnSpc>
            </a:pPr>
            <a:r>
              <a:rPr lang="en-US" dirty="0"/>
              <a:t>The attribute ‘price’ has negative values. The associated records are excluded before the monthly aggregation</a:t>
            </a:r>
          </a:p>
          <a:p>
            <a:pPr lvl="1">
              <a:lnSpc>
                <a:spcPct val="150000"/>
              </a:lnSpc>
            </a:pPr>
            <a:endParaRPr lang="en-US" dirty="0"/>
          </a:p>
          <a:p>
            <a:pPr lvl="1">
              <a:lnSpc>
                <a:spcPct val="150000"/>
              </a:lnSpc>
            </a:pPr>
            <a:endParaRPr lang="en-US" dirty="0"/>
          </a:p>
          <a:p>
            <a:pPr lvl="1">
              <a:lnSpc>
                <a:spcPct val="150000"/>
              </a:lnSpc>
            </a:pPr>
            <a:endParaRPr lang="en-US" dirty="0"/>
          </a:p>
          <a:p>
            <a:endParaRPr lang="en-US" dirty="0"/>
          </a:p>
          <a:p>
            <a:endParaRPr lang="en-US" dirty="0"/>
          </a:p>
          <a:p>
            <a:endParaRPr lang="en-US" dirty="0"/>
          </a:p>
        </p:txBody>
      </p:sp>
      <p:pic>
        <p:nvPicPr>
          <p:cNvPr id="5" name="Content Placeholder 4">
            <a:extLst>
              <a:ext uri="{FF2B5EF4-FFF2-40B4-BE49-F238E27FC236}">
                <a16:creationId xmlns:a16="http://schemas.microsoft.com/office/drawing/2014/main" id="{CFFF3899-C470-4E55-A342-20745959C4C5}"/>
              </a:ext>
            </a:extLst>
          </p:cNvPr>
          <p:cNvPicPr>
            <a:picLocks noGrp="1" noChangeAspect="1"/>
          </p:cNvPicPr>
          <p:nvPr>
            <p:ph sz="half" idx="2"/>
          </p:nvPr>
        </p:nvPicPr>
        <p:blipFill>
          <a:blip r:embed="rId2"/>
          <a:stretch>
            <a:fillRect/>
          </a:stretch>
        </p:blipFill>
        <p:spPr>
          <a:xfrm>
            <a:off x="7442457" y="1370708"/>
            <a:ext cx="4313238" cy="2058292"/>
          </a:xfrm>
          <a:prstGeom prst="rect">
            <a:avLst/>
          </a:prstGeom>
        </p:spPr>
      </p:pic>
      <p:pic>
        <p:nvPicPr>
          <p:cNvPr id="10" name="Picture 9">
            <a:extLst>
              <a:ext uri="{FF2B5EF4-FFF2-40B4-BE49-F238E27FC236}">
                <a16:creationId xmlns:a16="http://schemas.microsoft.com/office/drawing/2014/main" id="{4F2F2E7D-3680-45CE-9DB9-DAD4532CEA74}"/>
              </a:ext>
            </a:extLst>
          </p:cNvPr>
          <p:cNvPicPr>
            <a:picLocks noChangeAspect="1"/>
          </p:cNvPicPr>
          <p:nvPr/>
        </p:nvPicPr>
        <p:blipFill>
          <a:blip r:embed="rId3"/>
          <a:stretch>
            <a:fillRect/>
          </a:stretch>
        </p:blipFill>
        <p:spPr>
          <a:xfrm>
            <a:off x="7206108" y="3721734"/>
            <a:ext cx="2486025" cy="1390650"/>
          </a:xfrm>
          <a:prstGeom prst="rect">
            <a:avLst/>
          </a:prstGeom>
        </p:spPr>
      </p:pic>
      <p:pic>
        <p:nvPicPr>
          <p:cNvPr id="11" name="Picture 10">
            <a:extLst>
              <a:ext uri="{FF2B5EF4-FFF2-40B4-BE49-F238E27FC236}">
                <a16:creationId xmlns:a16="http://schemas.microsoft.com/office/drawing/2014/main" id="{EEC5B9D1-61E1-4ACA-BAE6-5E87289BA5B1}"/>
              </a:ext>
            </a:extLst>
          </p:cNvPr>
          <p:cNvPicPr>
            <a:picLocks noChangeAspect="1"/>
          </p:cNvPicPr>
          <p:nvPr/>
        </p:nvPicPr>
        <p:blipFill>
          <a:blip r:embed="rId4"/>
          <a:stretch>
            <a:fillRect/>
          </a:stretch>
        </p:blipFill>
        <p:spPr>
          <a:xfrm>
            <a:off x="9837042" y="3740784"/>
            <a:ext cx="2095500" cy="1371600"/>
          </a:xfrm>
          <a:prstGeom prst="rect">
            <a:avLst/>
          </a:prstGeom>
        </p:spPr>
      </p:pic>
      <p:pic>
        <p:nvPicPr>
          <p:cNvPr id="12" name="Picture 11">
            <a:extLst>
              <a:ext uri="{FF2B5EF4-FFF2-40B4-BE49-F238E27FC236}">
                <a16:creationId xmlns:a16="http://schemas.microsoft.com/office/drawing/2014/main" id="{9E9F9CBB-EAD6-483E-96A8-783CFECB396B}"/>
              </a:ext>
            </a:extLst>
          </p:cNvPr>
          <p:cNvPicPr>
            <a:picLocks noChangeAspect="1"/>
          </p:cNvPicPr>
          <p:nvPr/>
        </p:nvPicPr>
        <p:blipFill>
          <a:blip r:embed="rId5"/>
          <a:stretch>
            <a:fillRect/>
          </a:stretch>
        </p:blipFill>
        <p:spPr>
          <a:xfrm>
            <a:off x="7325170" y="5245734"/>
            <a:ext cx="4733925" cy="1438275"/>
          </a:xfrm>
          <a:prstGeom prst="rect">
            <a:avLst/>
          </a:prstGeom>
        </p:spPr>
      </p:pic>
    </p:spTree>
    <p:extLst>
      <p:ext uri="{BB962C8B-B14F-4D97-AF65-F5344CB8AC3E}">
        <p14:creationId xmlns:p14="http://schemas.microsoft.com/office/powerpoint/2010/main" val="159255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FDA9-27F5-4DCE-AA17-9229C812B743}"/>
              </a:ext>
            </a:extLst>
          </p:cNvPr>
          <p:cNvSpPr>
            <a:spLocks noGrp="1"/>
          </p:cNvSpPr>
          <p:nvPr>
            <p:ph type="title"/>
          </p:nvPr>
        </p:nvSpPr>
        <p:spPr/>
        <p:txBody>
          <a:bodyPr/>
          <a:lstStyle/>
          <a:p>
            <a:r>
              <a:rPr lang="en-US" dirty="0"/>
              <a:t>Monthly aggregation</a:t>
            </a:r>
          </a:p>
        </p:txBody>
      </p:sp>
      <p:sp>
        <p:nvSpPr>
          <p:cNvPr id="3" name="Content Placeholder 2">
            <a:extLst>
              <a:ext uri="{FF2B5EF4-FFF2-40B4-BE49-F238E27FC236}">
                <a16:creationId xmlns:a16="http://schemas.microsoft.com/office/drawing/2014/main" id="{E9F25F85-95EF-4BA2-9387-ADBEA9C1C2D0}"/>
              </a:ext>
            </a:extLst>
          </p:cNvPr>
          <p:cNvSpPr>
            <a:spLocks noGrp="1"/>
          </p:cNvSpPr>
          <p:nvPr>
            <p:ph sz="half" idx="1"/>
          </p:nvPr>
        </p:nvSpPr>
        <p:spPr>
          <a:xfrm>
            <a:off x="758509" y="1514165"/>
            <a:ext cx="5235891" cy="2590475"/>
          </a:xfrm>
        </p:spPr>
        <p:txBody>
          <a:bodyPr>
            <a:normAutofit fontScale="85000" lnSpcReduction="10000"/>
          </a:bodyPr>
          <a:lstStyle/>
          <a:p>
            <a:r>
              <a:rPr lang="en-US" dirty="0"/>
              <a:t>As forecast is expected at monthly level, data are aggregated at monthly level</a:t>
            </a:r>
          </a:p>
          <a:p>
            <a:endParaRPr lang="en-US" dirty="0"/>
          </a:p>
          <a:p>
            <a:r>
              <a:rPr lang="en-US" dirty="0"/>
              <a:t>First observations are :</a:t>
            </a:r>
          </a:p>
          <a:p>
            <a:pPr lvl="1"/>
            <a:r>
              <a:rPr lang="en-US" dirty="0"/>
              <a:t>a « flat » trend </a:t>
            </a:r>
          </a:p>
          <a:p>
            <a:pPr lvl="1"/>
            <a:r>
              <a:rPr lang="en-US" dirty="0"/>
              <a:t>A strong spike in December  2018 </a:t>
            </a:r>
          </a:p>
          <a:p>
            <a:pPr marL="457200" lvl="1" indent="0">
              <a:buNone/>
            </a:pPr>
            <a:endParaRPr lang="en-US" dirty="0"/>
          </a:p>
          <a:p>
            <a:pPr marL="457200" lvl="1" indent="0">
              <a:buNone/>
            </a:pPr>
            <a:r>
              <a:rPr lang="en-US" dirty="0"/>
              <a:t>Monthly aggregated data is in the file </a:t>
            </a:r>
            <a:r>
              <a:rPr lang="en-US" b="1" i="1" dirty="0"/>
              <a:t>“invoices.csv”</a:t>
            </a:r>
          </a:p>
          <a:p>
            <a:pPr marL="0" indent="0">
              <a:buNone/>
            </a:pPr>
            <a:endParaRPr lang="en-US" dirty="0"/>
          </a:p>
        </p:txBody>
      </p:sp>
      <p:pic>
        <p:nvPicPr>
          <p:cNvPr id="4098" name="Picture 2">
            <a:extLst>
              <a:ext uri="{FF2B5EF4-FFF2-40B4-BE49-F238E27FC236}">
                <a16:creationId xmlns:a16="http://schemas.microsoft.com/office/drawing/2014/main" id="{4EFDD48A-9FFF-4399-A825-47231740B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873" y="4350925"/>
            <a:ext cx="5319127" cy="233126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A16299F-A521-44F9-B4C6-CC3242DF9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6599" y="1469408"/>
            <a:ext cx="5319128" cy="229743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BDDD17C-A7DA-4F5E-B50C-CA38471CD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7443" y="4350925"/>
            <a:ext cx="5397439" cy="2331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07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9E24-38FB-4D5A-A5DA-4FF1692DBB67}"/>
              </a:ext>
            </a:extLst>
          </p:cNvPr>
          <p:cNvSpPr>
            <a:spLocks noGrp="1"/>
          </p:cNvSpPr>
          <p:nvPr>
            <p:ph type="title"/>
          </p:nvPr>
        </p:nvSpPr>
        <p:spPr>
          <a:xfrm>
            <a:off x="1860606" y="624110"/>
            <a:ext cx="9644006" cy="1280890"/>
          </a:xfrm>
        </p:spPr>
        <p:txBody>
          <a:bodyPr/>
          <a:lstStyle/>
          <a:p>
            <a:r>
              <a:rPr lang="en-US" dirty="0"/>
              <a:t>Monthly aggregation: top 9 countries (1)</a:t>
            </a:r>
          </a:p>
        </p:txBody>
      </p:sp>
      <p:pic>
        <p:nvPicPr>
          <p:cNvPr id="2050" name="Picture 2">
            <a:extLst>
              <a:ext uri="{FF2B5EF4-FFF2-40B4-BE49-F238E27FC236}">
                <a16:creationId xmlns:a16="http://schemas.microsoft.com/office/drawing/2014/main" id="{66214B21-6F42-41BD-A5E5-A5440D4BD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1453807"/>
            <a:ext cx="4819656" cy="216315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5137AE4-B259-4044-8DB6-58CFADA63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453807"/>
            <a:ext cx="5009833" cy="227927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D1F0829-D38B-449C-8D18-DE56334D33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3616960"/>
            <a:ext cx="4819656" cy="21927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FEC2A70-073C-4BA6-8DBE-9CC63B4D2E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3530437"/>
            <a:ext cx="5009833" cy="2279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92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9E24-38FB-4D5A-A5DA-4FF1692DBB67}"/>
              </a:ext>
            </a:extLst>
          </p:cNvPr>
          <p:cNvSpPr>
            <a:spLocks noGrp="1"/>
          </p:cNvSpPr>
          <p:nvPr>
            <p:ph type="title"/>
          </p:nvPr>
        </p:nvSpPr>
        <p:spPr>
          <a:xfrm>
            <a:off x="1630018" y="624110"/>
            <a:ext cx="9874594" cy="1280890"/>
          </a:xfrm>
        </p:spPr>
        <p:txBody>
          <a:bodyPr/>
          <a:lstStyle/>
          <a:p>
            <a:r>
              <a:rPr lang="en-US" dirty="0"/>
              <a:t>Monthly aggregation: top 9 countries (2)</a:t>
            </a:r>
          </a:p>
        </p:txBody>
      </p:sp>
      <p:pic>
        <p:nvPicPr>
          <p:cNvPr id="1038" name="Picture 14">
            <a:extLst>
              <a:ext uri="{FF2B5EF4-FFF2-40B4-BE49-F238E27FC236}">
                <a16:creationId xmlns:a16="http://schemas.microsoft.com/office/drawing/2014/main" id="{B0DD7E66-119F-4796-96DB-A1C2DB31F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592" y="1488908"/>
            <a:ext cx="3678163" cy="168688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26BDA241-F4A3-4980-A2F3-71A591FCF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833" y="1488908"/>
            <a:ext cx="3869603" cy="174263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BB87591E-BC1C-4DDD-A605-CC5FF41DDC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3383" y="3257452"/>
            <a:ext cx="3765053" cy="169554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506573F3-130C-49B7-A5FC-8965A1184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5537" y="4897251"/>
            <a:ext cx="4228435" cy="193924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DC4A05FE-2B6C-427A-A5ED-3E7BA5A7C6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2948" y="3175790"/>
            <a:ext cx="3726807" cy="1695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219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FB48E7781CB14ABDFC5701083D6948" ma:contentTypeVersion="2" ma:contentTypeDescription="Create a new document." ma:contentTypeScope="" ma:versionID="e7527a318b83fc00c50545f1da72248c">
  <xsd:schema xmlns:xsd="http://www.w3.org/2001/XMLSchema" xmlns:xs="http://www.w3.org/2001/XMLSchema" xmlns:p="http://schemas.microsoft.com/office/2006/metadata/properties" xmlns:ns3="f8ac5e7d-7b7d-46e0-8d8a-f4f02b48db66" targetNamespace="http://schemas.microsoft.com/office/2006/metadata/properties" ma:root="true" ma:fieldsID="645d5f95b771284d7effe58b8a07756a" ns3:_="">
    <xsd:import namespace="f8ac5e7d-7b7d-46e0-8d8a-f4f02b48db6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ac5e7d-7b7d-46e0-8d8a-f4f02b48db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C64AD6-2341-4A8B-AD39-6D8AF498BB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ac5e7d-7b7d-46e0-8d8a-f4f02b48db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5F23AD-08C8-495A-BC18-E86A486EDF72}">
  <ds:schemaRefs>
    <ds:schemaRef ds:uri="http://schemas.microsoft.com/sharepoint/v3/contenttype/forms"/>
  </ds:schemaRefs>
</ds:datastoreItem>
</file>

<file path=customXml/itemProps3.xml><?xml version="1.0" encoding="utf-8"?>
<ds:datastoreItem xmlns:ds="http://schemas.openxmlformats.org/officeDocument/2006/customXml" ds:itemID="{89DCFB58-CF55-468C-A73A-85BE56F59932}">
  <ds:schemaRefs>
    <ds:schemaRef ds:uri="f8ac5e7d-7b7d-46e0-8d8a-f4f02b48db66"/>
    <ds:schemaRef ds:uri="http://purl.org/dc/terms/"/>
    <ds:schemaRef ds:uri="http://purl.org/dc/dcmitype/"/>
    <ds:schemaRef ds:uri="http://purl.org/dc/elements/1.1/"/>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Wisp</Template>
  <TotalTime>3294</TotalTime>
  <Words>1225</Words>
  <Application>Microsoft Office PowerPoint</Application>
  <PresentationFormat>Widescreen</PresentationFormat>
  <Paragraphs>171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Unicode MS</vt:lpstr>
      <vt:lpstr>Century Gothic</vt:lpstr>
      <vt:lpstr>Wingdings 3</vt:lpstr>
      <vt:lpstr>Wisp</vt:lpstr>
      <vt:lpstr>BM AI Enterprise Workflow Capstone</vt:lpstr>
      <vt:lpstr>Part 1: Business objective, EDA and Data visualization</vt:lpstr>
      <vt:lpstr>Business Objective and Data</vt:lpstr>
      <vt:lpstr>Period of observation and time aggregation</vt:lpstr>
      <vt:lpstr>Countries and revenues</vt:lpstr>
      <vt:lpstr>Data distribution</vt:lpstr>
      <vt:lpstr>Monthly aggregation</vt:lpstr>
      <vt:lpstr>Monthly aggregation: top 9 countries (1)</vt:lpstr>
      <vt:lpstr>Monthly aggregation: top 9 countries (2)</vt:lpstr>
      <vt:lpstr>Part 2</vt:lpstr>
      <vt:lpstr>Modeling</vt:lpstr>
      <vt:lpstr>Detailed analysis on monthly sum price « all countries », ACF and PACF curves analysis </vt:lpstr>
      <vt:lpstr>Detailed analysis on monthly sum price: Dickey-Fuller test</vt:lpstr>
      <vt:lpstr>Model selection</vt:lpstr>
      <vt:lpstr>Model identification and computation </vt:lpstr>
      <vt:lpstr>Model identification and computation </vt:lpstr>
      <vt:lpstr>Forecasting (forecast next 6 months)</vt:lpstr>
      <vt:lpstr>Forecast by country</vt:lpstr>
      <vt:lpstr>Forecast by country</vt:lpstr>
      <vt:lpstr>Part 3</vt:lpstr>
      <vt:lpstr>Flask APP and DockerFile: General description</vt:lpstr>
      <vt:lpstr>Start and test the Flask app</vt:lpstr>
      <vt:lpstr>Unittest</vt:lpstr>
      <vt:lpstr>Logging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Peer-graded Assignment: Build a Deliverable!</dc:title>
  <dc:creator>Eric Menguy</dc:creator>
  <cp:lastModifiedBy>Eric Menguy</cp:lastModifiedBy>
  <cp:revision>60</cp:revision>
  <dcterms:created xsi:type="dcterms:W3CDTF">2021-03-21T19:23:00Z</dcterms:created>
  <dcterms:modified xsi:type="dcterms:W3CDTF">2021-04-20T10:04:24Z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0x010100C0FB48E7781CB14ABDFC5701083D6948</vt:lpwstr>
  </property>
</Properties>
</file>