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D7A5-FCCA-42C2-A494-62F286D2D81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83E2-3342-4CF5-88A9-C3E0F27C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10-701 Basic Probability Recitation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Schwartz</a:t>
            </a:r>
          </a:p>
          <a:p>
            <a:r>
              <a:rPr lang="en-US" dirty="0"/>
              <a:t>2017-01-19</a:t>
            </a:r>
          </a:p>
        </p:txBody>
      </p:sp>
    </p:spTree>
    <p:extLst>
      <p:ext uri="{BB962C8B-B14F-4D97-AF65-F5344CB8AC3E}">
        <p14:creationId xmlns:p14="http://schemas.microsoft.com/office/powerpoint/2010/main" val="34471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77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77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30826"/>
              </p:ext>
            </p:extLst>
          </p:nvPr>
        </p:nvGraphicFramePr>
        <p:xfrm>
          <a:off x="280318" y="2245501"/>
          <a:ext cx="5525569" cy="4480560"/>
        </p:xfrm>
        <a:graphic>
          <a:graphicData uri="http://schemas.openxmlformats.org/drawingml/2006/table">
            <a:tbl>
              <a:tblPr firstRow="1" bandRow="1"/>
              <a:tblGrid>
                <a:gridCol w="789367">
                  <a:extLst>
                    <a:ext uri="{9D8B030D-6E8A-4147-A177-3AD203B41FA5}">
                      <a16:colId xmlns:a16="http://schemas.microsoft.com/office/drawing/2014/main" val="1960256684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2277095163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472929975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539710793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418653017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522754488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621962426"/>
                    </a:ext>
                  </a:extLst>
                </a:gridCol>
              </a:tblGrid>
              <a:tr h="492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774306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01445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4982081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166658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199755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43718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7290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13416" y="2302525"/>
                <a:ext cx="531013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Multidimensional event space, we consider an event to be an outcome for all of the variables jointly.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tuple, or vector.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cdf</a:t>
                </a:r>
                <a:r>
                  <a:rPr lang="en-US" sz="2400" dirty="0"/>
                  <a:t> is also joint: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3, 4, 5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16" y="2302525"/>
                <a:ext cx="5310131" cy="3416320"/>
              </a:xfrm>
              <a:prstGeom prst="rect">
                <a:avLst/>
              </a:prstGeom>
              <a:blipFill>
                <a:blip r:embed="rId3"/>
                <a:stretch>
                  <a:fillRect l="-1720" t="-1429" r="-1261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4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2743" y="126776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2743" y="1267764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87885"/>
              </p:ext>
            </p:extLst>
          </p:nvPr>
        </p:nvGraphicFramePr>
        <p:xfrm>
          <a:off x="280318" y="2245501"/>
          <a:ext cx="5525569" cy="4480560"/>
        </p:xfrm>
        <a:graphic>
          <a:graphicData uri="http://schemas.openxmlformats.org/drawingml/2006/table">
            <a:tbl>
              <a:tblPr firstRow="1" bandRow="1"/>
              <a:tblGrid>
                <a:gridCol w="789367">
                  <a:extLst>
                    <a:ext uri="{9D8B030D-6E8A-4147-A177-3AD203B41FA5}">
                      <a16:colId xmlns:a16="http://schemas.microsoft.com/office/drawing/2014/main" val="1960256684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2277095163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472929975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539710793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418653017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522754488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1621962426"/>
                    </a:ext>
                  </a:extLst>
                </a:gridCol>
              </a:tblGrid>
              <a:tr h="492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774306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01445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82081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166658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199755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43718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7290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003352" y="3532805"/>
                <a:ext cx="1897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52" y="3532805"/>
                <a:ext cx="18976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2329" y="2661557"/>
                <a:ext cx="5780314" cy="310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Continuous case: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Independence: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329" y="2661557"/>
                <a:ext cx="5780314" cy="3106684"/>
              </a:xfrm>
              <a:prstGeom prst="rect">
                <a:avLst/>
              </a:prstGeom>
              <a:blipFill>
                <a:blip r:embed="rId4"/>
                <a:stretch>
                  <a:fillRect l="-1688" t="-1572" b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7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pairs of variables vary with each other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9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distributions, Bayes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9315" y="5494111"/>
                <a:ext cx="3505200" cy="5148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≥4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315" y="5494111"/>
                <a:ext cx="3505200" cy="514804"/>
              </a:xfrm>
              <a:blipFill>
                <a:blip r:embed="rId2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41873"/>
              </p:ext>
            </p:extLst>
          </p:nvPr>
        </p:nvGraphicFramePr>
        <p:xfrm>
          <a:off x="280318" y="2245501"/>
          <a:ext cx="1578734" cy="4480560"/>
        </p:xfrm>
        <a:graphic>
          <a:graphicData uri="http://schemas.openxmlformats.org/drawingml/2006/table">
            <a:tbl>
              <a:tblPr firstRow="1" bandRow="1"/>
              <a:tblGrid>
                <a:gridCol w="789367">
                  <a:extLst>
                    <a:ext uri="{9D8B030D-6E8A-4147-A177-3AD203B41FA5}">
                      <a16:colId xmlns:a16="http://schemas.microsoft.com/office/drawing/2014/main" val="1960256684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2277095163"/>
                    </a:ext>
                  </a:extLst>
                </a:gridCol>
              </a:tblGrid>
              <a:tr h="492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 2 =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774306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01445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82081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166658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4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99755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37182"/>
                  </a:ext>
                </a:extLst>
              </a:tr>
              <a:tr h="492779">
                <a:tc>
                  <a:txBody>
                    <a:bodyPr/>
                    <a:lstStyle/>
                    <a:p>
                      <a:r>
                        <a:rPr lang="en-US" dirty="0"/>
                        <a:t>die 1 = 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90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30186" y="1358674"/>
                <a:ext cx="11266714" cy="5860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means the same thing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6" y="1358674"/>
                <a:ext cx="11266714" cy="5860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9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case, 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Prior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Likelihood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Typical situation: We have a vector of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in our model and a vector of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. We would like to estimate the “best” parameters for our model, by maximizing the probability of the conditional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. In this case we name the parts of our conditional distribution: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We assume the data follow a Gaussian distribution, i.e. the </a:t>
                </a:r>
                <a:r>
                  <a:rPr lang="en-US" dirty="0">
                    <a:solidFill>
                      <a:srgbClr val="00B050"/>
                    </a:solidFill>
                  </a:rPr>
                  <a:t>likelihood</a:t>
                </a:r>
                <a:r>
                  <a:rPr lang="en-US" dirty="0"/>
                  <a:t> is a Gaussian. We try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the mean and variance of the Gaussian, using the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posterior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84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assume various families to keep the math tractable:</a:t>
            </a:r>
          </a:p>
          <a:p>
            <a:pPr lvl="1"/>
            <a:r>
              <a:rPr lang="en-US" dirty="0"/>
              <a:t>Gaussian for regression, Gaussian mixtures, etc.</a:t>
            </a:r>
          </a:p>
          <a:p>
            <a:pPr lvl="1"/>
            <a:r>
              <a:rPr lang="en-US" dirty="0"/>
              <a:t>Categorical/Multinomial for discrete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Events, Event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Events (here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are possible outcomes of a random experiment</a:t>
                </a:r>
              </a:p>
              <a:p>
                <a:r>
                  <a:rPr lang="en-US" dirty="0"/>
                  <a:t>An event space (here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is the set of all possible outcomes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Coin toss: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𝐻𝑒𝑎𝑑𝑠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Coin toss: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𝑇𝑎𝑖𝑙𝑠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Coin toss: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𝐻𝑒𝑎𝑑𝑠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𝑇𝑎𝑖𝑙𝑠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{1,2,3,4,5,6}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∈[0,∞)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variables are just functions from events to the real numbers: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Examples: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5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Probability measure is in reference to a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subset</a:t>
                </a:r>
                <a:r>
                  <a:rPr lang="en-US" dirty="0"/>
                  <a:t> of event outcomes occurring.</a:t>
                </a:r>
              </a:p>
              <a:p>
                <a:pPr marL="0" indent="0">
                  <a:buNone/>
                </a:pPr>
                <a:r>
                  <a:rPr lang="en-US" dirty="0"/>
                  <a:t>It is a function from subsets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dirty="0"/>
                  <a:t>. It can be helpful to think of this as the area covered by a set of events within the total area of the event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notation can be confusing: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(−∞,5]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Other forms: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often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can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denotes a subset not a random 	variable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disjoint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	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2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Discrete</a:t>
                </a:r>
              </a:p>
              <a:p>
                <a:pPr lvl="1"/>
                <a:r>
                  <a:rPr lang="en-US" dirty="0"/>
                  <a:t>probability mass function (</a:t>
                </a:r>
                <a:r>
                  <a:rPr lang="en-US" dirty="0" err="1"/>
                  <a:t>pmf</a:t>
                </a:r>
                <a:r>
                  <a:rPr lang="en-US" dirty="0"/>
                  <a:t>)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dirty="0"/>
                  <a:t> for each outcome</a:t>
                </a:r>
              </a:p>
              <a:p>
                <a:r>
                  <a:rPr lang="en-US" dirty="0"/>
                  <a:t>Continuous</a:t>
                </a:r>
              </a:p>
              <a:p>
                <a:pPr lvl="1"/>
                <a:r>
                  <a:rPr lang="en-US" dirty="0"/>
                  <a:t>cumulative distribution function (</a:t>
                </a:r>
                <a:r>
                  <a:rPr lang="en-US" dirty="0" err="1"/>
                  <a:t>cdf</a:t>
                </a:r>
                <a:r>
                  <a:rPr lang="en-US" dirty="0"/>
                  <a:t>),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there exists f, such 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f is called the probability density function (pdf)</a:t>
                </a:r>
              </a:p>
              <a:p>
                <a:pPr lvl="1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pdf is not the probability of the input value</a:t>
                </a:r>
              </a:p>
              <a:p>
                <a:pPr lvl="2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Ratio of the pdf of 2 values can be interpreted as relative likelihood</a:t>
                </a:r>
              </a:p>
              <a:p>
                <a:pPr lvl="2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The integral between 2 values is the probability of those values occurring</a:t>
                </a:r>
              </a:p>
              <a:p>
                <a:r>
                  <a:rPr lang="en-US" dirty="0"/>
                  <a:t>Cumulative distribution function applies to both discrete and continuous event spaces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pmf</a:t>
            </a:r>
            <a:r>
              <a:rPr lang="en-US" dirty="0"/>
              <a:t>, pdf, </a:t>
            </a:r>
            <a:r>
              <a:rPr lang="en-US" dirty="0" err="1"/>
              <a:t>cdf</a:t>
            </a:r>
            <a:r>
              <a:rPr lang="en-US" dirty="0"/>
              <a:t>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93" y="1581546"/>
            <a:ext cx="3160588" cy="14869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6" y="1581546"/>
            <a:ext cx="3406143" cy="1486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4" y="3311872"/>
            <a:ext cx="3406144" cy="2175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6" y="3311872"/>
            <a:ext cx="3406143" cy="2175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45" y="1348391"/>
            <a:ext cx="2333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8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  <a:r>
              <a:rPr lang="en-US" dirty="0"/>
              <a:t>, 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Median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Mode</a:t>
                </a:r>
              </a:p>
              <a:p>
                <a:pPr marL="0" indent="0">
                  <a:buNone/>
                </a:pPr>
                <a:r>
                  <a:rPr lang="en-US" dirty="0"/>
                  <a:t>     point where </a:t>
                </a:r>
                <a:r>
                  <a:rPr lang="en-US" dirty="0" err="1"/>
                  <a:t>pmf</a:t>
                </a:r>
                <a:r>
                  <a:rPr lang="en-US" dirty="0"/>
                  <a:t> or pdf is maximum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49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 (also called the expected value)</a:t>
                </a:r>
              </a:p>
              <a:p>
                <a:pPr marL="0" indent="0">
                  <a:buNone/>
                </a:pPr>
                <a:r>
                  <a:rPr lang="en-US" dirty="0"/>
                  <a:t>    weighted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where the weights are given by the probability measure, e.g.: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For continuous event spaces: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Can take the expectation of functions: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how far do values tend to be from the mean, measure of dispersion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712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10-701 Basic Probability Recitation</vt:lpstr>
      <vt:lpstr>Events, Event Spaces</vt:lpstr>
      <vt:lpstr>Random Variables</vt:lpstr>
      <vt:lpstr>Probability</vt:lpstr>
      <vt:lpstr>Axioms</vt:lpstr>
      <vt:lpstr>Distributions</vt:lpstr>
      <vt:lpstr>pmf, pdf, cdf examples</vt:lpstr>
      <vt:lpstr>median, mode</vt:lpstr>
      <vt:lpstr>mean, variance</vt:lpstr>
      <vt:lpstr>Joint distributions</vt:lpstr>
      <vt:lpstr>Marginal distributions</vt:lpstr>
      <vt:lpstr>mean, covariance</vt:lpstr>
      <vt:lpstr>Conditional distributions, Bayes rule</vt:lpstr>
      <vt:lpstr>Continuous case, conditional independence</vt:lpstr>
      <vt:lpstr>Prior, Likelihood, Posterior</vt:lpstr>
      <vt:lpstr>Distribution Families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10-701 Basic Probability Recitation</dc:title>
  <dc:creator>Dan Schwartz</dc:creator>
  <cp:lastModifiedBy>Dan Schwartz</cp:lastModifiedBy>
  <cp:revision>14</cp:revision>
  <dcterms:created xsi:type="dcterms:W3CDTF">2017-01-19T19:18:51Z</dcterms:created>
  <dcterms:modified xsi:type="dcterms:W3CDTF">2017-01-19T22:48:58Z</dcterms:modified>
</cp:coreProperties>
</file>