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75" r:id="rId3"/>
    <p:sldId id="276" r:id="rId4"/>
    <p:sldId id="278" r:id="rId5"/>
    <p:sldId id="289" r:id="rId6"/>
    <p:sldId id="281" r:id="rId7"/>
    <p:sldId id="283" r:id="rId8"/>
    <p:sldId id="284" r:id="rId9"/>
    <p:sldId id="285" r:id="rId10"/>
    <p:sldId id="286" r:id="rId11"/>
    <p:sldId id="288" r:id="rId12"/>
    <p:sldId id="27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373737"/>
    <a:srgbClr val="323232"/>
    <a:srgbClr val="2D2D2D"/>
    <a:srgbClr val="00B0F0"/>
    <a:srgbClr val="6A5485"/>
    <a:srgbClr val="F8F8F8"/>
    <a:srgbClr val="6E0071"/>
    <a:srgbClr val="851D84"/>
    <a:srgbClr val="A52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52" d="100"/>
          <a:sy n="152" d="100"/>
        </p:scale>
        <p:origin x="-160" y="-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081F4-4212-784E-A028-BFA050263C1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7CA3D-A5D5-9843-BD83-FBD66B9E5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7CA3D-A5D5-9843-BD83-FBD66B9E5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3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5781-BEE9-3A48-B043-AF8BA587D09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7280-17A7-A847-9E9E-08A249CB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8818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5F5F5"/>
                </a:solidFill>
                <a:latin typeface="Futura Medium" charset="0"/>
                <a:ea typeface="Futura Medium" charset="0"/>
                <a:cs typeface="Futura Medium" charset="0"/>
              </a:rPr>
              <a:t>Project A</a:t>
            </a:r>
            <a:endParaRPr lang="en-US" sz="4800" dirty="0">
              <a:solidFill>
                <a:srgbClr val="F5F5F5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9625" y="3638843"/>
            <a:ext cx="7672748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5F5F5"/>
                </a:solidFill>
                <a:latin typeface="Futura Medium" charset="0"/>
                <a:ea typeface="Futura Medium" charset="0"/>
                <a:cs typeface="Futura Medium" charset="0"/>
              </a:rPr>
              <a:t>Timothy Shepard</a:t>
            </a:r>
            <a:endParaRPr lang="en-US" sz="3200" dirty="0">
              <a:solidFill>
                <a:srgbClr val="F5F5F5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464325-28CD-4B52-A8D4-FEFDAD093C5E}"/>
              </a:ext>
            </a:extLst>
          </p:cNvPr>
          <p:cNvSpPr/>
          <p:nvPr/>
        </p:nvSpPr>
        <p:spPr>
          <a:xfrm>
            <a:off x="3387279" y="1522183"/>
            <a:ext cx="5417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5F5F5"/>
                </a:solidFill>
                <a:latin typeface="Futura Medium" charset="0"/>
                <a:ea typeface="Futura Medium" charset="0"/>
                <a:cs typeface="Futura Medium" charset="0"/>
              </a:rPr>
              <a:t>Final Project</a:t>
            </a:r>
            <a:endParaRPr lang="en-US" sz="3600" dirty="0">
              <a:solidFill>
                <a:srgbClr val="F5F5F5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9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12-06 at 9.1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77" y="1351498"/>
            <a:ext cx="7112000" cy="533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Earlier Image Examples: 5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70791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nal_project_sce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77" y="1351498"/>
            <a:ext cx="7112000" cy="533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Final Results: 3 hours running time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9219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Final Results Comparison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pic>
        <p:nvPicPr>
          <p:cNvPr id="7" name="Picture 6" descr="Screen Shot 2017-12-06 at 8.3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74" y="1426096"/>
            <a:ext cx="5581015" cy="4184015"/>
          </a:xfrm>
          <a:prstGeom prst="rect">
            <a:avLst/>
          </a:prstGeom>
        </p:spPr>
      </p:pic>
      <p:pic>
        <p:nvPicPr>
          <p:cNvPr id="3" name="Picture 2" descr="res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5" y="1419111"/>
            <a:ext cx="558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4F55A18-AA04-44F1-8A45-C293AB91EC66}"/>
              </a:ext>
            </a:extLst>
          </p:cNvPr>
          <p:cNvSpPr/>
          <p:nvPr/>
        </p:nvSpPr>
        <p:spPr>
          <a:xfrm>
            <a:off x="4391559" y="2967335"/>
            <a:ext cx="340888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685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Final Results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pic>
        <p:nvPicPr>
          <p:cNvPr id="7" name="Picture 6" descr="Screen Shot 2017-12-06 at 8.3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78" y="1228299"/>
            <a:ext cx="7103110" cy="53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Sources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0086" y="1763068"/>
            <a:ext cx="96917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Raytracing</a:t>
            </a:r>
            <a:r>
              <a:rPr lang="en-US" sz="2800" dirty="0" smtClean="0"/>
              <a:t> in One Weekend, Book, Peter Shirley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Raytracing</a:t>
            </a:r>
            <a:r>
              <a:rPr lang="en-US" sz="2800" dirty="0" smtClean="0"/>
              <a:t> the Next Week, Book, Peter Shirley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Raytracer</a:t>
            </a:r>
            <a:r>
              <a:rPr lang="en-US" sz="2800" dirty="0" smtClean="0"/>
              <a:t> </a:t>
            </a:r>
            <a:r>
              <a:rPr lang="en-US" sz="2800" dirty="0"/>
              <a:t>from Scratch in C+</a:t>
            </a:r>
            <a:r>
              <a:rPr lang="en-US" sz="2800" dirty="0" smtClean="0"/>
              <a:t>+, </a:t>
            </a:r>
            <a:r>
              <a:rPr lang="en-US" sz="2800" dirty="0" err="1" smtClean="0"/>
              <a:t>Youtube</a:t>
            </a:r>
            <a:r>
              <a:rPr lang="en-US" sz="2800" dirty="0" smtClean="0"/>
              <a:t>, Caleb Piercy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8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Main Loop for each Pixel: from Peter Shirley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086" y="1763068"/>
            <a:ext cx="96917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 camera cam(lookfrom2, lookat2, up2, fov2, float(</a:t>
            </a:r>
            <a:r>
              <a:rPr lang="en-US" sz="1400" dirty="0" err="1">
                <a:latin typeface="Courier"/>
                <a:cs typeface="Courier"/>
              </a:rPr>
              <a:t>nx</a:t>
            </a:r>
            <a:r>
              <a:rPr lang="en-US" sz="1400" dirty="0">
                <a:latin typeface="Courier"/>
                <a:cs typeface="Courier"/>
              </a:rPr>
              <a:t>)/float(</a:t>
            </a:r>
            <a:r>
              <a:rPr lang="en-US" sz="1400" dirty="0" err="1">
                <a:latin typeface="Courier"/>
                <a:cs typeface="Courier"/>
              </a:rPr>
              <a:t>ny</a:t>
            </a:r>
            <a:r>
              <a:rPr lang="en-US" sz="1400" dirty="0">
                <a:latin typeface="Courier"/>
                <a:cs typeface="Courier"/>
              </a:rPr>
              <a:t>));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mr-IN" sz="1400" dirty="0">
                <a:latin typeface="Courier"/>
                <a:cs typeface="Courier"/>
              </a:rPr>
              <a:t>    for (int j = ny-1; j &gt;= 0; j--) {</a:t>
            </a:r>
          </a:p>
          <a:p>
            <a:r>
              <a:rPr lang="mr-IN" sz="1400" dirty="0">
                <a:latin typeface="Courier"/>
                <a:cs typeface="Courier"/>
              </a:rPr>
              <a:t>        for (int i = 0; i &lt; nx; i++) {</a:t>
            </a:r>
          </a:p>
          <a:p>
            <a:r>
              <a:rPr lang="mr-IN" sz="1400" dirty="0">
                <a:latin typeface="Courier"/>
                <a:cs typeface="Courier"/>
              </a:rPr>
              <a:t>            vec3 col(0, 0, 0);</a:t>
            </a:r>
          </a:p>
          <a:p>
            <a:r>
              <a:rPr lang="mr-IN" sz="1400" dirty="0">
                <a:latin typeface="Courier"/>
                <a:cs typeface="Courier"/>
              </a:rPr>
              <a:t>            for (int s=0; s &lt; ns; s++) {</a:t>
            </a:r>
          </a:p>
          <a:p>
            <a:r>
              <a:rPr lang="mr-IN" sz="1400" dirty="0">
                <a:latin typeface="Courier"/>
                <a:cs typeface="Courier"/>
              </a:rPr>
              <a:t>                float u = float(i + drand48()) / float(nx);</a:t>
            </a:r>
          </a:p>
          <a:p>
            <a:r>
              <a:rPr lang="mr-IN" sz="1400" dirty="0">
                <a:latin typeface="Courier"/>
                <a:cs typeface="Courier"/>
              </a:rPr>
              <a:t>                float v = float(j + drand48()) / float(ny);</a:t>
            </a:r>
          </a:p>
          <a:p>
            <a:r>
              <a:rPr lang="mr-IN" sz="1400" dirty="0">
                <a:latin typeface="Courier"/>
                <a:cs typeface="Courier"/>
              </a:rPr>
              <a:t>                ray r = cam.get_ray_simple(u, v);</a:t>
            </a:r>
          </a:p>
          <a:p>
            <a:r>
              <a:rPr lang="mr-IN" sz="1400" dirty="0">
                <a:latin typeface="Courier"/>
                <a:cs typeface="Courier"/>
              </a:rPr>
              <a:t>                vec3 p = r.point_at_parameter(2.0);</a:t>
            </a:r>
          </a:p>
          <a:p>
            <a:r>
              <a:rPr lang="mr-IN" sz="1400" dirty="0">
                <a:latin typeface="Courier"/>
                <a:cs typeface="Courier"/>
              </a:rPr>
              <a:t>                col += color(r, world,0);</a:t>
            </a:r>
          </a:p>
          <a:p>
            <a:r>
              <a:rPr lang="mr-IN" sz="1400" dirty="0">
                <a:latin typeface="Courier"/>
                <a:cs typeface="Courier"/>
              </a:rPr>
              <a:t>            }</a:t>
            </a:r>
          </a:p>
          <a:p>
            <a:r>
              <a:rPr lang="mr-IN" sz="1400" dirty="0">
                <a:latin typeface="Courier"/>
                <a:cs typeface="Courier"/>
              </a:rPr>
              <a:t>            col /= float(ns);</a:t>
            </a:r>
          </a:p>
          <a:p>
            <a:r>
              <a:rPr lang="mr-IN" sz="1400" dirty="0">
                <a:latin typeface="Courier"/>
                <a:cs typeface="Courier"/>
              </a:rPr>
              <a:t>            col = vec3( sqrt(col[0]), sqrt(col[1]), sqrt(col[2]) );</a:t>
            </a:r>
          </a:p>
          <a:p>
            <a:r>
              <a:rPr lang="mr-IN" sz="1400" dirty="0">
                <a:latin typeface="Courier"/>
                <a:cs typeface="Courier"/>
              </a:rPr>
              <a:t>            int ir = int(255.99*col[0]); </a:t>
            </a:r>
          </a:p>
          <a:p>
            <a:r>
              <a:rPr lang="mr-IN" sz="1400" dirty="0">
                <a:latin typeface="Courier"/>
                <a:cs typeface="Courier"/>
              </a:rPr>
              <a:t>            int ig = int(255.99*col[1]); </a:t>
            </a:r>
          </a:p>
          <a:p>
            <a:r>
              <a:rPr lang="mr-IN" sz="1400" dirty="0">
                <a:latin typeface="Courier"/>
                <a:cs typeface="Courier"/>
              </a:rPr>
              <a:t>            int ib = int(255.99*col[2]); </a:t>
            </a:r>
          </a:p>
          <a:p>
            <a:r>
              <a:rPr lang="mr-IN" sz="1400" dirty="0">
                <a:latin typeface="Courier"/>
                <a:cs typeface="Courier"/>
              </a:rPr>
              <a:t>            outFile &lt;&lt; ir &lt;&lt; " " &lt;&lt; ig &lt;&lt; " " &lt;&lt; ib &lt;&lt; "\n";</a:t>
            </a:r>
          </a:p>
          <a:p>
            <a:r>
              <a:rPr lang="mr-IN" sz="1400" dirty="0">
                <a:latin typeface="Courier"/>
                <a:cs typeface="Courier"/>
              </a:rPr>
              <a:t>        }</a:t>
            </a:r>
          </a:p>
          <a:p>
            <a:r>
              <a:rPr lang="mr-IN" sz="1400" dirty="0">
                <a:latin typeface="Courier"/>
                <a:cs typeface="Courier"/>
              </a:rPr>
              <a:t>    }</a:t>
            </a:r>
            <a:endParaRPr lang="en-US" sz="1400" dirty="0" smtClean="0">
              <a:latin typeface="Courier"/>
              <a:cs typeface="Courier"/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85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Color Function: </a:t>
            </a:r>
            <a:r>
              <a:rPr lang="en-US" sz="3200" dirty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from Peter Shirley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086" y="1130343"/>
            <a:ext cx="9691774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// Original color function</a:t>
            </a:r>
          </a:p>
          <a:p>
            <a:r>
              <a:rPr lang="en-US" sz="1400" dirty="0">
                <a:latin typeface="Courier"/>
                <a:cs typeface="Courier"/>
              </a:rPr>
              <a:t>vec3 color(</a:t>
            </a:r>
            <a:r>
              <a:rPr lang="en-US" sz="1400" dirty="0" err="1">
                <a:latin typeface="Courier"/>
                <a:cs typeface="Courier"/>
              </a:rPr>
              <a:t>const</a:t>
            </a:r>
            <a:r>
              <a:rPr lang="en-US" sz="1400" dirty="0">
                <a:latin typeface="Courier"/>
                <a:cs typeface="Courier"/>
              </a:rPr>
              <a:t> ray&amp; r, </a:t>
            </a:r>
            <a:r>
              <a:rPr lang="en-US" sz="1400" dirty="0" err="1">
                <a:latin typeface="Courier"/>
                <a:cs typeface="Courier"/>
              </a:rPr>
              <a:t>hitable</a:t>
            </a:r>
            <a:r>
              <a:rPr lang="en-US" sz="1400" dirty="0">
                <a:latin typeface="Courier"/>
                <a:cs typeface="Courier"/>
              </a:rPr>
              <a:t> *world,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depth)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hit_record</a:t>
            </a:r>
            <a:r>
              <a:rPr lang="en-US" sz="1400" dirty="0">
                <a:latin typeface="Courier"/>
                <a:cs typeface="Courier"/>
              </a:rPr>
              <a:t> rec;</a:t>
            </a:r>
          </a:p>
          <a:p>
            <a:r>
              <a:rPr lang="mr-IN" sz="1400" dirty="0">
                <a:latin typeface="Courier"/>
                <a:cs typeface="Courier"/>
              </a:rPr>
              <a:t>    if (world-&gt;hit(r, 0.001, MAXFLOAT, rec))</a:t>
            </a:r>
          </a:p>
          <a:p>
            <a:r>
              <a:rPr lang="mr-IN" sz="1400" dirty="0">
                <a:latin typeface="Courier"/>
                <a:cs typeface="Courier"/>
              </a:rPr>
              <a:t>    {</a:t>
            </a:r>
          </a:p>
          <a:p>
            <a:r>
              <a:rPr lang="en-US" sz="1400" dirty="0">
                <a:latin typeface="Courier"/>
                <a:cs typeface="Courier"/>
              </a:rPr>
              <a:t>        ray scattered;</a:t>
            </a:r>
          </a:p>
          <a:p>
            <a:r>
              <a:rPr lang="en-US" sz="1400" dirty="0">
                <a:latin typeface="Courier"/>
                <a:cs typeface="Courier"/>
              </a:rPr>
              <a:t>        vec3 attenuation;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if </a:t>
            </a:r>
            <a:r>
              <a:rPr lang="en-US" sz="1400" dirty="0">
                <a:latin typeface="Courier"/>
                <a:cs typeface="Courier"/>
              </a:rPr>
              <a:t>(depth &lt; 50 &amp;&amp; </a:t>
            </a:r>
            <a:r>
              <a:rPr lang="en-US" sz="1400" dirty="0" err="1">
                <a:latin typeface="Courier"/>
                <a:cs typeface="Courier"/>
              </a:rPr>
              <a:t>rec.mat_ptr</a:t>
            </a:r>
            <a:r>
              <a:rPr lang="en-US" sz="1400" dirty="0">
                <a:latin typeface="Courier"/>
                <a:cs typeface="Courier"/>
              </a:rPr>
              <a:t>-&gt;scatter(r, rec, attenuation, scattered))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{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   		</a:t>
            </a: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attenuation*color(scattered, world, depth+1);</a:t>
            </a:r>
          </a:p>
          <a:p>
            <a:r>
              <a:rPr lang="mr-IN" sz="1400" dirty="0">
                <a:latin typeface="Courier"/>
                <a:cs typeface="Courier"/>
              </a:rPr>
              <a:t>             	//return attenuation;</a:t>
            </a:r>
          </a:p>
          <a:p>
            <a:r>
              <a:rPr lang="mr-IN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mr-IN" sz="1400" dirty="0" smtClean="0">
                <a:latin typeface="Courier"/>
                <a:cs typeface="Courier"/>
              </a:rPr>
              <a:t>}</a:t>
            </a:r>
            <a:endParaRPr lang="mr-IN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else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{</a:t>
            </a:r>
            <a:endParaRPr lang="en-US" sz="1400" dirty="0">
              <a:latin typeface="Courier"/>
              <a:cs typeface="Courier"/>
            </a:endParaRPr>
          </a:p>
          <a:p>
            <a:r>
              <a:rPr lang="mr-IN" sz="1400" dirty="0">
                <a:latin typeface="Courier"/>
                <a:cs typeface="Courier"/>
              </a:rPr>
              <a:t>        	</a:t>
            </a: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mr-IN" sz="1400" dirty="0" smtClean="0">
                <a:latin typeface="Courier"/>
                <a:cs typeface="Courier"/>
              </a:rPr>
              <a:t>return </a:t>
            </a:r>
            <a:r>
              <a:rPr lang="mr-IN" sz="1400" dirty="0">
                <a:latin typeface="Courier"/>
                <a:cs typeface="Courier"/>
              </a:rPr>
              <a:t>vec3(0,0,0);</a:t>
            </a:r>
          </a:p>
          <a:p>
            <a:r>
              <a:rPr lang="mr-IN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mr-IN" sz="1400" dirty="0" smtClean="0">
                <a:latin typeface="Courier"/>
                <a:cs typeface="Courier"/>
              </a:rPr>
              <a:t>}</a:t>
            </a:r>
            <a:endParaRPr lang="mr-IN" sz="1400" dirty="0">
              <a:latin typeface="Courier"/>
              <a:cs typeface="Courier"/>
            </a:endParaRPr>
          </a:p>
          <a:p>
            <a:r>
              <a:rPr lang="mr-IN" sz="1400" dirty="0">
                <a:latin typeface="Courier"/>
                <a:cs typeface="Courier"/>
              </a:rPr>
              <a:t>    }</a:t>
            </a:r>
          </a:p>
          <a:p>
            <a:r>
              <a:rPr lang="mr-IN" sz="1400" dirty="0">
                <a:latin typeface="Courier"/>
                <a:cs typeface="Courier"/>
              </a:rPr>
              <a:t>    else</a:t>
            </a:r>
          </a:p>
          <a:p>
            <a:r>
              <a:rPr lang="mr-IN" sz="1400" dirty="0">
                <a:latin typeface="Courier"/>
                <a:cs typeface="Courier"/>
              </a:rPr>
              <a:t>    {</a:t>
            </a: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vec3 </a:t>
            </a:r>
            <a:r>
              <a:rPr lang="en-US" sz="1400" dirty="0" err="1">
                <a:latin typeface="Courier"/>
                <a:cs typeface="Courier"/>
              </a:rPr>
              <a:t>unit_direction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unit_vector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r.direction</a:t>
            </a:r>
            <a:r>
              <a:rPr lang="en-US" sz="1400" dirty="0">
                <a:latin typeface="Courier"/>
                <a:cs typeface="Courier"/>
              </a:rPr>
              <a:t>());</a:t>
            </a:r>
          </a:p>
          <a:p>
            <a:r>
              <a:rPr lang="mr-IN" sz="1400" dirty="0">
                <a:latin typeface="Courier"/>
                <a:cs typeface="Courier"/>
              </a:rPr>
              <a:t>        </a:t>
            </a:r>
            <a:r>
              <a:rPr lang="mr-IN" sz="1400" dirty="0" smtClean="0">
                <a:latin typeface="Courier"/>
                <a:cs typeface="Courier"/>
              </a:rPr>
              <a:t>float </a:t>
            </a:r>
            <a:r>
              <a:rPr lang="mr-IN" sz="1400" dirty="0">
                <a:latin typeface="Courier"/>
                <a:cs typeface="Courier"/>
              </a:rPr>
              <a:t>t = 0.5*(unit_direction.y() + 1.0);</a:t>
            </a:r>
          </a:p>
          <a:p>
            <a:r>
              <a:rPr lang="mr-IN" sz="1400" dirty="0">
                <a:latin typeface="Courier"/>
                <a:cs typeface="Courier"/>
              </a:rPr>
              <a:t>        </a:t>
            </a:r>
            <a:r>
              <a:rPr lang="mr-IN" sz="1400" dirty="0" smtClean="0">
                <a:latin typeface="Courier"/>
                <a:cs typeface="Courier"/>
              </a:rPr>
              <a:t>return </a:t>
            </a:r>
            <a:r>
              <a:rPr lang="mr-IN" sz="1400" dirty="0">
                <a:latin typeface="Courier"/>
                <a:cs typeface="Courier"/>
              </a:rPr>
              <a:t>(1.0-t)*vec3(1.0, 1.0, 1.0) + t*vec3(0.5, 0.7, 1.0);</a:t>
            </a:r>
          </a:p>
          <a:p>
            <a:r>
              <a:rPr lang="mr-IN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//</a:t>
            </a:r>
            <a:r>
              <a:rPr lang="mr-IN" sz="1400" dirty="0" smtClean="0">
                <a:latin typeface="Courier"/>
                <a:cs typeface="Courier"/>
              </a:rPr>
              <a:t>return </a:t>
            </a:r>
            <a:r>
              <a:rPr lang="mr-IN" sz="1400" dirty="0">
                <a:latin typeface="Courier"/>
                <a:cs typeface="Courier"/>
              </a:rPr>
              <a:t>vec3(1.0, 1.0, 1.0);</a:t>
            </a:r>
          </a:p>
          <a:p>
            <a:r>
              <a:rPr lang="mr-IN" sz="1400" dirty="0">
                <a:latin typeface="Courier"/>
                <a:cs typeface="Courier"/>
              </a:rPr>
              <a:t>    }</a:t>
            </a:r>
          </a:p>
          <a:p>
            <a:r>
              <a:rPr lang="mr-IN" sz="1400" dirty="0" smtClean="0">
                <a:latin typeface="Courier"/>
                <a:cs typeface="Courier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796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Earlier Image Examples: 1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  <p:pic>
        <p:nvPicPr>
          <p:cNvPr id="5" name="Picture 4" descr="Screen Shot 2017-12-06 at 8.5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67" y="1387058"/>
            <a:ext cx="7112000" cy="53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12-06 at 9.0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77" y="1369278"/>
            <a:ext cx="7120890" cy="534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Earlier Image Examples: 2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3474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12-06 at 9.0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87" y="1351498"/>
            <a:ext cx="7112000" cy="5351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Earlier Image Examples: 3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81930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2-06 at 9.1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77" y="1351498"/>
            <a:ext cx="7103110" cy="5351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5618"/>
            <a:ext cx="8229600" cy="60801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323232"/>
                </a:solidFill>
                <a:latin typeface="Futura Medium" charset="0"/>
                <a:ea typeface="Futura Medium" charset="0"/>
                <a:cs typeface="Futura Medium" charset="0"/>
              </a:rPr>
              <a:t>Earlier Image Examples: 4</a:t>
            </a:r>
            <a:endParaRPr lang="en-US" sz="3200" dirty="0">
              <a:solidFill>
                <a:srgbClr val="32323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12191999" cy="40011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6816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414</Words>
  <Application>Microsoft Macintosh PowerPoint</Application>
  <PresentationFormat>Custom</PresentationFormat>
  <Paragraphs>67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Final Results</vt:lpstr>
      <vt:lpstr>Sources</vt:lpstr>
      <vt:lpstr>Main Loop for each Pixel: from Peter Shirley</vt:lpstr>
      <vt:lpstr>Color Function: from Peter Shirley</vt:lpstr>
      <vt:lpstr>Earlier Image Examples: 1</vt:lpstr>
      <vt:lpstr>Earlier Image Examples: 2</vt:lpstr>
      <vt:lpstr>Earlier Image Examples: 3</vt:lpstr>
      <vt:lpstr>Earlier Image Examples: 4</vt:lpstr>
      <vt:lpstr>Earlier Image Examples: 5</vt:lpstr>
      <vt:lpstr>Final Results: 3 hours running time</vt:lpstr>
      <vt:lpstr>Final Results Comparison</vt:lpstr>
      <vt:lpstr>PowerPoint Presentation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Shepard</dc:creator>
  <cp:lastModifiedBy>Timothy Shepard</cp:lastModifiedBy>
  <cp:revision>80</cp:revision>
  <dcterms:created xsi:type="dcterms:W3CDTF">2017-10-04T21:17:27Z</dcterms:created>
  <dcterms:modified xsi:type="dcterms:W3CDTF">2017-12-07T05:47:28Z</dcterms:modified>
</cp:coreProperties>
</file>