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0" r:id="rId3"/>
    <p:sldId id="258" r:id="rId4"/>
    <p:sldId id="259" r:id="rId5"/>
    <p:sldId id="264" r:id="rId6"/>
    <p:sldId id="268" r:id="rId7"/>
    <p:sldId id="269" r:id="rId8"/>
    <p:sldId id="260" r:id="rId9"/>
    <p:sldId id="262" r:id="rId10"/>
    <p:sldId id="265" r:id="rId11"/>
    <p:sldId id="271" r:id="rId12"/>
    <p:sldId id="266" r:id="rId13"/>
    <p:sldId id="272" r:id="rId14"/>
    <p:sldId id="273" r:id="rId15"/>
    <p:sldId id="274" r:id="rId16"/>
    <p:sldId id="275" r:id="rId17"/>
    <p:sldId id="276" r:id="rId18"/>
    <p:sldId id="277" r:id="rId19"/>
    <p:sldId id="267" r:id="rId20"/>
    <p:sldId id="278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ggyzhang\Desktop\testing_mat\testing_mat\w0=1.444_20181202to0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ggyzhang\Desktop\testing_mat\testing_mat\w0=1.444_20181202to06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ggyzhang\Desktop\testing_mat\testing_mat\w0=0.997_20181202to06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ggyzhang\Desktop\testing_mat\testing_mat\w0=0.997_20181202to06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BP</a:t>
            </a:r>
            <a:r>
              <a:rPr lang="en-US" altLang="zh-CN" baseline="0"/>
              <a:t> algorithm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ecpm_percent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1202</c:v>
                </c:pt>
                <c:pt idx="1">
                  <c:v>1203</c:v>
                </c:pt>
                <c:pt idx="2">
                  <c:v>1204</c:v>
                </c:pt>
                <c:pt idx="3">
                  <c:v>1205</c:v>
                </c:pt>
                <c:pt idx="4">
                  <c:v>1206</c:v>
                </c:pt>
              </c:numCache>
            </c:numRef>
          </c:cat>
          <c:val>
            <c:numRef>
              <c:f>Sheet1!$F$2:$F$6</c:f>
              <c:numCache>
                <c:formatCode>0.00</c:formatCode>
                <c:ptCount val="5"/>
                <c:pt idx="0">
                  <c:v>1.48</c:v>
                </c:pt>
                <c:pt idx="1">
                  <c:v>1.8840562000000001</c:v>
                </c:pt>
                <c:pt idx="2">
                  <c:v>1.5467626000000001</c:v>
                </c:pt>
                <c:pt idx="3">
                  <c:v>1.1666884</c:v>
                </c:pt>
                <c:pt idx="4">
                  <c:v>2.3759380000000001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2221648"/>
        <c:axId val="172222208"/>
      </c:barChart>
      <c:catAx>
        <c:axId val="172221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2222208"/>
        <c:crosses val="autoZero"/>
        <c:auto val="1"/>
        <c:lblAlgn val="ctr"/>
        <c:lblOffset val="100"/>
        <c:noMultiLvlLbl val="0"/>
      </c:catAx>
      <c:valAx>
        <c:axId val="172222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2221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BP</a:t>
            </a:r>
            <a:r>
              <a:rPr lang="en-US" altLang="zh-CN" baseline="0"/>
              <a:t> algorithm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pctr_percent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1202</c:v>
                </c:pt>
                <c:pt idx="1">
                  <c:v>1203</c:v>
                </c:pt>
                <c:pt idx="2">
                  <c:v>1204</c:v>
                </c:pt>
                <c:pt idx="3">
                  <c:v>1205</c:v>
                </c:pt>
                <c:pt idx="4">
                  <c:v>1206</c:v>
                </c:pt>
              </c:numCache>
            </c:numRef>
          </c:cat>
          <c:val>
            <c:numRef>
              <c:f>Sheet1!$G$2:$G$6</c:f>
              <c:numCache>
                <c:formatCode>0.00</c:formatCode>
                <c:ptCount val="5"/>
                <c:pt idx="0">
                  <c:v>26.75</c:v>
                </c:pt>
                <c:pt idx="1">
                  <c:v>25.929562000000001</c:v>
                </c:pt>
                <c:pt idx="2">
                  <c:v>28.064585000000001</c:v>
                </c:pt>
                <c:pt idx="3">
                  <c:v>27.228563000000001</c:v>
                </c:pt>
                <c:pt idx="4">
                  <c:v>28.048781999999999</c:v>
                </c:pt>
              </c:numCache>
            </c:numRef>
          </c:val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engage_percent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1202</c:v>
                </c:pt>
                <c:pt idx="1">
                  <c:v>1203</c:v>
                </c:pt>
                <c:pt idx="2">
                  <c:v>1204</c:v>
                </c:pt>
                <c:pt idx="3">
                  <c:v>1205</c:v>
                </c:pt>
                <c:pt idx="4">
                  <c:v>1206</c:v>
                </c:pt>
              </c:numCache>
            </c:numRef>
          </c:cat>
          <c:val>
            <c:numRef>
              <c:f>Sheet1!$H$2:$H$6</c:f>
              <c:numCache>
                <c:formatCode>0.00</c:formatCode>
                <c:ptCount val="5"/>
                <c:pt idx="0">
                  <c:v>29.91</c:v>
                </c:pt>
                <c:pt idx="1">
                  <c:v>29.142187</c:v>
                </c:pt>
                <c:pt idx="2">
                  <c:v>32.806190000000001</c:v>
                </c:pt>
                <c:pt idx="3">
                  <c:v>22.231169000000001</c:v>
                </c:pt>
                <c:pt idx="4">
                  <c:v>19.238903000000001</c:v>
                </c:pt>
              </c:numCache>
            </c:numRef>
          </c:val>
        </c:ser>
        <c:ser>
          <c:idx val="2"/>
          <c:order val="2"/>
          <c:tx>
            <c:strRef>
              <c:f>Sheet1!$I$1</c:f>
              <c:strCache>
                <c:ptCount val="1"/>
                <c:pt idx="0">
                  <c:v>nfb_percent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1202</c:v>
                </c:pt>
                <c:pt idx="1">
                  <c:v>1203</c:v>
                </c:pt>
                <c:pt idx="2">
                  <c:v>1204</c:v>
                </c:pt>
                <c:pt idx="3">
                  <c:v>1205</c:v>
                </c:pt>
                <c:pt idx="4">
                  <c:v>1206</c:v>
                </c:pt>
              </c:numCache>
            </c:numRef>
          </c:cat>
          <c:val>
            <c:numRef>
              <c:f>Sheet1!$I$2:$I$6</c:f>
              <c:numCache>
                <c:formatCode>0.00</c:formatCode>
                <c:ptCount val="5"/>
                <c:pt idx="0">
                  <c:v>-6.7</c:v>
                </c:pt>
                <c:pt idx="1">
                  <c:v>-7.0586456999999996</c:v>
                </c:pt>
                <c:pt idx="2">
                  <c:v>-7.5343603999999997</c:v>
                </c:pt>
                <c:pt idx="3">
                  <c:v>-7.0433973999999999</c:v>
                </c:pt>
                <c:pt idx="4">
                  <c:v>-6.8942775999999997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2226128"/>
        <c:axId val="172226688"/>
      </c:barChart>
      <c:catAx>
        <c:axId val="17222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2226688"/>
        <c:crosses val="autoZero"/>
        <c:auto val="1"/>
        <c:lblAlgn val="ctr"/>
        <c:lblOffset val="100"/>
        <c:noMultiLvlLbl val="0"/>
      </c:catAx>
      <c:valAx>
        <c:axId val="17222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2226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SA</a:t>
            </a:r>
            <a:r>
              <a:rPr lang="en-US" altLang="zh-CN" baseline="0"/>
              <a:t> algorithm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Sheet1!$G$1</c:f>
              <c:strCache>
                <c:ptCount val="1"/>
                <c:pt idx="0">
                  <c:v>pctr_percent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1202</c:v>
                </c:pt>
                <c:pt idx="1">
                  <c:v>1203</c:v>
                </c:pt>
                <c:pt idx="2">
                  <c:v>1204</c:v>
                </c:pt>
                <c:pt idx="3">
                  <c:v>1205</c:v>
                </c:pt>
                <c:pt idx="4">
                  <c:v>1206</c:v>
                </c:pt>
              </c:numCache>
            </c:numRef>
          </c:cat>
          <c:val>
            <c:numRef>
              <c:f>Sheet1!$G$2:$G$6</c:f>
              <c:numCache>
                <c:formatCode>0.00</c:formatCode>
                <c:ptCount val="5"/>
                <c:pt idx="0">
                  <c:v>20.050749</c:v>
                </c:pt>
                <c:pt idx="1">
                  <c:v>18.646360000000001</c:v>
                </c:pt>
                <c:pt idx="2">
                  <c:v>19.77619</c:v>
                </c:pt>
                <c:pt idx="3">
                  <c:v>19.504861999999999</c:v>
                </c:pt>
                <c:pt idx="4">
                  <c:v>20.146920000000001</c:v>
                </c:pt>
              </c:numCache>
            </c:numRef>
          </c:val>
        </c:ser>
        <c:ser>
          <c:idx val="2"/>
          <c:order val="1"/>
          <c:tx>
            <c:strRef>
              <c:f>Sheet1!$H$1</c:f>
              <c:strCache>
                <c:ptCount val="1"/>
                <c:pt idx="0">
                  <c:v>engage_percent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3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1202</c:v>
                </c:pt>
                <c:pt idx="1">
                  <c:v>1203</c:v>
                </c:pt>
                <c:pt idx="2">
                  <c:v>1204</c:v>
                </c:pt>
                <c:pt idx="3">
                  <c:v>1205</c:v>
                </c:pt>
                <c:pt idx="4">
                  <c:v>1206</c:v>
                </c:pt>
              </c:numCache>
            </c:numRef>
          </c:cat>
          <c:val>
            <c:numRef>
              <c:f>Sheet1!$H$2:$H$6</c:f>
              <c:numCache>
                <c:formatCode>0.00</c:formatCode>
                <c:ptCount val="5"/>
                <c:pt idx="0">
                  <c:v>20.372454000000001</c:v>
                </c:pt>
                <c:pt idx="1">
                  <c:v>19.296365999999999</c:v>
                </c:pt>
                <c:pt idx="2">
                  <c:v>21.486597</c:v>
                </c:pt>
                <c:pt idx="3">
                  <c:v>12.565931000000001</c:v>
                </c:pt>
                <c:pt idx="4">
                  <c:v>9.1665600000000005</c:v>
                </c:pt>
              </c:numCache>
            </c:numRef>
          </c:val>
        </c:ser>
        <c:ser>
          <c:idx val="3"/>
          <c:order val="2"/>
          <c:tx>
            <c:strRef>
              <c:f>Sheet1!$I$1</c:f>
              <c:strCache>
                <c:ptCount val="1"/>
                <c:pt idx="0">
                  <c:v>nfb_percent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7030A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1202</c:v>
                </c:pt>
                <c:pt idx="1">
                  <c:v>1203</c:v>
                </c:pt>
                <c:pt idx="2">
                  <c:v>1204</c:v>
                </c:pt>
                <c:pt idx="3">
                  <c:v>1205</c:v>
                </c:pt>
                <c:pt idx="4">
                  <c:v>1206</c:v>
                </c:pt>
              </c:numCache>
            </c:numRef>
          </c:cat>
          <c:val>
            <c:numRef>
              <c:f>Sheet1!$I$2:$I$6</c:f>
              <c:numCache>
                <c:formatCode>0.00</c:formatCode>
                <c:ptCount val="5"/>
                <c:pt idx="0">
                  <c:v>-9.1516870000000008</c:v>
                </c:pt>
                <c:pt idx="1">
                  <c:v>-9.3777620000000006</c:v>
                </c:pt>
                <c:pt idx="2">
                  <c:v>-9.9166279999999993</c:v>
                </c:pt>
                <c:pt idx="3">
                  <c:v>-9.4409969999999994</c:v>
                </c:pt>
                <c:pt idx="4">
                  <c:v>-8.8215269999999997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2230048"/>
        <c:axId val="173211664"/>
      </c:barChart>
      <c:catAx>
        <c:axId val="172230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3211664"/>
        <c:crosses val="autoZero"/>
        <c:auto val="1"/>
        <c:lblAlgn val="ctr"/>
        <c:lblOffset val="100"/>
        <c:noMultiLvlLbl val="0"/>
      </c:catAx>
      <c:valAx>
        <c:axId val="173211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2230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SA algorithm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ecpm_percent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1202</c:v>
                </c:pt>
                <c:pt idx="1">
                  <c:v>1203</c:v>
                </c:pt>
                <c:pt idx="2">
                  <c:v>1204</c:v>
                </c:pt>
                <c:pt idx="3">
                  <c:v>1205</c:v>
                </c:pt>
                <c:pt idx="4">
                  <c:v>1206</c:v>
                </c:pt>
              </c:numCache>
            </c:numRef>
          </c:cat>
          <c:val>
            <c:numRef>
              <c:f>Sheet1!$F$2:$F$6</c:f>
              <c:numCache>
                <c:formatCode>0.00</c:formatCode>
                <c:ptCount val="5"/>
                <c:pt idx="0">
                  <c:v>2.3205032000000001</c:v>
                </c:pt>
                <c:pt idx="1">
                  <c:v>2.5705689999999999</c:v>
                </c:pt>
                <c:pt idx="2">
                  <c:v>2.4399196999999999</c:v>
                </c:pt>
                <c:pt idx="3">
                  <c:v>1.9558179</c:v>
                </c:pt>
                <c:pt idx="4">
                  <c:v>3.0868468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3213904"/>
        <c:axId val="173214464"/>
      </c:barChart>
      <c:catAx>
        <c:axId val="173213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3214464"/>
        <c:crosses val="autoZero"/>
        <c:auto val="1"/>
        <c:lblAlgn val="ctr"/>
        <c:lblOffset val="100"/>
        <c:noMultiLvlLbl val="0"/>
      </c:catAx>
      <c:valAx>
        <c:axId val="17321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3213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BDFBE-7CD6-4163-958A-01DD6FB89CA7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5BB5C-41E5-4299-A413-798D91642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612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0822184" y="628628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41160" cy="549275"/>
          </a:xfr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思源黑体 CN Normal" panose="020B040000000000000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6028"/>
            <a:ext cx="10515600" cy="4730935"/>
          </a:xfrm>
        </p:spPr>
        <p:txBody>
          <a:bodyPr/>
          <a:lstStyle>
            <a:lvl1pPr>
              <a:defRPr sz="2000"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  <a:lvl2pPr>
              <a:defRPr sz="1800"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 sz="1600"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矩形 6"/>
          <p:cNvSpPr/>
          <p:nvPr userDrawn="1"/>
        </p:nvSpPr>
        <p:spPr>
          <a:xfrm flipV="1">
            <a:off x="838200" y="1041942"/>
            <a:ext cx="1330842" cy="45719"/>
          </a:xfrm>
          <a:prstGeom prst="rect">
            <a:avLst/>
          </a:prstGeom>
          <a:solidFill>
            <a:srgbClr val="3DCC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AB555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0822184" y="628628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356350"/>
            <a:ext cx="1955959" cy="26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tmp"/><Relationship Id="rId4" Type="http://schemas.openxmlformats.org/officeDocument/2006/relationships/image" Target="../media/image20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8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8498" y="612125"/>
            <a:ext cx="8954530" cy="1324275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个性化排序策略研究</a:t>
            </a:r>
            <a:endParaRPr lang="zh-CN" altLang="en-US" sz="4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8498" y="4071594"/>
            <a:ext cx="9144000" cy="1655762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Meggyzhang</a:t>
            </a:r>
          </a:p>
          <a:p>
            <a:pPr algn="l"/>
            <a:r>
              <a:rPr lang="zh-CN" altLang="en-US" sz="20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微</a:t>
            </a:r>
            <a:r>
              <a:rPr lang="zh-CN" altLang="en-US" sz="2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信</a:t>
            </a:r>
            <a:r>
              <a:rPr lang="zh-CN" altLang="en-US" sz="20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广告</a:t>
            </a:r>
            <a:r>
              <a:rPr lang="zh-CN" altLang="en-US" sz="2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</a:t>
            </a:r>
            <a:r>
              <a:rPr lang="en-US" altLang="zh-CN" sz="20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/</a:t>
            </a:r>
            <a:r>
              <a:rPr lang="zh-CN" altLang="en-US" sz="20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引擎策略研发中心</a:t>
            </a:r>
            <a:r>
              <a:rPr lang="en-US" altLang="zh-CN" sz="20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/</a:t>
            </a:r>
            <a:r>
              <a:rPr lang="zh-CN" altLang="en-US" sz="20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效果</a:t>
            </a:r>
            <a:r>
              <a:rPr lang="zh-CN" altLang="en-US" sz="2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引擎开发组</a:t>
            </a:r>
            <a:endParaRPr lang="en-US" altLang="zh-CN" sz="20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06483" y="2198306"/>
            <a:ext cx="864000" cy="25200"/>
          </a:xfrm>
          <a:prstGeom prst="rect">
            <a:avLst/>
          </a:prstGeom>
          <a:solidFill>
            <a:srgbClr val="3DCC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AB5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31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一期算法 </a:t>
            </a:r>
            <a:r>
              <a:rPr lang="en-US" altLang="zh-CN" dirty="0" smtClean="0"/>
              <a:t>– </a:t>
            </a:r>
            <a:r>
              <a:rPr lang="en-US" altLang="zh-CN" dirty="0"/>
              <a:t>Gradient Method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将</a:t>
            </a:r>
            <a:r>
              <a:rPr lang="en-US" altLang="zh-CN" sz="1800" dirty="0" smtClean="0"/>
              <a:t>constraint</a:t>
            </a:r>
            <a:r>
              <a:rPr lang="zh-CN" altLang="en-US" sz="1800" dirty="0" smtClean="0"/>
              <a:t>放到</a:t>
            </a:r>
            <a:r>
              <a:rPr lang="en-US" altLang="zh-CN" sz="1800" dirty="0" smtClean="0"/>
              <a:t>objective,</a:t>
            </a:r>
            <a:r>
              <a:rPr lang="zh-CN" altLang="en-US" sz="1800" dirty="0" smtClean="0"/>
              <a:t>将整个问题转化为</a:t>
            </a:r>
            <a:r>
              <a:rPr lang="en-US" altLang="zh-CN" sz="1800" dirty="0" smtClean="0"/>
              <a:t>unconstrained problem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将</a:t>
            </a:r>
            <a:r>
              <a:rPr lang="en-US" altLang="zh-CN" sz="1800" dirty="0" smtClean="0"/>
              <a:t>indicator function</a:t>
            </a:r>
            <a:r>
              <a:rPr lang="zh-CN" altLang="en-US" sz="1800" dirty="0" smtClean="0"/>
              <a:t>用</a:t>
            </a:r>
            <a:r>
              <a:rPr lang="en-US" altLang="zh-CN" sz="1800" dirty="0" err="1" smtClean="0"/>
              <a:t>softmax</a:t>
            </a:r>
            <a:r>
              <a:rPr lang="en-US" altLang="zh-CN" sz="1800" dirty="0" smtClean="0"/>
              <a:t> relax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 smtClean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154" y="1926786"/>
            <a:ext cx="7834512" cy="1141324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578" y="3811495"/>
            <a:ext cx="4733349" cy="661651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37" y="4800213"/>
            <a:ext cx="2627263" cy="592616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524" y="4800213"/>
            <a:ext cx="2117135" cy="477009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 flipV="1">
            <a:off x="4506097" y="4390768"/>
            <a:ext cx="222422" cy="288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flipH="1">
            <a:off x="6444100" y="4990642"/>
            <a:ext cx="403653" cy="211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7158675" y="3642861"/>
                <a:ext cx="3212768" cy="604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1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1600" b="1" dirty="0" smtClean="0">
                    <a:solidFill>
                      <a:srgbClr val="00B050"/>
                    </a:solidFill>
                  </a:rPr>
                  <a:t>：打分项，可包括</a:t>
                </a:r>
                <a:r>
                  <a:rPr lang="en-US" altLang="zh-CN" sz="1600" b="1" dirty="0" err="1" smtClean="0">
                    <a:solidFill>
                      <a:srgbClr val="00B050"/>
                    </a:solidFill>
                  </a:rPr>
                  <a:t>ecpm,pctr,engage,nfbr</a:t>
                </a:r>
                <a:r>
                  <a:rPr lang="en-US" altLang="zh-CN" sz="1600" b="1" dirty="0" smtClean="0">
                    <a:solidFill>
                      <a:srgbClr val="00B050"/>
                    </a:solidFill>
                  </a:rPr>
                  <a:t>,</a:t>
                </a:r>
                <a:r>
                  <a:rPr lang="zh-CN" altLang="en-US" sz="1600" b="1" dirty="0" smtClean="0">
                    <a:solidFill>
                      <a:srgbClr val="00B050"/>
                    </a:solidFill>
                  </a:rPr>
                  <a:t>类目等</a:t>
                </a:r>
                <a:endParaRPr lang="zh-CN" altLang="en-US" sz="1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675" y="3642861"/>
                <a:ext cx="3212768" cy="604589"/>
              </a:xfrm>
              <a:prstGeom prst="rect">
                <a:avLst/>
              </a:prstGeom>
              <a:blipFill rotWithShape="0">
                <a:blip r:embed="rId6"/>
                <a:stretch>
                  <a:fillRect l="-949" t="-5051" b="-14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下箭头 12"/>
          <p:cNvSpPr/>
          <p:nvPr/>
        </p:nvSpPr>
        <p:spPr>
          <a:xfrm>
            <a:off x="8567351" y="4427586"/>
            <a:ext cx="197708" cy="265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93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一期算法 </a:t>
            </a:r>
            <a:r>
              <a:rPr lang="en-US" altLang="zh-CN" dirty="0"/>
              <a:t>– Gradient Method 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739346" y="3048975"/>
            <a:ext cx="5801497" cy="2669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zh-CN" altLang="en-US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特点</a:t>
            </a:r>
            <a:endParaRPr lang="en-US" altLang="zh-CN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/>
            <a:r>
              <a:rPr lang="zh-CN" altLang="en-US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基于</a:t>
            </a:r>
            <a:r>
              <a:rPr lang="en-US" altLang="zh-CN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tensorflow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梯度求解</a:t>
            </a:r>
            <a:r>
              <a:rPr lang="zh-CN" altLang="en-US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方便</a:t>
            </a:r>
            <a:r>
              <a:rPr lang="en-US" altLang="zh-CN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,</a:t>
            </a:r>
          </a:p>
          <a:p>
            <a:pPr marL="742950" lvl="1" indent="-285750"/>
            <a:r>
              <a:rPr lang="zh-CN" altLang="en-US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收敛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快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/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Relaxation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有时不</a:t>
            </a:r>
            <a:r>
              <a:rPr lang="zh-CN" altLang="en-US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精确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/>
            <a:r>
              <a:rPr lang="en-US" altLang="zh-CN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Shrinking </a:t>
            </a:r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factors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不易</a:t>
            </a:r>
            <a:r>
              <a:rPr lang="zh-CN" altLang="en-US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调整</a:t>
            </a:r>
            <a:endParaRPr lang="en-US" altLang="zh-CN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/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超</a:t>
            </a:r>
            <a:r>
              <a:rPr lang="zh-CN" altLang="en-US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参数学习</a:t>
            </a:r>
            <a:endParaRPr lang="en-US" altLang="zh-CN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/>
            <a:r>
              <a:rPr lang="zh-CN" altLang="en-US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寻找</a:t>
            </a:r>
            <a:r>
              <a:rPr lang="en-US" altLang="zh-CN" dirty="0" err="1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ecpm</a:t>
            </a:r>
            <a:r>
              <a:rPr lang="zh-CN" altLang="en-US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提升和用户体验提升的</a:t>
            </a:r>
            <a:r>
              <a:rPr lang="en-US" altLang="zh-CN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tradeoff</a:t>
            </a:r>
          </a:p>
          <a:p>
            <a:pPr marL="742950" lvl="1" indent="-285750"/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780" y="2053637"/>
            <a:ext cx="4425989" cy="43818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29982" y="1544388"/>
                <a:ext cx="7443099" cy="439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𝑙𝑜𝑠𝑠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𝑝𝑐𝑡𝑟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𝑅𝑒𝑙𝑢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𝑝𝑐𝑡𝑟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𝑝𝑐𝑡𝑟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e>
                    </m:nary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𝑝𝑐𝑡𝑟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82" y="1544388"/>
                <a:ext cx="7443099" cy="439992"/>
              </a:xfrm>
              <a:prstGeom prst="rect">
                <a:avLst/>
              </a:prstGeom>
              <a:blipFill rotWithShape="0">
                <a:blip r:embed="rId3"/>
                <a:stretch>
                  <a:fillRect l="-328" t="-71233" b="-117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54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一期算法 </a:t>
            </a:r>
            <a:r>
              <a:rPr lang="en-US" altLang="zh-CN" dirty="0"/>
              <a:t>– </a:t>
            </a:r>
            <a:r>
              <a:rPr lang="en-US" altLang="zh-CN" dirty="0" smtClean="0"/>
              <a:t>S</a:t>
            </a:r>
            <a:r>
              <a:rPr lang="en-US" altLang="zh-CN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imulated Annealing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0083"/>
            <a:ext cx="10208741" cy="1181842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模拟退火算法是解</a:t>
            </a:r>
            <a:r>
              <a:rPr lang="zh-CN" altLang="en-US" sz="1800" dirty="0"/>
              <a:t>非凸优化问题的一种经典</a:t>
            </a:r>
            <a:r>
              <a:rPr lang="zh-CN" altLang="en-US" sz="1800" dirty="0" smtClean="0"/>
              <a:t>算法</a:t>
            </a:r>
            <a:r>
              <a:rPr lang="en-US" altLang="zh-CN" sz="1800" dirty="0" smtClean="0"/>
              <a:t>[1]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所得解</a:t>
            </a:r>
            <a:r>
              <a:rPr lang="zh-CN" altLang="en-US" sz="1800" dirty="0" smtClean="0"/>
              <a:t>依概率收敛</a:t>
            </a:r>
            <a:r>
              <a:rPr lang="en-US" altLang="zh-CN" sz="1800" dirty="0" smtClean="0"/>
              <a:t>(converge in probability)</a:t>
            </a:r>
            <a:r>
              <a:rPr lang="zh-CN" altLang="en-US" sz="1800" dirty="0" smtClean="0"/>
              <a:t>到</a:t>
            </a:r>
            <a:r>
              <a:rPr lang="zh-CN" altLang="en-US" sz="1800" dirty="0"/>
              <a:t>全局最优</a:t>
            </a:r>
            <a:r>
              <a:rPr lang="zh-CN" altLang="en-US" sz="1800" dirty="0" smtClean="0"/>
              <a:t>解</a:t>
            </a:r>
            <a:endParaRPr lang="en-US" altLang="zh-CN" sz="1800" dirty="0" smtClean="0"/>
          </a:p>
          <a:p>
            <a:r>
              <a:rPr lang="zh-CN" altLang="en-US" sz="1800" dirty="0" smtClean="0"/>
              <a:t>最初的</a:t>
            </a:r>
            <a:r>
              <a:rPr lang="en-US" altLang="zh-CN" sz="1800" dirty="0" smtClean="0"/>
              <a:t>iteration</a:t>
            </a:r>
            <a:r>
              <a:rPr lang="zh-CN" altLang="en-US" sz="1800" dirty="0" smtClean="0"/>
              <a:t>，以一定概率跳出局部最优值，概率随着</a:t>
            </a:r>
            <a:r>
              <a:rPr lang="en-US" altLang="zh-CN" sz="1800" dirty="0" smtClean="0"/>
              <a:t>iteration</a:t>
            </a:r>
            <a:r>
              <a:rPr lang="zh-CN" altLang="en-US" sz="1800" dirty="0" smtClean="0"/>
              <a:t>逐渐趋近</a:t>
            </a:r>
            <a:r>
              <a:rPr lang="en-US" altLang="zh-CN" sz="1800" dirty="0" smtClean="0"/>
              <a:t>0</a:t>
            </a:r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247134" y="5577100"/>
            <a:ext cx="108986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6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[1] S. Kirkpatrick, C. D. </a:t>
            </a:r>
            <a:r>
              <a:rPr lang="en-US" altLang="zh-CN" sz="16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Gelatt</a:t>
            </a:r>
            <a:r>
              <a:rPr lang="en-US" altLang="zh-CN" sz="16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, and M. P. </a:t>
            </a:r>
            <a:r>
              <a:rPr lang="en-US" altLang="zh-CN" sz="16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Vecchi</a:t>
            </a:r>
            <a:r>
              <a:rPr lang="en-US" altLang="zh-CN" sz="16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, “Optimization by simulated annealing,” </a:t>
            </a:r>
            <a:r>
              <a:rPr lang="en-US" altLang="zh-CN" sz="1600" i="1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Science</a:t>
            </a:r>
            <a:r>
              <a:rPr lang="en-US" altLang="zh-CN" sz="16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, vol. 220, no. 4598, 1983.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35" y="2210779"/>
            <a:ext cx="8090787" cy="33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一期算法 </a:t>
            </a:r>
            <a:r>
              <a:rPr lang="en-US" altLang="zh-CN" dirty="0"/>
              <a:t>– S</a:t>
            </a:r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imulated Annealing</a:t>
            </a:r>
            <a:endParaRPr lang="zh-CN" altLang="en-US" dirty="0"/>
          </a:p>
        </p:txBody>
      </p:sp>
      <p:sp>
        <p:nvSpPr>
          <p:cNvPr id="4" name="文本框 6"/>
          <p:cNvSpPr txBox="1"/>
          <p:nvPr/>
        </p:nvSpPr>
        <p:spPr>
          <a:xfrm>
            <a:off x="753761" y="1720845"/>
            <a:ext cx="519807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收敛相对慢</a:t>
            </a:r>
            <a:endParaRPr lang="en-US" altLang="zh-CN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变量更新时基本为</a:t>
            </a:r>
            <a:r>
              <a:rPr lang="en-US" altLang="zh-CN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random</a:t>
            </a:r>
            <a:r>
              <a:rPr lang="zh-CN" altLang="en-US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，当</a:t>
            </a:r>
            <a:r>
              <a:rPr lang="en-US" altLang="zh-CN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constraint</a:t>
            </a:r>
            <a:r>
              <a:rPr lang="zh-CN" altLang="en-US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不满足时，可能会来回振荡</a:t>
            </a:r>
            <a:endParaRPr lang="en-US" altLang="zh-CN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Objective</a:t>
            </a:r>
            <a:r>
              <a:rPr lang="zh-CN" altLang="en-US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和</a:t>
            </a:r>
            <a:r>
              <a:rPr lang="en-US" altLang="zh-CN" dirty="0" err="1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contraints</a:t>
            </a:r>
            <a:r>
              <a:rPr lang="zh-CN" altLang="en-US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不存在</a:t>
            </a:r>
            <a:r>
              <a:rPr lang="en-US" altLang="zh-CN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relaxation,</a:t>
            </a:r>
            <a:r>
              <a:rPr lang="zh-CN" altLang="en-US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精确解</a:t>
            </a:r>
            <a:endParaRPr lang="en-US" altLang="zh-CN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Shrinking factors</a:t>
            </a:r>
            <a:r>
              <a:rPr lang="zh-CN" altLang="en-US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直接根据业务目标设置</a:t>
            </a:r>
            <a:endParaRPr lang="en-US" altLang="zh-CN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698" y="1605515"/>
            <a:ext cx="4271885" cy="422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一期算法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离线结果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smtClean="0"/>
              <a:t>Gradient Method </a:t>
            </a:r>
          </a:p>
          <a:p>
            <a:pPr lvl="1"/>
            <a:r>
              <a:rPr lang="zh-CN" altLang="en-US" sz="1600" dirty="0" smtClean="0"/>
              <a:t>训练集</a:t>
            </a:r>
            <a:endParaRPr lang="zh-CN" altLang="en-US" sz="1600" dirty="0"/>
          </a:p>
          <a:p>
            <a:pPr lvl="1"/>
            <a:r>
              <a:rPr lang="zh-CN" altLang="en-US" sz="1600" dirty="0"/>
              <a:t>对于一天数据，采用</a:t>
            </a:r>
            <a:r>
              <a:rPr lang="en-US" altLang="zh-CN" sz="1600" dirty="0"/>
              <a:t>mini-batch</a:t>
            </a:r>
            <a:r>
              <a:rPr lang="zh-CN" altLang="en-US" sz="1600" dirty="0"/>
              <a:t>方式。对小时数据抽样组合，保证每个</a:t>
            </a:r>
            <a:r>
              <a:rPr lang="en-US" altLang="zh-CN" sz="1600" dirty="0"/>
              <a:t>batch</a:t>
            </a:r>
            <a:r>
              <a:rPr lang="zh-CN" altLang="en-US" sz="1600" dirty="0"/>
              <a:t>分布和一天分布基本相同。</a:t>
            </a:r>
          </a:p>
          <a:p>
            <a:pPr lvl="1"/>
            <a:r>
              <a:rPr lang="zh-CN" altLang="en-US" sz="1600" dirty="0"/>
              <a:t>目标函数</a:t>
            </a:r>
            <a:r>
              <a:rPr lang="en-US" altLang="zh-CN" sz="1600" dirty="0"/>
              <a:t>(loss) </a:t>
            </a:r>
            <a:r>
              <a:rPr lang="zh-CN" altLang="en-US" sz="1600" dirty="0"/>
              <a:t>振荡下降</a:t>
            </a:r>
          </a:p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051071" y="2570206"/>
            <a:ext cx="8015417" cy="3694670"/>
            <a:chOff x="1482810" y="2564027"/>
            <a:chExt cx="8847437" cy="429397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6274" y="2564027"/>
              <a:ext cx="4293973" cy="4293973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2810" y="2564027"/>
              <a:ext cx="4287795" cy="42877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565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一期算法 </a:t>
            </a:r>
            <a:r>
              <a:rPr lang="en-US" altLang="zh-CN" dirty="0"/>
              <a:t>– </a:t>
            </a:r>
            <a:r>
              <a:rPr lang="zh-CN" altLang="en-US" dirty="0"/>
              <a:t>离线结果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1109" y="1388364"/>
            <a:ext cx="3824416" cy="1280696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Gradient Method</a:t>
            </a:r>
          </a:p>
          <a:p>
            <a:pPr lvl="1"/>
            <a:r>
              <a:rPr lang="zh-CN" altLang="en-US" sz="1600" dirty="0"/>
              <a:t>测试</a:t>
            </a:r>
            <a:r>
              <a:rPr lang="zh-CN" altLang="en-US" sz="1600" dirty="0" smtClean="0"/>
              <a:t>集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泛化较好</a:t>
            </a:r>
            <a:endParaRPr lang="zh-CN" altLang="en-US" sz="1600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7588181"/>
              </p:ext>
            </p:extLst>
          </p:nvPr>
        </p:nvGraphicFramePr>
        <p:xfrm>
          <a:off x="5943450" y="3651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4024372"/>
              </p:ext>
            </p:extLst>
          </p:nvPr>
        </p:nvGraphicFramePr>
        <p:xfrm>
          <a:off x="1967627" y="3325130"/>
          <a:ext cx="632142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6110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一期算法 </a:t>
            </a:r>
            <a:r>
              <a:rPr lang="en-US" altLang="zh-CN" dirty="0"/>
              <a:t>– </a:t>
            </a:r>
            <a:r>
              <a:rPr lang="zh-CN" altLang="en-US" dirty="0"/>
              <a:t>离线结果</a:t>
            </a:r>
          </a:p>
        </p:txBody>
      </p:sp>
      <p:sp>
        <p:nvSpPr>
          <p:cNvPr id="4" name="矩形 3"/>
          <p:cNvSpPr/>
          <p:nvPr/>
        </p:nvSpPr>
        <p:spPr>
          <a:xfrm>
            <a:off x="757879" y="1365936"/>
            <a:ext cx="91769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Simulated Annealing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训练集</a:t>
            </a:r>
            <a:endParaRPr lang="en-US" altLang="zh-CN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不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适合梯度法采用的</a:t>
            </a:r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mini-batch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方式，当</a:t>
            </a:r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constraint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不满足时，可能会来回振荡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对于不同的</a:t>
            </a:r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batch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，可以串行优化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74806" y="2566265"/>
            <a:ext cx="8503508" cy="3840199"/>
            <a:chOff x="739346" y="2333366"/>
            <a:chExt cx="9327292" cy="452463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346" y="2347784"/>
              <a:ext cx="4510216" cy="4510216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2005" y="2333366"/>
              <a:ext cx="4524633" cy="4524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105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一期算法 </a:t>
            </a:r>
            <a:r>
              <a:rPr lang="en-US" altLang="zh-CN" dirty="0"/>
              <a:t>– </a:t>
            </a:r>
            <a:r>
              <a:rPr lang="zh-CN" altLang="en-US" dirty="0"/>
              <a:t>离线结果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72296" y="1164624"/>
            <a:ext cx="4681151" cy="2863678"/>
          </a:xfrm>
        </p:spPr>
        <p:txBody>
          <a:bodyPr>
            <a:normAutofit/>
          </a:bodyPr>
          <a:lstStyle/>
          <a:p>
            <a:endParaRPr lang="en-US" altLang="zh-CN" sz="1800" dirty="0" smtClean="0"/>
          </a:p>
          <a:p>
            <a:r>
              <a:rPr lang="en-US" altLang="zh-CN" sz="1800" dirty="0" smtClean="0"/>
              <a:t>Simulated </a:t>
            </a:r>
            <a:r>
              <a:rPr lang="en-US" altLang="zh-CN" sz="1800" dirty="0"/>
              <a:t>Annealing</a:t>
            </a:r>
          </a:p>
          <a:p>
            <a:pPr lvl="1"/>
            <a:r>
              <a:rPr lang="zh-CN" altLang="en-US" sz="1600" dirty="0" smtClean="0"/>
              <a:t>测试集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比起</a:t>
            </a:r>
            <a:r>
              <a:rPr lang="en-US" altLang="zh-CN" sz="1600" dirty="0" smtClean="0"/>
              <a:t>Gradient Method, </a:t>
            </a:r>
          </a:p>
          <a:p>
            <a:pPr lvl="1"/>
            <a:r>
              <a:rPr lang="en-US" altLang="zh-CN" sz="1600" dirty="0" err="1" smtClean="0"/>
              <a:t>ecpm</a:t>
            </a:r>
            <a:r>
              <a:rPr lang="zh-CN" altLang="en-US" sz="1600" dirty="0" smtClean="0"/>
              <a:t>提升较大，</a:t>
            </a:r>
            <a:r>
              <a:rPr lang="en-US" altLang="zh-CN" sz="1600" dirty="0" err="1" smtClean="0"/>
              <a:t>pctr</a:t>
            </a:r>
            <a:r>
              <a:rPr lang="en-US" altLang="zh-CN" sz="1600" dirty="0" smtClean="0"/>
              <a:t>, engage rate </a:t>
            </a:r>
            <a:r>
              <a:rPr lang="zh-CN" altLang="en-US" sz="1600" dirty="0" smtClean="0"/>
              <a:t>提升较小，负反馈率下降较大</a:t>
            </a:r>
            <a:endParaRPr lang="zh-CN" altLang="en-US" sz="1600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9783698"/>
              </p:ext>
            </p:extLst>
          </p:nvPr>
        </p:nvGraphicFramePr>
        <p:xfrm>
          <a:off x="2368934" y="3313401"/>
          <a:ext cx="616902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8042324"/>
              </p:ext>
            </p:extLst>
          </p:nvPr>
        </p:nvGraphicFramePr>
        <p:xfrm>
          <a:off x="6421245" y="31835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285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一期算法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不足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Gradient method:</a:t>
            </a:r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relaxation</a:t>
            </a:r>
            <a:r>
              <a:rPr lang="zh-CN" altLang="en-US" dirty="0"/>
              <a:t>来拟合真实</a:t>
            </a:r>
            <a:r>
              <a:rPr lang="en-US" altLang="zh-CN" dirty="0"/>
              <a:t>objective</a:t>
            </a:r>
            <a:r>
              <a:rPr lang="zh-CN" altLang="en-US" dirty="0"/>
              <a:t>和</a:t>
            </a:r>
            <a:r>
              <a:rPr lang="en-US" altLang="zh-CN" dirty="0" smtClean="0"/>
              <a:t>constraint</a:t>
            </a:r>
          </a:p>
          <a:p>
            <a:pPr lvl="1"/>
            <a:r>
              <a:rPr lang="en-US" altLang="zh-CN" dirty="0" smtClean="0"/>
              <a:t>relax</a:t>
            </a:r>
            <a:r>
              <a:rPr lang="zh-CN" altLang="en-US" dirty="0"/>
              <a:t>后的</a:t>
            </a:r>
            <a:r>
              <a:rPr lang="en-US" altLang="zh-CN" dirty="0" err="1"/>
              <a:t>obj</a:t>
            </a:r>
            <a:r>
              <a:rPr lang="zh-CN" altLang="en-US" dirty="0"/>
              <a:t>和</a:t>
            </a:r>
            <a:r>
              <a:rPr lang="en-US" altLang="zh-CN" dirty="0"/>
              <a:t>constraints</a:t>
            </a:r>
            <a:r>
              <a:rPr lang="zh-CN" altLang="en-US" dirty="0"/>
              <a:t>和真实目标存在误差，需要通过校正系数反复调整</a:t>
            </a:r>
          </a:p>
          <a:p>
            <a:pPr lvl="1"/>
            <a:r>
              <a:rPr lang="zh-CN" altLang="en-US" dirty="0"/>
              <a:t>原问题</a:t>
            </a:r>
            <a:r>
              <a:rPr lang="en-US" altLang="zh-CN" dirty="0"/>
              <a:t>relax</a:t>
            </a:r>
            <a:r>
              <a:rPr lang="zh-CN" altLang="en-US" dirty="0"/>
              <a:t>成非凸优化问题</a:t>
            </a:r>
            <a:r>
              <a:rPr lang="zh-CN" altLang="en-US" dirty="0" smtClean="0"/>
              <a:t>，得到</a:t>
            </a:r>
            <a:r>
              <a:rPr lang="zh-CN" altLang="en-US" dirty="0"/>
              <a:t>的只是局部最优</a:t>
            </a:r>
            <a:r>
              <a:rPr lang="zh-CN" altLang="en-US" dirty="0" smtClean="0"/>
              <a:t>解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Simulated Annealing</a:t>
            </a:r>
          </a:p>
          <a:p>
            <a:pPr lvl="1"/>
            <a:r>
              <a:rPr lang="zh-CN" altLang="en-US" dirty="0"/>
              <a:t>采用随机搜索的</a:t>
            </a:r>
            <a:r>
              <a:rPr lang="zh-CN" altLang="en-US" dirty="0" smtClean="0"/>
              <a:t>方式</a:t>
            </a:r>
            <a:endParaRPr lang="en-US" altLang="zh-CN" dirty="0"/>
          </a:p>
          <a:p>
            <a:pPr lvl="1"/>
            <a:r>
              <a:rPr lang="zh-CN" altLang="en-US" dirty="0" smtClean="0"/>
              <a:t>理论上</a:t>
            </a:r>
            <a:r>
              <a:rPr lang="zh-CN" altLang="en-US" dirty="0"/>
              <a:t>可以找到全局最优，但效率上不及基于凸优化的算法</a:t>
            </a:r>
          </a:p>
          <a:p>
            <a:pPr lvl="1"/>
            <a:r>
              <a:rPr lang="zh-CN" altLang="en-US" dirty="0"/>
              <a:t>随着</a:t>
            </a:r>
            <a:r>
              <a:rPr lang="en-US" altLang="zh-CN" dirty="0"/>
              <a:t>constraint</a:t>
            </a:r>
            <a:r>
              <a:rPr lang="zh-CN" altLang="en-US" dirty="0"/>
              <a:t>的增多，搜索难度增大</a:t>
            </a:r>
          </a:p>
        </p:txBody>
      </p:sp>
    </p:spTree>
    <p:extLst>
      <p:ext uri="{BB962C8B-B14F-4D97-AF65-F5344CB8AC3E}">
        <p14:creationId xmlns:p14="http://schemas.microsoft.com/office/powerpoint/2010/main" val="230614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期算法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全局最优解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6029"/>
            <a:ext cx="10441160" cy="36150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Question</a:t>
            </a:r>
            <a:r>
              <a:rPr lang="zh-CN" altLang="en-US" dirty="0" smtClean="0"/>
              <a:t>：</a:t>
            </a:r>
            <a:r>
              <a:rPr lang="zh-CN" altLang="en-US" dirty="0"/>
              <a:t>最理想的</a:t>
            </a:r>
            <a:r>
              <a:rPr lang="zh-CN" altLang="en-US" dirty="0" smtClean="0"/>
              <a:t>情况</a:t>
            </a:r>
            <a:endParaRPr lang="en-US" altLang="zh-CN" dirty="0" smtClean="0"/>
          </a:p>
          <a:p>
            <a:r>
              <a:rPr lang="zh-CN" altLang="en-US" dirty="0" smtClean="0"/>
              <a:t>如何兼顾</a:t>
            </a:r>
            <a:r>
              <a:rPr lang="en-US" altLang="zh-CN" dirty="0" smtClean="0"/>
              <a:t>Gradient Method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Simulated Annealing</a:t>
            </a:r>
            <a:r>
              <a:rPr lang="zh-CN" altLang="en-US" dirty="0" smtClean="0"/>
              <a:t>的优点</a:t>
            </a:r>
            <a:endParaRPr lang="en-US" altLang="zh-CN" dirty="0" smtClean="0"/>
          </a:p>
          <a:p>
            <a:r>
              <a:rPr lang="zh-CN" altLang="en-US" dirty="0" smtClean="0"/>
              <a:t>既可以复用</a:t>
            </a:r>
            <a:r>
              <a:rPr lang="en-US" altLang="zh-CN" dirty="0" smtClean="0"/>
              <a:t>convex problem</a:t>
            </a:r>
            <a:r>
              <a:rPr lang="zh-CN" altLang="en-US" dirty="0" smtClean="0"/>
              <a:t>的求解方式</a:t>
            </a:r>
            <a:endParaRPr lang="en-US" altLang="zh-CN" dirty="0" smtClean="0"/>
          </a:p>
          <a:p>
            <a:r>
              <a:rPr lang="zh-CN" altLang="en-US" dirty="0" smtClean="0"/>
              <a:t>又可以得到全局最优解</a:t>
            </a:r>
            <a:endParaRPr lang="en-US" altLang="zh-CN" dirty="0" smtClean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Answer: </a:t>
            </a:r>
            <a:r>
              <a:rPr lang="zh-CN" altLang="en-US" dirty="0" smtClean="0"/>
              <a:t>提出针对</a:t>
            </a:r>
            <a:r>
              <a:rPr lang="zh-CN" altLang="en-US" dirty="0" smtClean="0"/>
              <a:t>该优化问题的凸优化对偶方法</a:t>
            </a:r>
            <a:endParaRPr lang="en-US" altLang="zh-CN" dirty="0" smtClean="0"/>
          </a:p>
          <a:p>
            <a:r>
              <a:rPr lang="zh-CN" altLang="en-US" dirty="0" smtClean="0"/>
              <a:t>转化成</a:t>
            </a:r>
            <a:r>
              <a:rPr lang="en-US" altLang="zh-CN" dirty="0" smtClean="0"/>
              <a:t>constrained linear problem,  </a:t>
            </a:r>
            <a:r>
              <a:rPr lang="zh-CN" altLang="en-US" dirty="0" smtClean="0"/>
              <a:t>可以用凸优化方式求解</a:t>
            </a:r>
            <a:endParaRPr lang="en-US" altLang="zh-CN" dirty="0" smtClean="0"/>
          </a:p>
          <a:p>
            <a:r>
              <a:rPr lang="en-US" altLang="zh-CN" dirty="0" smtClean="0"/>
              <a:t> dual optimal</a:t>
            </a:r>
            <a:r>
              <a:rPr lang="zh-CN" altLang="en-US" dirty="0" smtClean="0"/>
              <a:t>即为</a:t>
            </a:r>
            <a:r>
              <a:rPr lang="en-US" altLang="zh-CN" dirty="0" smtClean="0"/>
              <a:t>optimal score weight</a:t>
            </a:r>
            <a:r>
              <a:rPr lang="zh-CN" altLang="en-US" dirty="0" smtClean="0"/>
              <a:t>， 全局最优解</a:t>
            </a:r>
            <a:endParaRPr lang="en-US" altLang="zh-CN" dirty="0" smtClean="0"/>
          </a:p>
          <a:p>
            <a:r>
              <a:rPr lang="zh-CN" altLang="en-US" dirty="0" smtClean="0"/>
              <a:t>证明了两个问题等价，首创</a:t>
            </a:r>
            <a:r>
              <a:rPr lang="en-US" altLang="zh-CN" dirty="0" smtClean="0"/>
              <a:t>(original contribution)</a:t>
            </a:r>
          </a:p>
        </p:txBody>
      </p:sp>
      <p:sp>
        <p:nvSpPr>
          <p:cNvPr id="4" name="矩形 3"/>
          <p:cNvSpPr/>
          <p:nvPr/>
        </p:nvSpPr>
        <p:spPr>
          <a:xfrm>
            <a:off x="379226" y="5390163"/>
            <a:ext cx="1106140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1700" dirty="0"/>
              <a:t>[4] </a:t>
            </a:r>
            <a:r>
              <a:rPr lang="en-US" altLang="zh-CN" sz="1700" b="1" dirty="0">
                <a:solidFill>
                  <a:schemeClr val="accent2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Daniel P. Palomar </a:t>
            </a:r>
            <a:r>
              <a:rPr lang="en-US" altLang="zh-CN" sz="17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and </a:t>
            </a:r>
            <a:r>
              <a:rPr lang="en-US" altLang="zh-CN" sz="17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Mung</a:t>
            </a:r>
            <a:r>
              <a:rPr lang="en-US" altLang="zh-CN" sz="17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Chiang,  “A tutorial on decomposition methods for network utility maximization," </a:t>
            </a:r>
            <a:r>
              <a:rPr lang="en-US" altLang="zh-CN" sz="1700" i="1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IEEE Journal on Selected Areas in Communications</a:t>
            </a:r>
            <a:r>
              <a:rPr lang="en-US" altLang="zh-CN" sz="17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, vol. 24, no. 8, 2006.</a:t>
            </a:r>
          </a:p>
        </p:txBody>
      </p:sp>
    </p:spTree>
    <p:extLst>
      <p:ext uri="{BB962C8B-B14F-4D97-AF65-F5344CB8AC3E}">
        <p14:creationId xmlns:p14="http://schemas.microsoft.com/office/powerpoint/2010/main" val="297339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问题简述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016" y="1478979"/>
            <a:ext cx="4524633" cy="179968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排序公式</a:t>
            </a:r>
            <a:r>
              <a:rPr lang="zh-CN" altLang="en-US" sz="1800" dirty="0" smtClean="0"/>
              <a:t>现状</a:t>
            </a: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 smtClean="0"/>
          </a:p>
          <a:p>
            <a:r>
              <a:rPr lang="zh-CN" altLang="en-US" sz="1700" dirty="0" smtClean="0"/>
              <a:t>打分项较多</a:t>
            </a:r>
            <a:r>
              <a:rPr lang="zh-CN" altLang="en-US" sz="1700" dirty="0" smtClean="0"/>
              <a:t>，未分析重要性</a:t>
            </a:r>
            <a:endParaRPr lang="en-US" altLang="zh-CN" sz="1700" dirty="0" smtClean="0"/>
          </a:p>
          <a:p>
            <a:r>
              <a:rPr lang="zh-CN" altLang="en-US" sz="1700" dirty="0" smtClean="0"/>
              <a:t>打分权重根据经验设置，不能和优化目标结合</a:t>
            </a:r>
            <a:endParaRPr lang="en-US" altLang="zh-CN" sz="1700" dirty="0" smtClean="0"/>
          </a:p>
          <a:p>
            <a:r>
              <a:rPr lang="zh-CN" altLang="en-US" sz="1700" dirty="0" smtClean="0"/>
              <a:t>不能根据用户特征，个性化打分</a:t>
            </a:r>
            <a:r>
              <a:rPr lang="zh-CN" altLang="en-US" sz="1700" dirty="0" smtClean="0"/>
              <a:t>权重</a:t>
            </a:r>
            <a:endParaRPr lang="en-US" altLang="zh-CN" sz="1700" dirty="0" smtClean="0"/>
          </a:p>
          <a:p>
            <a:pPr lvl="1"/>
            <a:endParaRPr lang="en-US" altLang="zh-CN" sz="1600" dirty="0" smtClean="0"/>
          </a:p>
          <a:p>
            <a:endParaRPr lang="en-US" altLang="zh-CN" sz="1800" dirty="0">
              <a:ea typeface="思源黑体 CN Normal" panose="020B0400000000000000"/>
            </a:endParaRPr>
          </a:p>
          <a:p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624016" y="3839406"/>
            <a:ext cx="948998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优化</a:t>
            </a:r>
            <a:r>
              <a:rPr lang="zh-CN" altLang="en-US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方向</a:t>
            </a:r>
            <a:endParaRPr lang="en-US" altLang="zh-CN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个性化排序优化</a:t>
            </a:r>
            <a:endParaRPr lang="en-US" altLang="zh-CN" sz="16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达到不同用户分组中平台收入和用户体验的多目标优化</a:t>
            </a:r>
            <a:endParaRPr lang="en-US" altLang="zh-CN" sz="16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使排序公式和流量择优结合</a:t>
            </a:r>
            <a:endParaRPr lang="en-US" altLang="zh-CN" sz="16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634" y="1568968"/>
            <a:ext cx="6161902" cy="137969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634" y="3100454"/>
            <a:ext cx="3697284" cy="35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43" y="1110071"/>
            <a:ext cx="5557391" cy="50674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二期算法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全局最优解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 flipH="1">
            <a:off x="4880345" y="1414129"/>
            <a:ext cx="1233376" cy="233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804837" y="1353141"/>
            <a:ext cx="387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P_k,j</a:t>
            </a:r>
            <a:r>
              <a:rPr lang="en-US" altLang="zh-CN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: </a:t>
            </a:r>
            <a:r>
              <a:rPr lang="zh-CN" altLang="en-US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用</a:t>
            </a:r>
            <a:r>
              <a:rPr lang="en-US" altLang="zh-CN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probability</a:t>
            </a:r>
            <a:r>
              <a:rPr lang="zh-CN" altLang="en-US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代替</a:t>
            </a:r>
            <a:r>
              <a:rPr lang="en-US" altLang="zh-CN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indicator</a:t>
            </a:r>
            <a:endParaRPr lang="zh-CN" altLang="en-US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67986" y="1272612"/>
            <a:ext cx="40403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75838" y="1938878"/>
            <a:ext cx="400493" cy="375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757916" y="5290732"/>
            <a:ext cx="1772093" cy="886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4880345" y="5635256"/>
            <a:ext cx="1329069" cy="26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983806" y="5495558"/>
            <a:ext cx="429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Constraints for probabilities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983806" y="4090403"/>
            <a:ext cx="3870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It seems we are optimizing the probabilities</a:t>
            </a:r>
          </a:p>
          <a:p>
            <a:r>
              <a:rPr lang="en-US" altLang="zh-CN" dirty="0" smtClean="0">
                <a:solidFill>
                  <a:srgbClr val="C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But we are actually optimizing the score weights</a:t>
            </a:r>
          </a:p>
        </p:txBody>
      </p:sp>
    </p:spTree>
    <p:extLst>
      <p:ext uri="{BB962C8B-B14F-4D97-AF65-F5344CB8AC3E}">
        <p14:creationId xmlns:p14="http://schemas.microsoft.com/office/powerpoint/2010/main" val="271864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二期算法 </a:t>
            </a:r>
            <a:r>
              <a:rPr lang="en-US" altLang="zh-CN" dirty="0"/>
              <a:t>– </a:t>
            </a:r>
            <a:r>
              <a:rPr lang="zh-CN" altLang="en-US" dirty="0"/>
              <a:t>全局最优解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6028"/>
            <a:ext cx="10515600" cy="83763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如何将概率和打分联系起来？</a:t>
            </a:r>
            <a:endParaRPr lang="en-US" altLang="zh-CN" dirty="0" smtClean="0"/>
          </a:p>
          <a:p>
            <a:r>
              <a:rPr lang="zh-CN" altLang="en-US" dirty="0" smtClean="0"/>
              <a:t>由对偶问题</a:t>
            </a:r>
            <a:r>
              <a:rPr lang="en-US" altLang="zh-CN" dirty="0" smtClean="0"/>
              <a:t>(Dual problem)</a:t>
            </a:r>
            <a:r>
              <a:rPr lang="zh-CN" altLang="en-US" dirty="0" smtClean="0"/>
              <a:t>证明了以下定理：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414" y="2283660"/>
            <a:ext cx="7747370" cy="371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3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二期算法 </a:t>
            </a:r>
            <a:r>
              <a:rPr lang="en-US" altLang="zh-CN" dirty="0"/>
              <a:t>– </a:t>
            </a:r>
            <a:r>
              <a:rPr lang="zh-CN" altLang="en-US" dirty="0"/>
              <a:t>全局最优解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Optimal score </a:t>
            </a:r>
            <a:r>
              <a:rPr lang="zh-CN" altLang="en-US" dirty="0" smtClean="0"/>
              <a:t>理解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线性打分，和当前线上的打分结构类似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打分项为</a:t>
            </a:r>
            <a:r>
              <a:rPr lang="en-US" altLang="zh-CN" dirty="0" err="1" smtClean="0"/>
              <a:t>ecpm</a:t>
            </a:r>
            <a:r>
              <a:rPr lang="zh-CN" altLang="en-US" dirty="0" smtClean="0"/>
              <a:t>，用户体验项，类目项等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打分权重由原问题</a:t>
            </a:r>
            <a:r>
              <a:rPr lang="en-US" altLang="zh-CN" dirty="0" smtClean="0"/>
              <a:t>(1)</a:t>
            </a:r>
            <a:r>
              <a:rPr lang="zh-CN" altLang="en-US" dirty="0" smtClean="0"/>
              <a:t>中的约束条件决定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Theorem</a:t>
            </a:r>
            <a:r>
              <a:rPr lang="zh-CN" altLang="en-US" dirty="0" smtClean="0"/>
              <a:t>理解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在原问题</a:t>
            </a:r>
            <a:r>
              <a:rPr lang="en-US" altLang="zh-CN" dirty="0" smtClean="0"/>
              <a:t>(1)</a:t>
            </a:r>
            <a:r>
              <a:rPr lang="zh-CN" altLang="en-US" dirty="0" smtClean="0"/>
              <a:t>中，我们并没有假设线性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，只输入需要达成的目标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证明了最优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结构为线性</a:t>
            </a:r>
            <a:r>
              <a:rPr lang="en-US" altLang="zh-CN" dirty="0" smtClean="0"/>
              <a:t>score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727" y="1814002"/>
            <a:ext cx="8687776" cy="40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2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二期算法 </a:t>
            </a:r>
            <a:r>
              <a:rPr lang="en-US" altLang="zh-CN" dirty="0" smtClean="0"/>
              <a:t>– 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优化</a:t>
            </a:r>
            <a:r>
              <a:rPr lang="en-US" altLang="zh-CN" sz="1800" dirty="0" smtClean="0"/>
              <a:t>Solver</a:t>
            </a:r>
            <a:r>
              <a:rPr lang="zh-CN" altLang="en-US" sz="1800" dirty="0" smtClean="0"/>
              <a:t>选择</a:t>
            </a:r>
            <a:r>
              <a:rPr lang="en-US" altLang="zh-CN" sz="1800" dirty="0" smtClean="0"/>
              <a:t>: ECOS</a:t>
            </a:r>
          </a:p>
          <a:p>
            <a:pPr fontAlgn="ctr"/>
            <a:r>
              <a:rPr lang="zh-CN" altLang="zh-CN" sz="1800" dirty="0"/>
              <a:t>数据量很大情况下，采用</a:t>
            </a:r>
            <a:r>
              <a:rPr lang="en-US" altLang="zh-CN" sz="1800" dirty="0"/>
              <a:t>mini-batch</a:t>
            </a:r>
            <a:r>
              <a:rPr lang="zh-CN" altLang="zh-CN" sz="1800" dirty="0" smtClean="0"/>
              <a:t>方式</a:t>
            </a:r>
            <a:r>
              <a:rPr lang="en-US" altLang="zh-CN" sz="1800" dirty="0" smtClean="0"/>
              <a:t>, </a:t>
            </a:r>
            <a:r>
              <a:rPr lang="zh-CN" altLang="zh-CN" sz="1800" dirty="0" smtClean="0"/>
              <a:t>直接</a:t>
            </a:r>
            <a:r>
              <a:rPr lang="zh-CN" altLang="zh-CN" sz="1800" dirty="0"/>
              <a:t>求解</a:t>
            </a:r>
            <a:r>
              <a:rPr lang="en-US" altLang="zh-CN" sz="1800" dirty="0"/>
              <a:t>dual problem</a:t>
            </a:r>
            <a:endParaRPr lang="zh-CN" altLang="zh-CN" sz="1800" dirty="0"/>
          </a:p>
          <a:p>
            <a:endParaRPr lang="en-US" altLang="zh-CN" dirty="0" smtClean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638" y="2339546"/>
            <a:ext cx="4875679" cy="34326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10249" y="4184822"/>
            <a:ext cx="1902940" cy="263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19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二期算法 </a:t>
            </a:r>
            <a:r>
              <a:rPr lang="en-US" altLang="zh-CN" dirty="0"/>
              <a:t>– </a:t>
            </a:r>
            <a:r>
              <a:rPr lang="zh-CN" altLang="en-US" dirty="0" smtClean="0"/>
              <a:t>离线结果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7916"/>
            <a:ext cx="6011114" cy="14098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27989"/>
            <a:ext cx="7421011" cy="339137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1119638"/>
            <a:ext cx="2292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Gradient Method</a:t>
            </a:r>
            <a:endParaRPr lang="zh-CN" altLang="en-US" sz="16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8200" y="2958657"/>
            <a:ext cx="2135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Dual Method</a:t>
            </a:r>
            <a:endParaRPr lang="zh-CN" altLang="en-US" sz="16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89557" y="980303"/>
            <a:ext cx="3674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目标函数：</a:t>
            </a:r>
            <a:endParaRPr lang="en-US" altLang="zh-CN" sz="1600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最大化平均</a:t>
            </a:r>
            <a:r>
              <a:rPr lang="en-US" altLang="zh-CN" sz="1600" dirty="0" err="1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ecpm</a:t>
            </a:r>
            <a:endParaRPr lang="en-US" altLang="zh-CN" sz="1600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r>
              <a:rPr lang="zh-CN" altLang="en-US" sz="16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约束条件：</a:t>
            </a:r>
            <a:endParaRPr lang="en-US" altLang="zh-CN" sz="1600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pctr</a:t>
            </a:r>
            <a:r>
              <a:rPr lang="zh-CN" altLang="en-US" sz="16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，互动率提升</a:t>
            </a:r>
            <a:r>
              <a:rPr lang="en-US" altLang="zh-CN" sz="16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负反馈率下降</a:t>
            </a:r>
            <a:r>
              <a:rPr lang="en-US" altLang="zh-CN" sz="16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关注</a:t>
            </a:r>
            <a:r>
              <a:rPr lang="zh-CN" altLang="en-US" sz="16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类流量波动不超过</a:t>
            </a:r>
            <a:r>
              <a:rPr lang="en-US" altLang="zh-CN" sz="16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30%</a:t>
            </a:r>
            <a:endParaRPr lang="zh-CN" altLang="en-US" sz="16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992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规划排期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5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思源黑体 CN Normal" panose="020B0400000000000000"/>
              </a:rPr>
              <a:t>问题简述</a:t>
            </a:r>
            <a:endParaRPr lang="zh-CN" altLang="en-US" dirty="0">
              <a:ea typeface="思源黑体 CN Normal" panose="020B040000000000000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思源黑体 CN Normal" panose="020B0400000000000000"/>
              </a:rPr>
              <a:t>整体目标：通过个性化排序优化，达到不同用户分组中平台收入和用户体验的多目标</a:t>
            </a:r>
            <a:r>
              <a:rPr lang="zh-CN" altLang="en-US" dirty="0" smtClean="0">
                <a:ea typeface="思源黑体 CN Normal" panose="020B0400000000000000"/>
              </a:rPr>
              <a:t>优化</a:t>
            </a:r>
            <a:endParaRPr lang="en-US" altLang="zh-CN" dirty="0">
              <a:ea typeface="思源黑体 CN Normal" panose="020B0400000000000000"/>
            </a:endParaRPr>
          </a:p>
          <a:p>
            <a:pPr lvl="1"/>
            <a:r>
              <a:rPr lang="zh-CN" altLang="en-US" dirty="0" smtClean="0">
                <a:ea typeface="思源黑体 CN Normal" panose="020B0400000000000000"/>
              </a:rPr>
              <a:t>用户分组分级模型：用户活跃度分组，用户体验敏感度分级</a:t>
            </a:r>
            <a:endParaRPr lang="en-US" altLang="zh-CN" dirty="0" smtClean="0">
              <a:ea typeface="思源黑体 CN Normal" panose="020B0400000000000000"/>
            </a:endParaRPr>
          </a:p>
          <a:p>
            <a:pPr lvl="1"/>
            <a:r>
              <a:rPr lang="zh-CN" altLang="en-US" dirty="0" smtClean="0">
                <a:ea typeface="思源黑体 CN Normal" panose="020B0400000000000000"/>
              </a:rPr>
              <a:t>广告排序优化框架：根据分组分级信息，输入预期收入目标，效果目标，播放目标等，输出个性化动态排序公式</a:t>
            </a:r>
            <a:endParaRPr lang="en-US" altLang="zh-CN" dirty="0">
              <a:ea typeface="思源黑体 CN Normal" panose="020B0400000000000000"/>
            </a:endParaRPr>
          </a:p>
        </p:txBody>
      </p:sp>
      <p:cxnSp>
        <p:nvCxnSpPr>
          <p:cNvPr id="59" name="直接箭头连接符 58"/>
          <p:cNvCxnSpPr>
            <a:stCxn id="40" idx="3"/>
          </p:cNvCxnSpPr>
          <p:nvPr/>
        </p:nvCxnSpPr>
        <p:spPr>
          <a:xfrm flipV="1">
            <a:off x="5470267" y="3928152"/>
            <a:ext cx="1757011" cy="151777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173" y="4219470"/>
            <a:ext cx="1398332" cy="779434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821" y="3587336"/>
            <a:ext cx="448465" cy="410919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176" y="4364672"/>
            <a:ext cx="533715" cy="48903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148" y="5208094"/>
            <a:ext cx="519119" cy="475657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170" y="3604094"/>
            <a:ext cx="525873" cy="481846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7227278" y="3604094"/>
            <a:ext cx="834667" cy="2163587"/>
          </a:xfrm>
          <a:prstGeom prst="rect">
            <a:avLst/>
          </a:prstGeom>
          <a:noFill/>
          <a:ln w="952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err="1">
              <a:solidFill>
                <a:schemeClr val="tx1"/>
              </a:solidFill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12" y="3930664"/>
            <a:ext cx="566535" cy="519103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240" y="4320960"/>
            <a:ext cx="487805" cy="44696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240" y="4563735"/>
            <a:ext cx="487805" cy="552428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243" y="4864536"/>
            <a:ext cx="523504" cy="587369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245" y="5183025"/>
            <a:ext cx="523504" cy="686087"/>
          </a:xfrm>
          <a:prstGeom prst="rect">
            <a:avLst/>
          </a:prstGeom>
        </p:spPr>
      </p:pic>
      <p:cxnSp>
        <p:nvCxnSpPr>
          <p:cNvPr id="49" name="直接箭头连接符 48"/>
          <p:cNvCxnSpPr>
            <a:stCxn id="37" idx="3"/>
            <a:endCxn id="38" idx="1"/>
          </p:cNvCxnSpPr>
          <p:nvPr/>
        </p:nvCxnSpPr>
        <p:spPr>
          <a:xfrm flipV="1">
            <a:off x="4247505" y="3792796"/>
            <a:ext cx="587316" cy="81639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7" idx="3"/>
            <a:endCxn id="39" idx="1"/>
          </p:cNvCxnSpPr>
          <p:nvPr/>
        </p:nvCxnSpPr>
        <p:spPr>
          <a:xfrm>
            <a:off x="4247505" y="4609187"/>
            <a:ext cx="631671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7" idx="3"/>
            <a:endCxn id="40" idx="1"/>
          </p:cNvCxnSpPr>
          <p:nvPr/>
        </p:nvCxnSpPr>
        <p:spPr>
          <a:xfrm>
            <a:off x="4247505" y="4609187"/>
            <a:ext cx="703643" cy="83673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8" idx="3"/>
            <a:endCxn id="42" idx="1"/>
          </p:cNvCxnSpPr>
          <p:nvPr/>
        </p:nvCxnSpPr>
        <p:spPr>
          <a:xfrm>
            <a:off x="5283286" y="3792796"/>
            <a:ext cx="1943992" cy="89309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8" idx="3"/>
          </p:cNvCxnSpPr>
          <p:nvPr/>
        </p:nvCxnSpPr>
        <p:spPr>
          <a:xfrm>
            <a:off x="5283286" y="3792796"/>
            <a:ext cx="1943992" cy="13535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8" idx="3"/>
          </p:cNvCxnSpPr>
          <p:nvPr/>
        </p:nvCxnSpPr>
        <p:spPr>
          <a:xfrm>
            <a:off x="5283286" y="3792796"/>
            <a:ext cx="1962118" cy="164499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9" idx="3"/>
          </p:cNvCxnSpPr>
          <p:nvPr/>
        </p:nvCxnSpPr>
        <p:spPr>
          <a:xfrm flipV="1">
            <a:off x="5412891" y="3884330"/>
            <a:ext cx="1838246" cy="72485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9" idx="3"/>
            <a:endCxn id="42" idx="1"/>
          </p:cNvCxnSpPr>
          <p:nvPr/>
        </p:nvCxnSpPr>
        <p:spPr>
          <a:xfrm>
            <a:off x="5412891" y="4609188"/>
            <a:ext cx="1814387" cy="767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9" idx="3"/>
          </p:cNvCxnSpPr>
          <p:nvPr/>
        </p:nvCxnSpPr>
        <p:spPr>
          <a:xfrm>
            <a:off x="5412891" y="4609188"/>
            <a:ext cx="1857415" cy="82860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0" idx="3"/>
            <a:endCxn id="42" idx="1"/>
          </p:cNvCxnSpPr>
          <p:nvPr/>
        </p:nvCxnSpPr>
        <p:spPr>
          <a:xfrm flipV="1">
            <a:off x="5470267" y="4685888"/>
            <a:ext cx="1757011" cy="76003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40" idx="3"/>
          </p:cNvCxnSpPr>
          <p:nvPr/>
        </p:nvCxnSpPr>
        <p:spPr>
          <a:xfrm flipV="1">
            <a:off x="5470267" y="5445922"/>
            <a:ext cx="1800039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8104973" y="4467346"/>
            <a:ext cx="741472" cy="360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AD</a:t>
            </a:r>
            <a:endParaRPr lang="zh-CN" altLang="en-US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373454" y="3051448"/>
            <a:ext cx="3232299" cy="2977116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6488255" y="3051448"/>
            <a:ext cx="2381693" cy="2977116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3038644" y="3216291"/>
            <a:ext cx="1688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用户分组分级模型</a:t>
            </a:r>
            <a:endParaRPr lang="zh-CN" altLang="en-US" sz="14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6862616" y="3147685"/>
            <a:ext cx="1688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广告排序优化框架</a:t>
            </a:r>
            <a:endParaRPr lang="zh-CN" altLang="en-US" sz="14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154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问题简述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效果目标</a:t>
            </a:r>
            <a:r>
              <a:rPr lang="en-US" altLang="zh-CN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:</a:t>
            </a:r>
            <a:endParaRPr lang="zh-CN" altLang="en-US" dirty="0">
              <a:solidFill>
                <a:srgbClr val="0000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前期只考虑用户体验核心项，后期需要用</a:t>
            </a:r>
            <a:r>
              <a:rPr lang="en-US" altLang="zh-CN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quality</a:t>
            </a:r>
            <a:r>
              <a:rPr lang="zh-CN" altLang="en-US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统一考虑更多细节。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合约广告</a:t>
            </a:r>
            <a:r>
              <a:rPr lang="en-US" altLang="zh-CN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quality</a:t>
            </a:r>
            <a:r>
              <a:rPr lang="zh-CN" altLang="en-US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需要考虑社交因素，圈子因素，额外附加项，以及</a:t>
            </a:r>
            <a:r>
              <a:rPr lang="en-US" altLang="zh-CN" dirty="0" err="1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ecpm</a:t>
            </a:r>
            <a:r>
              <a:rPr lang="zh-CN" altLang="en-US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效果提升项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竞价广告</a:t>
            </a:r>
            <a:r>
              <a:rPr lang="en-US" altLang="zh-CN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quality</a:t>
            </a:r>
            <a:r>
              <a:rPr lang="zh-CN" altLang="en-US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需要考虑</a:t>
            </a:r>
            <a:r>
              <a:rPr lang="en-US" altLang="zh-CN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market quality</a:t>
            </a:r>
            <a:r>
              <a:rPr lang="zh-CN" altLang="en-US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，视频广告带宽因素，用户广告相关性</a:t>
            </a:r>
            <a:r>
              <a:rPr lang="zh-CN" altLang="en-US" dirty="0" smtClean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等</a:t>
            </a:r>
            <a:endParaRPr lang="en-US" altLang="zh-CN" dirty="0" smtClean="0">
              <a:solidFill>
                <a:srgbClr val="0000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endParaRPr lang="zh-CN" altLang="en-US" dirty="0">
              <a:solidFill>
                <a:srgbClr val="0000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播放目标</a:t>
            </a:r>
            <a:r>
              <a:rPr lang="en-US" altLang="zh-CN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:</a:t>
            </a:r>
            <a:endParaRPr lang="zh-CN" altLang="en-US" dirty="0">
              <a:solidFill>
                <a:srgbClr val="0000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合约，竞价占比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不同类目占比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竞价广告播放速度</a:t>
            </a:r>
            <a:r>
              <a:rPr lang="zh-CN" altLang="en-US" dirty="0" smtClean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等</a:t>
            </a:r>
            <a:endParaRPr lang="en-US" altLang="zh-CN" dirty="0" smtClean="0">
              <a:solidFill>
                <a:srgbClr val="0000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endParaRPr lang="zh-CN" altLang="en-US" dirty="0">
              <a:solidFill>
                <a:srgbClr val="0000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通过优化问题达到全局的控制。并可结合个性化排序的打分，来做流量择优。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69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zh-CN" altLang="en-US" dirty="0" smtClean="0"/>
              <a:t>建模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0286"/>
                <a:ext cx="9581707" cy="90376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1800" dirty="0" smtClean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假设单位时间内有</a:t>
                </a:r>
                <a:r>
                  <a:rPr lang="en-US" altLang="zh-CN" sz="1800" dirty="0" smtClean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K</a:t>
                </a:r>
                <a:r>
                  <a:rPr lang="zh-CN" altLang="en-US" sz="1800" dirty="0" smtClean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个队列，队列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思源黑体 CN Regular" panose="020B0500000000000000" pitchFamily="34" charset="-122"/>
                      </a:rPr>
                      <m:t>𝑘</m:t>
                    </m:r>
                  </m:oMath>
                </a14:m>
                <a:r>
                  <a:rPr lang="zh-CN" altLang="en-US" sz="1800" dirty="0" smtClean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中广告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思源黑体 CN Regular" panose="020B0500000000000000" pitchFamily="34" charset="-122"/>
                      </a:rPr>
                      <m:t>𝑖</m:t>
                    </m:r>
                  </m:oMath>
                </a14:m>
                <a:r>
                  <a:rPr lang="zh-CN" altLang="en-US" sz="1800" dirty="0" smtClean="0">
                    <a:latin typeface="思源黑体 CN Regular" panose="020B0500000000000000" pitchFamily="34" charset="-122"/>
                    <a:ea typeface="思源黑体 CN Regular" panose="020B0500000000000000" pitchFamily="34" charset="-122"/>
                  </a:rPr>
                  <a:t>打分胜出</a:t>
                </a:r>
                <a:endParaRPr lang="zh-CN" altLang="en-US" sz="1800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0286"/>
                <a:ext cx="9581707" cy="903767"/>
              </a:xfrm>
              <a:blipFill rotWithShape="0">
                <a:blip r:embed="rId2"/>
                <a:stretch>
                  <a:fillRect l="-446" t="-67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453" y="1644053"/>
            <a:ext cx="2267197" cy="3968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0729" y="2084053"/>
            <a:ext cx="949664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多目标优化问题：</a:t>
            </a:r>
            <a:endParaRPr lang="en-US" altLang="zh-CN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目标函数</a:t>
            </a:r>
            <a:r>
              <a:rPr lang="en-US" altLang="zh-CN" sz="16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(Objective)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6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600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16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约束条件</a:t>
            </a:r>
            <a:r>
              <a:rPr lang="en-US" altLang="zh-CN" sz="16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(Constraints)</a:t>
            </a:r>
            <a:endParaRPr lang="zh-CN" altLang="en-US" sz="16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601" y="2775107"/>
            <a:ext cx="3022328" cy="772852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345" y="4652544"/>
            <a:ext cx="2405420" cy="1818623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801" y="4612180"/>
            <a:ext cx="2890722" cy="176019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621792" y="4206453"/>
            <a:ext cx="1449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用户体验约束</a:t>
            </a:r>
            <a:endParaRPr lang="zh-CN" altLang="en-US" sz="16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650" y="4201407"/>
            <a:ext cx="1449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类</a:t>
            </a:r>
            <a:r>
              <a:rPr lang="zh-CN" altLang="en-US" sz="16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目占比约束</a:t>
            </a:r>
            <a:endParaRPr lang="zh-CN" altLang="en-US" sz="16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221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问题建模</a:t>
            </a: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069" y="2147777"/>
            <a:ext cx="3815073" cy="4136066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69" y="2147777"/>
            <a:ext cx="4051616" cy="566355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097" y="2714132"/>
            <a:ext cx="4051616" cy="6223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838200" y="1350335"/>
                <a:ext cx="79230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由于</a:t>
                </a:r>
                <a:r>
                  <a:rPr lang="en-US" altLang="zh-CN" dirty="0" smtClean="0"/>
                  <a:t>indicator</a:t>
                </a:r>
                <a:r>
                  <a:rPr lang="zh-CN" altLang="en-US" dirty="0"/>
                  <a:t>的存在，该问题为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组合优化</a:t>
                </a:r>
                <a:r>
                  <a:rPr lang="zh-CN" altLang="en-US" dirty="0"/>
                  <a:t>或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mixed integer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programming</a:t>
                </a:r>
                <a:r>
                  <a:rPr lang="zh-CN" altLang="en-US" dirty="0" smtClean="0"/>
                  <a:t>问题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维</a:t>
                </a:r>
                <a:r>
                  <a:rPr lang="zh-CN" altLang="en-US" dirty="0" smtClean="0"/>
                  <a:t>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zh-CN" altLang="en-US" dirty="0" smtClean="0"/>
                  <a:t>，一般是指数复杂度，</a:t>
                </a:r>
                <a:r>
                  <a:rPr lang="en-US" altLang="zh-CN" dirty="0"/>
                  <a:t> NP hard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50335"/>
                <a:ext cx="7923028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539" t="-8491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箭头 9"/>
          <p:cNvSpPr/>
          <p:nvPr/>
        </p:nvSpPr>
        <p:spPr>
          <a:xfrm>
            <a:off x="5401340" y="2371060"/>
            <a:ext cx="542260" cy="212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413226" y="2982755"/>
            <a:ext cx="542260" cy="212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709145" y="4190698"/>
            <a:ext cx="2923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Nonconvex</a:t>
            </a:r>
            <a:endParaRPr lang="en-US" altLang="zh-CN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Non-differentiable</a:t>
            </a:r>
            <a:endParaRPr lang="zh-CN" altLang="en-US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607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Literature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286539"/>
            <a:ext cx="10613065" cy="54438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accent2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非凸优化算法</a:t>
            </a:r>
            <a:endParaRPr lang="en-US" altLang="zh-CN" b="1" dirty="0" smtClean="0">
              <a:solidFill>
                <a:schemeClr val="accent2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r>
              <a:rPr lang="zh-CN" altLang="en-US" sz="17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模拟退火</a:t>
            </a:r>
            <a:endParaRPr lang="en-US" altLang="zh-CN" sz="1700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buNone/>
            </a:pPr>
            <a:r>
              <a:rPr lang="en-US" altLang="zh-CN" sz="17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[1] S</a:t>
            </a:r>
            <a:r>
              <a:rPr lang="en-US" altLang="zh-CN" sz="17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. Kirkpatrick, C. D. </a:t>
            </a:r>
            <a:r>
              <a:rPr lang="en-US" altLang="zh-CN" sz="17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Gelatt</a:t>
            </a:r>
            <a:r>
              <a:rPr lang="en-US" altLang="zh-CN" sz="17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, and M. P. </a:t>
            </a:r>
            <a:r>
              <a:rPr lang="en-US" altLang="zh-CN" sz="17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Vecchi</a:t>
            </a:r>
            <a:r>
              <a:rPr lang="en-US" altLang="zh-CN" sz="17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, </a:t>
            </a:r>
            <a:r>
              <a:rPr lang="en-US" altLang="zh-CN" sz="17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“Optimization </a:t>
            </a:r>
            <a:r>
              <a:rPr lang="en-US" altLang="zh-CN" sz="17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by </a:t>
            </a:r>
            <a:r>
              <a:rPr lang="en-US" altLang="zh-CN" sz="17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simulated annealing,” </a:t>
            </a:r>
            <a:r>
              <a:rPr lang="en-US" altLang="zh-CN" sz="1700" i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Science</a:t>
            </a:r>
            <a:r>
              <a:rPr lang="en-US" altLang="zh-CN" sz="17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, vol. 220, no. 4598</a:t>
            </a:r>
            <a:r>
              <a:rPr lang="en-US" altLang="zh-CN" sz="17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, </a:t>
            </a:r>
            <a:r>
              <a:rPr lang="en-US" altLang="zh-CN" sz="17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1983.</a:t>
            </a:r>
            <a:endParaRPr lang="en-US" altLang="zh-CN" sz="1700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2" indent="-285750">
              <a:spcBef>
                <a:spcPts val="1000"/>
              </a:spcBef>
            </a:pPr>
            <a:r>
              <a:rPr lang="zh-CN" altLang="en-US" sz="17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遗传算法</a:t>
            </a:r>
            <a:endParaRPr lang="en-US" altLang="zh-CN" sz="1700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17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[2] Mitchell </a:t>
            </a:r>
            <a:r>
              <a:rPr lang="en-US" altLang="zh-CN" sz="17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and Melanie, </a:t>
            </a:r>
            <a:r>
              <a:rPr lang="en-US" altLang="zh-CN" sz="1700" i="1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An introduction to genetic algorithms</a:t>
            </a:r>
            <a:r>
              <a:rPr lang="en-US" altLang="zh-CN" sz="17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. MIT press</a:t>
            </a:r>
            <a:r>
              <a:rPr lang="en-US" altLang="zh-CN" sz="17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, 1998</a:t>
            </a:r>
            <a:r>
              <a:rPr lang="en-US" altLang="zh-CN" sz="17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.</a:t>
            </a:r>
            <a:endParaRPr lang="en-US" altLang="zh-CN" sz="1700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742950" lvl="2" indent="-285750">
              <a:spcBef>
                <a:spcPts val="1000"/>
              </a:spcBef>
            </a:pPr>
            <a:r>
              <a:rPr lang="zh-CN" altLang="en-US" sz="17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凸优化松弛</a:t>
            </a:r>
            <a:endParaRPr lang="en-US" altLang="zh-CN" sz="1700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17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[3</a:t>
            </a:r>
            <a:r>
              <a:rPr lang="en-US" altLang="zh-CN" sz="1700" dirty="0"/>
              <a:t>] </a:t>
            </a:r>
            <a:r>
              <a:rPr lang="en-US" altLang="zh-CN" sz="1700" b="1" dirty="0">
                <a:solidFill>
                  <a:schemeClr val="accent2"/>
                </a:solidFill>
              </a:rPr>
              <a:t>Daniel P. Palomar </a:t>
            </a:r>
            <a:r>
              <a:rPr lang="en-US" altLang="zh-CN" sz="1700" dirty="0"/>
              <a:t>and </a:t>
            </a:r>
            <a:r>
              <a:rPr lang="en-US" altLang="zh-CN" sz="1700" dirty="0" err="1"/>
              <a:t>Yonina</a:t>
            </a:r>
            <a:r>
              <a:rPr lang="en-US" altLang="zh-CN" sz="1700" dirty="0"/>
              <a:t> C. </a:t>
            </a:r>
            <a:r>
              <a:rPr lang="en-US" altLang="zh-CN" sz="1700" dirty="0" err="1"/>
              <a:t>Eldar</a:t>
            </a:r>
            <a:r>
              <a:rPr lang="en-US" altLang="zh-CN" sz="1700" dirty="0"/>
              <a:t>, Eds., </a:t>
            </a:r>
            <a:r>
              <a:rPr lang="en-US" altLang="zh-CN" sz="1700" i="1" dirty="0"/>
              <a:t>Convex Optimization in Signal Processing and Communications</a:t>
            </a:r>
            <a:r>
              <a:rPr lang="en-US" altLang="zh-CN" sz="1700" dirty="0"/>
              <a:t>, Cambridge University Press, 2009</a:t>
            </a:r>
            <a:r>
              <a:rPr lang="en-US" altLang="zh-CN" sz="1700" dirty="0" smtClean="0"/>
              <a:t>.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1700" dirty="0" smtClean="0"/>
              <a:t>[4</a:t>
            </a:r>
            <a:r>
              <a:rPr lang="en-US" altLang="zh-CN" sz="1700" dirty="0"/>
              <a:t>] </a:t>
            </a:r>
            <a:r>
              <a:rPr lang="en-US" altLang="zh-CN" sz="1700" b="1" dirty="0">
                <a:solidFill>
                  <a:schemeClr val="accent2"/>
                </a:solidFill>
              </a:rPr>
              <a:t>Daniel P. Palomar </a:t>
            </a:r>
            <a:r>
              <a:rPr lang="en-US" altLang="zh-CN" sz="1700" dirty="0"/>
              <a:t>and </a:t>
            </a:r>
            <a:r>
              <a:rPr lang="en-US" altLang="zh-CN" sz="1700" dirty="0" err="1"/>
              <a:t>Mung</a:t>
            </a:r>
            <a:r>
              <a:rPr lang="en-US" altLang="zh-CN" sz="1700" dirty="0"/>
              <a:t> Chiang</a:t>
            </a:r>
            <a:r>
              <a:rPr lang="en-US" altLang="zh-CN" sz="17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,  “A tutorial on decomposition methods for network utility maximization," </a:t>
            </a:r>
            <a:r>
              <a:rPr lang="en-US" altLang="zh-CN" sz="1700" i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IEEE Journal on Selected Areas in Communications</a:t>
            </a:r>
            <a:r>
              <a:rPr lang="en-US" altLang="zh-CN" sz="17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, vol. 24, no. 8, 2006.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1700" dirty="0" smtClean="0"/>
              <a:t>[5] </a:t>
            </a:r>
            <a:r>
              <a:rPr lang="en-US" altLang="zh-CN" sz="1700" b="1" dirty="0" err="1" smtClean="0">
                <a:solidFill>
                  <a:srgbClr val="0070C0"/>
                </a:solidFill>
              </a:rPr>
              <a:t>Mengyi</a:t>
            </a:r>
            <a:r>
              <a:rPr lang="en-US" altLang="zh-CN" sz="17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700" b="1" dirty="0">
                <a:solidFill>
                  <a:srgbClr val="0070C0"/>
                </a:solidFill>
              </a:rPr>
              <a:t>Zhang</a:t>
            </a:r>
            <a:r>
              <a:rPr lang="en-US" altLang="zh-CN" sz="1700" dirty="0"/>
              <a:t>, Francisco Rubio, and </a:t>
            </a:r>
            <a:r>
              <a:rPr lang="en-US" altLang="zh-CN" sz="1700" b="1" dirty="0">
                <a:solidFill>
                  <a:schemeClr val="accent2"/>
                </a:solidFill>
              </a:rPr>
              <a:t>Daniel P. Palomar</a:t>
            </a:r>
            <a:r>
              <a:rPr lang="en-US" altLang="zh-CN" sz="1700" dirty="0"/>
              <a:t>, </a:t>
            </a:r>
            <a:r>
              <a:rPr lang="en-US" altLang="zh-CN" sz="17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“Improved </a:t>
            </a:r>
            <a:r>
              <a:rPr lang="en-US" altLang="zh-CN" sz="17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calibration of </a:t>
            </a:r>
            <a:r>
              <a:rPr lang="en-US" altLang="zh-CN" sz="17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high-dimensional </a:t>
            </a:r>
            <a:r>
              <a:rPr lang="en-US" altLang="zh-CN" sz="17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precision matrices," </a:t>
            </a:r>
            <a:r>
              <a:rPr lang="en-US" altLang="zh-CN" sz="1700" i="1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IEEE Transactions on Signal </a:t>
            </a:r>
            <a:r>
              <a:rPr lang="en-US" altLang="zh-CN" sz="1700" i="1" dirty="0" err="1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Processing</a:t>
            </a:r>
            <a:r>
              <a:rPr lang="en-US" altLang="zh-CN" sz="1700" dirty="0" err="1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,vol</a:t>
            </a:r>
            <a:r>
              <a:rPr lang="en-US" altLang="zh-CN" sz="17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. 61, no. 6</a:t>
            </a:r>
            <a:r>
              <a:rPr lang="en-US" altLang="zh-CN" sz="17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, </a:t>
            </a:r>
            <a:r>
              <a:rPr lang="en-US" altLang="zh-CN" sz="17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2012</a:t>
            </a:r>
            <a:r>
              <a:rPr lang="en-US" altLang="zh-CN" sz="17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.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1700" dirty="0" smtClean="0"/>
              <a:t>[6] Yang </a:t>
            </a:r>
            <a:r>
              <a:rPr lang="en-US" altLang="zh-CN" sz="1700" dirty="0" err="1"/>
              <a:t>Yang</a:t>
            </a:r>
            <a:r>
              <a:rPr lang="en-US" altLang="zh-CN" sz="1700" dirty="0"/>
              <a:t>, Marius </a:t>
            </a:r>
            <a:r>
              <a:rPr lang="en-US" altLang="zh-CN" sz="1700" dirty="0" err="1"/>
              <a:t>Pesavento</a:t>
            </a:r>
            <a:r>
              <a:rPr lang="en-US" altLang="zh-CN" sz="1700" dirty="0"/>
              <a:t>, </a:t>
            </a:r>
            <a:r>
              <a:rPr lang="en-US" altLang="zh-CN" sz="1700" b="1" dirty="0" err="1">
                <a:solidFill>
                  <a:srgbClr val="0070C0"/>
                </a:solidFill>
              </a:rPr>
              <a:t>Mengyi</a:t>
            </a:r>
            <a:r>
              <a:rPr lang="en-US" altLang="zh-CN" sz="1700" b="1" dirty="0">
                <a:solidFill>
                  <a:srgbClr val="0070C0"/>
                </a:solidFill>
              </a:rPr>
              <a:t> Zhang</a:t>
            </a:r>
            <a:r>
              <a:rPr lang="en-US" altLang="zh-CN" sz="1700" dirty="0"/>
              <a:t>, and </a:t>
            </a:r>
            <a:r>
              <a:rPr lang="en-US" altLang="zh-CN" sz="1700" b="1" dirty="0">
                <a:solidFill>
                  <a:schemeClr val="accent2"/>
                </a:solidFill>
              </a:rPr>
              <a:t>Daniel P. Palomar</a:t>
            </a:r>
            <a:r>
              <a:rPr lang="en-US" altLang="zh-CN" sz="1700" dirty="0"/>
              <a:t>, </a:t>
            </a:r>
            <a:r>
              <a:rPr lang="en-US" altLang="zh-CN" sz="17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“An </a:t>
            </a:r>
            <a:r>
              <a:rPr lang="en-US" altLang="zh-CN" sz="17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online </a:t>
            </a:r>
            <a:r>
              <a:rPr lang="en-US" altLang="zh-CN" sz="17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parallel algorithm </a:t>
            </a:r>
            <a:r>
              <a:rPr lang="en-US" altLang="zh-CN" sz="17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for recursive estimation of sparse signals</a:t>
            </a:r>
            <a:r>
              <a:rPr lang="en-US" altLang="zh-CN" sz="1700" i="1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," IEEE Transactions </a:t>
            </a:r>
            <a:r>
              <a:rPr lang="en-US" altLang="zh-CN" sz="1700" i="1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on Signal </a:t>
            </a:r>
            <a:r>
              <a:rPr lang="en-US" altLang="zh-CN" sz="1700" i="1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and Information Processing over Networks</a:t>
            </a:r>
            <a:r>
              <a:rPr lang="en-US" altLang="zh-CN" sz="17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, vol. 2, no. 3, </a:t>
            </a:r>
            <a:r>
              <a:rPr lang="en-US" altLang="zh-CN" sz="17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2016</a:t>
            </a:r>
            <a:r>
              <a:rPr lang="en-US" altLang="zh-CN" sz="17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.</a:t>
            </a:r>
            <a:endParaRPr lang="en-US" altLang="zh-CN" sz="1700" dirty="0" smtClean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133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Literature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3760" y="1233377"/>
            <a:ext cx="10515600" cy="514615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accent2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非凸优化算法</a:t>
            </a:r>
            <a:endParaRPr lang="en-US" altLang="zh-CN" b="1" dirty="0">
              <a:solidFill>
                <a:schemeClr val="accent2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1"/>
            <a:r>
              <a:rPr lang="zh-CN" altLang="en-US" sz="17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强化学习相关</a:t>
            </a:r>
            <a:endParaRPr lang="en-US" altLang="zh-CN" sz="17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buNone/>
            </a:pPr>
            <a:r>
              <a:rPr lang="en-US" altLang="zh-CN" sz="17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[7] L</a:t>
            </a:r>
            <a:r>
              <a:rPr lang="en-US" altLang="zh-CN" sz="17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. Zhang, T. Hu, Y. Min, G. Wu, J. Zhang, P. Feng, P. Gong, and J. Ye, “A taxi order dispatch model based on combinatorial optimization,” in </a:t>
            </a:r>
            <a:r>
              <a:rPr lang="en-US" altLang="zh-CN" sz="1700" i="1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Proceedings of the 23rd ACM SIGKDD International Conference on Knowledge Discovery and Data Mining</a:t>
            </a:r>
            <a:r>
              <a:rPr lang="en-US" altLang="zh-CN" sz="17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, 2017.</a:t>
            </a:r>
          </a:p>
          <a:p>
            <a:pPr marL="457200" lvl="1" indent="0">
              <a:buNone/>
            </a:pPr>
            <a:r>
              <a:rPr lang="en-US" altLang="zh-CN" sz="17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[8] Z</a:t>
            </a:r>
            <a:r>
              <a:rPr lang="en-US" altLang="zh-CN" sz="17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. Xu, Z. Li, Q. Guan, D. Zhang, Q. Li, J. Nan, C. Liu, W. </a:t>
            </a:r>
            <a:r>
              <a:rPr lang="en-US" altLang="zh-CN" sz="17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Bian</a:t>
            </a:r>
            <a:r>
              <a:rPr lang="en-US" altLang="zh-CN" sz="17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, and J. Ye, “Large-scale order dispatch in on-demand ride-hailing platforms: A learning and planning approach,” in </a:t>
            </a:r>
            <a:r>
              <a:rPr lang="en-US" altLang="zh-CN" sz="1700" i="1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Proceedings of the 24th ACM SIGKDD International Conference on Knowledge Discovery &amp; Data Mining</a:t>
            </a:r>
            <a:r>
              <a:rPr lang="en-US" altLang="zh-CN" sz="17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, 2018</a:t>
            </a:r>
            <a:r>
              <a:rPr lang="en-US" altLang="zh-CN" sz="17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.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chemeClr val="accent2"/>
                </a:solidFill>
              </a:rPr>
              <a:t>Ranking </a:t>
            </a:r>
            <a:r>
              <a:rPr lang="zh-CN" altLang="en-US" b="1" dirty="0" smtClean="0">
                <a:solidFill>
                  <a:schemeClr val="accent2"/>
                </a:solidFill>
              </a:rPr>
              <a:t>相关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altLang="zh-CN" sz="17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[9] H</a:t>
            </a:r>
            <a:r>
              <a:rPr lang="en-US" altLang="zh-CN" sz="17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. Zhu, J. Jin, C. Tan, F. Pan, Y. Zeng, H. Li, and K. </a:t>
            </a:r>
            <a:r>
              <a:rPr lang="en-US" altLang="zh-CN" sz="17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Gai</a:t>
            </a:r>
            <a:r>
              <a:rPr lang="en-US" altLang="zh-CN" sz="17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, “Optimized cost per click in </a:t>
            </a:r>
            <a:r>
              <a:rPr lang="en-US" altLang="zh-CN" sz="17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taobao</a:t>
            </a:r>
            <a:r>
              <a:rPr lang="en-US" altLang="zh-CN" sz="17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display advertising," in </a:t>
            </a:r>
            <a:r>
              <a:rPr lang="en-US" altLang="zh-CN" sz="1700" i="1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Proceedings of the 23rd ACM SIGKDD International Conference on Knowledge Discovery and Data Mining</a:t>
            </a:r>
            <a:r>
              <a:rPr lang="en-US" altLang="zh-CN" sz="17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, 2017</a:t>
            </a:r>
            <a:r>
              <a:rPr lang="en-US" altLang="zh-CN" sz="17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.</a:t>
            </a:r>
            <a:endParaRPr lang="en-US" altLang="zh-CN" sz="17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lvl="1" indent="0">
              <a:buNone/>
            </a:pPr>
            <a:r>
              <a:rPr lang="en-US" altLang="zh-CN" sz="17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[10] Y</a:t>
            </a:r>
            <a:r>
              <a:rPr lang="en-US" altLang="zh-CN" sz="17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. Hu, Q. Da, A. Zeng, Y. Yu, and Y. Xu, “Reinforcement learning to rank in e-commerce search engine: Formalization, analysis, and application," in </a:t>
            </a:r>
            <a:r>
              <a:rPr lang="en-US" altLang="zh-CN" sz="1700" i="1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Proceedings of the 24th ACM SIGKDD International Conference on Knowledge Discovery &amp; Data Mining</a:t>
            </a:r>
            <a:r>
              <a:rPr lang="en-US" altLang="zh-CN" sz="17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, 2018</a:t>
            </a:r>
            <a:r>
              <a:rPr lang="en-US" altLang="zh-CN" sz="17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.</a:t>
            </a:r>
          </a:p>
          <a:p>
            <a:pPr marL="457200" lvl="1" indent="0">
              <a:buNone/>
            </a:pPr>
            <a:r>
              <a:rPr lang="en-US" altLang="zh-CN" sz="1700" dirty="0" smtClean="0"/>
              <a:t>[11] </a:t>
            </a:r>
            <a:r>
              <a:rPr lang="en-US" altLang="zh-CN" sz="1700" dirty="0"/>
              <a:t>D</a:t>
            </a:r>
            <a:r>
              <a:rPr lang="en-US" altLang="zh-CN" sz="1700" dirty="0"/>
              <a:t>. Agarwal, B.-C. Chen, P. </a:t>
            </a:r>
            <a:r>
              <a:rPr lang="en-US" altLang="zh-CN" sz="1700" dirty="0" err="1"/>
              <a:t>Elango</a:t>
            </a:r>
            <a:r>
              <a:rPr lang="en-US" altLang="zh-CN" sz="1700" dirty="0"/>
              <a:t>, and X. </a:t>
            </a:r>
            <a:r>
              <a:rPr lang="en-US" altLang="zh-CN" sz="1700" dirty="0"/>
              <a:t>Wang, </a:t>
            </a:r>
            <a:r>
              <a:rPr lang="en-US" altLang="zh-CN" sz="1700" dirty="0"/>
              <a:t>“ </a:t>
            </a:r>
            <a:r>
              <a:rPr lang="en-US" altLang="zh-CN" sz="1700" dirty="0" smtClean="0"/>
              <a:t>Click </a:t>
            </a:r>
            <a:r>
              <a:rPr lang="en-US" altLang="zh-CN" sz="1700" dirty="0"/>
              <a:t>shaping to </a:t>
            </a:r>
            <a:r>
              <a:rPr lang="en-US" altLang="zh-CN" sz="1700" dirty="0"/>
              <a:t>optimize </a:t>
            </a:r>
            <a:r>
              <a:rPr lang="en-US" altLang="zh-CN" sz="1700" dirty="0"/>
              <a:t>multiple objectives</a:t>
            </a:r>
            <a:r>
              <a:rPr lang="en-US" altLang="zh-CN" sz="1700" dirty="0" smtClean="0"/>
              <a:t>,” </a:t>
            </a:r>
            <a:r>
              <a:rPr lang="en-US" altLang="zh-CN" sz="1700" dirty="0"/>
              <a:t>in </a:t>
            </a:r>
            <a:r>
              <a:rPr lang="en-US" altLang="zh-CN" sz="1700" i="1" dirty="0"/>
              <a:t>Proceedings of the 17th ACM SIGKDD </a:t>
            </a:r>
            <a:r>
              <a:rPr lang="en-US" altLang="zh-CN" sz="1700" i="1" dirty="0"/>
              <a:t>international </a:t>
            </a:r>
            <a:r>
              <a:rPr lang="en-US" altLang="zh-CN" sz="1700" i="1" dirty="0"/>
              <a:t>conference on Knowledge discovery and data mining</a:t>
            </a:r>
            <a:r>
              <a:rPr lang="en-US" altLang="zh-CN" sz="1700" i="1" dirty="0" smtClean="0"/>
              <a:t>, </a:t>
            </a:r>
            <a:r>
              <a:rPr lang="en-US" altLang="zh-CN" sz="1700" i="1" dirty="0"/>
              <a:t>ACM</a:t>
            </a:r>
            <a:r>
              <a:rPr lang="en-US" altLang="zh-CN" sz="1700" dirty="0"/>
              <a:t>, 2011.</a:t>
            </a:r>
          </a:p>
          <a:p>
            <a:pPr marL="457200" lvl="1" indent="0">
              <a:buNone/>
            </a:pPr>
            <a:r>
              <a:rPr lang="en-US" altLang="zh-CN" sz="17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[</a:t>
            </a:r>
            <a:r>
              <a:rPr lang="en-US" altLang="zh-CN" sz="17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12] </a:t>
            </a:r>
            <a:r>
              <a:rPr lang="en-US" altLang="zh-CN" sz="17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</a:t>
            </a:r>
            <a:r>
              <a:rPr lang="en-US" altLang="zh-CN" sz="17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. Agarwal, K. </a:t>
            </a:r>
            <a:r>
              <a:rPr lang="en-US" altLang="zh-CN" sz="17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Basu</a:t>
            </a:r>
            <a:r>
              <a:rPr lang="en-US" altLang="zh-CN" sz="17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, S. Ghosh, Y. Xuan, Y. Yang, and L. Zhang, “Online parameter selection for web-based ranking problems," in </a:t>
            </a:r>
            <a:r>
              <a:rPr lang="en-US" altLang="zh-CN" sz="1700" i="1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Proceedings of the 24th ACM SIGKDD International Conference on Knowledge Discovery &amp; </a:t>
            </a:r>
            <a:r>
              <a:rPr lang="nn-NO" altLang="zh-CN" sz="1700" i="1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Data Mining</a:t>
            </a:r>
            <a:r>
              <a:rPr lang="nn-NO" altLang="zh-CN" sz="17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, 2018.</a:t>
            </a:r>
            <a:endParaRPr lang="zh-CN" altLang="en-US" sz="17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264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期算法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局部最优解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6029"/>
            <a:ext cx="10441160" cy="3997842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原始问题为</a:t>
            </a:r>
            <a:r>
              <a:rPr lang="zh-CN" altLang="en-US" sz="1800" dirty="0"/>
              <a:t>组合优化或</a:t>
            </a:r>
            <a:r>
              <a:rPr lang="en-US" altLang="zh-CN" sz="1800" dirty="0"/>
              <a:t>mixed integer </a:t>
            </a:r>
            <a:r>
              <a:rPr lang="en-US" altLang="zh-CN" sz="1800" dirty="0" smtClean="0"/>
              <a:t>programming</a:t>
            </a:r>
            <a:endParaRPr lang="en-US" altLang="zh-CN" sz="1800" dirty="0"/>
          </a:p>
          <a:p>
            <a:r>
              <a:rPr lang="zh-CN" altLang="en-US" sz="1800" dirty="0" smtClean="0"/>
              <a:t>第一期算法，将目标函数和约束条件</a:t>
            </a:r>
            <a:r>
              <a:rPr lang="en-US" altLang="zh-CN" sz="1800" dirty="0" smtClean="0"/>
              <a:t>relax</a:t>
            </a:r>
            <a:r>
              <a:rPr lang="zh-CN" altLang="en-US" sz="1800" dirty="0" smtClean="0"/>
              <a:t>成</a:t>
            </a:r>
            <a:r>
              <a:rPr lang="en-US" altLang="zh-CN" sz="1800" dirty="0" smtClean="0"/>
              <a:t>differentiable non-convex problem</a:t>
            </a:r>
            <a:r>
              <a:rPr lang="zh-CN" altLang="en-US" sz="1800" dirty="0" smtClean="0"/>
              <a:t>，通过梯度法</a:t>
            </a:r>
            <a:r>
              <a:rPr lang="en-US" altLang="zh-CN" sz="1800" dirty="0" smtClean="0"/>
              <a:t>(Gradient method)</a:t>
            </a:r>
            <a:r>
              <a:rPr lang="zh-CN" altLang="en-US" sz="1800" dirty="0" smtClean="0"/>
              <a:t>求解</a:t>
            </a:r>
            <a:endParaRPr lang="en-US" altLang="zh-CN" sz="1800" dirty="0" smtClean="0"/>
          </a:p>
          <a:p>
            <a:r>
              <a:rPr lang="zh-CN" altLang="en-US" sz="1800" dirty="0"/>
              <a:t>在</a:t>
            </a:r>
            <a:r>
              <a:rPr lang="en-US" altLang="zh-CN" sz="1800" dirty="0" err="1" smtClean="0"/>
              <a:t>tensorflow</a:t>
            </a:r>
            <a:r>
              <a:rPr lang="zh-CN" altLang="en-US" sz="1800" dirty="0" smtClean="0"/>
              <a:t>框架下实现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en-US" altLang="zh-CN" sz="1800" dirty="0" smtClean="0"/>
              <a:t>Gradient Method [13]</a:t>
            </a:r>
          </a:p>
          <a:p>
            <a:pPr lvl="1"/>
            <a:r>
              <a:rPr lang="zh-CN" altLang="en-US" sz="1600" dirty="0" smtClean="0"/>
              <a:t>对</a:t>
            </a:r>
            <a:r>
              <a:rPr lang="en-US" altLang="zh-CN" sz="1600" dirty="0" smtClean="0"/>
              <a:t>Convex problem</a:t>
            </a:r>
            <a:r>
              <a:rPr lang="zh-CN" altLang="en-US" sz="1600" dirty="0" smtClean="0"/>
              <a:t>，收敛到全局最优解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对</a:t>
            </a:r>
            <a:r>
              <a:rPr lang="en-US" altLang="zh-CN" sz="1600" dirty="0" smtClean="0"/>
              <a:t>non-convex problem, </a:t>
            </a:r>
            <a:r>
              <a:rPr lang="zh-CN" altLang="en-US" sz="1600" dirty="0" smtClean="0"/>
              <a:t>收敛到局部最优解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广泛应用，如深度神经网络中</a:t>
            </a:r>
            <a:r>
              <a:rPr lang="en-US" altLang="zh-CN" sz="1600" dirty="0" smtClean="0"/>
              <a:t>back propagation</a:t>
            </a:r>
          </a:p>
          <a:p>
            <a:pPr lvl="1"/>
            <a:r>
              <a:rPr lang="zh-CN" altLang="en-US" sz="1600" dirty="0" smtClean="0"/>
              <a:t>由于高维特性，</a:t>
            </a:r>
            <a:r>
              <a:rPr lang="en-US" altLang="zh-CN" sz="1600" dirty="0" smtClean="0"/>
              <a:t>DNN</a:t>
            </a:r>
            <a:r>
              <a:rPr lang="zh-CN" altLang="en-US" sz="1600" dirty="0" smtClean="0"/>
              <a:t>中常收敛到</a:t>
            </a:r>
            <a:r>
              <a:rPr lang="en-US" altLang="zh-CN" sz="1600" dirty="0" smtClean="0"/>
              <a:t>saddle point </a:t>
            </a:r>
          </a:p>
          <a:p>
            <a:pPr lvl="1"/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5847907"/>
            <a:ext cx="1044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[13] S</a:t>
            </a:r>
            <a:r>
              <a:rPr lang="en-US" altLang="zh-CN" dirty="0"/>
              <a:t>. Boyd and L. </a:t>
            </a:r>
            <a:r>
              <a:rPr lang="en-US" altLang="zh-CN" dirty="0" err="1"/>
              <a:t>Vandenberghe</a:t>
            </a:r>
            <a:r>
              <a:rPr lang="en-US" altLang="zh-CN" dirty="0"/>
              <a:t>, Convex optimization. Cambridge </a:t>
            </a:r>
            <a:r>
              <a:rPr lang="en-US" altLang="zh-CN" dirty="0" smtClean="0"/>
              <a:t>university, press</a:t>
            </a:r>
            <a:r>
              <a:rPr lang="en-US" altLang="zh-CN" dirty="0"/>
              <a:t>, 2004.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19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2780</TotalTime>
  <Words>1725</Words>
  <Application>Microsoft Office PowerPoint</Application>
  <PresentationFormat>宽屏</PresentationFormat>
  <Paragraphs>188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思源黑体 CN Medium</vt:lpstr>
      <vt:lpstr>思源黑体 CN Normal</vt:lpstr>
      <vt:lpstr>思源黑体 CN Regular</vt:lpstr>
      <vt:lpstr>宋体</vt:lpstr>
      <vt:lpstr>微软雅黑</vt:lpstr>
      <vt:lpstr>Arial</vt:lpstr>
      <vt:lpstr>Calibri</vt:lpstr>
      <vt:lpstr>Calibri Light</vt:lpstr>
      <vt:lpstr>Cambria Math</vt:lpstr>
      <vt:lpstr>Wingdings</vt:lpstr>
      <vt:lpstr>Office 主题</vt:lpstr>
      <vt:lpstr>个性化排序策略研究</vt:lpstr>
      <vt:lpstr>问题简述</vt:lpstr>
      <vt:lpstr>问题简述</vt:lpstr>
      <vt:lpstr>问题简述</vt:lpstr>
      <vt:lpstr>问题建模</vt:lpstr>
      <vt:lpstr>问题建模</vt:lpstr>
      <vt:lpstr>Literature</vt:lpstr>
      <vt:lpstr>Literature</vt:lpstr>
      <vt:lpstr>一期算法 – 局部最优解</vt:lpstr>
      <vt:lpstr>一期算法 – Gradient Method </vt:lpstr>
      <vt:lpstr>一期算法 – Gradient Method </vt:lpstr>
      <vt:lpstr>一期算法 – Simulated Annealing</vt:lpstr>
      <vt:lpstr>一期算法 – Simulated Annealing</vt:lpstr>
      <vt:lpstr>一期算法 – 离线结果</vt:lpstr>
      <vt:lpstr>一期算法 – 离线结果</vt:lpstr>
      <vt:lpstr>一期算法 – 离线结果</vt:lpstr>
      <vt:lpstr>一期算法 – 离线结果</vt:lpstr>
      <vt:lpstr>一期算法 – 不足</vt:lpstr>
      <vt:lpstr>二期算法 – 全局最优解</vt:lpstr>
      <vt:lpstr>二期算法 – 全局最优解</vt:lpstr>
      <vt:lpstr>二期算法 – 全局最优解</vt:lpstr>
      <vt:lpstr>二期算法 – 全局最优解</vt:lpstr>
      <vt:lpstr>二期算法 – Implementation</vt:lpstr>
      <vt:lpstr>二期算法 – 离线结果</vt:lpstr>
      <vt:lpstr>规划排期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meggyzhang(张梦一)</dc:creator>
  <cp:lastModifiedBy>meggyzhang(张梦一)</cp:lastModifiedBy>
  <cp:revision>68</cp:revision>
  <dcterms:created xsi:type="dcterms:W3CDTF">2015-05-05T08:02:14Z</dcterms:created>
  <dcterms:modified xsi:type="dcterms:W3CDTF">2019-07-31T09:24:42Z</dcterms:modified>
</cp:coreProperties>
</file>