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0"/>
  </p:normalViewPr>
  <p:slideViewPr>
    <p:cSldViewPr snapToGrid="0" snapToObjects="1">
      <p:cViewPr>
        <p:scale>
          <a:sx n="91" d="100"/>
          <a:sy n="91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yiHu/Desktop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Sheet1!$E$2:$E$7</c:f>
              <c:strCache>
                <c:ptCount val="6"/>
                <c:pt idx="0">
                  <c:v>Etobicoke</c:v>
                </c:pt>
                <c:pt idx="1">
                  <c:v>East York</c:v>
                </c:pt>
                <c:pt idx="2">
                  <c:v>North York</c:v>
                </c:pt>
                <c:pt idx="3">
                  <c:v>Old City of Toronto</c:v>
                </c:pt>
                <c:pt idx="4">
                  <c:v>Scarborough</c:v>
                </c:pt>
                <c:pt idx="5">
                  <c:v>York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313772</c:v>
                </c:pt>
                <c:pt idx="1">
                  <c:v>112054</c:v>
                </c:pt>
                <c:pt idx="2">
                  <c:v>620888</c:v>
                </c:pt>
                <c:pt idx="3">
                  <c:v>624910</c:v>
                </c:pt>
                <c:pt idx="4">
                  <c:v>600715</c:v>
                </c:pt>
                <c:pt idx="5">
                  <c:v>143255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7-4D4B-9BE9-2DB455D62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16528"/>
        <c:axId val="48374640"/>
      </c:barChart>
      <c:catAx>
        <c:axId val="44016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Borough</a:t>
                </a:r>
              </a:p>
            </c:rich>
          </c:tx>
          <c:layout>
            <c:manualLayout>
              <c:xMode val="edge"/>
              <c:yMode val="edge"/>
              <c:x val="0.45210105213532248"/>
              <c:y val="0.94860184658655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74640"/>
        <c:crosses val="autoZero"/>
        <c:auto val="1"/>
        <c:lblAlgn val="ctr"/>
        <c:lblOffset val="100"/>
        <c:noMultiLvlLbl val="0"/>
      </c:catAx>
      <c:valAx>
        <c:axId val="483746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1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2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1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2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3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0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6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1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8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48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mographics_of_Toronto_neighbourhoods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04EE2-CBEE-1449-9EB5-29541A80A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Battle of neighborhood in the city of Toronto: where to open a health food store?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2EDF7-9126-42B0-B1D9-9E01D19FB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8" r="8455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FE0C8-B402-6540-94D5-196328CD8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568661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Mengyi Hu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291E-A60A-C341-BDA0-F0745012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4613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89C7-1631-AE49-AF58-8C1FAE6C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Dohmen</a:t>
            </a:r>
            <a:r>
              <a:rPr lang="en-CA" dirty="0"/>
              <a:t>, E., A., Raman, &amp; Raj, D. (2018, October 29). Healthy Food as a New Technology-The Implications of Technological Diffusion and Food Price for Changes in Eating Habits. Retrieved from https://</a:t>
            </a:r>
            <a:r>
              <a:rPr lang="en-CA" dirty="0" err="1"/>
              <a:t>www.frontiersin.org</a:t>
            </a:r>
            <a:r>
              <a:rPr lang="en-CA" dirty="0"/>
              <a:t>/articles/10.3389/fnut.2018.00109/full</a:t>
            </a:r>
          </a:p>
          <a:p>
            <a:r>
              <a:rPr lang="en-CA" dirty="0"/>
              <a:t> The Health Effects of Overweight and Obesity. (2017). Retrieved from:</a:t>
            </a:r>
          </a:p>
          <a:p>
            <a:pPr marL="0" indent="0">
              <a:buNone/>
            </a:pPr>
            <a:r>
              <a:rPr lang="en-CA" dirty="0"/>
              <a:t>//</a:t>
            </a:r>
            <a:r>
              <a:rPr lang="en-CA" dirty="0" err="1"/>
              <a:t>www.cdc.gov</a:t>
            </a:r>
            <a:r>
              <a:rPr lang="en-CA" dirty="0"/>
              <a:t>/</a:t>
            </a:r>
            <a:r>
              <a:rPr lang="en-CA" dirty="0" err="1"/>
              <a:t>healthyweight</a:t>
            </a:r>
            <a:r>
              <a:rPr lang="en-CA" dirty="0"/>
              <a:t>/effects/</a:t>
            </a:r>
            <a:r>
              <a:rPr lang="en-CA" dirty="0" err="1"/>
              <a:t>index.html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D8AA-3A4D-1C40-AAB0-0BE2C887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6594"/>
          </a:xfrm>
        </p:spPr>
        <p:txBody>
          <a:bodyPr/>
          <a:lstStyle/>
          <a:p>
            <a:r>
              <a:rPr lang="en-US" dirty="0"/>
              <a:t>Health food requirement is high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BB1B-C775-214D-A2E6-EC476C6FF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088136"/>
          </a:xfrm>
        </p:spPr>
        <p:txBody>
          <a:bodyPr/>
          <a:lstStyle/>
          <a:p>
            <a:r>
              <a:rPr lang="en-US" dirty="0"/>
              <a:t>Unhealthy eating is closely related to many severe diseases including high blood pressure, type II diabetes and coronary heart disease.</a:t>
            </a:r>
          </a:p>
          <a:p>
            <a:r>
              <a:rPr lang="en-US" dirty="0"/>
              <a:t>Healthy eating habit is important for healthy life.</a:t>
            </a:r>
          </a:p>
        </p:txBody>
      </p:sp>
    </p:spTree>
    <p:extLst>
      <p:ext uri="{BB962C8B-B14F-4D97-AF65-F5344CB8AC3E}">
        <p14:creationId xmlns:p14="http://schemas.microsoft.com/office/powerpoint/2010/main" val="128912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9319-C80F-904C-8025-EC72F424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82650"/>
            <a:ext cx="11029616" cy="1017588"/>
          </a:xfrm>
        </p:spPr>
        <p:txBody>
          <a:bodyPr>
            <a:normAutofit/>
          </a:bodyPr>
          <a:lstStyle/>
          <a:p>
            <a:r>
              <a:rPr lang="en-US" dirty="0"/>
              <a:t>Importance to choose a proper location to open the health food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620F-740C-2C48-9EBF-08E9CF1F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902524"/>
          </a:xfrm>
        </p:spPr>
        <p:txBody>
          <a:bodyPr/>
          <a:lstStyle/>
          <a:p>
            <a:r>
              <a:rPr lang="en-US" dirty="0"/>
              <a:t>Finding the location to open a health food store is important to business success.</a:t>
            </a:r>
          </a:p>
          <a:p>
            <a:r>
              <a:rPr lang="en-US" dirty="0"/>
              <a:t>Provide more access to health food store.</a:t>
            </a:r>
          </a:p>
          <a:p>
            <a:r>
              <a:rPr lang="en-US" dirty="0"/>
              <a:t>Encourage residents to adapt to healthy eating habits.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8ECA-3566-E741-860B-21EEC447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882"/>
          </a:xfrm>
        </p:spPr>
        <p:txBody>
          <a:bodyPr/>
          <a:lstStyle/>
          <a:p>
            <a:r>
              <a:rPr lang="en-US" dirty="0" err="1"/>
              <a:t>DATa</a:t>
            </a:r>
            <a:r>
              <a:rPr lang="en-US" dirty="0"/>
              <a:t>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19BC-5FE3-3041-8F21-1FC0BE03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3588450"/>
          </a:xfrm>
        </p:spPr>
        <p:txBody>
          <a:bodyPr>
            <a:normAutofit/>
          </a:bodyPr>
          <a:lstStyle/>
          <a:p>
            <a:r>
              <a:rPr lang="en-CA" dirty="0"/>
              <a:t>Borough, neighborhood, postal codes were collected from “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r>
              <a:rPr lang="en-CA" dirty="0"/>
              <a:t>”. </a:t>
            </a:r>
          </a:p>
          <a:p>
            <a:r>
              <a:rPr lang="en-CA" dirty="0"/>
              <a:t>Toronto neighborhoods population size were collected from “</a:t>
            </a:r>
            <a:r>
              <a:rPr lang="en-US" dirty="0">
                <a:hlinkClick r:id="rId3"/>
              </a:rPr>
              <a:t>https://en.wikipedia.org/wiki/Demographics_of_Toronto_neighbourhoods</a:t>
            </a:r>
            <a:r>
              <a:rPr lang="en-CA" dirty="0"/>
              <a:t>". </a:t>
            </a:r>
            <a:r>
              <a:rPr lang="en-CA" dirty="0" err="1"/>
              <a:t>NaN</a:t>
            </a:r>
            <a:r>
              <a:rPr lang="en-CA" dirty="0"/>
              <a:t> values were dropped in each dataset.</a:t>
            </a:r>
          </a:p>
          <a:p>
            <a:r>
              <a:rPr lang="en-US" dirty="0"/>
              <a:t>Venue data for each neighborhood was collected from Foursquare.</a:t>
            </a:r>
          </a:p>
          <a:p>
            <a:r>
              <a:rPr lang="en-US" dirty="0"/>
              <a:t>Nan values were dropped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4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D897-6F81-7D40-8247-3DD97AAB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8964"/>
          </a:xfrm>
        </p:spPr>
        <p:txBody>
          <a:bodyPr/>
          <a:lstStyle/>
          <a:p>
            <a:r>
              <a:rPr lang="en-US" dirty="0"/>
              <a:t>Population size in neighborhood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D7BDCF-1F69-0545-B8B6-CD4DB57A7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24822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674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7ACA6-3049-3949-A948-AEBD3147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50" y="566757"/>
            <a:ext cx="10883444" cy="761982"/>
          </a:xfrm>
        </p:spPr>
        <p:txBody>
          <a:bodyPr anchor="ctr">
            <a:normAutofit/>
          </a:bodyPr>
          <a:lstStyle/>
          <a:p>
            <a:r>
              <a:rPr lang="en-US" dirty="0"/>
              <a:t>Boroughs and their 1</a:t>
            </a:r>
            <a:r>
              <a:rPr lang="en-US" baseline="30000" dirty="0"/>
              <a:t>st</a:t>
            </a:r>
            <a:r>
              <a:rPr lang="en-US" dirty="0"/>
              <a:t>, 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most common venues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05C6BB3-F359-4E0C-B8DA-4CEA9EE8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512FDBA-7374-4A50-B15C-1C421A40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99D451D-9C66-42CF-BC10-324A4F64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3E63D2-E7F0-3343-96E5-75CF0BE3D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05948"/>
              </p:ext>
            </p:extLst>
          </p:nvPr>
        </p:nvGraphicFramePr>
        <p:xfrm>
          <a:off x="640427" y="1717003"/>
          <a:ext cx="10906126" cy="343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909">
                  <a:extLst>
                    <a:ext uri="{9D8B030D-6E8A-4147-A177-3AD203B41FA5}">
                      <a16:colId xmlns:a16="http://schemas.microsoft.com/office/drawing/2014/main" val="1476755788"/>
                    </a:ext>
                  </a:extLst>
                </a:gridCol>
                <a:gridCol w="2853765">
                  <a:extLst>
                    <a:ext uri="{9D8B030D-6E8A-4147-A177-3AD203B41FA5}">
                      <a16:colId xmlns:a16="http://schemas.microsoft.com/office/drawing/2014/main" val="639970420"/>
                    </a:ext>
                  </a:extLst>
                </a:gridCol>
                <a:gridCol w="3032827">
                  <a:extLst>
                    <a:ext uri="{9D8B030D-6E8A-4147-A177-3AD203B41FA5}">
                      <a16:colId xmlns:a16="http://schemas.microsoft.com/office/drawing/2014/main" val="2207349901"/>
                    </a:ext>
                  </a:extLst>
                </a:gridCol>
                <a:gridCol w="3817625">
                  <a:extLst>
                    <a:ext uri="{9D8B030D-6E8A-4147-A177-3AD203B41FA5}">
                      <a16:colId xmlns:a16="http://schemas.microsoft.com/office/drawing/2014/main" val="3041249943"/>
                    </a:ext>
                  </a:extLst>
                </a:gridCol>
              </a:tblGrid>
              <a:tr h="225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Borough</a:t>
                      </a: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1</a:t>
                      </a:r>
                      <a:r>
                        <a:rPr lang="en-CA" sz="1200" kern="100" baseline="30000">
                          <a:effectLst/>
                        </a:rPr>
                        <a:t>st</a:t>
                      </a:r>
                      <a:r>
                        <a:rPr lang="en-CA" sz="1200" kern="100">
                          <a:effectLst/>
                        </a:rPr>
                        <a:t> common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2</a:t>
                      </a:r>
                      <a:r>
                        <a:rPr lang="en-CA" sz="1200" kern="100" baseline="30000">
                          <a:effectLst/>
                        </a:rPr>
                        <a:t>nd</a:t>
                      </a:r>
                      <a:r>
                        <a:rPr lang="en-CA" sz="1200" kern="100">
                          <a:effectLst/>
                        </a:rPr>
                        <a:t> common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3</a:t>
                      </a:r>
                      <a:r>
                        <a:rPr lang="en-CA" sz="1200" kern="100" baseline="30000">
                          <a:effectLst/>
                        </a:rPr>
                        <a:t>rd</a:t>
                      </a:r>
                      <a:r>
                        <a:rPr lang="en-CA" sz="1200" kern="100">
                          <a:effectLst/>
                        </a:rPr>
                        <a:t> common 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3881386028"/>
                  </a:ext>
                </a:extLst>
              </a:tr>
              <a:tr h="225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North York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Park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Coffee shop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Ethiopian restaurant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4262769344"/>
                  </a:ext>
                </a:extLst>
              </a:tr>
              <a:tr h="407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Downtown Toronto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Coffee Shop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Café</a:t>
                      </a:r>
                      <a:endParaRPr lang="en-CA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Hotel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3168544785"/>
                  </a:ext>
                </a:extLst>
              </a:tr>
              <a:tr h="225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Scarborough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Fast food restaurant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Convenience Store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Playground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2191241053"/>
                  </a:ext>
                </a:extLst>
              </a:tr>
              <a:tr h="225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Etobicoke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Café/Pizza Place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Coffee shop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Women’s store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1617217895"/>
                  </a:ext>
                </a:extLst>
              </a:tr>
              <a:tr h="225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Central Toronto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Gym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Sandwich Place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Sushi restaurant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3803458828"/>
                  </a:ext>
                </a:extLst>
              </a:tr>
              <a:tr h="225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West Toronto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Coffee shop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Café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South American restaurant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1493187688"/>
                  </a:ext>
                </a:extLst>
              </a:tr>
              <a:tr h="407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York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Park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Coffee Shop/Women’s Store/Pizza Place/Park/Convenience Store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Field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3958732056"/>
                  </a:ext>
                </a:extLst>
              </a:tr>
              <a:tr h="407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East York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Coffee Shop/Pizza Place/Pharmacy/Park/Indian Restaurant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Fast Food Restaurant/Sporting Goods Shop/Gym/Video Store/Convenience Store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Pet Store/Cosmetics Shop/Furniture home Store/Supermarket/Women’s Store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1981073515"/>
                  </a:ext>
                </a:extLst>
              </a:tr>
              <a:tr h="4072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East Toronto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Sushi Restaurant/Pub/Greek Restaurant/Café/Gym Fitness Center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Coffee Shop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Health food store/Italian Restaurant/Brewery/American Restaurant/Garden Center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2953476518"/>
                  </a:ext>
                </a:extLst>
              </a:tr>
              <a:tr h="225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Mississauga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Hotel 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Coffee shop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Mediterranean Restaurant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2431000716"/>
                  </a:ext>
                </a:extLst>
              </a:tr>
              <a:tr h="2254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Queen’s Park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Coffee Shop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>
                          <a:effectLst/>
                        </a:rPr>
                        <a:t>Park</a:t>
                      </a:r>
                      <a:endParaRPr lang="en-CA" sz="12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kern="100" dirty="0">
                          <a:effectLst/>
                        </a:rPr>
                        <a:t>Gym</a:t>
                      </a:r>
                      <a:endParaRPr lang="en-CA" sz="12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5403" marR="25403" marT="0" marB="0"/>
                </a:tc>
                <a:extLst>
                  <a:ext uri="{0D108BD9-81ED-4DB2-BD59-A6C34878D82A}">
                    <a16:rowId xmlns:a16="http://schemas.microsoft.com/office/drawing/2014/main" val="42830899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58479E3-D372-994E-AA1C-161090C4709D}"/>
              </a:ext>
            </a:extLst>
          </p:cNvPr>
          <p:cNvSpPr txBox="1"/>
          <p:nvPr/>
        </p:nvSpPr>
        <p:spPr>
          <a:xfrm>
            <a:off x="628650" y="5529263"/>
            <a:ext cx="822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the table above,  Central Toronto has gym as its 1</a:t>
            </a:r>
            <a:r>
              <a:rPr lang="en-US" baseline="30000" dirty="0"/>
              <a:t>st</a:t>
            </a:r>
            <a:r>
              <a:rPr lang="en-US" dirty="0"/>
              <a:t> most common venue.</a:t>
            </a:r>
          </a:p>
        </p:txBody>
      </p:sp>
    </p:spTree>
    <p:extLst>
      <p:ext uri="{BB962C8B-B14F-4D97-AF65-F5344CB8AC3E}">
        <p14:creationId xmlns:p14="http://schemas.microsoft.com/office/powerpoint/2010/main" val="100176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2CDF-7289-B648-B861-2105F082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6816"/>
          </a:xfrm>
        </p:spPr>
        <p:txBody>
          <a:bodyPr/>
          <a:lstStyle/>
          <a:p>
            <a:r>
              <a:rPr lang="en-US" dirty="0"/>
              <a:t>Venues in the Center of </a:t>
            </a:r>
            <a:r>
              <a:rPr lang="en-US" dirty="0" err="1"/>
              <a:t>toronto</a:t>
            </a:r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A7901C-32AB-D54A-B0DC-E2DB3CA471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743607"/>
            <a:ext cx="11029950" cy="33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3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E82E-37FC-3F4C-87B5-BC81E26F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461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DE82-933F-0740-B5B9-93E281D4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36251"/>
            <a:ext cx="11029615" cy="2907614"/>
          </a:xfrm>
        </p:spPr>
        <p:txBody>
          <a:bodyPr>
            <a:normAutofit/>
          </a:bodyPr>
          <a:lstStyle/>
          <a:p>
            <a:r>
              <a:rPr lang="en-US" dirty="0"/>
              <a:t>Among the eleven boroughs in the city of Toronto, Central Toronto has gym as the 1</a:t>
            </a:r>
            <a:r>
              <a:rPr lang="en-US" baseline="30000" dirty="0"/>
              <a:t>st</a:t>
            </a:r>
            <a:r>
              <a:rPr lang="en-US" dirty="0"/>
              <a:t> most common venues.</a:t>
            </a:r>
          </a:p>
          <a:p>
            <a:r>
              <a:rPr lang="en-US" dirty="0"/>
              <a:t>In the borough Central Toronto, </a:t>
            </a:r>
            <a:r>
              <a:rPr lang="en-US" dirty="0" err="1"/>
              <a:t>Davisville</a:t>
            </a:r>
            <a:r>
              <a:rPr lang="en-US" dirty="0"/>
              <a:t> North has the 1</a:t>
            </a:r>
            <a:r>
              <a:rPr lang="en-US" baseline="30000" dirty="0"/>
              <a:t>st</a:t>
            </a:r>
            <a:r>
              <a:rPr lang="en-US" dirty="0"/>
              <a:t> most common venue: gym, 2</a:t>
            </a:r>
            <a:r>
              <a:rPr lang="en-US" baseline="30000" dirty="0"/>
              <a:t>nd</a:t>
            </a:r>
            <a:r>
              <a:rPr lang="en-US" dirty="0"/>
              <a:t> most common venue: Department store, 3</a:t>
            </a:r>
            <a:r>
              <a:rPr lang="en-US" baseline="30000" dirty="0"/>
              <a:t>rd</a:t>
            </a:r>
            <a:r>
              <a:rPr lang="en-US" dirty="0"/>
              <a:t> most common venue: dance studio.</a:t>
            </a:r>
          </a:p>
          <a:p>
            <a:r>
              <a:rPr lang="en-US" dirty="0"/>
              <a:t>Gym and other fitness centers are popular in </a:t>
            </a:r>
            <a:r>
              <a:rPr lang="en-US" dirty="0" err="1"/>
              <a:t>Davisville</a:t>
            </a:r>
            <a:r>
              <a:rPr lang="en-US" dirty="0"/>
              <a:t> North.</a:t>
            </a:r>
          </a:p>
          <a:p>
            <a:r>
              <a:rPr lang="en-US" dirty="0"/>
              <a:t>Residents in </a:t>
            </a:r>
            <a:r>
              <a:rPr lang="en-US" dirty="0" err="1"/>
              <a:t>Davisville</a:t>
            </a:r>
            <a:r>
              <a:rPr lang="en-US" dirty="0"/>
              <a:t> North have high attention to their health.</a:t>
            </a:r>
          </a:p>
          <a:p>
            <a:r>
              <a:rPr lang="en-US" dirty="0"/>
              <a:t>Health food store is not among the top 3 most common venues in </a:t>
            </a:r>
            <a:r>
              <a:rPr lang="en-US" dirty="0" err="1"/>
              <a:t>Davisville</a:t>
            </a:r>
            <a:r>
              <a:rPr lang="en-US" dirty="0"/>
              <a:t> North.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7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3D12-FC24-BD42-BBF8-B3EB9A3A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6478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D3F0-AFFC-E242-8FBD-3D7FAD9F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assignment, frequency of fitness center/gym/yoga studio is used as an index to represent residents’ requirement to health food.</a:t>
            </a:r>
          </a:p>
          <a:p>
            <a:r>
              <a:rPr lang="en-US" dirty="0" err="1"/>
              <a:t>Davisville</a:t>
            </a:r>
            <a:r>
              <a:rPr lang="en-US" dirty="0"/>
              <a:t> North has the highest fitness center/gym/yoga studio frequency.</a:t>
            </a:r>
          </a:p>
          <a:p>
            <a:r>
              <a:rPr lang="en-US" dirty="0" err="1"/>
              <a:t>Davisville</a:t>
            </a:r>
            <a:r>
              <a:rPr lang="en-US" dirty="0"/>
              <a:t> North may have high health food requirement.</a:t>
            </a:r>
          </a:p>
          <a:p>
            <a:r>
              <a:rPr lang="en-US" dirty="0"/>
              <a:t>According to the tables, health food store frequency is not high in </a:t>
            </a:r>
            <a:r>
              <a:rPr lang="en-US" dirty="0" err="1"/>
              <a:t>Davisville</a:t>
            </a:r>
            <a:r>
              <a:rPr lang="en-US" dirty="0"/>
              <a:t> North.</a:t>
            </a:r>
          </a:p>
          <a:p>
            <a:r>
              <a:rPr lang="en-US" dirty="0"/>
              <a:t>I suggest to open the new health food store in </a:t>
            </a:r>
            <a:r>
              <a:rPr lang="en-US" dirty="0" err="1"/>
              <a:t>Davisville</a:t>
            </a:r>
            <a:r>
              <a:rPr lang="en-US" dirty="0"/>
              <a:t> north.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3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43C"/>
      </a:dk2>
      <a:lt2>
        <a:srgbClr val="E2E8E5"/>
      </a:lt2>
      <a:accent1>
        <a:srgbClr val="D63A7D"/>
      </a:accent1>
      <a:accent2>
        <a:srgbClr val="C428AC"/>
      </a:accent2>
      <a:accent3>
        <a:srgbClr val="AD3AD6"/>
      </a:accent3>
      <a:accent4>
        <a:srgbClr val="6B3DCA"/>
      </a:accent4>
      <a:accent5>
        <a:srgbClr val="3A49D6"/>
      </a:accent5>
      <a:accent6>
        <a:srgbClr val="2878C4"/>
      </a:accent6>
      <a:hlink>
        <a:srgbClr val="736CCE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638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DengXian</vt:lpstr>
      <vt:lpstr>Gill Sans MT</vt:lpstr>
      <vt:lpstr>Wingdings 2</vt:lpstr>
      <vt:lpstr>DividendVTI</vt:lpstr>
      <vt:lpstr>Battle of neighborhood in the city of Toronto: where to open a health food store?</vt:lpstr>
      <vt:lpstr>Health food requirement is high</vt:lpstr>
      <vt:lpstr>Importance to choose a proper location to open the health food store</vt:lpstr>
      <vt:lpstr>DATa collection</vt:lpstr>
      <vt:lpstr>Population size in neighborhood</vt:lpstr>
      <vt:lpstr>Boroughs and their 1st,  2nd and 3rd most common venues</vt:lpstr>
      <vt:lpstr>Venues in the Center of toronto</vt:lpstr>
      <vt:lpstr>Result</vt:lpstr>
      <vt:lpstr>discussion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 in the city of Toronto: where to open a health food store?</dc:title>
  <dc:creator>梦漪 胡</dc:creator>
  <cp:lastModifiedBy>梦漪 胡</cp:lastModifiedBy>
  <cp:revision>4</cp:revision>
  <dcterms:created xsi:type="dcterms:W3CDTF">2020-02-09T05:48:56Z</dcterms:created>
  <dcterms:modified xsi:type="dcterms:W3CDTF">2020-02-09T06:29:33Z</dcterms:modified>
</cp:coreProperties>
</file>