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layfair Display"/>
      <p:regular r:id="rId39"/>
      <p:bold r:id="rId40"/>
      <p:italic r:id="rId41"/>
      <p:boldItalic r:id="rId42"/>
    </p:embeddedFont>
    <p:embeddedFont>
      <p:font typeface="Lato"/>
      <p:regular r:id="rId43"/>
      <p:bold r:id="rId44"/>
      <p:italic r:id="rId45"/>
      <p:boldItalic r:id="rId46"/>
    </p:embeddedFon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63EEE8-C900-4B26-A10A-6FB8B3395635}">
  <a:tblStyle styleId="{7163EEE8-C900-4B26-A10A-6FB8B33956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51E7C5C-527A-4203-8F82-0838CCA4CA6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fntdata"/><Relationship Id="rId42" Type="http://schemas.openxmlformats.org/officeDocument/2006/relationships/font" Target="fonts/PlayfairDisplay-boldItalic.fntdata"/><Relationship Id="rId41" Type="http://schemas.openxmlformats.org/officeDocument/2006/relationships/font" Target="fonts/PlayfairDisplay-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PlayfairDisplay-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27adf41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7adf41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d1b2fdadd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d1b2fdadd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d1b2fdadd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d1b2fdadd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d1b2fdadd_5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d1b2fdadd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d1b2fdadd_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1b2fdadd_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29b686e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29b686e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d1b2fdadd_5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d1b2fdadd_5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d1b2fdadd_5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d1b2fdadd_5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d1b2fdad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d1b2fdad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1e7ea76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1e7ea76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Monique</a:t>
            </a:r>
            <a:endParaRPr/>
          </a:p>
          <a:p>
            <a:pPr indent="0" lvl="0" marL="0" rtl="0" algn="l">
              <a:spcBef>
                <a:spcPts val="0"/>
              </a:spcBef>
              <a:spcAft>
                <a:spcPts val="0"/>
              </a:spcAft>
              <a:buNone/>
            </a:pPr>
            <a:r>
              <a:rPr lang="en"/>
              <a:t>For the next question, we will be looking at the most important factor that would help the host become a superhost.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2582fe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2582fe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 </a:t>
            </a:r>
            <a:endParaRPr/>
          </a:p>
          <a:p>
            <a:pPr indent="0" lvl="0" marL="0" rtl="0" algn="l">
              <a:spcBef>
                <a:spcPts val="0"/>
              </a:spcBef>
              <a:spcAft>
                <a:spcPts val="0"/>
              </a:spcAft>
              <a:buNone/>
            </a:pPr>
            <a:r>
              <a:rPr lang="en"/>
              <a:t>- Benefits of being a superhost: </a:t>
            </a:r>
            <a:endParaRPr/>
          </a:p>
          <a:p>
            <a:pPr indent="457200" lvl="0" marL="0" rtl="0" algn="l">
              <a:spcBef>
                <a:spcPts val="0"/>
              </a:spcBef>
              <a:spcAft>
                <a:spcPts val="0"/>
              </a:spcAft>
              <a:buNone/>
            </a:pPr>
            <a:r>
              <a:rPr lang="en"/>
              <a:t>- standing out from the crowd - search results improve</a:t>
            </a:r>
            <a:endParaRPr/>
          </a:p>
          <a:p>
            <a:pPr indent="457200" lvl="0" marL="0" rtl="0" algn="l">
              <a:spcBef>
                <a:spcPts val="0"/>
              </a:spcBef>
              <a:spcAft>
                <a:spcPts val="0"/>
              </a:spcAft>
              <a:buNone/>
            </a:pPr>
            <a:r>
              <a:rPr lang="en"/>
              <a:t>- higher occupancy rate</a:t>
            </a:r>
            <a:endParaRPr/>
          </a:p>
          <a:p>
            <a:pPr indent="457200" lvl="0" marL="0" rtl="0" algn="l">
              <a:spcBef>
                <a:spcPts val="0"/>
              </a:spcBef>
              <a:spcAft>
                <a:spcPts val="0"/>
              </a:spcAft>
              <a:buNone/>
            </a:pPr>
            <a:r>
              <a:rPr lang="en"/>
              <a:t>- Earning more money per available day</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Current project focus on </a:t>
            </a:r>
            <a:r>
              <a:rPr lang="en"/>
              <a:t>preliminary tests. </a:t>
            </a:r>
            <a:r>
              <a:rPr lang="en"/>
              <a:t> Next step will involve prediction model recommendation and model accuracy test.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2582fed2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2582fed2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Monique</a:t>
            </a:r>
            <a:endParaRPr/>
          </a:p>
          <a:p>
            <a:pPr indent="0" lvl="0" marL="0" rtl="0" algn="l">
              <a:spcBef>
                <a:spcPts val="0"/>
              </a:spcBef>
              <a:spcAft>
                <a:spcPts val="0"/>
              </a:spcAft>
              <a:buNone/>
            </a:pPr>
            <a:r>
              <a:rPr lang="en"/>
              <a:t>From airbnb website, there are four main criterion to become a superhost,</a:t>
            </a:r>
            <a:endParaRPr/>
          </a:p>
          <a:p>
            <a:pPr indent="0" lvl="0" marL="0" rtl="0" algn="l">
              <a:spcBef>
                <a:spcPts val="0"/>
              </a:spcBef>
              <a:spcAft>
                <a:spcPts val="0"/>
              </a:spcAft>
              <a:buNone/>
            </a:pPr>
            <a:r>
              <a:rPr lang="en"/>
              <a:t>Hosted at least 10 trips</a:t>
            </a:r>
            <a:br>
              <a:rPr lang="en"/>
            </a:br>
            <a:r>
              <a:rPr lang="en"/>
              <a:t>Maintained 90% </a:t>
            </a:r>
            <a:r>
              <a:rPr lang="en"/>
              <a:t>or higher </a:t>
            </a:r>
            <a:r>
              <a:rPr lang="en"/>
              <a:t>response rate </a:t>
            </a:r>
            <a:endParaRPr/>
          </a:p>
          <a:p>
            <a:pPr indent="0" lvl="0" marL="0" rtl="0" algn="l">
              <a:spcBef>
                <a:spcPts val="0"/>
              </a:spcBef>
              <a:spcAft>
                <a:spcPts val="0"/>
              </a:spcAft>
              <a:buNone/>
            </a:pPr>
            <a:r>
              <a:rPr lang="en"/>
              <a:t>Received 5-star review at least 80% of the time </a:t>
            </a:r>
            <a:endParaRPr/>
          </a:p>
          <a:p>
            <a:pPr indent="0" lvl="0" marL="0" rtl="0" algn="l">
              <a:spcBef>
                <a:spcPts val="0"/>
              </a:spcBef>
              <a:spcAft>
                <a:spcPts val="0"/>
              </a:spcAft>
              <a:buNone/>
            </a:pPr>
            <a:r>
              <a:rPr lang="en"/>
              <a:t>Completed all confirmed reservations without canceling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1,2,4 can be easily quantified, </a:t>
            </a:r>
            <a:endParaRPr/>
          </a:p>
          <a:p>
            <a:pPr indent="0" lvl="0" marL="0" rtl="0" algn="l">
              <a:spcBef>
                <a:spcPts val="0"/>
              </a:spcBef>
              <a:spcAft>
                <a:spcPts val="0"/>
              </a:spcAft>
              <a:buNone/>
            </a:pPr>
            <a:r>
              <a:rPr lang="en"/>
              <a:t>So we will focus on No.3 to evaluate, </a:t>
            </a:r>
            <a:r>
              <a:rPr lang="en"/>
              <a:t>of all guest review categories, which one would contributes to an overall higher review score</a:t>
            </a:r>
            <a:endParaRPr/>
          </a:p>
          <a:p>
            <a:pPr indent="0" lvl="0" marL="0" rtl="0" algn="l">
              <a:spcBef>
                <a:spcPts val="0"/>
              </a:spcBef>
              <a:spcAft>
                <a:spcPts val="0"/>
              </a:spcAft>
              <a:buNone/>
            </a:pPr>
            <a:r>
              <a:rPr lang="en"/>
              <a:t>helping the hosts prepare their properties and listings.</a:t>
            </a:r>
            <a:endParaRPr/>
          </a:p>
          <a:p>
            <a:pPr indent="0" lvl="0" marL="0" rtl="0" algn="l">
              <a:spcBef>
                <a:spcPts val="0"/>
              </a:spcBef>
              <a:spcAft>
                <a:spcPts val="0"/>
              </a:spcAft>
              <a:buNone/>
            </a:pPr>
            <a:r>
              <a:rPr lang="en"/>
              <a:t>(Click for animation)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d13af68c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d13af68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Monique</a:t>
            </a:r>
            <a:endParaRPr/>
          </a:p>
          <a:p>
            <a:pPr indent="0" lvl="0" marL="0" rtl="0" algn="l">
              <a:spcBef>
                <a:spcPts val="0"/>
              </a:spcBef>
              <a:spcAft>
                <a:spcPts val="0"/>
              </a:spcAft>
              <a:buNone/>
            </a:pPr>
            <a:r>
              <a:rPr lang="en"/>
              <a:t>Airbnb has six star rating categories, accuracy, communication, cleanliness, location, check-in and value.</a:t>
            </a:r>
            <a:endParaRPr/>
          </a:p>
          <a:p>
            <a:pPr indent="0" lvl="0" marL="0" rtl="0" algn="l">
              <a:spcBef>
                <a:spcPts val="0"/>
              </a:spcBef>
              <a:spcAft>
                <a:spcPts val="0"/>
              </a:spcAft>
              <a:buNone/>
            </a:pPr>
            <a:r>
              <a:rPr lang="en"/>
              <a:t>Each</a:t>
            </a:r>
            <a:r>
              <a:rPr lang="en"/>
              <a:t> rating score ranges from 0 to 10,</a:t>
            </a:r>
            <a:endParaRPr/>
          </a:p>
          <a:p>
            <a:pPr indent="0" lvl="0" marL="0" rtl="0" algn="l">
              <a:spcBef>
                <a:spcPts val="0"/>
              </a:spcBef>
              <a:spcAft>
                <a:spcPts val="0"/>
              </a:spcAft>
              <a:buNone/>
            </a:pPr>
            <a:r>
              <a:rPr lang="en"/>
              <a:t>Take a guess: Which category do you think is the most important one to help hosts becoming a superhost?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1e7ea76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1e7ea76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Monique</a:t>
            </a:r>
            <a:endParaRPr/>
          </a:p>
          <a:p>
            <a:pPr indent="0" lvl="0" marL="0" rtl="0" algn="just">
              <a:lnSpc>
                <a:spcPct val="115000"/>
              </a:lnSpc>
              <a:spcBef>
                <a:spcPts val="0"/>
              </a:spcBef>
              <a:spcAft>
                <a:spcPts val="0"/>
              </a:spcAft>
              <a:buNone/>
            </a:pPr>
            <a:r>
              <a:rPr lang="en"/>
              <a:t>After doing background researches, we built our </a:t>
            </a:r>
            <a:r>
              <a:rPr lang="en"/>
              <a:t>hypothesis to find if there is association between being a superhost and each of the six review categories.</a:t>
            </a:r>
            <a:endParaRPr/>
          </a:p>
          <a:p>
            <a:pPr indent="0" lvl="0" marL="0" rtl="0" algn="just">
              <a:lnSpc>
                <a:spcPct val="115000"/>
              </a:lnSpc>
              <a:spcBef>
                <a:spcPts val="1600"/>
              </a:spcBef>
              <a:spcAft>
                <a:spcPts val="1600"/>
              </a:spcAft>
              <a:buClr>
                <a:srgbClr val="000000"/>
              </a:buClr>
              <a:buSzPts val="1100"/>
              <a:buFont typeface="Arial"/>
              <a:buNone/>
            </a:pPr>
            <a:r>
              <a:rPr lang="en"/>
              <a:t>With binary dependent variable superhost, and more than one review category, we choose Logistic Regression as our primary model and  evaluate  the assumptions.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1e7ea76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1e7ea76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Monique</a:t>
            </a:r>
            <a:endParaRPr/>
          </a:p>
          <a:p>
            <a:pPr indent="0" lvl="0" marL="0" rtl="0" algn="l">
              <a:spcBef>
                <a:spcPts val="0"/>
              </a:spcBef>
              <a:spcAft>
                <a:spcPts val="0"/>
              </a:spcAft>
              <a:buNone/>
            </a:pPr>
            <a:r>
              <a:rPr lang="en"/>
              <a:t>For logistic regression, we the following assumptions: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Superhost response variables are 0/1, so the binary assumption is satisfied.</a:t>
            </a:r>
            <a:endParaRPr/>
          </a:p>
          <a:p>
            <a:pPr indent="0" lvl="0" marL="0" rtl="0" algn="l">
              <a:spcBef>
                <a:spcPts val="0"/>
              </a:spcBef>
              <a:spcAft>
                <a:spcPts val="0"/>
              </a:spcAft>
              <a:buNone/>
            </a:pPr>
            <a:r>
              <a:rPr lang="en"/>
              <a:t>(Click for animation)</a:t>
            </a:r>
            <a:endParaRPr/>
          </a:p>
          <a:p>
            <a:pPr indent="0" lvl="0" marL="0" rtl="0" algn="l">
              <a:spcBef>
                <a:spcPts val="0"/>
              </a:spcBef>
              <a:spcAft>
                <a:spcPts val="0"/>
              </a:spcAft>
              <a:buNone/>
            </a:pPr>
            <a:r>
              <a:rPr lang="en"/>
              <a:t>As an observation study, we could assume that each booking is independent from each other, independence is also checked.</a:t>
            </a:r>
            <a:endParaRPr/>
          </a:p>
          <a:p>
            <a:pPr indent="0" lvl="0" marL="0" rtl="0" algn="l">
              <a:spcBef>
                <a:spcPts val="0"/>
              </a:spcBef>
              <a:spcAft>
                <a:spcPts val="0"/>
              </a:spcAft>
              <a:buNone/>
            </a:pPr>
            <a:r>
              <a:rPr lang="en"/>
              <a:t>For the intercorrelations assumption, we used Pearson correlation table and correlation matrix plot.</a:t>
            </a:r>
            <a:br>
              <a:rPr lang="en"/>
            </a:b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d13af68c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d13af68c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Monique</a:t>
            </a:r>
            <a:endParaRPr/>
          </a:p>
          <a:p>
            <a:pPr indent="0" lvl="0" marL="0" rtl="0" algn="l">
              <a:spcBef>
                <a:spcPts val="0"/>
              </a:spcBef>
              <a:spcAft>
                <a:spcPts val="0"/>
              </a:spcAft>
              <a:buClr>
                <a:srgbClr val="000000"/>
              </a:buClr>
              <a:buSzPts val="1100"/>
              <a:buFont typeface="Arial"/>
              <a:buNone/>
            </a:pPr>
            <a:r>
              <a:rPr lang="en"/>
              <a:t>In the table,the largest correlation is 0.601 between communication and checkin.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d13af68c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d13af68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Monique</a:t>
            </a:r>
            <a:endParaRPr/>
          </a:p>
          <a:p>
            <a:pPr indent="0" lvl="0" marL="0" rtl="0" algn="l">
              <a:spcBef>
                <a:spcPts val="0"/>
              </a:spcBef>
              <a:spcAft>
                <a:spcPts val="0"/>
              </a:spcAft>
              <a:buNone/>
            </a:pPr>
            <a:r>
              <a:rPr lang="en"/>
              <a:t>The correlation matrix plot shows no strong intercorrelations,</a:t>
            </a:r>
            <a:endParaRPr/>
          </a:p>
          <a:p>
            <a:pPr indent="0" lvl="0" marL="0" rtl="0" algn="l">
              <a:spcBef>
                <a:spcPts val="0"/>
              </a:spcBef>
              <a:spcAft>
                <a:spcPts val="0"/>
              </a:spcAft>
              <a:buNone/>
            </a:pPr>
            <a:r>
              <a:rPr lang="en"/>
              <a:t>So we can assume this assumption is also checked.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for animation)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d13af68c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d13af68c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Monique</a:t>
            </a:r>
            <a:endParaRPr/>
          </a:p>
          <a:p>
            <a:pPr indent="0" lvl="0" marL="0" rtl="0" algn="l">
              <a:spcBef>
                <a:spcPts val="0"/>
              </a:spcBef>
              <a:spcAft>
                <a:spcPts val="0"/>
              </a:spcAft>
              <a:buClr>
                <a:srgbClr val="000000"/>
              </a:buClr>
              <a:buSzPts val="1100"/>
              <a:buFont typeface="Arial"/>
              <a:buNone/>
            </a:pPr>
            <a:r>
              <a:rPr lang="en"/>
              <a:t>(Click for animation)</a:t>
            </a:r>
            <a:endParaRPr/>
          </a:p>
          <a:p>
            <a:pPr indent="0" lvl="0" marL="0" rtl="0" algn="l">
              <a:spcBef>
                <a:spcPts val="0"/>
              </a:spcBef>
              <a:spcAft>
                <a:spcPts val="0"/>
              </a:spcAft>
              <a:buClr>
                <a:srgbClr val="000000"/>
              </a:buClr>
              <a:buSzPts val="1100"/>
              <a:buFont typeface="Arial"/>
              <a:buNone/>
            </a:pPr>
            <a:r>
              <a:rPr lang="en"/>
              <a:t>There is a linear relationship between the log odd of the outcome and each predictor variables. (residuals vs. fitted value plus smoother)</a:t>
            </a:r>
            <a:endParaRPr/>
          </a:p>
          <a:p>
            <a:pPr indent="0" lvl="0" marL="0" rtl="0" algn="l">
              <a:spcBef>
                <a:spcPts val="0"/>
              </a:spcBef>
              <a:spcAft>
                <a:spcPts val="0"/>
              </a:spcAft>
              <a:buClr>
                <a:srgbClr val="000000"/>
              </a:buClr>
              <a:buSzPts val="1100"/>
              <a:buFont typeface="Arial"/>
              <a:buNone/>
            </a:pPr>
            <a:r>
              <a:rPr lang="en"/>
              <a:t>The sample size is more than 5000 after taking care of hosts with multiple listings, so the linearity and large sample size assumptions are met.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2582fed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2582fed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Cathy</a:t>
            </a:r>
            <a:endParaRPr/>
          </a:p>
          <a:p>
            <a:pPr indent="0" lvl="0" marL="0" rtl="0" algn="l">
              <a:spcBef>
                <a:spcPts val="0"/>
              </a:spcBef>
              <a:spcAft>
                <a:spcPts val="0"/>
              </a:spcAft>
              <a:buNone/>
            </a:pPr>
            <a:r>
              <a:rPr lang="en"/>
              <a:t>So from the logistic regression model, which we have satisfied all the assumptions, we got this coefficient estimate table. We can see all the p-values here for each rating category is pretty small. So we can safely reject the null hypothesis and we have the evidence that these 6 rating categories have effect on whether a host can become a superhost.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d13af68c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d13af68c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Cathy</a:t>
            </a:r>
            <a:endParaRPr/>
          </a:p>
          <a:p>
            <a:pPr indent="0" lvl="0" marL="0" rtl="0" algn="l">
              <a:spcBef>
                <a:spcPts val="0"/>
              </a:spcBef>
              <a:spcAft>
                <a:spcPts val="0"/>
              </a:spcAft>
              <a:buClr>
                <a:srgbClr val="000000"/>
              </a:buClr>
              <a:buSzPts val="1100"/>
              <a:buFont typeface="Arial"/>
              <a:buNone/>
            </a:pPr>
            <a:r>
              <a:rPr lang="en"/>
              <a:t>Now we can use the exponentiated coefficient estimate to interpret the association between superhost and different rating categories.</a:t>
            </a:r>
            <a:endParaRPr/>
          </a:p>
          <a:p>
            <a:pPr indent="0" lvl="0" marL="0" rtl="0" algn="l">
              <a:spcBef>
                <a:spcPts val="0"/>
              </a:spcBef>
              <a:spcAft>
                <a:spcPts val="0"/>
              </a:spcAft>
              <a:buClr>
                <a:srgbClr val="000000"/>
              </a:buClr>
              <a:buSzPts val="1100"/>
              <a:buFont typeface="Arial"/>
              <a:buNone/>
            </a:pPr>
            <a:r>
              <a:rPr lang="en"/>
              <a:t>Let’s take the accuracy as an example. …</a:t>
            </a:r>
            <a:endParaRPr/>
          </a:p>
          <a:p>
            <a:pPr indent="0" lvl="0" marL="0" rtl="0" algn="l">
              <a:spcBef>
                <a:spcPts val="0"/>
              </a:spcBef>
              <a:spcAft>
                <a:spcPts val="0"/>
              </a:spcAft>
              <a:buClr>
                <a:srgbClr val="000000"/>
              </a:buClr>
              <a:buSzPts val="1100"/>
              <a:buFont typeface="Arial"/>
              <a:buNone/>
            </a:pPr>
            <a:r>
              <a:rPr lang="en"/>
              <a:t>Similarly, we can interpret the association for other rating categories.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d13af68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d13af68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Cathy</a:t>
            </a:r>
            <a:endParaRPr/>
          </a:p>
          <a:p>
            <a:pPr indent="0" lvl="0" marL="0" rtl="0" algn="l">
              <a:spcBef>
                <a:spcPts val="0"/>
              </a:spcBef>
              <a:spcAft>
                <a:spcPts val="0"/>
              </a:spcAft>
              <a:buNone/>
            </a:pPr>
            <a:r>
              <a:rPr b="1" lang="en"/>
              <a:t>Ranked</a:t>
            </a:r>
            <a:r>
              <a:rPr lang="en"/>
              <a:t> the categories by the </a:t>
            </a:r>
            <a:r>
              <a:rPr lang="en"/>
              <a:t>exponentiated</a:t>
            </a:r>
            <a:r>
              <a:rPr lang="en"/>
              <a:t> coefficients, which gives us the rank of importance of the 6 factors. </a:t>
            </a:r>
            <a:r>
              <a:rPr lang="en"/>
              <a:t>Thinking about the real life, this ranking is </a:t>
            </a:r>
            <a:r>
              <a:rPr lang="en" u="sng"/>
              <a:t>pretty reasonable</a:t>
            </a:r>
            <a:r>
              <a:rPr lang="en"/>
              <a:t>.</a:t>
            </a:r>
            <a:endParaRPr/>
          </a:p>
          <a:p>
            <a:pPr indent="0" lvl="0" marL="0" rtl="0" algn="l">
              <a:spcBef>
                <a:spcPts val="0"/>
              </a:spcBef>
              <a:spcAft>
                <a:spcPts val="0"/>
              </a:spcAft>
              <a:buNone/>
            </a:pPr>
            <a:r>
              <a:rPr b="1" lang="en"/>
              <a:t>For first 4 factors: Accuracy, cleanliness, check-in and communication</a:t>
            </a:r>
            <a:endParaRPr b="1"/>
          </a:p>
          <a:p>
            <a:pPr indent="0" lvl="0" marL="0" rtl="0" algn="l">
              <a:spcBef>
                <a:spcPts val="0"/>
              </a:spcBef>
              <a:spcAft>
                <a:spcPts val="0"/>
              </a:spcAft>
              <a:buNone/>
            </a:pPr>
            <a:r>
              <a:rPr lang="en"/>
              <a:t>They have more than 100% increase in possibility to become a superhost for each unit increase in rating when we have other factors fixed. These 4 factors are </a:t>
            </a:r>
            <a:r>
              <a:rPr lang="en"/>
              <a:t>more related to how the </a:t>
            </a:r>
            <a:r>
              <a:rPr lang="en"/>
              <a:t>guests will feel after they live in the space and how smoothly they can interact with the hosts. They are the most important factors for a host.</a:t>
            </a:r>
            <a:endParaRPr/>
          </a:p>
          <a:p>
            <a:pPr indent="0" lvl="0" marL="0" rtl="0" algn="l">
              <a:spcBef>
                <a:spcPts val="0"/>
              </a:spcBef>
              <a:spcAft>
                <a:spcPts val="0"/>
              </a:spcAft>
              <a:buNone/>
            </a:pPr>
            <a:r>
              <a:rPr b="1" lang="en"/>
              <a:t>For the left 2 factors: Value and location</a:t>
            </a:r>
            <a:endParaRPr b="1"/>
          </a:p>
          <a:p>
            <a:pPr indent="0" lvl="0" marL="0" rtl="0" algn="l">
              <a:spcBef>
                <a:spcPts val="0"/>
              </a:spcBef>
              <a:spcAft>
                <a:spcPts val="0"/>
              </a:spcAft>
              <a:buNone/>
            </a:pPr>
            <a:r>
              <a:rPr lang="en"/>
              <a:t>They have lower association because usually guests should have already evaluated the location or the value of this listing before they make reservation.So it is safer to say that a reasonable price and a great location can attract more guests to choose your listing and help raising the overall satisfaction.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582fed2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582fed2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2582fed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2582fed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d1b2fdad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d1b2fdad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 Time!</a:t>
            </a:r>
            <a:endParaRPr b="1"/>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26fa897d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26fa897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2582fed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2582fed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d13af68c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d13af68c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645897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645897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2582fe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2582fe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David - Based on our intuition the larger the house is the higher the listing price. We decided to start from this perspective and only consider the properties of the house itself. So we start with bedrooms bathrooms accommodates and cleaning fee. Since we believe cleaning fee is part of the listing price. The larger the house the higher the cleaning fee thus higher price.</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lang="en">
                <a:latin typeface="Helvetica Neue"/>
                <a:ea typeface="Helvetica Neue"/>
                <a:cs typeface="Helvetica Neue"/>
                <a:sym typeface="Helvetica Neue"/>
              </a:rPr>
              <a:t>The next step will be taking into consider of the values brought from host itself. We believe the super host status and host response time can boost the housing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2645897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2645897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 - linear regression fits here. But we can still see some outliers here. Can compare the outliers with our R-squared values once we get to our test.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27adf41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27adf41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a:p>
            <a:pPr indent="0" lvl="0" marL="0" rtl="0" algn="l">
              <a:spcBef>
                <a:spcPts val="0"/>
              </a:spcBef>
              <a:spcAft>
                <a:spcPts val="0"/>
              </a:spcAft>
              <a:buClr>
                <a:srgbClr val="000000"/>
              </a:buClr>
              <a:buSzPts val="1100"/>
              <a:buFont typeface="Arial"/>
              <a:buNone/>
            </a:pPr>
            <a:r>
              <a:rPr b="1" lang="en" u="sng">
                <a:latin typeface="Helvetica Neue"/>
                <a:ea typeface="Helvetica Neue"/>
                <a:cs typeface="Helvetica Neue"/>
                <a:sym typeface="Helvetica Neue"/>
              </a:rPr>
              <a:t>Independence</a:t>
            </a:r>
            <a:endParaRPr b="1">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lang="en">
                <a:latin typeface="Helvetica Neue"/>
                <a:ea typeface="Helvetica Neue"/>
                <a:cs typeface="Helvetica Neue"/>
                <a:sym typeface="Helvetica Neue"/>
              </a:rPr>
              <a:t>Satisfied. Through our knowledge of the Airbnb pricing model (it allows renters to adjust their prices) and how tenants rate their stays we believe the independence of our data set is valid.</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t/>
            </a:r>
            <a:endParaRPr b="1" u="sng">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b="1" lang="en" u="sng">
                <a:latin typeface="Helvetica Neue"/>
                <a:ea typeface="Helvetica Neue"/>
                <a:cs typeface="Helvetica Neue"/>
                <a:sym typeface="Helvetica Neue"/>
              </a:rPr>
              <a:t>Linearity</a:t>
            </a:r>
            <a:r>
              <a:rPr lang="en">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lang="en">
                <a:latin typeface="Helvetica Neue"/>
                <a:ea typeface="Helvetica Neue"/>
                <a:cs typeface="Helvetica Neue"/>
                <a:sym typeface="Helvetica Neue"/>
              </a:rPr>
              <a:t>Satisfied. From Figure 1 we can see the red line being horizontal. This is good evidence on linearity.</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b="1" lang="en" u="sng">
                <a:latin typeface="Helvetica Neue"/>
                <a:ea typeface="Helvetica Neue"/>
                <a:cs typeface="Helvetica Neue"/>
                <a:sym typeface="Helvetica Neue"/>
              </a:rPr>
              <a:t>Constant variance</a:t>
            </a:r>
            <a:r>
              <a:rPr lang="en">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lang="en">
                <a:latin typeface="Helvetica Neue"/>
                <a:ea typeface="Helvetica Neue"/>
                <a:cs typeface="Helvetica Neue"/>
                <a:sym typeface="Helvetica Neue"/>
              </a:rPr>
              <a:t>Satisfied. From Figure 1 we can see most data points are around zero-line. Although there exists a weakly positive relationship between mean and variance from Figure3.</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b="1" lang="en" u="sng">
                <a:latin typeface="Helvetica Neue"/>
                <a:ea typeface="Helvetica Neue"/>
                <a:cs typeface="Helvetica Neue"/>
                <a:sym typeface="Helvetica Neue"/>
              </a:rPr>
              <a:t>Normality</a:t>
            </a:r>
            <a:r>
              <a:rPr lang="en">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0" rtl="0" algn="l">
              <a:spcBef>
                <a:spcPts val="0"/>
              </a:spcBef>
              <a:spcAft>
                <a:spcPts val="0"/>
              </a:spcAft>
              <a:buClr>
                <a:srgbClr val="000000"/>
              </a:buClr>
              <a:buSzPts val="1100"/>
              <a:buFont typeface="Arial"/>
              <a:buNone/>
            </a:pPr>
            <a:r>
              <a:rPr lang="en">
                <a:latin typeface="Helvetica Neue"/>
                <a:ea typeface="Helvetica Neue"/>
                <a:cs typeface="Helvetica Neue"/>
                <a:sym typeface="Helvetica Neue"/>
              </a:rPr>
              <a:t>Satisfied. Figure 2 suggested a reasonable approximation to a normal distribution with a slightly heavy tail. We accept this heavy tail as outliers exist in our model. Given the large size of our sample (8459) we do not have to take normality strictly.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s://www.airbnb.com/help/article/1257/how-do-star-ratings-wor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Host Listing Analysis for</a:t>
            </a:r>
            <a:endParaRPr/>
          </a:p>
          <a:p>
            <a:pPr indent="0" lvl="0" marL="0" rtl="0" algn="ctr">
              <a:spcBef>
                <a:spcPts val="0"/>
              </a:spcBef>
              <a:spcAft>
                <a:spcPts val="0"/>
              </a:spcAft>
              <a:buNone/>
            </a:pPr>
            <a:r>
              <a:rPr lang="en"/>
              <a:t>Airbnb</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Bruins</a:t>
            </a:r>
            <a:endParaRPr/>
          </a:p>
        </p:txBody>
      </p:sp>
      <p:pic>
        <p:nvPicPr>
          <p:cNvPr id="61" name="Google Shape;61;p13"/>
          <p:cNvPicPr preferRelativeResize="0"/>
          <p:nvPr/>
        </p:nvPicPr>
        <p:blipFill>
          <a:blip r:embed="rId3">
            <a:alphaModFix/>
          </a:blip>
          <a:stretch>
            <a:fillRect/>
          </a:stretch>
        </p:blipFill>
        <p:spPr>
          <a:xfrm>
            <a:off x="7528900" y="4511375"/>
            <a:ext cx="1491475" cy="466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Results/Analysis - Q1a for Price</a:t>
            </a:r>
            <a:endParaRPr/>
          </a:p>
        </p:txBody>
      </p:sp>
      <p:sp>
        <p:nvSpPr>
          <p:cNvPr id="117" name="Google Shape;117;p22"/>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number of bedrooms for a listing failed to attain significance</a:t>
            </a:r>
            <a:endParaRPr/>
          </a:p>
          <a:p>
            <a:pPr indent="-342900" lvl="0" marL="457200" rtl="0" algn="l">
              <a:spcBef>
                <a:spcPts val="0"/>
              </a:spcBef>
              <a:spcAft>
                <a:spcPts val="0"/>
              </a:spcAft>
              <a:buSzPts val="1800"/>
              <a:buChar char="●"/>
            </a:pPr>
            <a:r>
              <a:rPr lang="en"/>
              <a:t>Adjusted R-squared is low, much variability unaccounted for</a:t>
            </a:r>
            <a:br>
              <a:rPr lang="en"/>
            </a:br>
            <a:r>
              <a:rPr lang="en"/>
              <a:t>Possible reasons for this</a:t>
            </a:r>
            <a:endParaRPr/>
          </a:p>
          <a:p>
            <a:pPr indent="-317500" lvl="1" marL="914400" rtl="0" algn="l">
              <a:spcBef>
                <a:spcPts val="0"/>
              </a:spcBef>
              <a:spcAft>
                <a:spcPts val="0"/>
              </a:spcAft>
              <a:buSzPts val="1400"/>
              <a:buChar char="○"/>
            </a:pPr>
            <a:r>
              <a:rPr lang="en"/>
              <a:t>Existence of a few extreme outliers</a:t>
            </a:r>
            <a:endParaRPr/>
          </a:p>
          <a:p>
            <a:pPr indent="-317500" lvl="1" marL="914400" rtl="0" algn="l">
              <a:spcBef>
                <a:spcPts val="0"/>
              </a:spcBef>
              <a:spcAft>
                <a:spcPts val="0"/>
              </a:spcAft>
              <a:buSzPts val="1400"/>
              <a:buChar char="○"/>
            </a:pPr>
            <a:r>
              <a:rPr lang="en"/>
              <a:t>Lack of relevant predictors</a:t>
            </a:r>
            <a:endParaRPr/>
          </a:p>
          <a:p>
            <a:pPr indent="-317500" lvl="1" marL="914400" rtl="0" algn="l">
              <a:spcBef>
                <a:spcPts val="0"/>
              </a:spcBef>
              <a:spcAft>
                <a:spcPts val="0"/>
              </a:spcAft>
              <a:buSzPts val="1400"/>
              <a:buChar char="○"/>
            </a:pPr>
            <a:r>
              <a:rPr lang="en"/>
              <a:t>Some relationships (e.g. interactions) unaccounted for</a:t>
            </a:r>
            <a:endParaRPr/>
          </a:p>
          <a:p>
            <a:pPr indent="-342900" lvl="0" marL="457200" rtl="0" algn="l">
              <a:spcBef>
                <a:spcPts val="0"/>
              </a:spcBef>
              <a:spcAft>
                <a:spcPts val="0"/>
              </a:spcAft>
              <a:buSzPts val="1800"/>
              <a:buChar char="●"/>
            </a:pPr>
            <a:r>
              <a:rPr lang="en"/>
              <a:t>Takeaways under assumptions of this model</a:t>
            </a:r>
            <a:endParaRPr/>
          </a:p>
          <a:p>
            <a:pPr indent="-317500" lvl="1" marL="914400" rtl="0" algn="l">
              <a:spcBef>
                <a:spcPts val="0"/>
              </a:spcBef>
              <a:spcAft>
                <a:spcPts val="0"/>
              </a:spcAft>
              <a:buSzPts val="1400"/>
              <a:buChar char="○"/>
            </a:pPr>
            <a:r>
              <a:rPr lang="en"/>
              <a:t>More bathrooms</a:t>
            </a:r>
            <a:r>
              <a:rPr lang="en"/>
              <a:t> (Coef = </a:t>
            </a:r>
            <a:r>
              <a:rPr b="1" lang="en"/>
              <a:t>22.48</a:t>
            </a:r>
            <a:r>
              <a:rPr lang="en"/>
              <a:t>)</a:t>
            </a:r>
            <a:r>
              <a:rPr lang="en"/>
              <a:t> associate with higher prices than bedrooms (</a:t>
            </a:r>
            <a:r>
              <a:rPr b="1" lang="en"/>
              <a:t>4.06</a:t>
            </a:r>
            <a:r>
              <a:rPr lang="en"/>
              <a:t>)</a:t>
            </a:r>
            <a:endParaRPr/>
          </a:p>
          <a:p>
            <a:pPr indent="-317500" lvl="1" marL="914400" rtl="0" algn="l">
              <a:spcBef>
                <a:spcPts val="0"/>
              </a:spcBef>
              <a:spcAft>
                <a:spcPts val="0"/>
              </a:spcAft>
              <a:buSzPts val="1400"/>
              <a:buChar char="○"/>
            </a:pPr>
            <a:r>
              <a:rPr lang="en"/>
              <a:t>The capacity to accommodate more guests associates with higher prices </a:t>
            </a:r>
            <a:r>
              <a:rPr lang="en"/>
              <a:t> (Coef = </a:t>
            </a:r>
            <a:r>
              <a:rPr b="1" lang="en"/>
              <a:t>16.57</a:t>
            </a:r>
            <a:r>
              <a:rPr lang="en"/>
              <a:t>)</a:t>
            </a:r>
            <a:endParaRPr/>
          </a:p>
        </p:txBody>
      </p:sp>
      <p:pic>
        <p:nvPicPr>
          <p:cNvPr id="118" name="Google Shape;118;p22"/>
          <p:cNvPicPr preferRelativeResize="0"/>
          <p:nvPr/>
        </p:nvPicPr>
        <p:blipFill>
          <a:blip r:embed="rId3">
            <a:alphaModFix/>
          </a:blip>
          <a:stretch>
            <a:fillRect/>
          </a:stretch>
        </p:blipFill>
        <p:spPr>
          <a:xfrm>
            <a:off x="1504425" y="3550375"/>
            <a:ext cx="5173650" cy="138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Variables: Review Scores  [‘review_scores_value’, 0-10]</a:t>
            </a:r>
            <a:endParaRPr/>
          </a:p>
          <a:p>
            <a:pPr indent="0" lvl="0" marL="0" rtl="0" algn="l">
              <a:spcBef>
                <a:spcPts val="1600"/>
              </a:spcBef>
              <a:spcAft>
                <a:spcPts val="0"/>
              </a:spcAft>
              <a:buNone/>
            </a:pPr>
            <a:r>
              <a:rPr lang="en"/>
              <a:t>Predictor Variable Selection Steps:</a:t>
            </a:r>
            <a:endParaRPr/>
          </a:p>
          <a:p>
            <a:pPr indent="-342900" lvl="0" marL="457200" rtl="0" algn="l">
              <a:spcBef>
                <a:spcPts val="1600"/>
              </a:spcBef>
              <a:spcAft>
                <a:spcPts val="0"/>
              </a:spcAft>
              <a:buSzPts val="1800"/>
              <a:buChar char="-"/>
            </a:pPr>
            <a:r>
              <a:rPr lang="en"/>
              <a:t>Intuitive Variable Selection from existing/engineered variables</a:t>
            </a:r>
            <a:endParaRPr/>
          </a:p>
          <a:p>
            <a:pPr indent="-342900" lvl="0" marL="457200" rtl="0" algn="l">
              <a:spcBef>
                <a:spcPts val="0"/>
              </a:spcBef>
              <a:spcAft>
                <a:spcPts val="0"/>
              </a:spcAft>
              <a:buSzPts val="1800"/>
              <a:buChar char="-"/>
            </a:pPr>
            <a:r>
              <a:rPr lang="en"/>
              <a:t>Assumptions Check </a:t>
            </a:r>
            <a:endParaRPr/>
          </a:p>
          <a:p>
            <a:pPr indent="-342900" lvl="0" marL="457200" rtl="0" algn="l">
              <a:spcBef>
                <a:spcPts val="0"/>
              </a:spcBef>
              <a:spcAft>
                <a:spcPts val="0"/>
              </a:spcAft>
              <a:buSzPts val="1800"/>
              <a:buChar char="-"/>
            </a:pPr>
            <a:r>
              <a:rPr lang="en"/>
              <a:t>Factor Selection through Stepwise [Forward/Backward elimination] Regression </a:t>
            </a:r>
            <a:endParaRPr/>
          </a:p>
          <a:p>
            <a:pPr indent="-342900" lvl="0" marL="457200" rtl="0" algn="l">
              <a:spcBef>
                <a:spcPts val="0"/>
              </a:spcBef>
              <a:spcAft>
                <a:spcPts val="0"/>
              </a:spcAft>
              <a:buSzPts val="1800"/>
              <a:buChar char="-"/>
            </a:pPr>
            <a:r>
              <a:rPr lang="en"/>
              <a:t>Final Results</a:t>
            </a:r>
            <a:endParaRPr/>
          </a:p>
        </p:txBody>
      </p:sp>
      <p:sp>
        <p:nvSpPr>
          <p:cNvPr id="124" name="Google Shape;124;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Q1b - Factors for Review Scores</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91350"/>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Intuitive Variable Selection </a:t>
            </a:r>
            <a:endParaRPr/>
          </a:p>
          <a:p>
            <a:pPr indent="0" lvl="0" marL="0" rtl="0" algn="ctr">
              <a:spcBef>
                <a:spcPts val="0"/>
              </a:spcBef>
              <a:spcAft>
                <a:spcPts val="0"/>
              </a:spcAft>
              <a:buNone/>
            </a:pPr>
            <a:r>
              <a:rPr lang="en"/>
              <a:t>from Existing/Engineered Variables</a:t>
            </a:r>
            <a:endParaRPr/>
          </a:p>
        </p:txBody>
      </p:sp>
      <p:sp>
        <p:nvSpPr>
          <p:cNvPr id="130" name="Google Shape;130;p24"/>
          <p:cNvSpPr txBox="1"/>
          <p:nvPr>
            <p:ph idx="1" type="body"/>
          </p:nvPr>
        </p:nvSpPr>
        <p:spPr>
          <a:xfrm>
            <a:off x="311700" y="1397975"/>
            <a:ext cx="8520600" cy="31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Price </a:t>
            </a:r>
            <a:endParaRPr/>
          </a:p>
          <a:p>
            <a:pPr indent="-342900" lvl="0" marL="457200" rtl="0" algn="l">
              <a:spcBef>
                <a:spcPts val="0"/>
              </a:spcBef>
              <a:spcAft>
                <a:spcPts val="0"/>
              </a:spcAft>
              <a:buSzPts val="1800"/>
              <a:buChar char="-"/>
            </a:pPr>
            <a:r>
              <a:rPr lang="en"/>
              <a:t>Accommodates</a:t>
            </a:r>
            <a:endParaRPr/>
          </a:p>
          <a:p>
            <a:pPr indent="-342900" lvl="0" marL="457200" rtl="0" algn="l">
              <a:spcBef>
                <a:spcPts val="0"/>
              </a:spcBef>
              <a:spcAft>
                <a:spcPts val="0"/>
              </a:spcAft>
              <a:buSzPts val="1800"/>
              <a:buChar char="-"/>
            </a:pPr>
            <a:r>
              <a:rPr lang="en"/>
              <a:t>Bedrooms </a:t>
            </a:r>
            <a:endParaRPr/>
          </a:p>
          <a:p>
            <a:pPr indent="-342900" lvl="0" marL="457200" rtl="0" algn="l">
              <a:spcBef>
                <a:spcPts val="0"/>
              </a:spcBef>
              <a:spcAft>
                <a:spcPts val="0"/>
              </a:spcAft>
              <a:buSzPts val="1800"/>
              <a:buChar char="-"/>
            </a:pPr>
            <a:r>
              <a:rPr lang="en"/>
              <a:t>Guests included</a:t>
            </a:r>
            <a:endParaRPr/>
          </a:p>
          <a:p>
            <a:pPr indent="-342900" lvl="0" marL="457200" rtl="0" algn="l">
              <a:spcBef>
                <a:spcPts val="0"/>
              </a:spcBef>
              <a:spcAft>
                <a:spcPts val="0"/>
              </a:spcAft>
              <a:buSzPts val="1800"/>
              <a:buChar char="-"/>
            </a:pPr>
            <a:r>
              <a:rPr lang="en"/>
              <a:t>Minimum nights </a:t>
            </a:r>
            <a:endParaRPr/>
          </a:p>
          <a:p>
            <a:pPr indent="-342900" lvl="0" marL="457200" rtl="0" algn="l">
              <a:spcBef>
                <a:spcPts val="0"/>
              </a:spcBef>
              <a:spcAft>
                <a:spcPts val="0"/>
              </a:spcAft>
              <a:buSzPts val="1800"/>
              <a:buChar char="-"/>
            </a:pPr>
            <a:r>
              <a:rPr lang="en"/>
              <a:t>Host listings count </a:t>
            </a:r>
            <a:endParaRPr/>
          </a:p>
          <a:p>
            <a:pPr indent="-342900" lvl="0" marL="457200" rtl="0" algn="l">
              <a:spcBef>
                <a:spcPts val="0"/>
              </a:spcBef>
              <a:spcAft>
                <a:spcPts val="0"/>
              </a:spcAft>
              <a:buSzPts val="1800"/>
              <a:buChar char="-"/>
            </a:pPr>
            <a:r>
              <a:rPr lang="en"/>
              <a:t>Host response rate </a:t>
            </a:r>
            <a:endParaRPr/>
          </a:p>
          <a:p>
            <a:pPr indent="-342900" lvl="0" marL="457200" rtl="0" algn="l">
              <a:spcBef>
                <a:spcPts val="0"/>
              </a:spcBef>
              <a:spcAft>
                <a:spcPts val="0"/>
              </a:spcAft>
              <a:buSzPts val="1800"/>
              <a:buChar char="-"/>
            </a:pPr>
            <a:r>
              <a:rPr lang="en"/>
              <a:t>Host is superhost</a:t>
            </a:r>
            <a:endParaRPr/>
          </a:p>
          <a:p>
            <a:pPr indent="-342900" lvl="0" marL="457200" rtl="0" algn="l">
              <a:spcBef>
                <a:spcPts val="0"/>
              </a:spcBef>
              <a:spcAft>
                <a:spcPts val="0"/>
              </a:spcAft>
              <a:buSzPts val="1800"/>
              <a:buChar char="-"/>
            </a:pPr>
            <a:r>
              <a:rPr lang="en"/>
              <a:t>Total Amenities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91350"/>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Assumption Check - Full Model</a:t>
            </a:r>
            <a:endParaRPr/>
          </a:p>
        </p:txBody>
      </p:sp>
      <p:pic>
        <p:nvPicPr>
          <p:cNvPr id="136" name="Google Shape;136;p25"/>
          <p:cNvPicPr preferRelativeResize="0"/>
          <p:nvPr/>
        </p:nvPicPr>
        <p:blipFill>
          <a:blip r:embed="rId3">
            <a:alphaModFix/>
          </a:blip>
          <a:stretch>
            <a:fillRect/>
          </a:stretch>
        </p:blipFill>
        <p:spPr>
          <a:xfrm>
            <a:off x="727725" y="1008225"/>
            <a:ext cx="3932201" cy="3704900"/>
          </a:xfrm>
          <a:prstGeom prst="rect">
            <a:avLst/>
          </a:prstGeom>
          <a:noFill/>
          <a:ln>
            <a:noFill/>
          </a:ln>
        </p:spPr>
      </p:pic>
      <p:sp>
        <p:nvSpPr>
          <p:cNvPr id="137" name="Google Shape;137;p25"/>
          <p:cNvSpPr txBox="1"/>
          <p:nvPr/>
        </p:nvSpPr>
        <p:spPr>
          <a:xfrm>
            <a:off x="4976450" y="1214275"/>
            <a:ext cx="3639000" cy="329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Independence between the variables is assumed</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Heavy-tailed distribution is a deviation from Normality, but this is ignored due to the large size of the dataset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Linearity and Variance assumptions hard to read</a:t>
            </a:r>
            <a:endParaRPr sz="18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nvSpPr>
        <p:spPr>
          <a:xfrm>
            <a:off x="5394175" y="3618725"/>
            <a:ext cx="3394200" cy="9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Lato"/>
                <a:ea typeface="Lato"/>
                <a:cs typeface="Lato"/>
                <a:sym typeface="Lato"/>
              </a:rPr>
              <a:t>AIC = - 2*log L + k * edf;</a:t>
            </a:r>
            <a:endParaRPr i="1">
              <a:solidFill>
                <a:srgbClr val="666666"/>
              </a:solidFill>
              <a:latin typeface="Lato"/>
              <a:ea typeface="Lato"/>
              <a:cs typeface="Lato"/>
              <a:sym typeface="Lato"/>
            </a:endParaRPr>
          </a:p>
          <a:p>
            <a:pPr indent="0" lvl="0" marL="0" rtl="0" algn="l">
              <a:spcBef>
                <a:spcPts val="0"/>
              </a:spcBef>
              <a:spcAft>
                <a:spcPts val="0"/>
              </a:spcAft>
              <a:buNone/>
            </a:pPr>
            <a:r>
              <a:rPr i="1" lang="en">
                <a:solidFill>
                  <a:srgbClr val="666666"/>
                </a:solidFill>
                <a:latin typeface="Lato"/>
                <a:ea typeface="Lato"/>
                <a:cs typeface="Lato"/>
                <a:sym typeface="Lato"/>
              </a:rPr>
              <a:t>L = likelihood</a:t>
            </a:r>
            <a:endParaRPr i="1">
              <a:solidFill>
                <a:srgbClr val="666666"/>
              </a:solidFill>
              <a:latin typeface="Lato"/>
              <a:ea typeface="Lato"/>
              <a:cs typeface="Lato"/>
              <a:sym typeface="Lato"/>
            </a:endParaRPr>
          </a:p>
          <a:p>
            <a:pPr indent="0" lvl="0" marL="0" rtl="0" algn="l">
              <a:spcBef>
                <a:spcPts val="0"/>
              </a:spcBef>
              <a:spcAft>
                <a:spcPts val="0"/>
              </a:spcAft>
              <a:buNone/>
            </a:pPr>
            <a:r>
              <a:rPr i="1" lang="en">
                <a:solidFill>
                  <a:srgbClr val="666666"/>
                </a:solidFill>
                <a:latin typeface="Lato"/>
                <a:ea typeface="Lato"/>
                <a:cs typeface="Lato"/>
                <a:sym typeface="Lato"/>
              </a:rPr>
              <a:t>e</a:t>
            </a:r>
            <a:r>
              <a:rPr i="1" lang="en">
                <a:solidFill>
                  <a:srgbClr val="666666"/>
                </a:solidFill>
                <a:latin typeface="Lato"/>
                <a:ea typeface="Lato"/>
                <a:cs typeface="Lato"/>
                <a:sym typeface="Lato"/>
              </a:rPr>
              <a:t>df = equivalent degrees of freedom</a:t>
            </a:r>
            <a:endParaRPr i="1">
              <a:solidFill>
                <a:srgbClr val="666666"/>
              </a:solidFill>
              <a:latin typeface="Lato"/>
              <a:ea typeface="Lato"/>
              <a:cs typeface="Lato"/>
              <a:sym typeface="Lato"/>
            </a:endParaRPr>
          </a:p>
          <a:p>
            <a:pPr indent="0" lvl="0" marL="0" rtl="0" algn="l">
              <a:spcBef>
                <a:spcPts val="0"/>
              </a:spcBef>
              <a:spcAft>
                <a:spcPts val="0"/>
              </a:spcAft>
              <a:buNone/>
            </a:pPr>
            <a:r>
              <a:rPr i="1" lang="en">
                <a:solidFill>
                  <a:srgbClr val="666666"/>
                </a:solidFill>
                <a:latin typeface="Lato"/>
                <a:ea typeface="Lato"/>
                <a:cs typeface="Lato"/>
                <a:sym typeface="Lato"/>
              </a:rPr>
              <a:t>k = number of parameters</a:t>
            </a:r>
            <a:endParaRPr i="1">
              <a:solidFill>
                <a:srgbClr val="666666"/>
              </a:solidFill>
              <a:latin typeface="Lato"/>
              <a:ea typeface="Lato"/>
              <a:cs typeface="Lato"/>
              <a:sym typeface="Lato"/>
            </a:endParaRPr>
          </a:p>
        </p:txBody>
      </p:sp>
      <p:sp>
        <p:nvSpPr>
          <p:cNvPr id="143" name="Google Shape;143;p26"/>
          <p:cNvSpPr txBox="1"/>
          <p:nvPr/>
        </p:nvSpPr>
        <p:spPr>
          <a:xfrm>
            <a:off x="5394175" y="1600200"/>
            <a:ext cx="3394200" cy="19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66666"/>
                </a:solidFill>
                <a:latin typeface="Lato"/>
                <a:ea typeface="Lato"/>
                <a:cs typeface="Lato"/>
                <a:sym typeface="Lato"/>
              </a:rPr>
              <a:t>Stepwise regression [works through AIC minimization] narrows the list down to 6 variables.</a:t>
            </a:r>
            <a:endParaRPr b="1" sz="1800">
              <a:solidFill>
                <a:srgbClr val="666666"/>
              </a:solidFill>
              <a:latin typeface="Lato"/>
              <a:ea typeface="Lato"/>
              <a:cs typeface="Lato"/>
              <a:sym typeface="Lato"/>
            </a:endParaRPr>
          </a:p>
          <a:p>
            <a:pPr indent="0" lvl="0" marL="0" rtl="0" algn="l">
              <a:spcBef>
                <a:spcPts val="0"/>
              </a:spcBef>
              <a:spcAft>
                <a:spcPts val="0"/>
              </a:spcAft>
              <a:buNone/>
            </a:pPr>
            <a:r>
              <a:t/>
            </a:r>
            <a:endParaRPr sz="1600">
              <a:solidFill>
                <a:srgbClr val="666666"/>
              </a:solidFill>
              <a:latin typeface="Lato"/>
              <a:ea typeface="Lato"/>
              <a:cs typeface="Lato"/>
              <a:sym typeface="Lato"/>
            </a:endParaRPr>
          </a:p>
          <a:p>
            <a:pPr indent="0" lvl="0" marL="0" rtl="0" algn="l">
              <a:spcBef>
                <a:spcPts val="0"/>
              </a:spcBef>
              <a:spcAft>
                <a:spcPts val="0"/>
              </a:spcAft>
              <a:buNone/>
            </a:pPr>
            <a:r>
              <a:rPr lang="en" sz="1600">
                <a:solidFill>
                  <a:srgbClr val="666666"/>
                </a:solidFill>
                <a:latin typeface="Lato"/>
                <a:ea typeface="Lato"/>
                <a:cs typeface="Lato"/>
                <a:sym typeface="Lato"/>
              </a:rPr>
              <a:t>Possible overfitting, needs to be checked for accuracy in further tests</a:t>
            </a:r>
            <a:endParaRPr sz="1600">
              <a:solidFill>
                <a:srgbClr val="666666"/>
              </a:solidFill>
              <a:latin typeface="Lato"/>
              <a:ea typeface="Lato"/>
              <a:cs typeface="Lato"/>
              <a:sym typeface="Lato"/>
            </a:endParaRPr>
          </a:p>
        </p:txBody>
      </p:sp>
      <p:sp>
        <p:nvSpPr>
          <p:cNvPr id="144" name="Google Shape;144;p26"/>
          <p:cNvSpPr txBox="1"/>
          <p:nvPr>
            <p:ph type="title"/>
          </p:nvPr>
        </p:nvSpPr>
        <p:spPr>
          <a:xfrm>
            <a:off x="311700" y="391350"/>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Factor Selection - Stepwise [Forward/Backward] Regression </a:t>
            </a:r>
            <a:endParaRPr/>
          </a:p>
        </p:txBody>
      </p:sp>
      <p:pic>
        <p:nvPicPr>
          <p:cNvPr id="145" name="Google Shape;145;p26"/>
          <p:cNvPicPr preferRelativeResize="0"/>
          <p:nvPr/>
        </p:nvPicPr>
        <p:blipFill>
          <a:blip r:embed="rId3">
            <a:alphaModFix/>
          </a:blip>
          <a:stretch>
            <a:fillRect/>
          </a:stretch>
        </p:blipFill>
        <p:spPr>
          <a:xfrm>
            <a:off x="311706" y="1544677"/>
            <a:ext cx="5126425" cy="261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graphicFrame>
        <p:nvGraphicFramePr>
          <p:cNvPr id="150" name="Google Shape;150;p27"/>
          <p:cNvGraphicFramePr/>
          <p:nvPr/>
        </p:nvGraphicFramePr>
        <p:xfrm>
          <a:off x="381000" y="1315250"/>
          <a:ext cx="3000000" cy="3000000"/>
        </p:xfrm>
        <a:graphic>
          <a:graphicData uri="http://schemas.openxmlformats.org/drawingml/2006/table">
            <a:tbl>
              <a:tblPr>
                <a:noFill/>
                <a:tableStyleId>{651E7C5C-527A-4203-8F82-0838CCA4CA61}</a:tableStyleId>
              </a:tblPr>
              <a:tblGrid>
                <a:gridCol w="2077875"/>
                <a:gridCol w="1463200"/>
                <a:gridCol w="1595075"/>
                <a:gridCol w="1595075"/>
                <a:gridCol w="1595075"/>
              </a:tblGrid>
              <a:tr h="271000">
                <a:tc>
                  <a:txBody>
                    <a:bodyPr/>
                    <a:lstStyle/>
                    <a:p>
                      <a:pPr indent="0" lvl="0" marL="0" rtl="0" algn="l">
                        <a:lnSpc>
                          <a:spcPct val="115000"/>
                        </a:lnSpc>
                        <a:spcBef>
                          <a:spcPts val="0"/>
                        </a:spcBef>
                        <a:spcAft>
                          <a:spcPts val="0"/>
                        </a:spcAft>
                        <a:buNone/>
                      </a:pPr>
                      <a:r>
                        <a:t/>
                      </a:r>
                      <a:endParaRPr b="1" sz="1200">
                        <a:latin typeface="Georgia"/>
                        <a:ea typeface="Georgia"/>
                        <a:cs typeface="Georgia"/>
                        <a:sym typeface="Georgia"/>
                      </a:endParaRPr>
                    </a:p>
                  </a:txBody>
                  <a:tcPr marT="19050" marB="19050" marR="28575" marL="28575" anchor="b">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200">
                          <a:latin typeface="Georgia"/>
                          <a:ea typeface="Georgia"/>
                          <a:cs typeface="Georgia"/>
                          <a:sym typeface="Georgia"/>
                        </a:rPr>
                        <a:t>Estimate</a:t>
                      </a:r>
                      <a:endParaRPr b="1" sz="1200">
                        <a:latin typeface="Georgia"/>
                        <a:ea typeface="Georgia"/>
                        <a:cs typeface="Georgia"/>
                        <a:sym typeface="Georgia"/>
                      </a:endParaRPr>
                    </a:p>
                  </a:txBody>
                  <a:tcPr marT="19050" marB="19050" marR="28575" marL="28575" anchor="b">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200">
                          <a:latin typeface="Georgia"/>
                          <a:ea typeface="Georgia"/>
                          <a:cs typeface="Georgia"/>
                          <a:sym typeface="Georgia"/>
                        </a:rPr>
                        <a:t>Std. Error</a:t>
                      </a:r>
                      <a:endParaRPr b="1" sz="1200">
                        <a:latin typeface="Georgia"/>
                        <a:ea typeface="Georgia"/>
                        <a:cs typeface="Georgia"/>
                        <a:sym typeface="Georgia"/>
                      </a:endParaRPr>
                    </a:p>
                  </a:txBody>
                  <a:tcPr marT="19050" marB="19050" marR="28575" marL="28575" anchor="b">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200">
                          <a:latin typeface="Georgia"/>
                          <a:ea typeface="Georgia"/>
                          <a:cs typeface="Georgia"/>
                          <a:sym typeface="Georgia"/>
                        </a:rPr>
                        <a:t>t-value</a:t>
                      </a:r>
                      <a:endParaRPr b="1" sz="1200">
                        <a:latin typeface="Georgia"/>
                        <a:ea typeface="Georgia"/>
                        <a:cs typeface="Georgia"/>
                        <a:sym typeface="Georgia"/>
                      </a:endParaRPr>
                    </a:p>
                  </a:txBody>
                  <a:tcPr marT="19050" marB="19050" marR="28575" marL="28575" anchor="b">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200">
                          <a:latin typeface="Georgia"/>
                          <a:ea typeface="Georgia"/>
                          <a:cs typeface="Georgia"/>
                          <a:sym typeface="Georgia"/>
                        </a:rPr>
                        <a:t>Pr(&gt;|t|)</a:t>
                      </a:r>
                      <a:endParaRPr b="1" sz="1200">
                        <a:latin typeface="Georgia"/>
                        <a:ea typeface="Georgia"/>
                        <a:cs typeface="Georgia"/>
                        <a:sym typeface="Georgia"/>
                      </a:endParaRPr>
                    </a:p>
                  </a:txBody>
                  <a:tcPr marT="19050" marB="19050" marR="28575" marL="28575" anchor="b">
                    <a:lnB cap="flat" cmpd="sng" w="9525">
                      <a:solidFill>
                        <a:srgbClr val="000000"/>
                      </a:solidFill>
                      <a:prstDash val="solid"/>
                      <a:round/>
                      <a:headEnd len="sm" w="sm" type="none"/>
                      <a:tailEnd len="sm" w="sm" type="none"/>
                    </a:lnB>
                    <a:solidFill>
                      <a:srgbClr val="FFFFFF"/>
                    </a:solidFill>
                  </a:tcPr>
                </a:tc>
              </a:tr>
              <a:tr h="271000">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(Intercept)</a:t>
                      </a:r>
                      <a:endParaRPr sz="1200">
                        <a:latin typeface="Georgia"/>
                        <a:ea typeface="Georgia"/>
                        <a:cs typeface="Georgia"/>
                        <a:sym typeface="Georgia"/>
                      </a:endParaRPr>
                    </a:p>
                  </a:txBody>
                  <a:tcPr marT="19050" marB="19050" marR="28575" marL="28575" anchor="b">
                    <a:lnT cap="flat" cmpd="sng" w="9525">
                      <a:solidFill>
                        <a:srgbClr val="000000"/>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9.53E+00</a:t>
                      </a:r>
                      <a:endParaRPr sz="1200">
                        <a:latin typeface="Georgia"/>
                        <a:ea typeface="Georgia"/>
                        <a:cs typeface="Georgia"/>
                        <a:sym typeface="Georgia"/>
                      </a:endParaRPr>
                    </a:p>
                  </a:txBody>
                  <a:tcPr marT="19050" marB="19050" marR="28575" marL="28575" anchor="b">
                    <a:lnT cap="flat" cmpd="sng" w="9525">
                      <a:solidFill>
                        <a:srgbClr val="000000"/>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2.51E-02</a:t>
                      </a:r>
                      <a:endParaRPr sz="1200">
                        <a:latin typeface="Georgia"/>
                        <a:ea typeface="Georgia"/>
                        <a:cs typeface="Georgia"/>
                        <a:sym typeface="Georgia"/>
                      </a:endParaRPr>
                    </a:p>
                  </a:txBody>
                  <a:tcPr marT="19050" marB="19050" marR="28575" marL="28575" anchor="b">
                    <a:lnT cap="flat" cmpd="sng" w="9525">
                      <a:solidFill>
                        <a:srgbClr val="000000"/>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379.3</a:t>
                      </a:r>
                      <a:endParaRPr sz="1200">
                        <a:latin typeface="Georgia"/>
                        <a:ea typeface="Georgia"/>
                        <a:cs typeface="Georgia"/>
                        <a:sym typeface="Georgia"/>
                      </a:endParaRPr>
                    </a:p>
                  </a:txBody>
                  <a:tcPr marT="19050" marB="19050" marR="28575" marL="28575" anchor="b">
                    <a:lnT cap="flat" cmpd="sng" w="9525">
                      <a:solidFill>
                        <a:srgbClr val="000000"/>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&lt; 2.00E-16 ***</a:t>
                      </a:r>
                      <a:endParaRPr sz="1200">
                        <a:latin typeface="Georgia"/>
                        <a:ea typeface="Georgia"/>
                        <a:cs typeface="Georgia"/>
                        <a:sym typeface="Georgia"/>
                      </a:endParaRPr>
                    </a:p>
                  </a:txBody>
                  <a:tcPr marT="19050" marB="19050" marR="28575" marL="28575" anchor="b">
                    <a:lnT cap="flat" cmpd="sng" w="9525">
                      <a:solidFill>
                        <a:srgbClr val="000000"/>
                      </a:solidFill>
                      <a:prstDash val="solid"/>
                      <a:round/>
                      <a:headEnd len="sm" w="sm" type="none"/>
                      <a:tailEnd len="sm" w="sm" type="none"/>
                    </a:lnT>
                    <a:solidFill>
                      <a:srgbClr val="FFFFFF"/>
                    </a:solidFill>
                  </a:tcPr>
                </a:tc>
              </a:tr>
              <a:tr h="271000">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host_is_superhost</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3.45E-01</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1.77E-02</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19.504</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&lt; 2.00E-16 ***</a:t>
                      </a:r>
                      <a:endParaRPr sz="1200">
                        <a:latin typeface="Georgia"/>
                        <a:ea typeface="Georgia"/>
                        <a:cs typeface="Georgia"/>
                        <a:sym typeface="Georgia"/>
                      </a:endParaRPr>
                    </a:p>
                  </a:txBody>
                  <a:tcPr marT="19050" marB="19050" marR="28575" marL="28575" anchor="b">
                    <a:solidFill>
                      <a:srgbClr val="F3F3F3"/>
                    </a:solidFill>
                  </a:tcPr>
                </a:tc>
              </a:tr>
              <a:tr h="271000">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host_listings_count</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-6.85E-04</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5.01E-05</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-13.688</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&lt; 2.00E-16 ***</a:t>
                      </a:r>
                      <a:endParaRPr sz="1200">
                        <a:latin typeface="Georgia"/>
                        <a:ea typeface="Georgia"/>
                        <a:cs typeface="Georgia"/>
                        <a:sym typeface="Georgia"/>
                      </a:endParaRPr>
                    </a:p>
                  </a:txBody>
                  <a:tcPr marT="19050" marB="19050" marR="28575" marL="28575" anchor="b">
                    <a:solidFill>
                      <a:srgbClr val="FFFFFF"/>
                    </a:solidFill>
                  </a:tcPr>
                </a:tc>
              </a:tr>
              <a:tr h="277400">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host_response_rate</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-1.85E-03</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2.11E-04</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-8.762</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&lt; 2.00E-16 ***</a:t>
                      </a:r>
                      <a:endParaRPr sz="1200">
                        <a:latin typeface="Georgia"/>
                        <a:ea typeface="Georgia"/>
                        <a:cs typeface="Georgia"/>
                        <a:sym typeface="Georgia"/>
                      </a:endParaRPr>
                    </a:p>
                  </a:txBody>
                  <a:tcPr marT="19050" marB="19050" marR="28575" marL="28575" anchor="b">
                    <a:solidFill>
                      <a:srgbClr val="F3F3F3"/>
                    </a:solidFill>
                  </a:tcPr>
                </a:tc>
              </a:tr>
              <a:tr h="271000">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accommodates</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-4.31E-02</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5.82E-03</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-7.404</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1.47E-13 ***</a:t>
                      </a:r>
                      <a:endParaRPr sz="1200">
                        <a:latin typeface="Georgia"/>
                        <a:ea typeface="Georgia"/>
                        <a:cs typeface="Georgia"/>
                        <a:sym typeface="Georgia"/>
                      </a:endParaRPr>
                    </a:p>
                  </a:txBody>
                  <a:tcPr marT="19050" marB="19050" marR="28575" marL="28575" anchor="b">
                    <a:solidFill>
                      <a:srgbClr val="FFFFFF"/>
                    </a:solidFill>
                  </a:tcPr>
                </a:tc>
              </a:tr>
              <a:tr h="271000">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bedrooms</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7.40E-02</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1.30E-02</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5.681</a:t>
                      </a:r>
                      <a:endParaRPr sz="1200">
                        <a:latin typeface="Georgia"/>
                        <a:ea typeface="Georgia"/>
                        <a:cs typeface="Georgia"/>
                        <a:sym typeface="Georgia"/>
                      </a:endParaRPr>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1.39e-08 ***</a:t>
                      </a:r>
                      <a:endParaRPr sz="1200">
                        <a:latin typeface="Georgia"/>
                        <a:ea typeface="Georgia"/>
                        <a:cs typeface="Georgia"/>
                        <a:sym typeface="Georgia"/>
                      </a:endParaRPr>
                    </a:p>
                  </a:txBody>
                  <a:tcPr marT="19050" marB="19050" marR="28575" marL="28575" anchor="b">
                    <a:solidFill>
                      <a:srgbClr val="F3F3F3"/>
                    </a:solidFill>
                  </a:tcPr>
                </a:tc>
              </a:tr>
              <a:tr h="271000">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amenities_total</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3.87E-03</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8.10E-04</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4.77</a:t>
                      </a:r>
                      <a:endParaRPr sz="1200">
                        <a:latin typeface="Georgia"/>
                        <a:ea typeface="Georgia"/>
                        <a:cs typeface="Georgia"/>
                        <a:sym typeface="Georgia"/>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 sz="1200">
                          <a:latin typeface="Georgia"/>
                          <a:ea typeface="Georgia"/>
                          <a:cs typeface="Georgia"/>
                          <a:sym typeface="Georgia"/>
                        </a:rPr>
                        <a:t>1.88e-06 ***</a:t>
                      </a:r>
                      <a:endParaRPr sz="1200">
                        <a:latin typeface="Georgia"/>
                        <a:ea typeface="Georgia"/>
                        <a:cs typeface="Georgia"/>
                        <a:sym typeface="Georgia"/>
                      </a:endParaRPr>
                    </a:p>
                  </a:txBody>
                  <a:tcPr marT="19050" marB="19050" marR="28575" marL="28575" anchor="b">
                    <a:solidFill>
                      <a:srgbClr val="FFFFFF"/>
                    </a:solidFill>
                  </a:tcPr>
                </a:tc>
              </a:tr>
            </a:tbl>
          </a:graphicData>
        </a:graphic>
      </p:graphicFrame>
      <p:sp>
        <p:nvSpPr>
          <p:cNvPr id="151" name="Google Shape;151;p27"/>
          <p:cNvSpPr txBox="1"/>
          <p:nvPr>
            <p:ph type="title"/>
          </p:nvPr>
        </p:nvSpPr>
        <p:spPr>
          <a:xfrm>
            <a:off x="311700" y="391350"/>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Factor Selection - Stepwise [Forward/Backward] Regression </a:t>
            </a:r>
            <a:endParaRPr/>
          </a:p>
        </p:txBody>
      </p:sp>
      <p:sp>
        <p:nvSpPr>
          <p:cNvPr id="152" name="Google Shape;152;p27"/>
          <p:cNvSpPr txBox="1"/>
          <p:nvPr/>
        </p:nvSpPr>
        <p:spPr>
          <a:xfrm>
            <a:off x="311700" y="3787450"/>
            <a:ext cx="83760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Residual standard error: 0.6676 on 7427 degrees of freedom</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Multiple R-squared:  0.1142,	Adjusted R-squared:  0.1134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F-statistic: 159.5 on 6 and 7427 DF,  p-value: &lt; 2.2e-16</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91350"/>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Assumption Check - Fitted Model</a:t>
            </a:r>
            <a:endParaRPr/>
          </a:p>
        </p:txBody>
      </p:sp>
      <p:sp>
        <p:nvSpPr>
          <p:cNvPr id="158" name="Google Shape;158;p28"/>
          <p:cNvSpPr txBox="1"/>
          <p:nvPr/>
        </p:nvSpPr>
        <p:spPr>
          <a:xfrm>
            <a:off x="4759225" y="1289700"/>
            <a:ext cx="3803400" cy="329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The observations are the same as the full model</a:t>
            </a:r>
            <a:endParaRPr sz="1800">
              <a:latin typeface="Lato"/>
              <a:ea typeface="Lato"/>
              <a:cs typeface="Lato"/>
              <a:sym typeface="Lato"/>
            </a:endParaRPr>
          </a:p>
        </p:txBody>
      </p:sp>
      <p:pic>
        <p:nvPicPr>
          <p:cNvPr id="159" name="Google Shape;159;p28"/>
          <p:cNvPicPr preferRelativeResize="0"/>
          <p:nvPr/>
        </p:nvPicPr>
        <p:blipFill>
          <a:blip r:embed="rId3">
            <a:alphaModFix/>
          </a:blip>
          <a:stretch>
            <a:fillRect/>
          </a:stretch>
        </p:blipFill>
        <p:spPr>
          <a:xfrm>
            <a:off x="571200" y="1025475"/>
            <a:ext cx="4188025" cy="3821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Average number of reviews per listing: 45</a:t>
            </a:r>
            <a:endParaRPr/>
          </a:p>
          <a:p>
            <a:pPr indent="-342900" lvl="0" marL="457200" rtl="0" algn="l">
              <a:spcBef>
                <a:spcPts val="0"/>
              </a:spcBef>
              <a:spcAft>
                <a:spcPts val="0"/>
              </a:spcAft>
              <a:buSzPts val="1800"/>
              <a:buChar char="●"/>
            </a:pPr>
            <a:r>
              <a:rPr lang="en"/>
              <a:t>All predictors attained significance</a:t>
            </a:r>
            <a:endParaRPr/>
          </a:p>
          <a:p>
            <a:pPr indent="-342900" lvl="0" marL="457200" rtl="0" algn="l">
              <a:spcBef>
                <a:spcPts val="0"/>
              </a:spcBef>
              <a:spcAft>
                <a:spcPts val="0"/>
              </a:spcAft>
              <a:buSzPts val="1800"/>
              <a:buChar char="●"/>
            </a:pPr>
            <a:r>
              <a:rPr lang="en"/>
              <a:t>Adj</a:t>
            </a:r>
            <a:r>
              <a:rPr lang="en"/>
              <a:t>usted R-squared is low, much variability unaccounted for</a:t>
            </a:r>
            <a:br>
              <a:rPr lang="en"/>
            </a:br>
            <a:r>
              <a:rPr lang="en"/>
              <a:t>Possible reasons for this</a:t>
            </a:r>
            <a:endParaRPr/>
          </a:p>
          <a:p>
            <a:pPr indent="-317500" lvl="1" marL="914400" rtl="0" algn="l">
              <a:spcBef>
                <a:spcPts val="0"/>
              </a:spcBef>
              <a:spcAft>
                <a:spcPts val="0"/>
              </a:spcAft>
              <a:buSzPts val="1400"/>
              <a:buChar char="○"/>
            </a:pPr>
            <a:r>
              <a:rPr lang="en"/>
              <a:t>Lack of relevant predictors</a:t>
            </a:r>
            <a:endParaRPr/>
          </a:p>
          <a:p>
            <a:pPr indent="-317500" lvl="1" marL="914400" rtl="0" algn="l">
              <a:spcBef>
                <a:spcPts val="0"/>
              </a:spcBef>
              <a:spcAft>
                <a:spcPts val="0"/>
              </a:spcAft>
              <a:buSzPts val="1400"/>
              <a:buChar char="○"/>
            </a:pPr>
            <a:r>
              <a:rPr lang="en"/>
              <a:t>Confounding relationships</a:t>
            </a:r>
            <a:endParaRPr/>
          </a:p>
          <a:p>
            <a:pPr indent="-317500" lvl="1" marL="914400" rtl="0" algn="l">
              <a:spcBef>
                <a:spcPts val="0"/>
              </a:spcBef>
              <a:spcAft>
                <a:spcPts val="0"/>
              </a:spcAft>
              <a:buSzPts val="1400"/>
              <a:buChar char="○"/>
            </a:pPr>
            <a:r>
              <a:rPr lang="en"/>
              <a:t>Some relationships (e.g. interactions) unaccounted for</a:t>
            </a:r>
            <a:endParaRPr/>
          </a:p>
          <a:p>
            <a:pPr indent="-317500" lvl="1" marL="914400" rtl="0" algn="l">
              <a:spcBef>
                <a:spcPts val="0"/>
              </a:spcBef>
              <a:spcAft>
                <a:spcPts val="0"/>
              </a:spcAft>
              <a:buSzPts val="1400"/>
              <a:buChar char="○"/>
            </a:pPr>
            <a:r>
              <a:rPr lang="en"/>
              <a:t>Weak adherence to assumptions, groupings of outliers</a:t>
            </a:r>
            <a:endParaRPr/>
          </a:p>
          <a:p>
            <a:pPr indent="-342900" lvl="0" marL="457200" rtl="0" algn="l">
              <a:spcBef>
                <a:spcPts val="0"/>
              </a:spcBef>
              <a:spcAft>
                <a:spcPts val="0"/>
              </a:spcAft>
              <a:buSzPts val="1800"/>
              <a:buChar char="●"/>
            </a:pPr>
            <a:r>
              <a:rPr lang="en"/>
              <a:t>Takeaways under assumptions of this model</a:t>
            </a:r>
            <a:endParaRPr/>
          </a:p>
          <a:p>
            <a:pPr indent="-317500" lvl="1" marL="914400" rtl="0" algn="l">
              <a:spcBef>
                <a:spcPts val="0"/>
              </a:spcBef>
              <a:spcAft>
                <a:spcPts val="0"/>
              </a:spcAft>
              <a:buSzPts val="1400"/>
              <a:buChar char="○"/>
            </a:pPr>
            <a:r>
              <a:rPr lang="en"/>
              <a:t>Seattle Airbnb hosts are highly competent, judging by review scores </a:t>
            </a:r>
            <a:r>
              <a:rPr lang="en"/>
              <a:t>(Intercept = </a:t>
            </a:r>
            <a:r>
              <a:rPr b="1" lang="en"/>
              <a:t>9.5</a:t>
            </a:r>
            <a:r>
              <a:rPr lang="en"/>
              <a:t>)</a:t>
            </a:r>
            <a:endParaRPr/>
          </a:p>
          <a:p>
            <a:pPr indent="-317500" lvl="1" marL="914400" rtl="0" algn="l">
              <a:spcBef>
                <a:spcPts val="0"/>
              </a:spcBef>
              <a:spcAft>
                <a:spcPts val="0"/>
              </a:spcAft>
              <a:buSzPts val="1400"/>
              <a:buChar char="○"/>
            </a:pPr>
            <a:r>
              <a:rPr lang="en"/>
              <a:t>Being a Superhost (</a:t>
            </a:r>
            <a:r>
              <a:rPr b="1" lang="en"/>
              <a:t>.345</a:t>
            </a:r>
            <a:r>
              <a:rPr lang="en"/>
              <a:t>) and having more bedrooms (</a:t>
            </a:r>
            <a:r>
              <a:rPr b="1" lang="en"/>
              <a:t>.074</a:t>
            </a:r>
            <a:r>
              <a:rPr lang="en"/>
              <a:t>)  associate most with review scores</a:t>
            </a:r>
            <a:endParaRPr/>
          </a:p>
          <a:p>
            <a:pPr indent="-317500" lvl="1" marL="914400" rtl="0" algn="l">
              <a:spcBef>
                <a:spcPts val="0"/>
              </a:spcBef>
              <a:spcAft>
                <a:spcPts val="0"/>
              </a:spcAft>
              <a:buSzPts val="1400"/>
              <a:buChar char="○"/>
            </a:pPr>
            <a:r>
              <a:rPr lang="en"/>
              <a:t>Host response rate (</a:t>
            </a:r>
            <a:r>
              <a:rPr b="1" lang="en"/>
              <a:t>-.002</a:t>
            </a:r>
            <a:r>
              <a:rPr lang="en"/>
              <a:t>) and number of listings (</a:t>
            </a:r>
            <a:r>
              <a:rPr b="1" lang="en"/>
              <a:t>-.0007</a:t>
            </a:r>
            <a:r>
              <a:rPr lang="en"/>
              <a:t>) associate least with review scores</a:t>
            </a:r>
            <a:endParaRPr/>
          </a:p>
          <a:p>
            <a:pPr indent="-317500" lvl="1" marL="914400" rtl="0" algn="l">
              <a:spcBef>
                <a:spcPts val="0"/>
              </a:spcBef>
              <a:spcAft>
                <a:spcPts val="0"/>
              </a:spcAft>
              <a:buSzPts val="1400"/>
              <a:buChar char="○"/>
            </a:pPr>
            <a:r>
              <a:rPr lang="en"/>
              <a:t>There are some complex challenges to modeling review scores, including selection bias</a:t>
            </a:r>
            <a:endParaRPr/>
          </a:p>
        </p:txBody>
      </p:sp>
      <p:sp>
        <p:nvSpPr>
          <p:cNvPr id="165" name="Google Shape;165;p29"/>
          <p:cNvSpPr txBox="1"/>
          <p:nvPr>
            <p:ph type="title"/>
          </p:nvPr>
        </p:nvSpPr>
        <p:spPr>
          <a:xfrm>
            <a:off x="311700" y="391350"/>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Q1b Results Analysis for Review Scores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idx="1" type="body"/>
          </p:nvPr>
        </p:nvSpPr>
        <p:spPr>
          <a:xfrm>
            <a:off x="694200" y="1136100"/>
            <a:ext cx="7755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Isolate a main effect with more rigorous testing</a:t>
            </a:r>
            <a:endParaRPr/>
          </a:p>
          <a:p>
            <a:pPr indent="-342900" lvl="0" marL="457200" rtl="0" algn="l">
              <a:spcBef>
                <a:spcPts val="0"/>
              </a:spcBef>
              <a:spcAft>
                <a:spcPts val="0"/>
              </a:spcAft>
              <a:buSzPts val="1800"/>
              <a:buChar char="●"/>
            </a:pPr>
            <a:r>
              <a:rPr lang="en"/>
              <a:t>Account for confounding relationships when adding secondary effects</a:t>
            </a:r>
            <a:endParaRPr/>
          </a:p>
          <a:p>
            <a:pPr indent="-342900" lvl="0" marL="457200" rtl="0" algn="l">
              <a:spcBef>
                <a:spcPts val="0"/>
              </a:spcBef>
              <a:spcAft>
                <a:spcPts val="0"/>
              </a:spcAft>
              <a:buSzPts val="1800"/>
              <a:buChar char="●"/>
            </a:pPr>
            <a:r>
              <a:rPr lang="en"/>
              <a:t>Test for interactions around predictors</a:t>
            </a:r>
            <a:endParaRPr/>
          </a:p>
          <a:p>
            <a:pPr indent="-342900" lvl="0" marL="457200" rtl="0" algn="l">
              <a:spcBef>
                <a:spcPts val="0"/>
              </a:spcBef>
              <a:spcAft>
                <a:spcPts val="0"/>
              </a:spcAft>
              <a:buSzPts val="1800"/>
              <a:buChar char="●"/>
            </a:pPr>
            <a:r>
              <a:rPr lang="en"/>
              <a:t>Train and test the model</a:t>
            </a:r>
            <a:endParaRPr/>
          </a:p>
        </p:txBody>
      </p:sp>
      <p:sp>
        <p:nvSpPr>
          <p:cNvPr id="171" name="Google Shape;171;p30"/>
          <p:cNvSpPr txBox="1"/>
          <p:nvPr>
            <p:ph type="title"/>
          </p:nvPr>
        </p:nvSpPr>
        <p:spPr>
          <a:xfrm>
            <a:off x="311700" y="391350"/>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Steps for Prediction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177" name="Google Shape;177;p3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As a host, what are the important factors that would get me higher ratings to qualify for being a superhost?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67" name="Google Shape;67;p14"/>
          <p:cNvSpPr txBox="1"/>
          <p:nvPr>
            <p:ph idx="1" type="body"/>
          </p:nvPr>
        </p:nvSpPr>
        <p:spPr>
          <a:xfrm>
            <a:off x="1194750" y="1168925"/>
            <a:ext cx="675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Data</a:t>
            </a:r>
            <a:r>
              <a:rPr lang="en"/>
              <a:t> </a:t>
            </a:r>
            <a:endParaRPr/>
          </a:p>
          <a:p>
            <a:pPr indent="-342900" lvl="0" marL="457200" rtl="0" algn="l">
              <a:spcBef>
                <a:spcPts val="0"/>
              </a:spcBef>
              <a:spcAft>
                <a:spcPts val="0"/>
              </a:spcAft>
              <a:buSzPts val="1800"/>
              <a:buChar char="●"/>
            </a:pPr>
            <a:r>
              <a:rPr lang="en"/>
              <a:t>8500 Airbnb house listing data in Seattle WA</a:t>
            </a:r>
            <a:endParaRPr/>
          </a:p>
          <a:p>
            <a:pPr indent="-342900" lvl="0" marL="457200" rtl="0" algn="l">
              <a:spcBef>
                <a:spcPts val="0"/>
              </a:spcBef>
              <a:spcAft>
                <a:spcPts val="0"/>
              </a:spcAft>
              <a:buSzPts val="1800"/>
              <a:buChar char="●"/>
            </a:pPr>
            <a:r>
              <a:rPr lang="en"/>
              <a:t>~300 columns</a:t>
            </a:r>
            <a:endParaRPr/>
          </a:p>
          <a:p>
            <a:pPr indent="0" lvl="0" marL="0" rtl="0" algn="l">
              <a:spcBef>
                <a:spcPts val="0"/>
              </a:spcBef>
              <a:spcAft>
                <a:spcPts val="0"/>
              </a:spcAft>
              <a:buNone/>
            </a:pPr>
            <a:r>
              <a:rPr b="1" lang="en">
                <a:solidFill>
                  <a:schemeClr val="accent5"/>
                </a:solidFill>
              </a:rPr>
              <a:t>Goals</a:t>
            </a:r>
            <a:endParaRPr/>
          </a:p>
          <a:p>
            <a:pPr indent="-342900" lvl="0" marL="457200" rtl="0" algn="l">
              <a:spcBef>
                <a:spcPts val="0"/>
              </a:spcBef>
              <a:spcAft>
                <a:spcPts val="0"/>
              </a:spcAft>
              <a:buSzPts val="1800"/>
              <a:buChar char="●"/>
            </a:pPr>
            <a:r>
              <a:rPr lang="en"/>
              <a:t>Help hosts to understand listing price, review scores, and requirements of being a </a:t>
            </a:r>
            <a:r>
              <a:rPr lang="en"/>
              <a:t>superhost</a:t>
            </a:r>
            <a:endParaRPr/>
          </a:p>
          <a:p>
            <a:pPr indent="0" lvl="0" marL="0" rtl="0" algn="l">
              <a:spcBef>
                <a:spcPts val="0"/>
              </a:spcBef>
              <a:spcAft>
                <a:spcPts val="0"/>
              </a:spcAft>
              <a:buNone/>
            </a:pPr>
            <a:r>
              <a:rPr b="1" lang="en">
                <a:solidFill>
                  <a:schemeClr val="accent5"/>
                </a:solidFill>
              </a:rPr>
              <a:t>Next step</a:t>
            </a:r>
            <a:endParaRPr b="1">
              <a:solidFill>
                <a:schemeClr val="accent5"/>
              </a:solidFill>
            </a:endParaRPr>
          </a:p>
          <a:p>
            <a:pPr indent="-342900" lvl="0" marL="457200" rtl="0" algn="l">
              <a:spcBef>
                <a:spcPts val="0"/>
              </a:spcBef>
              <a:spcAft>
                <a:spcPts val="0"/>
              </a:spcAft>
              <a:buSzPts val="1800"/>
              <a:buChar char="●"/>
            </a:pPr>
            <a:r>
              <a:rPr lang="en"/>
              <a:t>Test accuracy with prediction model</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Criterion to Be a Superhost</a:t>
            </a:r>
            <a:endParaRPr/>
          </a:p>
        </p:txBody>
      </p:sp>
      <p:sp>
        <p:nvSpPr>
          <p:cNvPr id="183" name="Google Shape;183;p32"/>
          <p:cNvSpPr txBox="1"/>
          <p:nvPr>
            <p:ph idx="1" type="body"/>
          </p:nvPr>
        </p:nvSpPr>
        <p:spPr>
          <a:xfrm>
            <a:off x="676500" y="1325575"/>
            <a:ext cx="7791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solidFill>
                  <a:srgbClr val="666666"/>
                </a:solidFill>
              </a:rPr>
              <a:t>“Superhosts are experienced highly rated hosts who are committed to providing great stays for guests.”										 -- Airbnb</a:t>
            </a:r>
            <a:endParaRPr i="1">
              <a:solidFill>
                <a:srgbClr val="666666"/>
              </a:solidFill>
            </a:endParaRPr>
          </a:p>
          <a:p>
            <a:pPr indent="0" lvl="0" marL="0" rtl="0" algn="l">
              <a:lnSpc>
                <a:spcPct val="100000"/>
              </a:lnSpc>
              <a:spcBef>
                <a:spcPts val="0"/>
              </a:spcBef>
              <a:spcAft>
                <a:spcPts val="0"/>
              </a:spcAft>
              <a:buNone/>
            </a:pPr>
            <a:r>
              <a:t/>
            </a:r>
            <a:endParaRPr i="1">
              <a:solidFill>
                <a:srgbClr val="666666"/>
              </a:solidFill>
            </a:endParaRPr>
          </a:p>
          <a:p>
            <a:pPr indent="0" lvl="0" marL="0" rtl="0" algn="l">
              <a:lnSpc>
                <a:spcPct val="100000"/>
              </a:lnSpc>
              <a:spcBef>
                <a:spcPts val="0"/>
              </a:spcBef>
              <a:spcAft>
                <a:spcPts val="0"/>
              </a:spcAft>
              <a:buNone/>
            </a:pPr>
            <a:r>
              <a:t/>
            </a:r>
            <a:endParaRPr i="1">
              <a:solidFill>
                <a:srgbClr val="666666"/>
              </a:solidFill>
            </a:endParaRPr>
          </a:p>
          <a:p>
            <a:pPr indent="-342900" lvl="0" marL="457200" rtl="0" algn="l">
              <a:lnSpc>
                <a:spcPct val="100000"/>
              </a:lnSpc>
              <a:spcBef>
                <a:spcPts val="0"/>
              </a:spcBef>
              <a:spcAft>
                <a:spcPts val="0"/>
              </a:spcAft>
              <a:buClr>
                <a:srgbClr val="666666"/>
              </a:buClr>
              <a:buSzPts val="1800"/>
              <a:buChar char="●"/>
            </a:pPr>
            <a:r>
              <a:rPr lang="en">
                <a:solidFill>
                  <a:srgbClr val="666666"/>
                </a:solidFill>
              </a:rPr>
              <a:t>Hosted at least</a:t>
            </a:r>
            <a:r>
              <a:rPr lang="en">
                <a:solidFill>
                  <a:srgbClr val="666666"/>
                </a:solidFill>
              </a:rPr>
              <a:t> 10 trips</a:t>
            </a:r>
            <a:endParaRPr>
              <a:solidFill>
                <a:srgbClr val="666666"/>
              </a:solidFill>
            </a:endParaRPr>
          </a:p>
          <a:p>
            <a:pPr indent="-342900" lvl="0" marL="457200" rtl="0" algn="l">
              <a:lnSpc>
                <a:spcPct val="100000"/>
              </a:lnSpc>
              <a:spcBef>
                <a:spcPts val="0"/>
              </a:spcBef>
              <a:spcAft>
                <a:spcPts val="0"/>
              </a:spcAft>
              <a:buClr>
                <a:srgbClr val="666666"/>
              </a:buClr>
              <a:buSzPts val="1800"/>
              <a:buChar char="●"/>
            </a:pPr>
            <a:r>
              <a:rPr lang="en">
                <a:solidFill>
                  <a:srgbClr val="666666"/>
                </a:solidFill>
              </a:rPr>
              <a:t>Maintained a </a:t>
            </a:r>
            <a:r>
              <a:rPr lang="en">
                <a:solidFill>
                  <a:srgbClr val="666666"/>
                </a:solidFill>
              </a:rPr>
              <a:t>90% response rate or higher</a:t>
            </a:r>
            <a:endParaRPr>
              <a:solidFill>
                <a:srgbClr val="666666"/>
              </a:solidFill>
            </a:endParaRPr>
          </a:p>
          <a:p>
            <a:pPr indent="-342900" lvl="0" marL="457200" rtl="0" algn="l">
              <a:lnSpc>
                <a:spcPct val="100000"/>
              </a:lnSpc>
              <a:spcBef>
                <a:spcPts val="0"/>
              </a:spcBef>
              <a:spcAft>
                <a:spcPts val="0"/>
              </a:spcAft>
              <a:buClr>
                <a:srgbClr val="666666"/>
              </a:buClr>
              <a:buSzPts val="1800"/>
              <a:buChar char="●"/>
            </a:pPr>
            <a:r>
              <a:rPr lang="en">
                <a:solidFill>
                  <a:srgbClr val="666666"/>
                </a:solidFill>
              </a:rPr>
              <a:t>Received a </a:t>
            </a:r>
            <a:r>
              <a:rPr lang="en">
                <a:solidFill>
                  <a:srgbClr val="666666"/>
                </a:solidFill>
              </a:rPr>
              <a:t>5-star review at least 80% of the time being reviewed as long as at least half of the guests who stayed at the property left a review</a:t>
            </a:r>
            <a:endParaRPr>
              <a:solidFill>
                <a:srgbClr val="666666"/>
              </a:solidFill>
            </a:endParaRPr>
          </a:p>
          <a:p>
            <a:pPr indent="-342900" lvl="0" marL="457200" rtl="0" algn="l">
              <a:lnSpc>
                <a:spcPct val="100000"/>
              </a:lnSpc>
              <a:spcBef>
                <a:spcPts val="0"/>
              </a:spcBef>
              <a:spcAft>
                <a:spcPts val="0"/>
              </a:spcAft>
              <a:buClr>
                <a:srgbClr val="666666"/>
              </a:buClr>
              <a:buSzPts val="1800"/>
              <a:buChar char="●"/>
            </a:pPr>
            <a:r>
              <a:rPr lang="en">
                <a:solidFill>
                  <a:srgbClr val="666666"/>
                </a:solidFill>
              </a:rPr>
              <a:t>Completed each of the confirmed reservations without canceling</a:t>
            </a:r>
            <a:endParaRPr>
              <a:solidFill>
                <a:srgbClr val="666666"/>
              </a:solidFill>
            </a:endParaRPr>
          </a:p>
        </p:txBody>
      </p:sp>
      <p:sp>
        <p:nvSpPr>
          <p:cNvPr id="184" name="Google Shape;184;p32"/>
          <p:cNvSpPr/>
          <p:nvPr/>
        </p:nvSpPr>
        <p:spPr>
          <a:xfrm>
            <a:off x="800150" y="3091075"/>
            <a:ext cx="7729200" cy="5565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Six Star Rating Categories*</a:t>
            </a:r>
            <a:endParaRPr/>
          </a:p>
        </p:txBody>
      </p:sp>
      <p:sp>
        <p:nvSpPr>
          <p:cNvPr id="190" name="Google Shape;190;p33"/>
          <p:cNvSpPr txBox="1"/>
          <p:nvPr>
            <p:ph idx="1" type="body"/>
          </p:nvPr>
        </p:nvSpPr>
        <p:spPr>
          <a:xfrm>
            <a:off x="435350" y="1127750"/>
            <a:ext cx="4881300" cy="328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Accuracy.</a:t>
            </a:r>
            <a:r>
              <a:rPr lang="en" sz="1600"/>
              <a:t> How accurately did your listing page represent your space?</a:t>
            </a:r>
            <a:endParaRPr sz="1600"/>
          </a:p>
          <a:p>
            <a:pPr indent="-330200" lvl="0" marL="457200" rtl="0" algn="l">
              <a:spcBef>
                <a:spcPts val="0"/>
              </a:spcBef>
              <a:spcAft>
                <a:spcPts val="0"/>
              </a:spcAft>
              <a:buSzPts val="1600"/>
              <a:buChar char="●"/>
            </a:pPr>
            <a:r>
              <a:rPr b="1" lang="en" sz="1600"/>
              <a:t>Communication.</a:t>
            </a:r>
            <a:r>
              <a:rPr lang="en" sz="1600"/>
              <a:t> How well did you communicate with your guest before and during their stay?</a:t>
            </a:r>
            <a:endParaRPr sz="1600"/>
          </a:p>
          <a:p>
            <a:pPr indent="-330200" lvl="0" marL="457200" rtl="0" algn="l">
              <a:spcBef>
                <a:spcPts val="0"/>
              </a:spcBef>
              <a:spcAft>
                <a:spcPts val="0"/>
              </a:spcAft>
              <a:buSzPts val="1600"/>
              <a:buChar char="●"/>
            </a:pPr>
            <a:r>
              <a:rPr b="1" lang="en" sz="1600"/>
              <a:t>Cleanliness.</a:t>
            </a:r>
            <a:r>
              <a:rPr lang="en" sz="1600"/>
              <a:t> Did your guests feel that your space was clean and tidy?</a:t>
            </a:r>
            <a:endParaRPr sz="1600"/>
          </a:p>
          <a:p>
            <a:pPr indent="-330200" lvl="0" marL="457200" rtl="0" algn="l">
              <a:spcBef>
                <a:spcPts val="0"/>
              </a:spcBef>
              <a:spcAft>
                <a:spcPts val="0"/>
              </a:spcAft>
              <a:buSzPts val="1600"/>
              <a:buChar char="●"/>
            </a:pPr>
            <a:r>
              <a:rPr b="1" lang="en" sz="1600"/>
              <a:t>Location.</a:t>
            </a:r>
            <a:r>
              <a:rPr lang="en" sz="1600"/>
              <a:t> How did guests feel about your neighborhood?</a:t>
            </a:r>
            <a:endParaRPr sz="1600"/>
          </a:p>
          <a:p>
            <a:pPr indent="-330200" lvl="0" marL="457200" rtl="0" algn="l">
              <a:spcBef>
                <a:spcPts val="0"/>
              </a:spcBef>
              <a:spcAft>
                <a:spcPts val="0"/>
              </a:spcAft>
              <a:buSzPts val="1600"/>
              <a:buChar char="●"/>
            </a:pPr>
            <a:r>
              <a:rPr b="1" lang="en" sz="1600"/>
              <a:t>Check-in.</a:t>
            </a:r>
            <a:r>
              <a:rPr lang="en" sz="1600"/>
              <a:t> How smoothly did their check-in go?</a:t>
            </a:r>
            <a:endParaRPr sz="1600"/>
          </a:p>
          <a:p>
            <a:pPr indent="-330200" lvl="0" marL="457200" rtl="0" algn="l">
              <a:spcBef>
                <a:spcPts val="0"/>
              </a:spcBef>
              <a:spcAft>
                <a:spcPts val="0"/>
              </a:spcAft>
              <a:buSzPts val="1600"/>
              <a:buChar char="●"/>
            </a:pPr>
            <a:r>
              <a:rPr b="1" lang="en" sz="1600"/>
              <a:t>Value.</a:t>
            </a:r>
            <a:r>
              <a:rPr lang="en" sz="1600"/>
              <a:t> Did your guest feel your listing provided good value for the price?</a:t>
            </a:r>
            <a:endParaRPr sz="1600"/>
          </a:p>
        </p:txBody>
      </p:sp>
      <p:pic>
        <p:nvPicPr>
          <p:cNvPr id="191" name="Google Shape;191;p33"/>
          <p:cNvPicPr preferRelativeResize="0"/>
          <p:nvPr/>
        </p:nvPicPr>
        <p:blipFill rotWithShape="1">
          <a:blip r:embed="rId3">
            <a:alphaModFix/>
          </a:blip>
          <a:srcRect b="44362" l="0" r="0" t="2830"/>
          <a:stretch/>
        </p:blipFill>
        <p:spPr>
          <a:xfrm>
            <a:off x="5440100" y="1347675"/>
            <a:ext cx="3081849" cy="2893225"/>
          </a:xfrm>
          <a:prstGeom prst="rect">
            <a:avLst/>
          </a:prstGeom>
          <a:noFill/>
          <a:ln cap="flat" cmpd="sng" w="9525">
            <a:solidFill>
              <a:schemeClr val="dk2"/>
            </a:solidFill>
            <a:prstDash val="solid"/>
            <a:round/>
            <a:headEnd len="sm" w="sm" type="none"/>
            <a:tailEnd len="sm" w="sm" type="none"/>
          </a:ln>
        </p:spPr>
      </p:pic>
      <p:sp>
        <p:nvSpPr>
          <p:cNvPr id="192" name="Google Shape;192;p33"/>
          <p:cNvSpPr txBox="1"/>
          <p:nvPr/>
        </p:nvSpPr>
        <p:spPr>
          <a:xfrm>
            <a:off x="618200" y="4636575"/>
            <a:ext cx="79038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u="sng">
                <a:solidFill>
                  <a:schemeClr val="hlink"/>
                </a:solidFill>
                <a:latin typeface="Lato"/>
                <a:ea typeface="Lato"/>
                <a:cs typeface="Lato"/>
                <a:sym typeface="Lato"/>
                <a:hlinkClick r:id="rId4"/>
              </a:rPr>
              <a:t>https://www.airbnb.com/help/article/1257/how-do-star-ratings-work</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Statistical Model: Logistic Regression</a:t>
            </a:r>
            <a:endParaRPr/>
          </a:p>
          <a:p>
            <a:pPr indent="0" lvl="0" marL="0" rtl="0" algn="l">
              <a:spcBef>
                <a:spcPts val="0"/>
              </a:spcBef>
              <a:spcAft>
                <a:spcPts val="0"/>
              </a:spcAft>
              <a:buNone/>
            </a:pPr>
            <a:r>
              <a:t/>
            </a:r>
            <a:endParaRPr/>
          </a:p>
        </p:txBody>
      </p:sp>
      <p:sp>
        <p:nvSpPr>
          <p:cNvPr id="198" name="Google Shape;198;p34"/>
          <p:cNvSpPr txBox="1"/>
          <p:nvPr>
            <p:ph idx="1" type="body"/>
          </p:nvPr>
        </p:nvSpPr>
        <p:spPr>
          <a:xfrm>
            <a:off x="779400" y="1140125"/>
            <a:ext cx="7585200" cy="3416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chemeClr val="accent5"/>
                </a:solidFill>
              </a:rPr>
              <a:t>Hypothesis</a:t>
            </a:r>
            <a:endParaRPr/>
          </a:p>
          <a:p>
            <a:pPr indent="0" lvl="0" marL="0" rtl="0" algn="just">
              <a:spcBef>
                <a:spcPts val="0"/>
              </a:spcBef>
              <a:spcAft>
                <a:spcPts val="0"/>
              </a:spcAft>
              <a:buNone/>
            </a:pPr>
            <a:r>
              <a:rPr lang="en"/>
              <a:t>The </a:t>
            </a:r>
            <a:r>
              <a:rPr lang="en"/>
              <a:t>association</a:t>
            </a:r>
            <a:r>
              <a:rPr lang="en"/>
              <a:t> between being a superhost and each of the six review categories.</a:t>
            </a:r>
            <a:endParaRPr/>
          </a:p>
          <a:p>
            <a:pPr indent="0" lvl="0" marL="0" rtl="0" algn="l">
              <a:spcBef>
                <a:spcPts val="1600"/>
              </a:spcBef>
              <a:spcAft>
                <a:spcPts val="0"/>
              </a:spcAft>
              <a:buClr>
                <a:srgbClr val="000000"/>
              </a:buClr>
              <a:buSzPts val="1100"/>
              <a:buFont typeface="Arial"/>
              <a:buNone/>
            </a:pPr>
            <a:r>
              <a:rPr b="1" lang="en">
                <a:solidFill>
                  <a:schemeClr val="accent5"/>
                </a:solidFill>
              </a:rPr>
              <a:t>Response</a:t>
            </a:r>
            <a:r>
              <a:rPr lang="en"/>
              <a:t>	host_is_superhost 0/1</a:t>
            </a:r>
            <a:endParaRPr/>
          </a:p>
          <a:p>
            <a:pPr indent="0" lvl="0" marL="0" rtl="0" algn="l">
              <a:spcBef>
                <a:spcPts val="0"/>
              </a:spcBef>
              <a:spcAft>
                <a:spcPts val="0"/>
              </a:spcAft>
              <a:buClr>
                <a:srgbClr val="000000"/>
              </a:buClr>
              <a:buSzPts val="1100"/>
              <a:buFont typeface="Arial"/>
              <a:buNone/>
            </a:pPr>
            <a:r>
              <a:rPr b="1" lang="en">
                <a:solidFill>
                  <a:schemeClr val="accent5"/>
                </a:solidFill>
              </a:rPr>
              <a:t>Predictors	</a:t>
            </a:r>
            <a:r>
              <a:rPr lang="en"/>
              <a:t>Review scores in 6 categories</a:t>
            </a:r>
            <a:endParaRPr b="1"/>
          </a:p>
          <a:p>
            <a:pPr indent="0" lvl="0" marL="0" rtl="0" algn="just">
              <a:spcBef>
                <a:spcPts val="1600"/>
              </a:spcBef>
              <a:spcAft>
                <a:spcPts val="0"/>
              </a:spcAft>
              <a:buNone/>
            </a:pPr>
            <a:r>
              <a:rPr b="1" lang="en">
                <a:solidFill>
                  <a:schemeClr val="accent5"/>
                </a:solidFill>
              </a:rPr>
              <a:t>Model</a:t>
            </a:r>
            <a:endParaRPr/>
          </a:p>
          <a:p>
            <a:pPr indent="0" lvl="0" marL="0" rtl="0" algn="just">
              <a:spcBef>
                <a:spcPts val="0"/>
              </a:spcBef>
              <a:spcAft>
                <a:spcPts val="1600"/>
              </a:spcAft>
              <a:buNone/>
            </a:pPr>
            <a:r>
              <a:rPr lang="en"/>
              <a:t>glm(superhost~accuracy+communication+cleanliness+location+checkin+value, data=hostData,family=binomial)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391350"/>
            <a:ext cx="894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Assumptions - </a:t>
            </a:r>
            <a:r>
              <a:rPr lang="en"/>
              <a:t>Logistic Regression</a:t>
            </a:r>
            <a:endParaRPr/>
          </a:p>
          <a:p>
            <a:pPr indent="0" lvl="0" marL="0" rtl="0" algn="l">
              <a:spcBef>
                <a:spcPts val="0"/>
              </a:spcBef>
              <a:spcAft>
                <a:spcPts val="0"/>
              </a:spcAft>
              <a:buNone/>
            </a:pPr>
            <a:r>
              <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Binary dependent variables</a:t>
            </a:r>
            <a:endParaRPr/>
          </a:p>
          <a:p>
            <a:pPr indent="457200" lvl="0" marL="0" rtl="0" algn="l">
              <a:spcBef>
                <a:spcPts val="1600"/>
              </a:spcBef>
              <a:spcAft>
                <a:spcPts val="0"/>
              </a:spcAft>
              <a:buNone/>
            </a:pPr>
            <a:r>
              <a:rPr lang="en"/>
              <a:t>Superhost response variable being 0/1.</a:t>
            </a:r>
            <a:endParaRPr/>
          </a:p>
          <a:p>
            <a:pPr indent="-342900" lvl="0" marL="457200" rtl="0" algn="l">
              <a:spcBef>
                <a:spcPts val="1600"/>
              </a:spcBef>
              <a:spcAft>
                <a:spcPts val="0"/>
              </a:spcAft>
              <a:buSzPts val="1800"/>
              <a:buAutoNum type="arabicPeriod"/>
            </a:pPr>
            <a:r>
              <a:rPr lang="en"/>
              <a:t>Independent observation variables</a:t>
            </a:r>
            <a:endParaRPr/>
          </a:p>
          <a:p>
            <a:pPr indent="0" lvl="0" marL="514350" rtl="0" algn="l">
              <a:spcBef>
                <a:spcPts val="1600"/>
              </a:spcBef>
              <a:spcAft>
                <a:spcPts val="0"/>
              </a:spcAft>
              <a:buNone/>
            </a:pPr>
            <a:r>
              <a:rPr lang="en"/>
              <a:t>The study is an observation study, we could assume that each booking is independent from each other.</a:t>
            </a:r>
            <a:endParaRPr/>
          </a:p>
          <a:p>
            <a:pPr indent="-342900" lvl="0" marL="457200" marR="0" rtl="0" algn="l">
              <a:lnSpc>
                <a:spcPct val="115000"/>
              </a:lnSpc>
              <a:spcBef>
                <a:spcPts val="1600"/>
              </a:spcBef>
              <a:spcAft>
                <a:spcPts val="0"/>
              </a:spcAft>
              <a:buSzPts val="1800"/>
              <a:buAutoNum type="arabicPeriod"/>
            </a:pPr>
            <a:r>
              <a:rPr lang="en"/>
              <a:t>No strong intercorrelations among predictor variables</a:t>
            </a:r>
            <a:endParaRPr/>
          </a:p>
          <a:p>
            <a:pPr indent="457200" lvl="0" marL="0" marR="0" rtl="0" algn="l">
              <a:lnSpc>
                <a:spcPct val="115000"/>
              </a:lnSpc>
              <a:spcBef>
                <a:spcPts val="1600"/>
              </a:spcBef>
              <a:spcAft>
                <a:spcPts val="1600"/>
              </a:spcAft>
              <a:buNone/>
            </a:pPr>
            <a:r>
              <a:rPr lang="en"/>
              <a:t>Pearson correlation table and correlation matrix plot</a:t>
            </a:r>
            <a:endParaRPr/>
          </a:p>
        </p:txBody>
      </p:sp>
      <p:sp>
        <p:nvSpPr>
          <p:cNvPr id="205" name="Google Shape;205;p35"/>
          <p:cNvSpPr/>
          <p:nvPr/>
        </p:nvSpPr>
        <p:spPr>
          <a:xfrm>
            <a:off x="311700" y="1152475"/>
            <a:ext cx="546664" cy="494559"/>
          </a:xfrm>
          <a:custGeom>
            <a:rect b="b" l="l" r="r" t="t"/>
            <a:pathLst>
              <a:path extrusionOk="0" h="54392" w="67261">
                <a:moveTo>
                  <a:pt x="0" y="23245"/>
                </a:moveTo>
                <a:cubicBezTo>
                  <a:pt x="3297" y="28356"/>
                  <a:pt x="8572" y="57782"/>
                  <a:pt x="19782" y="53908"/>
                </a:cubicBezTo>
                <a:cubicBezTo>
                  <a:pt x="30992" y="50034"/>
                  <a:pt x="59348" y="8985"/>
                  <a:pt x="67261" y="0"/>
                </a:cubicBezTo>
              </a:path>
            </a:pathLst>
          </a:custGeom>
          <a:noFill/>
          <a:ln cap="flat" cmpd="sng" w="76200">
            <a:solidFill>
              <a:schemeClr val="accent6"/>
            </a:solidFill>
            <a:prstDash val="solid"/>
            <a:round/>
            <a:headEnd len="med" w="med" type="none"/>
            <a:tailEnd len="med" w="med" type="none"/>
          </a:ln>
        </p:spPr>
      </p:sp>
      <p:sp>
        <p:nvSpPr>
          <p:cNvPr id="206" name="Google Shape;206;p35"/>
          <p:cNvSpPr/>
          <p:nvPr/>
        </p:nvSpPr>
        <p:spPr>
          <a:xfrm>
            <a:off x="311700" y="2258925"/>
            <a:ext cx="546664" cy="494559"/>
          </a:xfrm>
          <a:custGeom>
            <a:rect b="b" l="l" r="r" t="t"/>
            <a:pathLst>
              <a:path extrusionOk="0" h="54392" w="67261">
                <a:moveTo>
                  <a:pt x="0" y="23245"/>
                </a:moveTo>
                <a:cubicBezTo>
                  <a:pt x="3297" y="28356"/>
                  <a:pt x="8572" y="57782"/>
                  <a:pt x="19782" y="53908"/>
                </a:cubicBezTo>
                <a:cubicBezTo>
                  <a:pt x="30992" y="50034"/>
                  <a:pt x="59348" y="8985"/>
                  <a:pt x="67261" y="0"/>
                </a:cubicBezTo>
              </a:path>
            </a:pathLst>
          </a:custGeom>
          <a:noFill/>
          <a:ln cap="flat" cmpd="sng" w="76200">
            <a:solidFill>
              <a:schemeClr val="accent6"/>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391350"/>
            <a:ext cx="894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Assumptions - Logistic Regression</a:t>
            </a:r>
            <a:endParaRPr/>
          </a:p>
          <a:p>
            <a:pPr indent="0" lvl="0" marL="0" rtl="0" algn="l">
              <a:spcBef>
                <a:spcPts val="0"/>
              </a:spcBef>
              <a:spcAft>
                <a:spcPts val="0"/>
              </a:spcAft>
              <a:buNone/>
            </a:pPr>
            <a:r>
              <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startAt="3"/>
            </a:pPr>
            <a:r>
              <a:rPr lang="en"/>
              <a:t>No strong </a:t>
            </a:r>
            <a:r>
              <a:rPr lang="en"/>
              <a:t>intercorrelations among predictor variables.</a:t>
            </a:r>
            <a:endParaRPr/>
          </a:p>
        </p:txBody>
      </p:sp>
      <p:pic>
        <p:nvPicPr>
          <p:cNvPr id="213" name="Google Shape;213;p36"/>
          <p:cNvPicPr preferRelativeResize="0"/>
          <p:nvPr/>
        </p:nvPicPr>
        <p:blipFill>
          <a:blip r:embed="rId3">
            <a:alphaModFix/>
          </a:blip>
          <a:stretch>
            <a:fillRect/>
          </a:stretch>
        </p:blipFill>
        <p:spPr>
          <a:xfrm>
            <a:off x="311688" y="1758750"/>
            <a:ext cx="8593125" cy="2922350"/>
          </a:xfrm>
          <a:prstGeom prst="rect">
            <a:avLst/>
          </a:prstGeom>
          <a:noFill/>
          <a:ln>
            <a:noFill/>
          </a:ln>
        </p:spPr>
      </p:pic>
      <p:sp>
        <p:nvSpPr>
          <p:cNvPr id="214" name="Google Shape;214;p36"/>
          <p:cNvSpPr txBox="1"/>
          <p:nvPr/>
        </p:nvSpPr>
        <p:spPr>
          <a:xfrm>
            <a:off x="3537150" y="4645075"/>
            <a:ext cx="2373000" cy="4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Lato"/>
                <a:ea typeface="Lato"/>
                <a:cs typeface="Lato"/>
                <a:sym typeface="Lato"/>
              </a:rPr>
              <a:t>Pearson Correlation Table</a:t>
            </a:r>
            <a:endParaRPr/>
          </a:p>
        </p:txBody>
      </p:sp>
      <p:sp>
        <p:nvSpPr>
          <p:cNvPr id="215" name="Google Shape;215;p36"/>
          <p:cNvSpPr/>
          <p:nvPr/>
        </p:nvSpPr>
        <p:spPr>
          <a:xfrm>
            <a:off x="4572000" y="3476975"/>
            <a:ext cx="755400" cy="3477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p:nvPr/>
        </p:nvSpPr>
        <p:spPr>
          <a:xfrm>
            <a:off x="6174775" y="3046075"/>
            <a:ext cx="755400" cy="3477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startAt="3"/>
            </a:pPr>
            <a:r>
              <a:rPr lang="en"/>
              <a:t>No strong intercorrelations among predictor variables.</a:t>
            </a:r>
            <a:endParaRPr/>
          </a:p>
        </p:txBody>
      </p:sp>
      <p:sp>
        <p:nvSpPr>
          <p:cNvPr id="222" name="Google Shape;222;p37"/>
          <p:cNvSpPr txBox="1"/>
          <p:nvPr>
            <p:ph type="title"/>
          </p:nvPr>
        </p:nvSpPr>
        <p:spPr>
          <a:xfrm>
            <a:off x="311700" y="391350"/>
            <a:ext cx="894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Assumptions - Logistic Regression</a:t>
            </a:r>
            <a:endParaRPr/>
          </a:p>
          <a:p>
            <a:pPr indent="0" lvl="0" marL="0" rtl="0" algn="l">
              <a:spcBef>
                <a:spcPts val="0"/>
              </a:spcBef>
              <a:spcAft>
                <a:spcPts val="0"/>
              </a:spcAft>
              <a:buNone/>
            </a:pPr>
            <a:r>
              <a:t/>
            </a:r>
            <a:endParaRPr/>
          </a:p>
        </p:txBody>
      </p:sp>
      <p:sp>
        <p:nvSpPr>
          <p:cNvPr id="223" name="Google Shape;223;p37"/>
          <p:cNvSpPr txBox="1"/>
          <p:nvPr/>
        </p:nvSpPr>
        <p:spPr>
          <a:xfrm>
            <a:off x="3537149" y="4645075"/>
            <a:ext cx="2069700" cy="4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Lato"/>
                <a:ea typeface="Lato"/>
                <a:cs typeface="Lato"/>
                <a:sym typeface="Lato"/>
              </a:rPr>
              <a:t>Correlation Matrix Plot </a:t>
            </a:r>
            <a:endParaRPr/>
          </a:p>
        </p:txBody>
      </p:sp>
      <p:pic>
        <p:nvPicPr>
          <p:cNvPr id="224" name="Google Shape;224;p37"/>
          <p:cNvPicPr preferRelativeResize="0"/>
          <p:nvPr/>
        </p:nvPicPr>
        <p:blipFill rotWithShape="1">
          <a:blip r:embed="rId3">
            <a:alphaModFix/>
          </a:blip>
          <a:srcRect b="0" l="0" r="0" t="2884"/>
          <a:stretch/>
        </p:blipFill>
        <p:spPr>
          <a:xfrm>
            <a:off x="1867413" y="1627350"/>
            <a:ext cx="5409175" cy="3093924"/>
          </a:xfrm>
          <a:prstGeom prst="rect">
            <a:avLst/>
          </a:prstGeom>
          <a:noFill/>
          <a:ln>
            <a:noFill/>
          </a:ln>
        </p:spPr>
      </p:pic>
      <p:sp>
        <p:nvSpPr>
          <p:cNvPr id="225" name="Google Shape;225;p37"/>
          <p:cNvSpPr/>
          <p:nvPr/>
        </p:nvSpPr>
        <p:spPr>
          <a:xfrm>
            <a:off x="311700" y="1152475"/>
            <a:ext cx="546664" cy="494559"/>
          </a:xfrm>
          <a:custGeom>
            <a:rect b="b" l="l" r="r" t="t"/>
            <a:pathLst>
              <a:path extrusionOk="0" h="54392" w="67261">
                <a:moveTo>
                  <a:pt x="0" y="23245"/>
                </a:moveTo>
                <a:cubicBezTo>
                  <a:pt x="3297" y="28356"/>
                  <a:pt x="8572" y="57782"/>
                  <a:pt x="19782" y="53908"/>
                </a:cubicBezTo>
                <a:cubicBezTo>
                  <a:pt x="30992" y="50034"/>
                  <a:pt x="59348" y="8985"/>
                  <a:pt x="67261" y="0"/>
                </a:cubicBezTo>
              </a:path>
            </a:pathLst>
          </a:custGeom>
          <a:noFill/>
          <a:ln cap="flat" cmpd="sng" w="76200">
            <a:solidFill>
              <a:schemeClr val="accent6"/>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391350"/>
            <a:ext cx="894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Assumptions - Logistic Regression</a:t>
            </a:r>
            <a:endParaRPr/>
          </a:p>
          <a:p>
            <a:pPr indent="0" lvl="0" marL="0" rtl="0" algn="l">
              <a:spcBef>
                <a:spcPts val="0"/>
              </a:spcBef>
              <a:spcAft>
                <a:spcPts val="0"/>
              </a:spcAft>
              <a:buNone/>
            </a:pPr>
            <a:r>
              <a:t/>
            </a:r>
            <a:endParaRPr/>
          </a:p>
        </p:txBody>
      </p:sp>
      <p:sp>
        <p:nvSpPr>
          <p:cNvPr id="231" name="Google Shape;23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startAt="4"/>
            </a:pPr>
            <a:r>
              <a:rPr lang="en"/>
              <a:t> </a:t>
            </a:r>
            <a:r>
              <a:rPr lang="en"/>
              <a:t>Linearity of independent variables and log odds</a:t>
            </a:r>
            <a:endParaRPr/>
          </a:p>
          <a:p>
            <a:pPr indent="0" lvl="0" marL="457200" marR="0" rtl="0" algn="l">
              <a:lnSpc>
                <a:spcPct val="115000"/>
              </a:lnSpc>
              <a:spcBef>
                <a:spcPts val="1600"/>
              </a:spcBef>
              <a:spcAft>
                <a:spcPts val="0"/>
              </a:spcAft>
              <a:buNone/>
            </a:pPr>
            <a:r>
              <a:rPr lang="en"/>
              <a:t>There is a linear relationship between the logit of the outcome and each predictor variables.</a:t>
            </a:r>
            <a:endParaRPr/>
          </a:p>
          <a:p>
            <a:pPr indent="-342900" lvl="0" marL="457200" marR="0" rtl="0" algn="l">
              <a:lnSpc>
                <a:spcPct val="115000"/>
              </a:lnSpc>
              <a:spcBef>
                <a:spcPts val="1600"/>
              </a:spcBef>
              <a:spcAft>
                <a:spcPts val="0"/>
              </a:spcAft>
              <a:buSzPts val="1800"/>
              <a:buAutoNum type="arabicPeriod" startAt="4"/>
            </a:pPr>
            <a:r>
              <a:rPr lang="en"/>
              <a:t>Large sample size</a:t>
            </a:r>
            <a:endParaRPr/>
          </a:p>
          <a:p>
            <a:pPr indent="0" lvl="0" marL="457200" marR="0" rtl="0" algn="l">
              <a:lnSpc>
                <a:spcPct val="115000"/>
              </a:lnSpc>
              <a:spcBef>
                <a:spcPts val="1600"/>
              </a:spcBef>
              <a:spcAft>
                <a:spcPts val="1600"/>
              </a:spcAft>
              <a:buNone/>
            </a:pPr>
            <a:r>
              <a:rPr lang="en"/>
              <a:t>There are 5302 </a:t>
            </a:r>
            <a:r>
              <a:rPr lang="en"/>
              <a:t>observations (</a:t>
            </a:r>
            <a:r>
              <a:rPr lang="en"/>
              <a:t>distinct hosts in Seattle) after averaging the review scores for hosts with more than one listing.</a:t>
            </a:r>
            <a:endParaRPr/>
          </a:p>
        </p:txBody>
      </p:sp>
      <p:sp>
        <p:nvSpPr>
          <p:cNvPr id="232" name="Google Shape;232;p38"/>
          <p:cNvSpPr/>
          <p:nvPr/>
        </p:nvSpPr>
        <p:spPr>
          <a:xfrm>
            <a:off x="311700" y="1152475"/>
            <a:ext cx="546664" cy="494559"/>
          </a:xfrm>
          <a:custGeom>
            <a:rect b="b" l="l" r="r" t="t"/>
            <a:pathLst>
              <a:path extrusionOk="0" h="54392" w="67261">
                <a:moveTo>
                  <a:pt x="0" y="23245"/>
                </a:moveTo>
                <a:cubicBezTo>
                  <a:pt x="3297" y="28356"/>
                  <a:pt x="8572" y="57782"/>
                  <a:pt x="19782" y="53908"/>
                </a:cubicBezTo>
                <a:cubicBezTo>
                  <a:pt x="30992" y="50034"/>
                  <a:pt x="59348" y="8985"/>
                  <a:pt x="67261" y="0"/>
                </a:cubicBezTo>
              </a:path>
            </a:pathLst>
          </a:custGeom>
          <a:noFill/>
          <a:ln cap="flat" cmpd="sng" w="76200">
            <a:solidFill>
              <a:schemeClr val="accent6"/>
            </a:solidFill>
            <a:prstDash val="solid"/>
            <a:round/>
            <a:headEnd len="med" w="med" type="none"/>
            <a:tailEnd len="med" w="med" type="none"/>
          </a:ln>
        </p:spPr>
      </p:sp>
      <p:sp>
        <p:nvSpPr>
          <p:cNvPr id="233" name="Google Shape;233;p38"/>
          <p:cNvSpPr/>
          <p:nvPr/>
        </p:nvSpPr>
        <p:spPr>
          <a:xfrm>
            <a:off x="311700" y="2571750"/>
            <a:ext cx="546664" cy="494559"/>
          </a:xfrm>
          <a:custGeom>
            <a:rect b="b" l="l" r="r" t="t"/>
            <a:pathLst>
              <a:path extrusionOk="0" h="54392" w="67261">
                <a:moveTo>
                  <a:pt x="0" y="23245"/>
                </a:moveTo>
                <a:cubicBezTo>
                  <a:pt x="3297" y="28356"/>
                  <a:pt x="8572" y="57782"/>
                  <a:pt x="19782" y="53908"/>
                </a:cubicBezTo>
                <a:cubicBezTo>
                  <a:pt x="30992" y="50034"/>
                  <a:pt x="59348" y="8985"/>
                  <a:pt x="67261" y="0"/>
                </a:cubicBezTo>
              </a:path>
            </a:pathLst>
          </a:custGeom>
          <a:noFill/>
          <a:ln cap="flat" cmpd="sng" w="76200">
            <a:solidFill>
              <a:schemeClr val="accent6"/>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Coefficient Estimate Table</a:t>
            </a:r>
            <a:endParaRPr/>
          </a:p>
        </p:txBody>
      </p:sp>
      <p:pic>
        <p:nvPicPr>
          <p:cNvPr id="239" name="Google Shape;239;p39"/>
          <p:cNvPicPr preferRelativeResize="0"/>
          <p:nvPr/>
        </p:nvPicPr>
        <p:blipFill>
          <a:blip r:embed="rId3">
            <a:alphaModFix/>
          </a:blip>
          <a:stretch>
            <a:fillRect/>
          </a:stretch>
        </p:blipFill>
        <p:spPr>
          <a:xfrm>
            <a:off x="285863" y="1298250"/>
            <a:ext cx="8572273" cy="3412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Interpretation of the Association</a:t>
            </a:r>
            <a:endParaRPr/>
          </a:p>
        </p:txBody>
      </p:sp>
      <p:sp>
        <p:nvSpPr>
          <p:cNvPr id="245" name="Google Shape;245;p40"/>
          <p:cNvSpPr txBox="1"/>
          <p:nvPr>
            <p:ph idx="1" type="body"/>
          </p:nvPr>
        </p:nvSpPr>
        <p:spPr>
          <a:xfrm>
            <a:off x="3502450" y="1246050"/>
            <a:ext cx="523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Exponentiated Coefficient Estimate</a:t>
            </a:r>
            <a:endParaRPr/>
          </a:p>
          <a:p>
            <a:pPr indent="0" lvl="0" marL="0" rtl="0" algn="just">
              <a:spcBef>
                <a:spcPts val="1600"/>
              </a:spcBef>
              <a:spcAft>
                <a:spcPts val="0"/>
              </a:spcAft>
              <a:buNone/>
            </a:pPr>
            <a:r>
              <a:rPr b="1" lang="en"/>
              <a:t>Accuracy</a:t>
            </a:r>
            <a:r>
              <a:rPr lang="en"/>
              <a:t>: 3.971 - Holding other predictors fixed there is a 297.1% increase in odds of becoming a superhost for one-unit increase in accuracy rating.</a:t>
            </a:r>
            <a:endParaRPr/>
          </a:p>
          <a:p>
            <a:pPr indent="0" lvl="0" marL="0" rtl="0" algn="just">
              <a:lnSpc>
                <a:spcPct val="115000"/>
              </a:lnSpc>
              <a:spcBef>
                <a:spcPts val="1600"/>
              </a:spcBef>
              <a:spcAft>
                <a:spcPts val="0"/>
              </a:spcAft>
              <a:buNone/>
            </a:pPr>
            <a:r>
              <a:rPr b="1" lang="en"/>
              <a:t>Communication</a:t>
            </a:r>
            <a:r>
              <a:rPr lang="en"/>
              <a:t>: 	144.2% increase in odds</a:t>
            </a:r>
            <a:endParaRPr/>
          </a:p>
          <a:p>
            <a:pPr indent="0" lvl="0" marL="0" rtl="0" algn="just">
              <a:lnSpc>
                <a:spcPct val="115000"/>
              </a:lnSpc>
              <a:spcBef>
                <a:spcPts val="0"/>
              </a:spcBef>
              <a:spcAft>
                <a:spcPts val="0"/>
              </a:spcAft>
              <a:buNone/>
            </a:pPr>
            <a:r>
              <a:rPr b="1" lang="en"/>
              <a:t>Cleanliness</a:t>
            </a:r>
            <a:r>
              <a:rPr lang="en"/>
              <a:t>: 		161.4% increase in odds</a:t>
            </a:r>
            <a:endParaRPr/>
          </a:p>
          <a:p>
            <a:pPr indent="0" lvl="0" marL="0" rtl="0" algn="just">
              <a:lnSpc>
                <a:spcPct val="115000"/>
              </a:lnSpc>
              <a:spcBef>
                <a:spcPts val="0"/>
              </a:spcBef>
              <a:spcAft>
                <a:spcPts val="0"/>
              </a:spcAft>
              <a:buNone/>
            </a:pPr>
            <a:r>
              <a:rPr b="1" lang="en"/>
              <a:t>Location</a:t>
            </a:r>
            <a:r>
              <a:rPr lang="en"/>
              <a:t>: 		28.7% increase in odds</a:t>
            </a:r>
            <a:endParaRPr/>
          </a:p>
          <a:p>
            <a:pPr indent="0" lvl="0" marL="0" rtl="0" algn="just">
              <a:lnSpc>
                <a:spcPct val="115000"/>
              </a:lnSpc>
              <a:spcBef>
                <a:spcPts val="0"/>
              </a:spcBef>
              <a:spcAft>
                <a:spcPts val="0"/>
              </a:spcAft>
              <a:buNone/>
            </a:pPr>
            <a:r>
              <a:rPr b="1" lang="en"/>
              <a:t>Check-in</a:t>
            </a:r>
            <a:r>
              <a:rPr lang="en"/>
              <a:t>: 		157.7% increase in odds</a:t>
            </a:r>
            <a:endParaRPr/>
          </a:p>
          <a:p>
            <a:pPr indent="0" lvl="0" marL="0" rtl="0" algn="just">
              <a:lnSpc>
                <a:spcPct val="115000"/>
              </a:lnSpc>
              <a:spcBef>
                <a:spcPts val="0"/>
              </a:spcBef>
              <a:spcAft>
                <a:spcPts val="0"/>
              </a:spcAft>
              <a:buNone/>
            </a:pPr>
            <a:r>
              <a:rPr b="1" lang="en"/>
              <a:t>Value</a:t>
            </a:r>
            <a:r>
              <a:rPr lang="en"/>
              <a:t>: 			36.4 % increase in odds</a:t>
            </a:r>
            <a:endParaRPr/>
          </a:p>
        </p:txBody>
      </p:sp>
      <p:pic>
        <p:nvPicPr>
          <p:cNvPr id="246" name="Google Shape;246;p40"/>
          <p:cNvPicPr preferRelativeResize="0"/>
          <p:nvPr/>
        </p:nvPicPr>
        <p:blipFill>
          <a:blip r:embed="rId3">
            <a:alphaModFix/>
          </a:blip>
          <a:stretch>
            <a:fillRect/>
          </a:stretch>
        </p:blipFill>
        <p:spPr>
          <a:xfrm>
            <a:off x="228703" y="1246050"/>
            <a:ext cx="2872097" cy="3416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Rank Rating Categories</a:t>
            </a:r>
            <a:endParaRPr/>
          </a:p>
        </p:txBody>
      </p:sp>
      <p:sp>
        <p:nvSpPr>
          <p:cNvPr id="252" name="Google Shape;252;p41"/>
          <p:cNvSpPr txBox="1"/>
          <p:nvPr>
            <p:ph idx="1" type="body"/>
          </p:nvPr>
        </p:nvSpPr>
        <p:spPr>
          <a:xfrm>
            <a:off x="3615600" y="1246050"/>
            <a:ext cx="49368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en">
                <a:solidFill>
                  <a:schemeClr val="accent5"/>
                </a:solidFill>
              </a:rPr>
              <a:t>Accuracy.</a:t>
            </a:r>
            <a:r>
              <a:rPr lang="en"/>
              <a:t> </a:t>
            </a:r>
            <a:r>
              <a:rPr lang="en"/>
              <a:t>How accurately did  listing page represent your space?</a:t>
            </a:r>
            <a:endParaRPr/>
          </a:p>
          <a:p>
            <a:pPr indent="-342900" lvl="0" marL="457200" rtl="0" algn="l">
              <a:spcBef>
                <a:spcPts val="0"/>
              </a:spcBef>
              <a:spcAft>
                <a:spcPts val="0"/>
              </a:spcAft>
              <a:buSzPts val="1800"/>
              <a:buAutoNum type="arabicPeriod"/>
            </a:pPr>
            <a:r>
              <a:rPr b="1" lang="en">
                <a:solidFill>
                  <a:schemeClr val="accent5"/>
                </a:solidFill>
              </a:rPr>
              <a:t>Cleanliness.</a:t>
            </a:r>
            <a:r>
              <a:rPr lang="en"/>
              <a:t> C</a:t>
            </a:r>
            <a:r>
              <a:rPr lang="en"/>
              <a:t>lean and tidy?</a:t>
            </a:r>
            <a:endParaRPr/>
          </a:p>
          <a:p>
            <a:pPr indent="-342900" lvl="0" marL="457200" rtl="0" algn="l">
              <a:spcBef>
                <a:spcPts val="0"/>
              </a:spcBef>
              <a:spcAft>
                <a:spcPts val="0"/>
              </a:spcAft>
              <a:buSzPts val="1800"/>
              <a:buAutoNum type="arabicPeriod"/>
            </a:pPr>
            <a:r>
              <a:rPr b="1" lang="en">
                <a:solidFill>
                  <a:schemeClr val="accent5"/>
                </a:solidFill>
              </a:rPr>
              <a:t>Check-in.</a:t>
            </a:r>
            <a:r>
              <a:rPr lang="en"/>
              <a:t> </a:t>
            </a:r>
            <a:r>
              <a:rPr lang="en"/>
              <a:t>How smoothly did check-in go?</a:t>
            </a:r>
            <a:endParaRPr/>
          </a:p>
          <a:p>
            <a:pPr indent="-342900" lvl="0" marL="457200" rtl="0" algn="l">
              <a:spcBef>
                <a:spcPts val="0"/>
              </a:spcBef>
              <a:spcAft>
                <a:spcPts val="0"/>
              </a:spcAft>
              <a:buSzPts val="1800"/>
              <a:buAutoNum type="arabicPeriod"/>
            </a:pPr>
            <a:r>
              <a:rPr b="1" lang="en">
                <a:solidFill>
                  <a:schemeClr val="accent5"/>
                </a:solidFill>
              </a:rPr>
              <a:t>Communication.</a:t>
            </a:r>
            <a:r>
              <a:rPr lang="en"/>
              <a:t> How well did you communicate with your guest?</a:t>
            </a:r>
            <a:endParaRPr/>
          </a:p>
          <a:p>
            <a:pPr indent="-342900" lvl="0" marL="457200" rtl="0" algn="l">
              <a:spcBef>
                <a:spcPts val="0"/>
              </a:spcBef>
              <a:spcAft>
                <a:spcPts val="0"/>
              </a:spcAft>
              <a:buSzPts val="1800"/>
              <a:buAutoNum type="arabicPeriod"/>
            </a:pPr>
            <a:r>
              <a:rPr b="1" lang="en"/>
              <a:t>Value. </a:t>
            </a:r>
            <a:r>
              <a:rPr lang="en"/>
              <a:t>Good value for the price?</a:t>
            </a:r>
            <a:endParaRPr/>
          </a:p>
          <a:p>
            <a:pPr indent="-342900" lvl="0" marL="457200" rtl="0" algn="l">
              <a:spcBef>
                <a:spcPts val="0"/>
              </a:spcBef>
              <a:spcAft>
                <a:spcPts val="0"/>
              </a:spcAft>
              <a:buSzPts val="1800"/>
              <a:buAutoNum type="arabicPeriod"/>
            </a:pPr>
            <a:r>
              <a:rPr b="1" lang="en"/>
              <a:t>Location.</a:t>
            </a:r>
            <a:r>
              <a:rPr lang="en"/>
              <a:t> About your neighborhood?</a:t>
            </a:r>
            <a:endParaRPr/>
          </a:p>
        </p:txBody>
      </p:sp>
      <p:pic>
        <p:nvPicPr>
          <p:cNvPr id="253" name="Google Shape;253;p41"/>
          <p:cNvPicPr preferRelativeResize="0"/>
          <p:nvPr/>
        </p:nvPicPr>
        <p:blipFill>
          <a:blip r:embed="rId3">
            <a:alphaModFix/>
          </a:blip>
          <a:stretch>
            <a:fillRect/>
          </a:stretch>
        </p:blipFill>
        <p:spPr>
          <a:xfrm>
            <a:off x="228703" y="1246050"/>
            <a:ext cx="2872097" cy="3416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Overview</a:t>
            </a:r>
            <a:endParaRPr/>
          </a:p>
        </p:txBody>
      </p:sp>
      <p:graphicFrame>
        <p:nvGraphicFramePr>
          <p:cNvPr id="73" name="Google Shape;73;p15"/>
          <p:cNvGraphicFramePr/>
          <p:nvPr/>
        </p:nvGraphicFramePr>
        <p:xfrm>
          <a:off x="952500" y="1809750"/>
          <a:ext cx="3000000" cy="3000000"/>
        </p:xfrm>
        <a:graphic>
          <a:graphicData uri="http://schemas.openxmlformats.org/drawingml/2006/table">
            <a:tbl>
              <a:tblPr>
                <a:noFill/>
                <a:tableStyleId>{7163EEE8-C900-4B26-A10A-6FB8B3395635}</a:tableStyleId>
              </a:tblPr>
              <a:tblGrid>
                <a:gridCol w="2423300"/>
                <a:gridCol w="2423300"/>
                <a:gridCol w="2423300"/>
              </a:tblGrid>
              <a:tr h="381000">
                <a:tc>
                  <a:txBody>
                    <a:bodyPr/>
                    <a:lstStyle/>
                    <a:p>
                      <a:pPr indent="0" lvl="0" marL="0" rtl="0" algn="ctr">
                        <a:spcBef>
                          <a:spcPts val="0"/>
                        </a:spcBef>
                        <a:spcAft>
                          <a:spcPts val="0"/>
                        </a:spcAft>
                        <a:buNone/>
                      </a:pPr>
                      <a:r>
                        <a:rPr b="1" lang="en" sz="1800">
                          <a:solidFill>
                            <a:schemeClr val="dk2"/>
                          </a:solidFill>
                          <a:latin typeface="Lato"/>
                          <a:ea typeface="Lato"/>
                          <a:cs typeface="Lato"/>
                          <a:sym typeface="Lato"/>
                        </a:rPr>
                        <a:t>Listing</a:t>
                      </a:r>
                      <a:endParaRPr b="1" sz="1800">
                        <a:solidFill>
                          <a:schemeClr val="dk2"/>
                        </a:solidFill>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2"/>
                          </a:solidFill>
                          <a:latin typeface="Lato"/>
                          <a:ea typeface="Lato"/>
                          <a:cs typeface="Lato"/>
                          <a:sym typeface="Lato"/>
                        </a:rPr>
                        <a:t>Host</a:t>
                      </a:r>
                      <a:endParaRPr b="1" sz="1800">
                        <a:solidFill>
                          <a:schemeClr val="dk2"/>
                        </a:solidFill>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2"/>
                          </a:solidFill>
                          <a:latin typeface="Lato"/>
                          <a:ea typeface="Lato"/>
                          <a:cs typeface="Lato"/>
                          <a:sym typeface="Lato"/>
                        </a:rPr>
                        <a:t>Review</a:t>
                      </a:r>
                      <a:endParaRPr b="1" sz="1800">
                        <a:solidFill>
                          <a:schemeClr val="dk2"/>
                        </a:solidFill>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348225">
                <a:tc>
                  <a:txBody>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Listing ID</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Price</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Location</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Property/Room Type</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Amenities</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Cancellation policy</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Cleaning fee</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Host ID</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Host URL</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Host Name</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Superhost or Not</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Host photo</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Location</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Identity Verified</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Total Rating</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Accuracy</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Cleanliness</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Checkin</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Communication</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Location</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b="1" lang="en">
                          <a:solidFill>
                            <a:schemeClr val="dk2"/>
                          </a:solidFill>
                          <a:latin typeface="Lato"/>
                          <a:ea typeface="Lato"/>
                          <a:cs typeface="Lato"/>
                          <a:sym typeface="Lato"/>
                        </a:rPr>
                        <a:t>Value</a:t>
                      </a:r>
                      <a:endParaRPr b="1">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74" name="Google Shape;74;p15"/>
          <p:cNvSpPr txBox="1"/>
          <p:nvPr/>
        </p:nvSpPr>
        <p:spPr>
          <a:xfrm>
            <a:off x="605850" y="1186950"/>
            <a:ext cx="8073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Airbnb data in Seattle WA</a:t>
            </a:r>
            <a:endParaRPr sz="1800">
              <a:solidFill>
                <a:schemeClr val="dk2"/>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59" name="Google Shape;259;p42"/>
          <p:cNvSpPr txBox="1"/>
          <p:nvPr>
            <p:ph idx="1" type="body"/>
          </p:nvPr>
        </p:nvSpPr>
        <p:spPr>
          <a:xfrm>
            <a:off x="311700" y="1076275"/>
            <a:ext cx="5675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Associated with higher listing price:</a:t>
            </a:r>
            <a:endParaRPr/>
          </a:p>
          <a:p>
            <a:pPr indent="-317500" lvl="1" marL="914400" rtl="0" algn="l">
              <a:spcBef>
                <a:spcPts val="0"/>
              </a:spcBef>
              <a:spcAft>
                <a:spcPts val="0"/>
              </a:spcAft>
              <a:buSzPts val="1400"/>
              <a:buAutoNum type="alphaLcPeriod"/>
            </a:pPr>
            <a:r>
              <a:rPr lang="en"/>
              <a:t>Higher bathroom counts</a:t>
            </a:r>
            <a:endParaRPr/>
          </a:p>
          <a:p>
            <a:pPr indent="-317500" lvl="1" marL="914400" rtl="0" algn="l">
              <a:spcBef>
                <a:spcPts val="0"/>
              </a:spcBef>
              <a:spcAft>
                <a:spcPts val="0"/>
              </a:spcAft>
              <a:buSzPts val="1400"/>
              <a:buAutoNum type="alphaLcPeriod"/>
            </a:pPr>
            <a:r>
              <a:rPr lang="en"/>
              <a:t>Ability to accommodate more guests</a:t>
            </a:r>
            <a:endParaRPr/>
          </a:p>
          <a:p>
            <a:pPr indent="-342900" lvl="0" marL="457200" rtl="0" algn="l">
              <a:spcBef>
                <a:spcPts val="0"/>
              </a:spcBef>
              <a:spcAft>
                <a:spcPts val="0"/>
              </a:spcAft>
              <a:buSzPts val="1800"/>
              <a:buAutoNum type="arabicPeriod"/>
            </a:pPr>
            <a:r>
              <a:rPr lang="en"/>
              <a:t>Associated with higher review scores</a:t>
            </a:r>
            <a:endParaRPr/>
          </a:p>
          <a:p>
            <a:pPr indent="-317500" lvl="1" marL="914400" rtl="0" algn="l">
              <a:spcBef>
                <a:spcPts val="0"/>
              </a:spcBef>
              <a:spcAft>
                <a:spcPts val="0"/>
              </a:spcAft>
              <a:buSzPts val="1400"/>
              <a:buAutoNum type="alphaLcPeriod"/>
            </a:pPr>
            <a:r>
              <a:rPr lang="en"/>
              <a:t>Superhost status</a:t>
            </a:r>
            <a:endParaRPr/>
          </a:p>
          <a:p>
            <a:pPr indent="-317500" lvl="1" marL="914400" rtl="0" algn="l">
              <a:spcBef>
                <a:spcPts val="0"/>
              </a:spcBef>
              <a:spcAft>
                <a:spcPts val="0"/>
              </a:spcAft>
              <a:buSzPts val="1400"/>
              <a:buAutoNum type="alphaLcPeriod"/>
            </a:pPr>
            <a:r>
              <a:rPr lang="en"/>
              <a:t>Utilize listings with more bedrooms</a:t>
            </a:r>
            <a:endParaRPr/>
          </a:p>
          <a:p>
            <a:pPr indent="-342900" lvl="0" marL="457200" rtl="0" algn="l">
              <a:spcBef>
                <a:spcPts val="0"/>
              </a:spcBef>
              <a:spcAft>
                <a:spcPts val="0"/>
              </a:spcAft>
              <a:buSzPts val="1800"/>
              <a:buAutoNum type="arabicPeriod"/>
            </a:pPr>
            <a:r>
              <a:rPr lang="en"/>
              <a:t>Priorities for becoming a superhost</a:t>
            </a:r>
            <a:endParaRPr/>
          </a:p>
          <a:p>
            <a:pPr indent="-317500" lvl="1" marL="914400" rtl="0" algn="l">
              <a:spcBef>
                <a:spcPts val="0"/>
              </a:spcBef>
              <a:spcAft>
                <a:spcPts val="0"/>
              </a:spcAft>
              <a:buSzPts val="1400"/>
              <a:buAutoNum type="alphaLcPeriod"/>
            </a:pPr>
            <a:r>
              <a:rPr lang="en"/>
              <a:t>Maintain accurate listing information</a:t>
            </a:r>
            <a:endParaRPr/>
          </a:p>
          <a:p>
            <a:pPr indent="-317500" lvl="1" marL="914400" rtl="0" algn="l">
              <a:spcBef>
                <a:spcPts val="0"/>
              </a:spcBef>
              <a:spcAft>
                <a:spcPts val="0"/>
              </a:spcAft>
              <a:buSzPts val="1400"/>
              <a:buAutoNum type="alphaLcPeriod"/>
            </a:pPr>
            <a:r>
              <a:rPr lang="en"/>
              <a:t>Ensure cleanliness of the space</a:t>
            </a:r>
            <a:endParaRPr/>
          </a:p>
          <a:p>
            <a:pPr indent="-317500" lvl="1" marL="914400" rtl="0" algn="l">
              <a:spcBef>
                <a:spcPts val="0"/>
              </a:spcBef>
              <a:spcAft>
                <a:spcPts val="0"/>
              </a:spcAft>
              <a:buSzPts val="1400"/>
              <a:buAutoNum type="alphaLcPeriod"/>
            </a:pPr>
            <a:r>
              <a:rPr lang="en"/>
              <a:t>An easy check-in procedure</a:t>
            </a:r>
            <a:endParaRPr/>
          </a:p>
          <a:p>
            <a:pPr indent="-317500" lvl="1" marL="914400" rtl="0" algn="l">
              <a:spcBef>
                <a:spcPts val="0"/>
              </a:spcBef>
              <a:spcAft>
                <a:spcPts val="0"/>
              </a:spcAft>
              <a:buSzPts val="1400"/>
              <a:buAutoNum type="alphaLcPeriod"/>
            </a:pPr>
            <a:r>
              <a:rPr lang="en"/>
              <a:t>Positive interactions with customers</a:t>
            </a:r>
            <a:endParaRPr/>
          </a:p>
          <a:p>
            <a:pPr indent="-323850" lvl="0" marL="457200" rtl="0" algn="l">
              <a:spcBef>
                <a:spcPts val="0"/>
              </a:spcBef>
              <a:spcAft>
                <a:spcPts val="0"/>
              </a:spcAft>
              <a:buSzPts val="1500"/>
              <a:buChar char="∗"/>
            </a:pPr>
            <a:r>
              <a:rPr lang="en" sz="1500"/>
              <a:t>Reasonable price and great location also help in raising the overall review scores.</a:t>
            </a:r>
            <a:endParaRPr sz="1500"/>
          </a:p>
        </p:txBody>
      </p:sp>
      <p:sp>
        <p:nvSpPr>
          <p:cNvPr id="260" name="Google Shape;260;p42"/>
          <p:cNvSpPr txBox="1"/>
          <p:nvPr>
            <p:ph idx="1" type="body"/>
          </p:nvPr>
        </p:nvSpPr>
        <p:spPr>
          <a:xfrm>
            <a:off x="6427875" y="1076275"/>
            <a:ext cx="2653500" cy="25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t>Hosts want:</a:t>
            </a:r>
            <a:br>
              <a:rPr lang="en" sz="1600"/>
            </a:br>
            <a:r>
              <a:rPr lang="en" sz="1600"/>
              <a:t>Profit and ratings</a:t>
            </a:r>
            <a:endParaRPr sz="1600"/>
          </a:p>
          <a:p>
            <a:pPr indent="0" lvl="0" marL="0" rtl="0" algn="l">
              <a:spcBef>
                <a:spcPts val="1600"/>
              </a:spcBef>
              <a:spcAft>
                <a:spcPts val="0"/>
              </a:spcAft>
              <a:buNone/>
            </a:pPr>
            <a:r>
              <a:rPr lang="en" sz="1600" u="sng"/>
              <a:t>Guests want:</a:t>
            </a:r>
            <a:br>
              <a:rPr lang="en" sz="1600"/>
            </a:br>
            <a:r>
              <a:rPr lang="en" sz="1600"/>
              <a:t>Bedrooms,  bathrooms,</a:t>
            </a:r>
            <a:br>
              <a:rPr lang="en" sz="1600"/>
            </a:br>
            <a:r>
              <a:rPr lang="en" sz="1600"/>
              <a:t>clean space and honesty</a:t>
            </a:r>
            <a:endParaRPr sz="1600"/>
          </a:p>
          <a:p>
            <a:pPr indent="0" lvl="0" marL="0" rtl="0" algn="l">
              <a:spcBef>
                <a:spcPts val="1600"/>
              </a:spcBef>
              <a:spcAft>
                <a:spcPts val="0"/>
              </a:spcAft>
              <a:buClr>
                <a:srgbClr val="000000"/>
              </a:buClr>
              <a:buSzPts val="1100"/>
              <a:buFont typeface="Arial"/>
              <a:buNone/>
            </a:pPr>
            <a:r>
              <a:rPr lang="en" sz="1600" u="sng"/>
              <a:t>Airbnb wants:</a:t>
            </a:r>
            <a:br>
              <a:rPr lang="en" sz="1600"/>
            </a:br>
            <a:r>
              <a:rPr lang="en" sz="1600"/>
              <a:t>Superhosts</a:t>
            </a:r>
            <a:endParaRPr sz="1600"/>
          </a:p>
          <a:p>
            <a:pPr indent="0" lvl="0" marL="0" rtl="0" algn="l">
              <a:spcBef>
                <a:spcPts val="1600"/>
              </a:spcBef>
              <a:spcAft>
                <a:spcPts val="1600"/>
              </a:spcAft>
              <a:buNone/>
            </a:pPr>
            <a:r>
              <a:t/>
            </a:r>
            <a:endParaRPr sz="1600"/>
          </a:p>
        </p:txBody>
      </p:sp>
      <p:cxnSp>
        <p:nvCxnSpPr>
          <p:cNvPr id="261" name="Google Shape;261;p42"/>
          <p:cNvCxnSpPr/>
          <p:nvPr/>
        </p:nvCxnSpPr>
        <p:spPr>
          <a:xfrm>
            <a:off x="6208375" y="1133500"/>
            <a:ext cx="40200" cy="3686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7" name="Google Shape;267;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310800"/>
            <a:ext cx="8520600" cy="62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Statement of Questions</a:t>
            </a:r>
            <a:endParaRPr/>
          </a:p>
          <a:p>
            <a:pPr indent="0" lvl="0" marL="0" rtl="0" algn="l">
              <a:spcBef>
                <a:spcPts val="0"/>
              </a:spcBef>
              <a:spcAft>
                <a:spcPts val="0"/>
              </a:spcAft>
              <a:buNone/>
            </a:pPr>
            <a:r>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 1</a:t>
            </a:r>
            <a:endParaRPr b="1"/>
          </a:p>
          <a:p>
            <a:pPr indent="-342900" lvl="0" marL="457200" rtl="0" algn="l">
              <a:spcBef>
                <a:spcPts val="1600"/>
              </a:spcBef>
              <a:spcAft>
                <a:spcPts val="0"/>
              </a:spcAft>
              <a:buSzPts val="1800"/>
              <a:buChar char="-"/>
            </a:pPr>
            <a:r>
              <a:rPr lang="en"/>
              <a:t>As a host, what would be the key factors of getting a high price? What would be the key factors of getting a better review score?</a:t>
            </a:r>
            <a:endParaRPr/>
          </a:p>
          <a:p>
            <a:pPr indent="0" lvl="0" marL="0" rtl="0" algn="l">
              <a:spcBef>
                <a:spcPts val="1600"/>
              </a:spcBef>
              <a:spcAft>
                <a:spcPts val="0"/>
              </a:spcAft>
              <a:buNone/>
            </a:pPr>
            <a:r>
              <a:rPr b="1" lang="en"/>
              <a:t>Question 2</a:t>
            </a:r>
            <a:endParaRPr b="1"/>
          </a:p>
          <a:p>
            <a:pPr indent="-342900" lvl="0" marL="457200" rtl="0" algn="l">
              <a:spcBef>
                <a:spcPts val="1600"/>
              </a:spcBef>
              <a:spcAft>
                <a:spcPts val="0"/>
              </a:spcAft>
              <a:buSzPts val="1800"/>
              <a:buChar char="-"/>
            </a:pPr>
            <a:r>
              <a:rPr lang="en"/>
              <a:t>As a host, what would be the key factors that would get me higher rating to qualify for a superhost?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86" name="Google Shape;86;p1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As a host, what would be the key factors of getting a higher listing </a:t>
            </a:r>
            <a:r>
              <a:rPr b="1" lang="en"/>
              <a:t>price</a:t>
            </a:r>
            <a:r>
              <a:rPr lang="en"/>
              <a:t>? What would be the key factors of getting a better </a:t>
            </a:r>
            <a:r>
              <a:rPr b="1" lang="en"/>
              <a:t>review score</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 - Why Linear Regression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the non-binary nature of our dependent variables (price, review scores) we ruled out Logistic regression and only looked at ANOVA and Linear Regression.</a:t>
            </a:r>
            <a:endParaRPr/>
          </a:p>
          <a:p>
            <a:pPr indent="-342900" lvl="0" marL="457200" rtl="0" algn="l">
              <a:spcBef>
                <a:spcPts val="0"/>
              </a:spcBef>
              <a:spcAft>
                <a:spcPts val="0"/>
              </a:spcAft>
              <a:buSzPts val="1800"/>
              <a:buChar char="-"/>
            </a:pPr>
            <a:r>
              <a:rPr lang="en"/>
              <a:t>W</a:t>
            </a:r>
            <a:r>
              <a:rPr lang="en"/>
              <a:t>e suspect a linear dose-response relationship between predictor and response for example between host response time and review scores and we expect a higher power to detect this relationship. </a:t>
            </a:r>
            <a:endParaRPr/>
          </a:p>
          <a:p>
            <a:pPr indent="-342900" lvl="0" marL="457200" rtl="0" algn="l">
              <a:spcBef>
                <a:spcPts val="0"/>
              </a:spcBef>
              <a:spcAft>
                <a:spcPts val="0"/>
              </a:spcAft>
              <a:buSzPts val="1800"/>
              <a:buChar char="-"/>
            </a:pPr>
            <a:r>
              <a:rPr lang="en"/>
              <a:t>The choice also supports assessment with dependent variables of non-factor nature.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Q1a - Factors for Higher Price</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Response: Price</a:t>
            </a:r>
            <a:endParaRPr/>
          </a:p>
          <a:p>
            <a:pPr indent="-342900" lvl="0" marL="457200" rtl="0" algn="l">
              <a:spcBef>
                <a:spcPts val="0"/>
              </a:spcBef>
              <a:spcAft>
                <a:spcPts val="0"/>
              </a:spcAft>
              <a:buSzPts val="1800"/>
              <a:buChar char="-"/>
            </a:pPr>
            <a:r>
              <a:rPr lang="en"/>
              <a:t>Predictors:</a:t>
            </a:r>
            <a:endParaRPr/>
          </a:p>
          <a:p>
            <a:pPr indent="-317500" lvl="1" marL="914400" rtl="0" algn="l">
              <a:spcBef>
                <a:spcPts val="0"/>
              </a:spcBef>
              <a:spcAft>
                <a:spcPts val="0"/>
              </a:spcAft>
              <a:buSzPts val="1400"/>
              <a:buChar char="-"/>
            </a:pPr>
            <a:r>
              <a:rPr lang="en"/>
              <a:t>Accommodates</a:t>
            </a:r>
            <a:endParaRPr/>
          </a:p>
          <a:p>
            <a:pPr indent="-317500" lvl="1" marL="914400" rtl="0" algn="l">
              <a:spcBef>
                <a:spcPts val="0"/>
              </a:spcBef>
              <a:spcAft>
                <a:spcPts val="0"/>
              </a:spcAft>
              <a:buSzPts val="1400"/>
              <a:buChar char="-"/>
            </a:pPr>
            <a:r>
              <a:rPr lang="en"/>
              <a:t>Bedrooms</a:t>
            </a:r>
            <a:endParaRPr/>
          </a:p>
          <a:p>
            <a:pPr indent="-317500" lvl="1" marL="914400" rtl="0" algn="l">
              <a:spcBef>
                <a:spcPts val="0"/>
              </a:spcBef>
              <a:spcAft>
                <a:spcPts val="0"/>
              </a:spcAft>
              <a:buSzPts val="1400"/>
              <a:buChar char="-"/>
            </a:pPr>
            <a:r>
              <a:rPr lang="en"/>
              <a:t>Bathrooms</a:t>
            </a:r>
            <a:endParaRPr/>
          </a:p>
          <a:p>
            <a:pPr indent="-317500" lvl="1" marL="914400" rtl="0" algn="l">
              <a:spcBef>
                <a:spcPts val="0"/>
              </a:spcBef>
              <a:spcAft>
                <a:spcPts val="0"/>
              </a:spcAft>
              <a:buSzPts val="1400"/>
              <a:buChar char="-"/>
            </a:pPr>
            <a:r>
              <a:rPr lang="en"/>
              <a:t>Cleaning fee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Plots</a:t>
            </a:r>
            <a:endParaRPr/>
          </a:p>
        </p:txBody>
      </p:sp>
      <p:pic>
        <p:nvPicPr>
          <p:cNvPr id="104" name="Google Shape;104;p20"/>
          <p:cNvPicPr preferRelativeResize="0"/>
          <p:nvPr/>
        </p:nvPicPr>
        <p:blipFill>
          <a:blip r:embed="rId3">
            <a:alphaModFix/>
          </a:blip>
          <a:stretch>
            <a:fillRect/>
          </a:stretch>
        </p:blipFill>
        <p:spPr>
          <a:xfrm>
            <a:off x="769000" y="1017450"/>
            <a:ext cx="7740475" cy="398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Assumption for Price</a:t>
            </a:r>
            <a:endParaRPr/>
          </a:p>
        </p:txBody>
      </p:sp>
      <p:pic>
        <p:nvPicPr>
          <p:cNvPr id="110" name="Google Shape;110;p21"/>
          <p:cNvPicPr preferRelativeResize="0"/>
          <p:nvPr/>
        </p:nvPicPr>
        <p:blipFill>
          <a:blip r:embed="rId3">
            <a:alphaModFix/>
          </a:blip>
          <a:stretch>
            <a:fillRect/>
          </a:stretch>
        </p:blipFill>
        <p:spPr>
          <a:xfrm>
            <a:off x="117550" y="1197925"/>
            <a:ext cx="5943600" cy="3667125"/>
          </a:xfrm>
          <a:prstGeom prst="rect">
            <a:avLst/>
          </a:prstGeom>
          <a:noFill/>
          <a:ln>
            <a:noFill/>
          </a:ln>
        </p:spPr>
      </p:pic>
      <p:sp>
        <p:nvSpPr>
          <p:cNvPr id="111" name="Google Shape;111;p21"/>
          <p:cNvSpPr txBox="1"/>
          <p:nvPr/>
        </p:nvSpPr>
        <p:spPr>
          <a:xfrm>
            <a:off x="6061150" y="1388225"/>
            <a:ext cx="3082800" cy="329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Linearity assumption is safe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Satisfactory homoscedasticity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Satisfactory normality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Some extreme outliers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