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7" r:id="rId2"/>
    <p:sldId id="386" r:id="rId3"/>
    <p:sldId id="281" r:id="rId4"/>
    <p:sldId id="291" r:id="rId5"/>
    <p:sldId id="380" r:id="rId6"/>
    <p:sldId id="387" r:id="rId7"/>
    <p:sldId id="360" r:id="rId8"/>
    <p:sldId id="362" r:id="rId9"/>
    <p:sldId id="364" r:id="rId10"/>
    <p:sldId id="366" r:id="rId11"/>
    <p:sldId id="368" r:id="rId12"/>
    <p:sldId id="370" r:id="rId13"/>
    <p:sldId id="372" r:id="rId14"/>
    <p:sldId id="374" r:id="rId15"/>
    <p:sldId id="334" r:id="rId16"/>
    <p:sldId id="357" r:id="rId17"/>
    <p:sldId id="358" r:id="rId18"/>
    <p:sldId id="379" r:id="rId19"/>
    <p:sldId id="296" r:id="rId20"/>
    <p:sldId id="297" r:id="rId21"/>
    <p:sldId id="32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2E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85529" autoAdjust="0"/>
  </p:normalViewPr>
  <p:slideViewPr>
    <p:cSldViewPr snapToGrid="0">
      <p:cViewPr varScale="1">
        <p:scale>
          <a:sx n="69" d="100"/>
          <a:sy n="69" d="100"/>
        </p:scale>
        <p:origin x="-11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Relationship Id="rId4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教授</c:v>
                </c:pt>
                <c:pt idx="1">
                  <c:v>副教授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 w="38100"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1873535739948856E-2"/>
          <c:w val="1"/>
          <c:h val="0.852797211947888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7.7430980547258998E-2"/>
                  <c:y val="-0.1880346371623096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 rtl="0">
                      <a:defRPr sz="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600" b="0" i="0" u="none" strike="noStrike" kern="1200" cap="all" spc="120" normalizeH="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程控交换技术与通信网国家重点</a:t>
                    </a:r>
                    <a:r>
                      <a:rPr lang="zh-CN" altLang="en-US" sz="1600" b="0" i="0" u="none" strike="noStrike" kern="1200" cap="all" spc="120" normalizeH="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实验室进入世行货款重点学科项目</a:t>
                    </a:r>
                    <a:endParaRPr lang="zh-CN" altLang="en-US" sz="1600" b="0" i="0" u="none" strike="noStrike" kern="1200" cap="all" spc="120" normalizeH="0" baseline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c:rich>
              </c:tx>
              <c:spPr>
                <a:noFill/>
                <a:ln w="38100" cap="flat" cmpd="sng" algn="ctr">
                  <a:noFill/>
                  <a:prstDash val="solid"/>
                  <a:miter lim="800000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21885543078574"/>
                      <c:h val="0.35848651072483878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3.3149201165502178E-2"/>
                  <c:y val="-6.460373560571450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zh-CN" altLang="en-US" sz="1600" b="0" i="0" u="none" strike="noStrike" kern="1200" cap="all" spc="120" normalizeH="0" baseline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zh-CN" altLang="en-US" sz="1600" b="0" i="0" u="none" strike="noStrike" kern="1200" cap="all" spc="120" normalizeH="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实验室开始建设</a:t>
                    </a:r>
                  </a:p>
                </c:rich>
              </c:tx>
              <c:spPr>
                <a:noFill/>
                <a:ln w="38100"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219393149765735E-3"/>
                  <c:y val="-0.1047384480455960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zh-CN" altLang="en-US" sz="1600" b="0" i="0" u="none" strike="noStrike" kern="1200" cap="all" spc="120" normalizeH="0" baseline="0">
                        <a:solidFill>
                          <a:prstClr val="whit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zh-CN" altLang="en-US" sz="1600" b="0" i="0" u="none" strike="noStrike" kern="1200" cap="all" spc="120" normalizeH="0" baseline="0">
                        <a:solidFill>
                          <a:prstClr val="whit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运行并对外开放</a:t>
                    </a:r>
                  </a:p>
                </c:rich>
              </c:tx>
              <c:spPr>
                <a:noFill/>
                <a:ln w="38100"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5.3519025816552643E-2"/>
                  <c:y val="-1.8505135381138816E-4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实验室通过国家验收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81809625924882"/>
                      <c:h val="0.1425234405395393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0.10635189412057622"/>
                  <c:y val="-0.260603411662810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zh-CN" altLang="en-US" sz="1600" b="0" i="0" u="none" strike="noStrike" kern="1200" cap="all" spc="120" normalizeH="0" baseline="0">
                        <a:solidFill>
                          <a:prstClr val="whit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zh-CN" altLang="en-US" sz="1600" b="0" i="0" u="none" strike="noStrike" kern="1200" cap="all" spc="120" normalizeH="0" baseline="0" dirty="0" smtClean="0">
                        <a:solidFill>
                          <a:prstClr val="whit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更名为网络</a:t>
                    </a:r>
                    <a:r>
                      <a:rPr lang="zh-CN" altLang="en-US" sz="1600" b="0" i="0" u="none" strike="noStrike" kern="1200" cap="all" spc="120" normalizeH="0" baseline="0" dirty="0">
                        <a:solidFill>
                          <a:prstClr val="whit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与交换技术国家重点实验室</a:t>
                    </a:r>
                  </a:p>
                </c:rich>
              </c:tx>
              <c:spPr>
                <a:noFill/>
                <a:ln w="38100"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4577634631520982E-2"/>
                  <c:y val="-0.109917928282090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lang="zh-CN" altLang="en-US" sz="1600" b="0" i="0" u="none" strike="noStrike" kern="1200" cap="all" spc="120" normalizeH="0" baseline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zh-CN" altLang="en-US" sz="2000" b="1" dirty="0" smtClean="0"/>
                      <a:t>张平</a:t>
                    </a:r>
                    <a:r>
                      <a:rPr lang="zh-CN" altLang="en-US" dirty="0" smtClean="0"/>
                      <a:t>教授任实验室主任</a:t>
                    </a:r>
                    <a:endParaRPr lang="zh-CN" altLang="en-US" dirty="0"/>
                  </a:p>
                </c:rich>
              </c:tx>
              <c:spPr>
                <a:noFill/>
                <a:ln w="38100"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68236892933325"/>
                      <c:h val="0.14776123924234449"/>
                    </c:manualLayout>
                  </c15:layout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381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1600" b="0" i="0" u="none" strike="noStrike" kern="1200" cap="all" spc="120" normalizeH="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1988</c:v>
                </c:pt>
                <c:pt idx="1">
                  <c:v>1991</c:v>
                </c:pt>
                <c:pt idx="2">
                  <c:v>1992</c:v>
                </c:pt>
                <c:pt idx="3">
                  <c:v>1995</c:v>
                </c:pt>
                <c:pt idx="4">
                  <c:v>2004</c:v>
                </c:pt>
                <c:pt idx="5">
                  <c:v>2013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2.5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1988</c:v>
                </c:pt>
                <c:pt idx="1">
                  <c:v>1991</c:v>
                </c:pt>
                <c:pt idx="2">
                  <c:v>1992</c:v>
                </c:pt>
                <c:pt idx="3">
                  <c:v>1995</c:v>
                </c:pt>
                <c:pt idx="4">
                  <c:v>2004</c:v>
                </c:pt>
                <c:pt idx="5">
                  <c:v>2013</c:v>
                </c:pt>
                <c:pt idx="6">
                  <c:v>2015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1988</c:v>
                </c:pt>
                <c:pt idx="1">
                  <c:v>1991</c:v>
                </c:pt>
                <c:pt idx="2">
                  <c:v>1992</c:v>
                </c:pt>
                <c:pt idx="3">
                  <c:v>1995</c:v>
                </c:pt>
                <c:pt idx="4">
                  <c:v>2004</c:v>
                </c:pt>
                <c:pt idx="5">
                  <c:v>2013</c:v>
                </c:pt>
                <c:pt idx="6">
                  <c:v>2015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9278080"/>
        <c:axId val="123247936"/>
      </c:lineChart>
      <c:catAx>
        <c:axId val="2792780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23247936"/>
        <c:crosses val="autoZero"/>
        <c:auto val="1"/>
        <c:lblAlgn val="ctr"/>
        <c:lblOffset val="100"/>
        <c:noMultiLvlLbl val="0"/>
      </c:catAx>
      <c:valAx>
        <c:axId val="123247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927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0.19044</cdr:x>
      <cdr:y>0.0146</cdr:y>
    </cdr:from>
    <cdr:to>
      <cdr:x>0.84251</cdr:x>
      <cdr:y>0.13945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2115714" y="84804"/>
          <a:ext cx="7244338" cy="7254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3200" b="1" kern="120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网络与交换技术国家重点实验室</a:t>
          </a:r>
          <a:r>
            <a:rPr lang="zh-CN" altLang="en-US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发展</a:t>
          </a:r>
          <a:endParaRPr lang="zh-CN" altLang="en-US" sz="3200" b="1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295CE-A870-664F-B53A-D18B96CFFC38}" type="datetimeFigureOut">
              <a:rPr kumimoji="1" lang="zh-CN" altLang="en-US" smtClean="0"/>
              <a:t>2016/5/18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7CB3-21B1-684F-952C-C33AC18D9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966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732F1-43E0-4BEB-A60A-F073C807E18A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8758-4C6E-4FF1-B6A1-F7F1501609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25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1455A-4FA6-4BCA-9F34-2F0FB97DCFB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9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项目执行期间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CEC5C-4E90-4BDA-BE94-5DB530D4DF50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4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1455A-4FA6-4BCA-9F34-2F0FB97DCF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1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A51E-B295-EB42-AF0B-83C5088377FA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8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DF5-D61E-9649-97D3-C3B08AD16296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9D85-6648-D54C-B6BB-BEEA334D262B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BE0A-A2F4-9947-B501-20DD3C194C77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843-B156-144B-AE89-478E20CF984B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99D-A084-B749-97CD-EAA2FB607642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91BD-5C1E-284E-9FEA-6FED322236D3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3B5D-7132-2149-B8DB-BC2CB5281712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E5FB-7F6C-034E-856E-9B8CAB45E2C4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2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1A7-3C46-9E4F-9417-38A024D4F184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9A6-8477-D744-BD70-3BA26B414BBC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373F-D5EF-6B4B-A1BA-B94950D602C4}" type="datetime1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FB6D-6ED1-4F26-B005-AB0313ABD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12" Type="http://schemas.openxmlformats.org/officeDocument/2006/relationships/image" Target="../media/image4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jpe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70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32" y="4266941"/>
            <a:ext cx="3403600" cy="1267149"/>
          </a:xfrm>
          <a:prstGeom prst="roundRect">
            <a:avLst>
              <a:gd name="adj" fmla="val 16667"/>
            </a:avLst>
          </a:prstGeom>
          <a:blipFill dpi="0" rotWithShape="1">
            <a:blip r:embed="rId6"/>
            <a:srcRect/>
            <a:tile tx="0" ty="63500" sx="100000" sy="100000" flip="none" algn="tl"/>
          </a:blipFill>
          <a:ln w="34925">
            <a:solidFill>
              <a:srgbClr val="1E527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文本框 19"/>
          <p:cNvSpPr txBox="1"/>
          <p:nvPr/>
        </p:nvSpPr>
        <p:spPr>
          <a:xfrm>
            <a:off x="4113981" y="4438850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Search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069019" y="1915972"/>
            <a:ext cx="7704394" cy="1568813"/>
          </a:xfrm>
          <a:prstGeom prst="roundRect">
            <a:avLst/>
          </a:prstGeom>
          <a:solidFill>
            <a:schemeClr val="bg1">
              <a:alpha val="70000"/>
            </a:schemeClr>
          </a:solidFill>
          <a:ln w="34925">
            <a:solidFill>
              <a:srgbClr val="1E527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</a:t>
            </a:r>
            <a:endParaRPr lang="en-US" altLang="zh-C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无线新技术研究所</a:t>
            </a:r>
            <a:endParaRPr lang="en-US" altLang="zh-C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51274" y="2967135"/>
            <a:ext cx="539884" cy="9237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0" y="2967135"/>
            <a:ext cx="397001" cy="9237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8596" y1="28093" x2="48596" y2="28093"/>
                        <a14:foregroundMark x1="53371" y1="32216" x2="75562" y2="47165"/>
                        <a14:backgroundMark x1="40169" y1="97938" x2="70225" y2="981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8299" y="5041990"/>
            <a:ext cx="837796" cy="913103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3"/>
          <p:cNvGrpSpPr/>
          <p:nvPr/>
        </p:nvGrpSpPr>
        <p:grpSpPr>
          <a:xfrm>
            <a:off x="2225200" y="1695190"/>
            <a:ext cx="8710659" cy="4464547"/>
            <a:chOff x="1078041" y="1698136"/>
            <a:chExt cx="8710659" cy="4464547"/>
          </a:xfrm>
        </p:grpSpPr>
        <p:sp>
          <p:nvSpPr>
            <p:cNvPr id="80" name="文本框 83"/>
            <p:cNvSpPr txBox="1"/>
            <p:nvPr/>
          </p:nvSpPr>
          <p:spPr>
            <a:xfrm>
              <a:off x="1134255" y="1834174"/>
              <a:ext cx="634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导师</a:t>
              </a:r>
              <a:r>
                <a:rPr lang="zh-CN" altLang="en-US" dirty="0" smtClean="0"/>
                <a:t>：李立华（岗位教授）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1140876" y="2486371"/>
              <a:ext cx="6647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在读学生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人数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：博士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人  硕士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17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人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140876" y="4166331"/>
              <a:ext cx="833878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r>
                <a:rPr lang="zh-CN" alt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面向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5G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4G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及宽带无线接入的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MIMO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技术、链路自适应技术、无线接入技术及协同无线传输技术等</a:t>
              </a:r>
            </a:p>
            <a:p>
              <a:pPr>
                <a:spcBef>
                  <a:spcPct val="0"/>
                </a:spcBef>
              </a:pP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1088559" y="2363651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098950" y="2995457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149932" y="4036412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078041" y="1698136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1149932" y="3033122"/>
              <a:ext cx="78120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办公室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：新科研楼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745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联系方式：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lilihua@bupt.edu.cn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1170290" y="5109047"/>
              <a:ext cx="861841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招生方向   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偏向通信及数学基本理论扎实，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C\MATLAB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编程能力较强，英语水平好，团队协作意识强的同学。</a:t>
              </a: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1170290" y="6162683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圆角矩形 71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91" name="组合 7"/>
          <p:cNvGrpSpPr/>
          <p:nvPr/>
        </p:nvGrpSpPr>
        <p:grpSpPr>
          <a:xfrm>
            <a:off x="7117097" y="1173101"/>
            <a:ext cx="3240000" cy="3240000"/>
            <a:chOff x="1752736" y="360000"/>
            <a:chExt cx="3240000" cy="3240000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736" y="360000"/>
              <a:ext cx="3240000" cy="3240000"/>
            </a:xfrm>
            <a:prstGeom prst="rect">
              <a:avLst/>
            </a:prstGeom>
          </p:spPr>
        </p:pic>
        <p:pic>
          <p:nvPicPr>
            <p:cNvPr id="93" name="Picture 21" descr="陶小峰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70947" y="1091382"/>
              <a:ext cx="1489240" cy="195462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2" name="AutoShape 15"/>
          <p:cNvSpPr>
            <a:spLocks noChangeArrowheads="1"/>
          </p:cNvSpPr>
          <p:nvPr/>
        </p:nvSpPr>
        <p:spPr bwMode="auto">
          <a:xfrm>
            <a:off x="571095" y="1695190"/>
            <a:ext cx="790002" cy="4676552"/>
          </a:xfrm>
          <a:prstGeom prst="roundRect">
            <a:avLst>
              <a:gd name="adj" fmla="val 16667"/>
            </a:avLst>
          </a:prstGeom>
          <a:noFill/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无线传输技术室</a:t>
            </a:r>
          </a:p>
        </p:txBody>
      </p:sp>
    </p:spTree>
    <p:extLst>
      <p:ext uri="{BB962C8B-B14F-4D97-AF65-F5344CB8AC3E}">
        <p14:creationId xmlns:p14="http://schemas.microsoft.com/office/powerpoint/2010/main" val="32170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288350" y="1754159"/>
            <a:ext cx="9065450" cy="4928907"/>
            <a:chOff x="1078041" y="1698136"/>
            <a:chExt cx="9065450" cy="4665192"/>
          </a:xfrm>
        </p:grpSpPr>
        <p:sp>
          <p:nvSpPr>
            <p:cNvPr id="69" name="文本框 83"/>
            <p:cNvSpPr txBox="1"/>
            <p:nvPr/>
          </p:nvSpPr>
          <p:spPr>
            <a:xfrm>
              <a:off x="1140876" y="1821373"/>
              <a:ext cx="634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prstClr val="white"/>
                  </a:solidFill>
                </a:rPr>
                <a:t>导师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：</a:t>
              </a:r>
              <a:r>
                <a:rPr lang="zh-CN" altLang="en-US" dirty="0">
                  <a:solidFill>
                    <a:prstClr val="white"/>
                  </a:solidFill>
                </a:rPr>
                <a:t>田辉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（教授）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136784" y="2438466"/>
              <a:ext cx="6647974" cy="436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prstClr val="white"/>
                  </a:solidFill>
                </a:rPr>
                <a:t>在读学生</a:t>
              </a: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人数</a:t>
              </a:r>
              <a:r>
                <a:rPr lang="zh-CN" altLang="en-US" sz="2400" b="1" dirty="0" smtClean="0">
                  <a:solidFill>
                    <a:prstClr val="white"/>
                  </a:solidFill>
                </a:rPr>
                <a:t>：博士 </a:t>
              </a:r>
              <a:r>
                <a:rPr lang="en-US" altLang="zh-CN" sz="2400" b="1" dirty="0" smtClean="0">
                  <a:solidFill>
                    <a:prstClr val="white"/>
                  </a:solidFill>
                </a:rPr>
                <a:t>11 </a:t>
              </a:r>
              <a:r>
                <a:rPr lang="zh-CN" altLang="en-US" sz="2400" b="1" dirty="0" smtClean="0">
                  <a:solidFill>
                    <a:prstClr val="white"/>
                  </a:solidFill>
                </a:rPr>
                <a:t>人，硕士</a:t>
              </a:r>
              <a:r>
                <a:rPr lang="en-US" altLang="zh-CN" sz="2400" b="1" smtClean="0">
                  <a:solidFill>
                    <a:prstClr val="white"/>
                  </a:solidFill>
                </a:rPr>
                <a:t>  </a:t>
              </a:r>
              <a:r>
                <a:rPr lang="en-US" altLang="zh-CN" sz="2400" b="1" smtClean="0">
                  <a:solidFill>
                    <a:prstClr val="white"/>
                  </a:solidFill>
                </a:rPr>
                <a:t>21</a:t>
              </a:r>
              <a:r>
                <a:rPr lang="en-US" altLang="zh-CN" sz="2400" b="1" smtClean="0">
                  <a:solidFill>
                    <a:prstClr val="white"/>
                  </a:solidFill>
                </a:rPr>
                <a:t> </a:t>
              </a:r>
              <a:r>
                <a:rPr lang="zh-CN" altLang="en-US" sz="2400" b="1" dirty="0" smtClean="0">
                  <a:solidFill>
                    <a:prstClr val="white"/>
                  </a:solidFill>
                </a:rPr>
                <a:t>人</a:t>
              </a: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088559" y="2357234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1079713" y="3037022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111141" y="3935450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078041" y="1698136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1168172" y="3104453"/>
              <a:ext cx="78120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prstClr val="white"/>
                  </a:solidFill>
                </a:rPr>
                <a:t>办公室</a:t>
              </a:r>
              <a:r>
                <a:rPr lang="zh-CN" altLang="en-US" sz="2400" b="1" dirty="0" smtClean="0">
                  <a:solidFill>
                    <a:prstClr val="white"/>
                  </a:solidFill>
                </a:rPr>
                <a:t>：新科研楼</a:t>
              </a:r>
              <a:r>
                <a:rPr lang="en-US" altLang="zh-CN" sz="2400" b="1" dirty="0" smtClean="0">
                  <a:solidFill>
                    <a:prstClr val="white"/>
                  </a:solidFill>
                </a:rPr>
                <a:t>745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prstClr val="white"/>
                  </a:solidFill>
                </a:rPr>
                <a:t>联系方式：</a:t>
              </a:r>
              <a:r>
                <a:rPr lang="en-US" altLang="zh-CN" sz="2400" b="1" dirty="0" smtClean="0">
                  <a:solidFill>
                    <a:prstClr val="white"/>
                  </a:solidFill>
                </a:rPr>
                <a:t>tianhui@bupt.edu.cn</a:t>
              </a:r>
              <a:endParaRPr lang="en-US" altLang="zh-CN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32368" y="5314614"/>
              <a:ext cx="8911123" cy="104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招生</a:t>
              </a:r>
              <a:r>
                <a:rPr lang="zh-CN" altLang="en-US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r>
                <a:rPr lang="zh-CN" alt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向 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基础知识扎实；</a:t>
              </a:r>
              <a:r>
                <a:rPr lang="zh-CN" altLang="en-US" sz="20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喜欢通信、网络理论研究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、软硬件开发、系统协议实现；踏实、进取；有团队合作精神的学生。 </a:t>
              </a:r>
              <a:endParaRPr kumimoji="1"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1136784" y="6300343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7793561" y="1173161"/>
            <a:ext cx="3240000" cy="3240000"/>
            <a:chOff x="6511967" y="1438489"/>
            <a:chExt cx="3240000" cy="3240000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967" y="1438489"/>
              <a:ext cx="3240000" cy="3240000"/>
            </a:xfrm>
            <a:prstGeom prst="rect">
              <a:avLst/>
            </a:prstGeom>
          </p:spPr>
        </p:pic>
        <p:pic>
          <p:nvPicPr>
            <p:cNvPr id="96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37234" y="2030264"/>
              <a:ext cx="1242968" cy="1818336"/>
            </a:xfrm>
            <a:prstGeom prst="roundRect">
              <a:avLst>
                <a:gd name="adj" fmla="val 16667"/>
              </a:avLst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AutoShape 15"/>
          <p:cNvSpPr>
            <a:spLocks noChangeArrowheads="1"/>
          </p:cNvSpPr>
          <p:nvPr/>
        </p:nvSpPr>
        <p:spPr bwMode="auto">
          <a:xfrm>
            <a:off x="688291" y="1811584"/>
            <a:ext cx="708480" cy="4544766"/>
          </a:xfrm>
          <a:prstGeom prst="roundRect">
            <a:avLst>
              <a:gd name="adj" fmla="val 16667"/>
            </a:avLst>
          </a:prstGeom>
          <a:noFill/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rgbClr val="ED7D31"/>
                </a:solidFill>
                <a:latin typeface="楷体_GB2312" pitchFamily="49" charset="-122"/>
                <a:ea typeface="楷体_GB2312" pitchFamily="49" charset="-122"/>
              </a:rPr>
              <a:t>媒体接入</a:t>
            </a:r>
            <a:r>
              <a:rPr kumimoji="1" lang="zh-CN" altLang="en-US" sz="3200" b="1" dirty="0">
                <a:solidFill>
                  <a:srgbClr val="ED7D31"/>
                </a:solidFill>
                <a:latin typeface="楷体_GB2312" pitchFamily="49" charset="-122"/>
                <a:ea typeface="楷体_GB2312" pitchFamily="49" charset="-122"/>
              </a:rPr>
              <a:t>技术室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442677" y="4083995"/>
            <a:ext cx="848001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组网及关键技术研究</a:t>
            </a:r>
            <a:endParaRPr lang="en-US" altLang="zh-CN" sz="20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用户行为、网络信息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等数据分析及资源优化，数据展现</a:t>
            </a:r>
            <a:endParaRPr lang="en-US" altLang="zh-CN" sz="20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复杂网络、链路预测及推荐系统</a:t>
            </a:r>
            <a:endParaRPr lang="en-US" altLang="zh-CN" sz="20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室内混合定位技术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9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80" name="组合 7"/>
          <p:cNvGrpSpPr/>
          <p:nvPr/>
        </p:nvGrpSpPr>
        <p:grpSpPr>
          <a:xfrm>
            <a:off x="2521856" y="990468"/>
            <a:ext cx="3566490" cy="3240521"/>
            <a:chOff x="1620000" y="360000"/>
            <a:chExt cx="3859512" cy="3240000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0" y="360000"/>
              <a:ext cx="3240000" cy="3240000"/>
            </a:xfrm>
            <a:prstGeom prst="rect">
              <a:avLst/>
            </a:prstGeom>
          </p:spPr>
        </p:pic>
        <p:pic>
          <p:nvPicPr>
            <p:cNvPr id="82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98449" y="1294980"/>
              <a:ext cx="1391477" cy="187267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文本框 82"/>
            <p:cNvSpPr txBox="1"/>
            <p:nvPr/>
          </p:nvSpPr>
          <p:spPr>
            <a:xfrm>
              <a:off x="3094165" y="1164823"/>
              <a:ext cx="2385347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冯志勇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fengzy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744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147135" y="3873001"/>
            <a:ext cx="8183480" cy="2719888"/>
            <a:chOff x="2005181" y="3655283"/>
            <a:chExt cx="8183480" cy="2719888"/>
          </a:xfrm>
        </p:grpSpPr>
        <p:sp>
          <p:nvSpPr>
            <p:cNvPr id="89" name="矩形 88"/>
            <p:cNvSpPr/>
            <p:nvPr/>
          </p:nvSpPr>
          <p:spPr>
            <a:xfrm>
              <a:off x="2068243" y="5118407"/>
              <a:ext cx="8120418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招生方向  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希望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招募具有扎实数学和无线通信网络理论基础，英语水平较好，喜欢软硬件编程开发、新理论、新算法的科研工作的同学。</a:t>
              </a: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2068243" y="3655283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2005181" y="5865604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005181" y="6375171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2039414" y="5866309"/>
              <a:ext cx="76073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在读学生人数    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博士 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13 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人，硕士生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53 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人。</a:t>
              </a:r>
            </a:p>
          </p:txBody>
        </p:sp>
      </p:grpSp>
      <p:grpSp>
        <p:nvGrpSpPr>
          <p:cNvPr id="94" name="组合 7"/>
          <p:cNvGrpSpPr/>
          <p:nvPr/>
        </p:nvGrpSpPr>
        <p:grpSpPr>
          <a:xfrm>
            <a:off x="6270406" y="906786"/>
            <a:ext cx="3566490" cy="3240521"/>
            <a:chOff x="1620000" y="360000"/>
            <a:chExt cx="3859512" cy="3240000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0" y="360000"/>
              <a:ext cx="3240000" cy="3240000"/>
            </a:xfrm>
            <a:prstGeom prst="rect">
              <a:avLst/>
            </a:prstGeom>
          </p:spPr>
        </p:pic>
        <p:pic>
          <p:nvPicPr>
            <p:cNvPr id="96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98449" y="1330051"/>
              <a:ext cx="1391477" cy="180252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文本框 96"/>
            <p:cNvSpPr txBox="1"/>
            <p:nvPr/>
          </p:nvSpPr>
          <p:spPr>
            <a:xfrm>
              <a:off x="3094165" y="1164823"/>
              <a:ext cx="2385347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张奇勋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（副教授）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    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zhangqixun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bupt.edu.cn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736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sp>
        <p:nvSpPr>
          <p:cNvPr id="135" name="AutoShape 15"/>
          <p:cNvSpPr>
            <a:spLocks noChangeArrowheads="1"/>
          </p:cNvSpPr>
          <p:nvPr/>
        </p:nvSpPr>
        <p:spPr bwMode="auto">
          <a:xfrm>
            <a:off x="556987" y="1561514"/>
            <a:ext cx="679857" cy="4657825"/>
          </a:xfrm>
          <a:prstGeom prst="roundRect">
            <a:avLst>
              <a:gd name="adj" fmla="val 16667"/>
            </a:avLst>
          </a:prstGeom>
          <a:noFill/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网</a:t>
            </a:r>
            <a:endParaRPr kumimoji="1" lang="en-US" altLang="zh-CN" sz="32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络</a:t>
            </a:r>
            <a:endParaRPr kumimoji="1" lang="en-US" altLang="zh-CN" sz="32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研</a:t>
            </a:r>
            <a:endParaRPr kumimoji="1" lang="en-US" altLang="zh-CN" sz="32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究</a:t>
            </a:r>
            <a:endParaRPr kumimoji="1" lang="en-US" altLang="zh-CN" sz="32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endParaRPr kumimoji="1"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249582" y="3963227"/>
            <a:ext cx="7827421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研究</a:t>
            </a:r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方向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bg1"/>
                </a:solidFill>
              </a:rPr>
              <a:t>移动</a:t>
            </a:r>
            <a:r>
              <a:rPr lang="zh-CN" altLang="en-US" sz="2000" b="1" dirty="0">
                <a:solidFill>
                  <a:schemeClr val="bg1"/>
                </a:solidFill>
              </a:rPr>
              <a:t>网络数据挖掘与网络优化技术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5G</a:t>
            </a:r>
            <a:r>
              <a:rPr lang="zh-CN" altLang="en-US" sz="2000" b="1" dirty="0">
                <a:solidFill>
                  <a:schemeClr val="bg1"/>
                </a:solidFill>
              </a:rPr>
              <a:t>无线网络理论与技术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bg1"/>
                </a:solidFill>
              </a:rPr>
              <a:t>基于</a:t>
            </a:r>
            <a:r>
              <a:rPr lang="en-US" altLang="zh-CN" sz="2000" b="1" dirty="0">
                <a:solidFill>
                  <a:schemeClr val="bg1"/>
                </a:solidFill>
              </a:rPr>
              <a:t>TD-LTE</a:t>
            </a:r>
            <a:r>
              <a:rPr lang="zh-CN" altLang="en-US" sz="2000" b="1" dirty="0">
                <a:solidFill>
                  <a:schemeClr val="bg1"/>
                </a:solidFill>
              </a:rPr>
              <a:t>认知无线网络软硬件平台</a:t>
            </a:r>
          </a:p>
        </p:txBody>
      </p:sp>
    </p:spTree>
    <p:extLst>
      <p:ext uri="{BB962C8B-B14F-4D97-AF65-F5344CB8AC3E}">
        <p14:creationId xmlns:p14="http://schemas.microsoft.com/office/powerpoint/2010/main" val="29179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160435" y="1889988"/>
            <a:ext cx="8676229" cy="4447634"/>
            <a:chOff x="1078041" y="1698136"/>
            <a:chExt cx="8676229" cy="4447634"/>
          </a:xfrm>
        </p:grpSpPr>
        <p:sp>
          <p:nvSpPr>
            <p:cNvPr id="69" name="文本框 83"/>
            <p:cNvSpPr txBox="1"/>
            <p:nvPr/>
          </p:nvSpPr>
          <p:spPr>
            <a:xfrm>
              <a:off x="1140876" y="1835518"/>
              <a:ext cx="634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prstClr val="white"/>
                  </a:solidFill>
                </a:rPr>
                <a:t>导师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：</a:t>
              </a:r>
              <a:r>
                <a:rPr lang="zh-CN" altLang="en-US" dirty="0">
                  <a:solidFill>
                    <a:prstClr val="white"/>
                  </a:solidFill>
                </a:rPr>
                <a:t>王莹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（教授）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140876" y="2349574"/>
              <a:ext cx="6647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prstClr val="white"/>
                  </a:solidFill>
                </a:rPr>
                <a:t>在读学生</a:t>
              </a: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人数</a:t>
              </a:r>
              <a:r>
                <a:rPr lang="zh-CN" altLang="en-US" sz="2400" b="1" dirty="0" smtClean="0">
                  <a:solidFill>
                    <a:prstClr val="white"/>
                  </a:solidFill>
                </a:rPr>
                <a:t>：博士 </a:t>
              </a:r>
              <a:r>
                <a:rPr lang="en-US" altLang="zh-CN" sz="2400" b="1" dirty="0" smtClean="0">
                  <a:solidFill>
                    <a:prstClr val="white"/>
                  </a:solidFill>
                </a:rPr>
                <a:t>7 </a:t>
              </a:r>
              <a:r>
                <a:rPr lang="zh-CN" altLang="en-US" sz="2400" b="1" dirty="0" smtClean="0">
                  <a:solidFill>
                    <a:prstClr val="white"/>
                  </a:solidFill>
                </a:rPr>
                <a:t>人，硕士</a:t>
              </a:r>
              <a:r>
                <a:rPr lang="en-US" altLang="zh-CN" sz="2400" b="1" dirty="0" smtClean="0">
                  <a:solidFill>
                    <a:prstClr val="white"/>
                  </a:solidFill>
                </a:rPr>
                <a:t>  21 </a:t>
              </a:r>
              <a:r>
                <a:rPr lang="zh-CN" altLang="en-US" sz="2400" b="1" dirty="0" smtClean="0">
                  <a:solidFill>
                    <a:prstClr val="white"/>
                  </a:solidFill>
                </a:rPr>
                <a:t>人</a:t>
              </a: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078041" y="2297183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1078041" y="2891549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78041" y="3882075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078041" y="1698136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1140876" y="2971919"/>
              <a:ext cx="78120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prstClr val="white"/>
                  </a:solidFill>
                </a:rPr>
                <a:t>办公室</a:t>
              </a:r>
              <a:r>
                <a:rPr lang="zh-CN" altLang="en-US" sz="2400" b="1" dirty="0" smtClean="0">
                  <a:solidFill>
                    <a:prstClr val="white"/>
                  </a:solidFill>
                </a:rPr>
                <a:t>：新科研楼</a:t>
              </a:r>
              <a:r>
                <a:rPr lang="en-US" altLang="zh-CN" sz="2400" b="1" dirty="0" smtClean="0">
                  <a:solidFill>
                    <a:prstClr val="white"/>
                  </a:solidFill>
                </a:rPr>
                <a:t>742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prstClr val="white"/>
                  </a:solidFill>
                </a:rPr>
                <a:t>联系方式：</a:t>
              </a:r>
              <a:r>
                <a:rPr lang="en-US" altLang="zh-CN" sz="2400" b="1" dirty="0" smtClean="0">
                  <a:solidFill>
                    <a:prstClr val="white"/>
                  </a:solidFill>
                </a:rPr>
                <a:t>wangying@bupt.edu.cn</a:t>
              </a:r>
              <a:endParaRPr lang="en-US" altLang="zh-CN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135860" y="5375917"/>
              <a:ext cx="86184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招生</a:t>
              </a:r>
              <a:r>
                <a:rPr lang="zh-CN" altLang="en-US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r>
                <a:rPr lang="zh-CN" alt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向 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喜欢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无线通信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和系统仿真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评估，希望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招募数学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物理基础好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逻辑思维能力强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喜欢数学建模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推导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编程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善于创新的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同学。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1135860" y="6145770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7596664" y="1237788"/>
            <a:ext cx="3240000" cy="3240000"/>
            <a:chOff x="6511967" y="1438489"/>
            <a:chExt cx="3240000" cy="3240000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967" y="1438489"/>
              <a:ext cx="3240000" cy="3240000"/>
            </a:xfrm>
            <a:prstGeom prst="rect">
              <a:avLst/>
            </a:prstGeom>
          </p:spPr>
        </p:pic>
        <p:pic>
          <p:nvPicPr>
            <p:cNvPr id="96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37234" y="2090689"/>
              <a:ext cx="1242968" cy="1697486"/>
            </a:xfrm>
            <a:prstGeom prst="roundRect">
              <a:avLst>
                <a:gd name="adj" fmla="val 16667"/>
              </a:avLst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AutoShape 15"/>
          <p:cNvSpPr>
            <a:spLocks noChangeArrowheads="1"/>
          </p:cNvSpPr>
          <p:nvPr/>
        </p:nvSpPr>
        <p:spPr bwMode="auto">
          <a:xfrm>
            <a:off x="521132" y="1589649"/>
            <a:ext cx="777216" cy="4604311"/>
          </a:xfrm>
          <a:prstGeom prst="roundRect">
            <a:avLst>
              <a:gd name="adj" fmla="val 16667"/>
            </a:avLst>
          </a:prstGeom>
          <a:noFill/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rgbClr val="ED7D31"/>
                </a:solidFill>
                <a:latin typeface="楷体_GB2312" pitchFamily="49" charset="-122"/>
                <a:ea typeface="楷体_GB2312" pitchFamily="49" charset="-122"/>
              </a:rPr>
              <a:t>无线资源管理室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218254" y="4103614"/>
            <a:ext cx="828462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超密度异构小小区网络及面向</a:t>
            </a:r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新需求的</a:t>
            </a:r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D2D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新的空口技术：</a:t>
            </a:r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massive MIMO/3D MIMO</a:t>
            </a:r>
          </a:p>
          <a:p>
            <a:pPr marL="342900" indent="-342900">
              <a:spcBef>
                <a:spcPct val="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大数据驱动的个性化</a:t>
            </a:r>
            <a:r>
              <a:rPr lang="en-US" altLang="zh-CN" sz="20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QoE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8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68" name="组合 7"/>
          <p:cNvGrpSpPr/>
          <p:nvPr/>
        </p:nvGrpSpPr>
        <p:grpSpPr>
          <a:xfrm>
            <a:off x="2588042" y="1119055"/>
            <a:ext cx="3566490" cy="3240521"/>
            <a:chOff x="1620000" y="360000"/>
            <a:chExt cx="3859512" cy="3240000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0" y="360000"/>
              <a:ext cx="3240000" cy="3240000"/>
            </a:xfrm>
            <a:prstGeom prst="rect">
              <a:avLst/>
            </a:prstGeom>
          </p:spPr>
        </p:pic>
        <p:pic>
          <p:nvPicPr>
            <p:cNvPr id="70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70948" y="1294980"/>
              <a:ext cx="1646479" cy="187267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文本框 70"/>
            <p:cNvSpPr txBox="1"/>
            <p:nvPr/>
          </p:nvSpPr>
          <p:spPr>
            <a:xfrm>
              <a:off x="3094165" y="1164823"/>
              <a:ext cx="2385347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胡铮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（副教授）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huzheng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745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80" name="组合 20"/>
          <p:cNvGrpSpPr/>
          <p:nvPr/>
        </p:nvGrpSpPr>
        <p:grpSpPr>
          <a:xfrm>
            <a:off x="6329034" y="1119045"/>
            <a:ext cx="3550732" cy="3044936"/>
            <a:chOff x="5148000" y="360000"/>
            <a:chExt cx="3262315" cy="2700000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00" y="360000"/>
              <a:ext cx="2700000" cy="2700000"/>
            </a:xfrm>
            <a:prstGeom prst="rect">
              <a:avLst/>
            </a:prstGeom>
          </p:spPr>
        </p:pic>
        <p:pic>
          <p:nvPicPr>
            <p:cNvPr id="82" name="Picture 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76553" y="1100525"/>
              <a:ext cx="1132163" cy="1656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文本框 82"/>
            <p:cNvSpPr txBox="1"/>
            <p:nvPr/>
          </p:nvSpPr>
          <p:spPr>
            <a:xfrm>
              <a:off x="6024969" y="1023894"/>
              <a:ext cx="2385346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唐晓晟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（副教授）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txs@bupt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736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272465" y="4207474"/>
            <a:ext cx="8151125" cy="2233466"/>
            <a:chOff x="1974474" y="4281885"/>
            <a:chExt cx="8151125" cy="2233466"/>
          </a:xfrm>
        </p:grpSpPr>
        <p:sp>
          <p:nvSpPr>
            <p:cNvPr id="85" name="矩形 84"/>
            <p:cNvSpPr/>
            <p:nvPr/>
          </p:nvSpPr>
          <p:spPr>
            <a:xfrm>
              <a:off x="2005181" y="5161089"/>
              <a:ext cx="812041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招生方向  </a:t>
              </a: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喜欢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编程、算法、互联网应用创新，知识面广，认可用户体验、社会化协同、计算智能能带来巨大创新潜力的</a:t>
              </a: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同学</a:t>
              </a:r>
              <a:r>
                <a:rPr lang="zh-CN" altLang="en-US" sz="20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005181" y="4281885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005181" y="5989142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005181" y="6515351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974474" y="5989142"/>
              <a:ext cx="76073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在读学生人数    </a:t>
              </a: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硕士 </a:t>
              </a: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26 </a:t>
              </a: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人。</a:t>
              </a:r>
            </a:p>
          </p:txBody>
        </p:sp>
      </p:grpSp>
      <p:sp>
        <p:nvSpPr>
          <p:cNvPr id="127" name="AutoShape 15"/>
          <p:cNvSpPr>
            <a:spLocks noChangeArrowheads="1"/>
          </p:cNvSpPr>
          <p:nvPr/>
        </p:nvSpPr>
        <p:spPr bwMode="auto">
          <a:xfrm>
            <a:off x="534572" y="1915674"/>
            <a:ext cx="771485" cy="4583600"/>
          </a:xfrm>
          <a:prstGeom prst="roundRect">
            <a:avLst>
              <a:gd name="adj" fmla="val 16667"/>
            </a:avLst>
          </a:prstGeom>
          <a:noFill/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业务终端研究室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303172" y="4317236"/>
            <a:ext cx="779608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研究</a:t>
            </a:r>
            <a:r>
              <a:rPr lang="zh-CN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方向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移动泛在互联网及业务计算，用户行为的挖掘及优化</a:t>
            </a:r>
          </a:p>
        </p:txBody>
      </p:sp>
    </p:spTree>
    <p:extLst>
      <p:ext uri="{BB962C8B-B14F-4D97-AF65-F5344CB8AC3E}">
        <p14:creationId xmlns:p14="http://schemas.microsoft.com/office/powerpoint/2010/main" val="18490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4270463319"/>
              </p:ext>
            </p:extLst>
          </p:nvPr>
        </p:nvGraphicFramePr>
        <p:xfrm>
          <a:off x="457048" y="546101"/>
          <a:ext cx="11109694" cy="58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286945" y="2073847"/>
            <a:ext cx="4532312" cy="4394200"/>
            <a:chOff x="6286945" y="2073847"/>
            <a:chExt cx="4532312" cy="4394200"/>
          </a:xfrm>
          <a:gradFill>
            <a:gsLst>
              <a:gs pos="50000">
                <a:schemeClr val="bg1"/>
              </a:gs>
              <a:gs pos="7500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6" name="圆角矩形 1"/>
            <p:cNvSpPr>
              <a:spLocks noChangeArrowheads="1"/>
            </p:cNvSpPr>
            <p:nvPr/>
          </p:nvSpPr>
          <p:spPr bwMode="auto">
            <a:xfrm>
              <a:off x="6286945" y="2073847"/>
              <a:ext cx="4532312" cy="4394200"/>
            </a:xfrm>
            <a:prstGeom prst="roundRect">
              <a:avLst>
                <a:gd name="adj" fmla="val 5815"/>
              </a:avLst>
            </a:prstGeom>
            <a:grpFill/>
            <a:ln w="38100" algn="ctr">
              <a:solidFill>
                <a:srgbClr val="1200CB"/>
              </a:solidFill>
              <a:miter lim="800000"/>
              <a:headEnd/>
              <a:tailEnd/>
            </a:ln>
          </p:spPr>
          <p:txBody>
            <a:bodyPr lIns="91446" tIns="91446" rIns="91446" bIns="91446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"/>
            <p:cNvSpPr txBox="1"/>
            <p:nvPr/>
          </p:nvSpPr>
          <p:spPr>
            <a:xfrm>
              <a:off x="6353620" y="2151634"/>
              <a:ext cx="1887537" cy="4619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285750" indent="-285750">
                <a:buClr>
                  <a:srgbClr val="C0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400" b="1" kern="0" dirty="0">
                  <a:latin typeface="微软雅黑" pitchFamily="34" charset="-122"/>
                  <a:ea typeface="微软雅黑" pitchFamily="34" charset="-122"/>
                </a:rPr>
                <a:t> 项目支撑 </a:t>
              </a:r>
              <a:endParaRPr lang="en-US" altLang="zh-CN" sz="24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3"/>
            <p:cNvSpPr txBox="1">
              <a:spLocks noChangeArrowheads="1"/>
            </p:cNvSpPr>
            <p:nvPr/>
          </p:nvSpPr>
          <p:spPr bwMode="auto">
            <a:xfrm>
              <a:off x="6513957" y="2645347"/>
              <a:ext cx="4078287" cy="800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200"/>
                </a:spcBef>
                <a:buSzTx/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国家发改委“移动互联网安全技术国家工程实验室建设项目”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63144" y="3937572"/>
              <a:ext cx="4400550" cy="11938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L="285750" indent="-285750">
                <a:lnSpc>
                  <a:spcPct val="120000"/>
                </a:lnSpc>
                <a:spcBef>
                  <a:spcPts val="200"/>
                </a:spcBef>
                <a:buClr>
                  <a:srgbClr val="C00000"/>
                </a:buClr>
                <a:buFont typeface="Wingdings" panose="05000000000000000000" pitchFamily="2" charset="2"/>
                <a:buChar char="n"/>
                <a:defRPr/>
              </a:pPr>
              <a:r>
                <a:rPr lang="zh-CN" altLang="en-US" sz="2000" kern="0" dirty="0">
                  <a:latin typeface="微软雅黑" pitchFamily="34" charset="-122"/>
                  <a:ea typeface="微软雅黑" pitchFamily="34" charset="-122"/>
                </a:rPr>
                <a:t>移动互联网端到端安全技术研发、验证、示范与推广</a:t>
              </a:r>
              <a:r>
                <a:rPr lang="zh-CN" altLang="en-US" sz="2000" kern="0" dirty="0" smtClean="0"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en-US" altLang="zh-CN" sz="2000" kern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200"/>
                </a:spcBef>
                <a:buClr>
                  <a:srgbClr val="C00000"/>
                </a:buClr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kern="0" smtClean="0">
                  <a:latin typeface="微软雅黑" pitchFamily="34" charset="-122"/>
                  <a:ea typeface="微软雅黑" pitchFamily="34" charset="-122"/>
                </a:rPr>
                <a:t>北京市</a:t>
              </a:r>
              <a:r>
                <a:rPr lang="zh-CN" altLang="en-US" sz="2000" b="1" kern="0" dirty="0">
                  <a:latin typeface="微软雅黑" pitchFamily="34" charset="-122"/>
                  <a:ea typeface="微软雅黑" pitchFamily="34" charset="-122"/>
                </a:rPr>
                <a:t>国际科技合作基地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344095" y="3464497"/>
              <a:ext cx="1795462" cy="46196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285750" indent="-285750" algn="ctr">
                <a:spcBef>
                  <a:spcPts val="200"/>
                </a:spcBef>
                <a:buClr>
                  <a:srgbClr val="C0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400" b="1" kern="0" dirty="0">
                  <a:latin typeface="微软雅黑" pitchFamily="34" charset="-122"/>
                  <a:ea typeface="微软雅黑" pitchFamily="34" charset="-122"/>
                </a:rPr>
                <a:t> 科研条件</a:t>
              </a:r>
              <a:endParaRPr lang="en-US" altLang="zh-CN" sz="24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84745" y="2073847"/>
            <a:ext cx="4533900" cy="4389437"/>
            <a:chOff x="1384745" y="2073847"/>
            <a:chExt cx="4533900" cy="4389437"/>
          </a:xfrm>
          <a:gradFill>
            <a:gsLst>
              <a:gs pos="0">
                <a:schemeClr val="accent1">
                  <a:lumMod val="75000"/>
                </a:schemeClr>
              </a:gs>
              <a:gs pos="67000">
                <a:schemeClr val="accent1">
                  <a:lumMod val="40000"/>
                  <a:lumOff val="60000"/>
                </a:schemeClr>
              </a:gs>
              <a:gs pos="3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5" name="圆角矩形 1"/>
            <p:cNvSpPr>
              <a:spLocks noChangeArrowheads="1"/>
            </p:cNvSpPr>
            <p:nvPr/>
          </p:nvSpPr>
          <p:spPr bwMode="auto">
            <a:xfrm>
              <a:off x="1384745" y="2073847"/>
              <a:ext cx="4533900" cy="4389437"/>
            </a:xfrm>
            <a:prstGeom prst="roundRect">
              <a:avLst>
                <a:gd name="adj" fmla="val 5815"/>
              </a:avLst>
            </a:prstGeom>
            <a:grpFill/>
            <a:ln w="38100" algn="ctr">
              <a:solidFill>
                <a:srgbClr val="66006B"/>
              </a:solidFill>
              <a:miter lim="800000"/>
              <a:headEnd/>
              <a:tailEnd/>
            </a:ln>
          </p:spPr>
          <p:txBody>
            <a:bodyPr lIns="91446" tIns="91446" rIns="91446" bIns="91446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605407" y="2804097"/>
              <a:ext cx="4232275" cy="78581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C00000"/>
                </a:buClr>
                <a:buFont typeface="Wingdings" panose="05000000000000000000" pitchFamily="2" charset="2"/>
                <a:buChar char="n"/>
                <a:defRPr/>
              </a:pPr>
              <a:r>
                <a:rPr lang="zh-CN" altLang="en-US" sz="2000" kern="0" dirty="0">
                  <a:latin typeface="微软雅黑" pitchFamily="34" charset="-122"/>
                  <a:ea typeface="微软雅黑" pitchFamily="34" charset="-122"/>
                </a:rPr>
                <a:t>国家杰出青年科学基金项目</a:t>
              </a:r>
              <a:endParaRPr lang="en-US" altLang="zh-CN" sz="2000" kern="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C00000"/>
                </a:buClr>
                <a:buFont typeface="Wingdings" panose="05000000000000000000" pitchFamily="2" charset="2"/>
                <a:buChar char="n"/>
                <a:defRPr/>
              </a:pPr>
              <a:r>
                <a:rPr lang="en-US" altLang="zh-CN" sz="2000" kern="0" dirty="0">
                  <a:latin typeface="微软雅黑" pitchFamily="34" charset="-122"/>
                  <a:ea typeface="微软雅黑" pitchFamily="34" charset="-122"/>
                </a:rPr>
                <a:t>863</a:t>
              </a:r>
              <a:r>
                <a:rPr lang="zh-CN" altLang="en-US" sz="2000" kern="0" dirty="0">
                  <a:latin typeface="微软雅黑" pitchFamily="34" charset="-122"/>
                  <a:ea typeface="微软雅黑" pitchFamily="34" charset="-122"/>
                </a:rPr>
                <a:t>重大项目课题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56182" y="2346897"/>
              <a:ext cx="1795463" cy="46196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285750" indent="-285750" algn="ctr">
                <a:spcBef>
                  <a:spcPts val="200"/>
                </a:spcBef>
                <a:buClr>
                  <a:srgbClr val="C0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400" b="1" kern="0" dirty="0">
                  <a:latin typeface="微软雅黑" pitchFamily="34" charset="-122"/>
                  <a:ea typeface="微软雅黑" pitchFamily="34" charset="-122"/>
                </a:rPr>
                <a:t> 项目支撑</a:t>
              </a:r>
              <a:endParaRPr lang="en-US" altLang="zh-CN" sz="24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29220" y="4077272"/>
              <a:ext cx="4232275" cy="116998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C00000"/>
                </a:buClr>
                <a:buFont typeface="Wingdings" panose="05000000000000000000" pitchFamily="2" charset="2"/>
                <a:buChar char="n"/>
                <a:defRPr/>
              </a:pPr>
              <a:r>
                <a:rPr lang="en-US" altLang="zh-CN" sz="2000" kern="0" dirty="0">
                  <a:latin typeface="微软雅黑" pitchFamily="34" charset="-122"/>
                  <a:ea typeface="微软雅黑" pitchFamily="34" charset="-122"/>
                </a:rPr>
                <a:t>4G</a:t>
              </a:r>
              <a:r>
                <a:rPr lang="zh-CN" altLang="en-US" sz="2000" kern="0" dirty="0">
                  <a:latin typeface="微软雅黑" pitchFamily="34" charset="-122"/>
                  <a:ea typeface="微软雅黑" pitchFamily="34" charset="-122"/>
                </a:rPr>
                <a:t>试验网络与系统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C00000"/>
                </a:buClr>
                <a:buFont typeface="Wingdings" panose="05000000000000000000" pitchFamily="2" charset="2"/>
                <a:buChar char="n"/>
                <a:defRPr/>
              </a:pPr>
              <a:r>
                <a:rPr lang="en-US" altLang="zh-CN" sz="2000" kern="0" dirty="0">
                  <a:latin typeface="微软雅黑" pitchFamily="34" charset="-122"/>
                  <a:ea typeface="微软雅黑" pitchFamily="34" charset="-122"/>
                </a:rPr>
                <a:t>TD-LTE</a:t>
              </a:r>
              <a:r>
                <a:rPr lang="zh-CN" altLang="en-US" sz="2000" kern="0" dirty="0">
                  <a:latin typeface="微软雅黑" pitchFamily="34" charset="-122"/>
                  <a:ea typeface="微软雅黑" pitchFamily="34" charset="-122"/>
                </a:rPr>
                <a:t>仪器仪表研发环境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C00000"/>
                </a:buClr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kern="0" dirty="0">
                  <a:latin typeface="微软雅黑" pitchFamily="34" charset="-122"/>
                  <a:ea typeface="微软雅黑" pitchFamily="34" charset="-122"/>
                </a:rPr>
                <a:t>中关村开放实验室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456182" y="3601022"/>
              <a:ext cx="1795463" cy="46196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285750" indent="-285750" algn="ctr">
                <a:spcBef>
                  <a:spcPts val="200"/>
                </a:spcBef>
                <a:buClr>
                  <a:srgbClr val="C0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400" b="1" kern="0" dirty="0">
                  <a:latin typeface="微软雅黑" pitchFamily="34" charset="-122"/>
                  <a:ea typeface="微软雅黑" pitchFamily="34" charset="-122"/>
                </a:rPr>
                <a:t> 科研条件</a:t>
              </a:r>
              <a:endParaRPr lang="en-US" altLang="zh-CN" sz="24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右箭头 1"/>
          <p:cNvSpPr/>
          <p:nvPr/>
        </p:nvSpPr>
        <p:spPr bwMode="auto">
          <a:xfrm>
            <a:off x="1678432" y="1308672"/>
            <a:ext cx="9078913" cy="214312"/>
          </a:xfrm>
          <a:prstGeom prst="rightArrow">
            <a:avLst>
              <a:gd name="adj1" fmla="val 54405"/>
              <a:gd name="adj2" fmla="val 539391"/>
            </a:avLst>
          </a:prstGeom>
          <a:gradFill flip="none" rotWithShape="1">
            <a:gsLst>
              <a:gs pos="0">
                <a:srgbClr val="660066"/>
              </a:gs>
              <a:gs pos="100000">
                <a:srgbClr val="00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1"/>
          <p:cNvSpPr>
            <a:spLocks noChangeArrowheads="1"/>
          </p:cNvSpPr>
          <p:nvPr/>
        </p:nvSpPr>
        <p:spPr bwMode="auto">
          <a:xfrm>
            <a:off x="2295970" y="1213421"/>
            <a:ext cx="2709862" cy="750888"/>
          </a:xfrm>
          <a:prstGeom prst="roundRect">
            <a:avLst>
              <a:gd name="adj" fmla="val 24597"/>
            </a:avLst>
          </a:prstGeom>
          <a:solidFill>
            <a:schemeClr val="bg1"/>
          </a:solidFill>
          <a:ln w="38100" algn="ctr">
            <a:solidFill>
              <a:srgbClr val="66006C"/>
            </a:solidFill>
            <a:miter lim="800000"/>
            <a:headEnd/>
            <a:tailEnd/>
          </a:ln>
        </p:spPr>
        <p:txBody>
          <a:bodyPr lIns="91446" tIns="91446" rIns="91446" bIns="91446" anchor="ctr"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泛网无线通信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教育部重点实验室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"/>
          <p:cNvSpPr>
            <a:spLocks noChangeArrowheads="1"/>
          </p:cNvSpPr>
          <p:nvPr/>
        </p:nvSpPr>
        <p:spPr bwMode="auto">
          <a:xfrm>
            <a:off x="6933057" y="1226122"/>
            <a:ext cx="2711450" cy="749300"/>
          </a:xfrm>
          <a:prstGeom prst="roundRect">
            <a:avLst>
              <a:gd name="adj" fmla="val 24597"/>
            </a:avLst>
          </a:prstGeom>
          <a:solidFill>
            <a:schemeClr val="bg1"/>
          </a:solidFill>
          <a:ln w="38100" algn="ctr">
            <a:solidFill>
              <a:srgbClr val="1100CB"/>
            </a:solidFill>
            <a:miter lim="800000"/>
            <a:headEnd/>
            <a:tailEnd/>
          </a:ln>
        </p:spPr>
        <p:txBody>
          <a:bodyPr lIns="91446" tIns="91446" rIns="91446" bIns="91446" anchor="ctr"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移动互联网安全技术国家工程实验室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1"/>
          <p:cNvSpPr txBox="1">
            <a:spLocks noChangeArrowheads="1"/>
          </p:cNvSpPr>
          <p:nvPr/>
        </p:nvSpPr>
        <p:spPr bwMode="auto">
          <a:xfrm>
            <a:off x="5596382" y="1683322"/>
            <a:ext cx="88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五角星 12"/>
          <p:cNvSpPr/>
          <p:nvPr/>
        </p:nvSpPr>
        <p:spPr bwMode="auto">
          <a:xfrm>
            <a:off x="5709095" y="1107059"/>
            <a:ext cx="520700" cy="53022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" name="圆角矩形 1"/>
          <p:cNvSpPr>
            <a:spLocks noChangeArrowheads="1"/>
          </p:cNvSpPr>
          <p:nvPr/>
        </p:nvSpPr>
        <p:spPr bwMode="auto">
          <a:xfrm>
            <a:off x="2037207" y="5313934"/>
            <a:ext cx="3265488" cy="387350"/>
          </a:xfrm>
          <a:prstGeom prst="roundRect">
            <a:avLst>
              <a:gd name="adj" fmla="val 12384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lIns="91446" tIns="91446" rIns="91446" bIns="91446" anchor="ctr"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下一代无线组网技术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"/>
          <p:cNvSpPr>
            <a:spLocks noChangeArrowheads="1"/>
          </p:cNvSpPr>
          <p:nvPr/>
        </p:nvSpPr>
        <p:spPr bwMode="auto">
          <a:xfrm>
            <a:off x="6929882" y="5328222"/>
            <a:ext cx="3267075" cy="388937"/>
          </a:xfrm>
          <a:prstGeom prst="roundRect">
            <a:avLst>
              <a:gd name="adj" fmla="val 12384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lIns="91446" tIns="91446" rIns="91446" bIns="91446" anchor="ctr"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移动互联网安全技术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"/>
          <p:cNvSpPr>
            <a:spLocks noChangeArrowheads="1"/>
          </p:cNvSpPr>
          <p:nvPr/>
        </p:nvSpPr>
        <p:spPr bwMode="auto">
          <a:xfrm>
            <a:off x="2502345" y="5961634"/>
            <a:ext cx="7267575" cy="508000"/>
          </a:xfrm>
          <a:prstGeom prst="roundRect">
            <a:avLst>
              <a:gd name="adj" fmla="val 12384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lIns="91446" tIns="91446" rIns="91446" bIns="91446" anchor="ctr"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24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安全可信的</a:t>
            </a:r>
            <a:r>
              <a:rPr lang="en-US" altLang="zh-CN" sz="24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24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en-US" altLang="zh-CN" sz="2400" b="1" spc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80676" y="5131372"/>
            <a:ext cx="2216150" cy="858837"/>
            <a:chOff x="4980676" y="5131372"/>
            <a:chExt cx="2216150" cy="858837"/>
          </a:xfrm>
        </p:grpSpPr>
        <p:sp>
          <p:nvSpPr>
            <p:cNvPr id="18" name="下箭头 43"/>
            <p:cNvSpPr>
              <a:spLocks noChangeArrowheads="1"/>
            </p:cNvSpPr>
            <p:nvPr/>
          </p:nvSpPr>
          <p:spPr bwMode="auto">
            <a:xfrm>
              <a:off x="5691632" y="5525072"/>
              <a:ext cx="822325" cy="46513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4"/>
            <p:cNvSpPr>
              <a:spLocks noChangeArrowheads="1"/>
            </p:cNvSpPr>
            <p:nvPr/>
          </p:nvSpPr>
          <p:spPr bwMode="auto">
            <a:xfrm>
              <a:off x="4980676" y="5131372"/>
              <a:ext cx="2216150" cy="422275"/>
            </a:xfrm>
            <a:prstGeom prst="ellipse">
              <a:avLst/>
            </a:pr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协同实现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376807" y="1605534"/>
            <a:ext cx="75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11198" y="321027"/>
            <a:ext cx="8414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移动互联网安全技术国家工程实验室</a:t>
            </a:r>
            <a:endParaRPr lang="en-US" altLang="zh-CN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1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969264" y="1461759"/>
            <a:ext cx="8351837" cy="3865563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圆角矩形 3"/>
          <p:cNvSpPr>
            <a:spLocks noChangeArrowheads="1"/>
          </p:cNvSpPr>
          <p:nvPr/>
        </p:nvSpPr>
        <p:spPr bwMode="auto">
          <a:xfrm>
            <a:off x="1328039" y="5963909"/>
            <a:ext cx="7385050" cy="5476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下箭头 49"/>
          <p:cNvSpPr>
            <a:spLocks noChangeArrowheads="1"/>
          </p:cNvSpPr>
          <p:nvPr/>
        </p:nvSpPr>
        <p:spPr bwMode="auto">
          <a:xfrm>
            <a:off x="2902839" y="5343197"/>
            <a:ext cx="857250" cy="620712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下箭头 49"/>
          <p:cNvSpPr>
            <a:spLocks noChangeArrowheads="1"/>
          </p:cNvSpPr>
          <p:nvPr/>
        </p:nvSpPr>
        <p:spPr bwMode="auto">
          <a:xfrm rot="10800000">
            <a:off x="5884164" y="5343197"/>
            <a:ext cx="857250" cy="620712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48"/>
          <p:cNvSpPr txBox="1">
            <a:spLocks noChangeArrowheads="1"/>
          </p:cNvSpPr>
          <p:nvPr/>
        </p:nvSpPr>
        <p:spPr bwMode="auto">
          <a:xfrm>
            <a:off x="6955726" y="5517822"/>
            <a:ext cx="171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测评结果反馈</a:t>
            </a:r>
          </a:p>
        </p:txBody>
      </p:sp>
      <p:sp>
        <p:nvSpPr>
          <p:cNvPr id="7" name="TextBox 47"/>
          <p:cNvSpPr txBox="1">
            <a:spLocks noChangeArrowheads="1"/>
          </p:cNvSpPr>
          <p:nvPr/>
        </p:nvSpPr>
        <p:spPr bwMode="auto">
          <a:xfrm>
            <a:off x="1328039" y="5517822"/>
            <a:ext cx="1785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创新成果测评</a:t>
            </a:r>
          </a:p>
        </p:txBody>
      </p:sp>
      <p:sp>
        <p:nvSpPr>
          <p:cNvPr id="8" name="圆角矩形 15"/>
          <p:cNvSpPr>
            <a:spLocks noChangeArrowheads="1"/>
          </p:cNvSpPr>
          <p:nvPr/>
        </p:nvSpPr>
        <p:spPr bwMode="auto">
          <a:xfrm>
            <a:off x="6657276" y="2622222"/>
            <a:ext cx="1428750" cy="9286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16"/>
          <p:cNvSpPr>
            <a:spLocks noChangeArrowheads="1"/>
          </p:cNvSpPr>
          <p:nvPr/>
        </p:nvSpPr>
        <p:spPr bwMode="auto">
          <a:xfrm>
            <a:off x="4149026" y="2472997"/>
            <a:ext cx="1428750" cy="10747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圆角矩形 17"/>
          <p:cNvSpPr>
            <a:spLocks noChangeArrowheads="1"/>
          </p:cNvSpPr>
          <p:nvPr/>
        </p:nvSpPr>
        <p:spPr bwMode="auto">
          <a:xfrm>
            <a:off x="1472501" y="2095172"/>
            <a:ext cx="1428750" cy="9286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圆角矩形 18"/>
          <p:cNvSpPr>
            <a:spLocks noChangeArrowheads="1"/>
          </p:cNvSpPr>
          <p:nvPr/>
        </p:nvSpPr>
        <p:spPr bwMode="auto">
          <a:xfrm>
            <a:off x="1472501" y="3039734"/>
            <a:ext cx="1428750" cy="9286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1401064" y="2374572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北京邮电大学</a:t>
            </a: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537589" y="3181022"/>
            <a:ext cx="1357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解放军信息工程大学</a:t>
            </a: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4291901" y="2725409"/>
            <a:ext cx="1285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华为技术有限公司</a:t>
            </a: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6725539" y="2730172"/>
            <a:ext cx="1500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中国移动通信有限公司</a:t>
            </a:r>
          </a:p>
        </p:txBody>
      </p:sp>
      <p:sp>
        <p:nvSpPr>
          <p:cNvPr id="16" name="上弧形箭头 23"/>
          <p:cNvSpPr>
            <a:spLocks noChangeArrowheads="1"/>
          </p:cNvSpPr>
          <p:nvPr/>
        </p:nvSpPr>
        <p:spPr bwMode="auto">
          <a:xfrm>
            <a:off x="2912364" y="1544309"/>
            <a:ext cx="4752975" cy="79216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下弧形箭头 24"/>
          <p:cNvSpPr>
            <a:spLocks noChangeArrowheads="1"/>
          </p:cNvSpPr>
          <p:nvPr/>
        </p:nvSpPr>
        <p:spPr bwMode="auto">
          <a:xfrm>
            <a:off x="2917126" y="3835072"/>
            <a:ext cx="4895850" cy="804862"/>
          </a:xfrm>
          <a:prstGeom prst="curvedUpArrow">
            <a:avLst>
              <a:gd name="adj1" fmla="val 24979"/>
              <a:gd name="adj2" fmla="val 49986"/>
              <a:gd name="adj3" fmla="val 25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右箭头 25"/>
          <p:cNvSpPr>
            <a:spLocks noChangeArrowheads="1"/>
          </p:cNvSpPr>
          <p:nvPr/>
        </p:nvSpPr>
        <p:spPr bwMode="auto">
          <a:xfrm>
            <a:off x="5577776" y="2847647"/>
            <a:ext cx="1079500" cy="428625"/>
          </a:xfrm>
          <a:prstGeom prst="rightArrow">
            <a:avLst>
              <a:gd name="adj1" fmla="val 50000"/>
              <a:gd name="adj2" fmla="val 49997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右箭头 26"/>
          <p:cNvSpPr>
            <a:spLocks noChangeArrowheads="1"/>
          </p:cNvSpPr>
          <p:nvPr/>
        </p:nvSpPr>
        <p:spPr bwMode="auto">
          <a:xfrm>
            <a:off x="2912364" y="2409497"/>
            <a:ext cx="1217612" cy="428625"/>
          </a:xfrm>
          <a:prstGeom prst="rightArrow">
            <a:avLst>
              <a:gd name="adj1" fmla="val 50000"/>
              <a:gd name="adj2" fmla="val 50002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右箭头 27"/>
          <p:cNvSpPr>
            <a:spLocks noChangeArrowheads="1"/>
          </p:cNvSpPr>
          <p:nvPr/>
        </p:nvSpPr>
        <p:spPr bwMode="auto">
          <a:xfrm>
            <a:off x="2917126" y="3157209"/>
            <a:ext cx="1216025" cy="428625"/>
          </a:xfrm>
          <a:prstGeom prst="rightArrow">
            <a:avLst>
              <a:gd name="adj1" fmla="val 50000"/>
              <a:gd name="adj2" fmla="val 50003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48"/>
          <p:cNvSpPr txBox="1">
            <a:spLocks noChangeArrowheads="1"/>
          </p:cNvSpPr>
          <p:nvPr/>
        </p:nvSpPr>
        <p:spPr bwMode="auto">
          <a:xfrm>
            <a:off x="1651889" y="4025572"/>
            <a:ext cx="1249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核心技术创新研究</a:t>
            </a:r>
          </a:p>
        </p:txBody>
      </p:sp>
      <p:sp>
        <p:nvSpPr>
          <p:cNvPr id="22" name="TextBox 49"/>
          <p:cNvSpPr txBox="1">
            <a:spLocks noChangeArrowheads="1"/>
          </p:cNvSpPr>
          <p:nvPr/>
        </p:nvSpPr>
        <p:spPr bwMode="auto">
          <a:xfrm>
            <a:off x="4326826" y="3562022"/>
            <a:ext cx="117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中试生产</a:t>
            </a:r>
          </a:p>
        </p:txBody>
      </p:sp>
      <p:sp>
        <p:nvSpPr>
          <p:cNvPr id="23" name="TextBox 50"/>
          <p:cNvSpPr txBox="1">
            <a:spLocks noChangeArrowheads="1"/>
          </p:cNvSpPr>
          <p:nvPr/>
        </p:nvSpPr>
        <p:spPr bwMode="auto">
          <a:xfrm>
            <a:off x="6881114" y="3525509"/>
            <a:ext cx="120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服务应用</a:t>
            </a:r>
          </a:p>
        </p:txBody>
      </p:sp>
      <p:sp>
        <p:nvSpPr>
          <p:cNvPr id="24" name="圆角矩形 29"/>
          <p:cNvSpPr>
            <a:spLocks noChangeArrowheads="1"/>
          </p:cNvSpPr>
          <p:nvPr/>
        </p:nvSpPr>
        <p:spPr bwMode="auto">
          <a:xfrm>
            <a:off x="5577776" y="4762172"/>
            <a:ext cx="3598863" cy="4540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51"/>
          <p:cNvSpPr txBox="1">
            <a:spLocks noChangeArrowheads="1"/>
          </p:cNvSpPr>
          <p:nvPr/>
        </p:nvSpPr>
        <p:spPr bwMode="auto">
          <a:xfrm>
            <a:off x="5288851" y="4805034"/>
            <a:ext cx="406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面向移动互联网和特殊移动互联网</a:t>
            </a:r>
          </a:p>
        </p:txBody>
      </p:sp>
      <p:sp>
        <p:nvSpPr>
          <p:cNvPr id="26" name="TextBox 43"/>
          <p:cNvSpPr txBox="1">
            <a:spLocks noChangeArrowheads="1"/>
          </p:cNvSpPr>
          <p:nvPr/>
        </p:nvSpPr>
        <p:spPr bwMode="auto">
          <a:xfrm>
            <a:off x="3150489" y="6070272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中国信息安全测评中心</a:t>
            </a:r>
          </a:p>
        </p:txBody>
      </p:sp>
      <p:grpSp>
        <p:nvGrpSpPr>
          <p:cNvPr id="33" name="组合 32"/>
          <p:cNvGrpSpPr/>
          <p:nvPr/>
        </p:nvGrpSpPr>
        <p:grpSpPr>
          <a:xfrm rot="11107178">
            <a:off x="8810913" y="1436766"/>
            <a:ext cx="1671114" cy="1409840"/>
            <a:chOff x="5056104" y="4351073"/>
            <a:chExt cx="1671114" cy="1409840"/>
          </a:xfrm>
        </p:grpSpPr>
        <p:sp>
          <p:nvSpPr>
            <p:cNvPr id="34" name="Freeform 5"/>
            <p:cNvSpPr>
              <a:spLocks/>
            </p:cNvSpPr>
            <p:nvPr/>
          </p:nvSpPr>
          <p:spPr bwMode="blackWhite">
            <a:xfrm>
              <a:off x="5056104" y="4351073"/>
              <a:ext cx="1671114" cy="1409840"/>
            </a:xfrm>
            <a:custGeom>
              <a:avLst/>
              <a:gdLst>
                <a:gd name="T0" fmla="*/ 585 w 1033"/>
                <a:gd name="T1" fmla="*/ 1 h 904"/>
                <a:gd name="T2" fmla="*/ 573 w 1033"/>
                <a:gd name="T3" fmla="*/ 41 h 904"/>
                <a:gd name="T4" fmla="*/ 556 w 1033"/>
                <a:gd name="T5" fmla="*/ 78 h 904"/>
                <a:gd name="T6" fmla="*/ 537 w 1033"/>
                <a:gd name="T7" fmla="*/ 116 h 904"/>
                <a:gd name="T8" fmla="*/ 514 w 1033"/>
                <a:gd name="T9" fmla="*/ 150 h 904"/>
                <a:gd name="T10" fmla="*/ 488 w 1033"/>
                <a:gd name="T11" fmla="*/ 182 h 904"/>
                <a:gd name="T12" fmla="*/ 459 w 1033"/>
                <a:gd name="T13" fmla="*/ 212 h 904"/>
                <a:gd name="T14" fmla="*/ 427 w 1033"/>
                <a:gd name="T15" fmla="*/ 239 h 904"/>
                <a:gd name="T16" fmla="*/ 393 w 1033"/>
                <a:gd name="T17" fmla="*/ 262 h 904"/>
                <a:gd name="T18" fmla="*/ 356 w 1033"/>
                <a:gd name="T19" fmla="*/ 283 h 904"/>
                <a:gd name="T20" fmla="*/ 317 w 1033"/>
                <a:gd name="T21" fmla="*/ 301 h 904"/>
                <a:gd name="T22" fmla="*/ 277 w 1033"/>
                <a:gd name="T23" fmla="*/ 314 h 904"/>
                <a:gd name="T24" fmla="*/ 236 w 1033"/>
                <a:gd name="T25" fmla="*/ 323 h 904"/>
                <a:gd name="T26" fmla="*/ 235 w 1033"/>
                <a:gd name="T27" fmla="*/ 187 h 904"/>
                <a:gd name="T28" fmla="*/ 159 w 1033"/>
                <a:gd name="T29" fmla="*/ 298 h 904"/>
                <a:gd name="T30" fmla="*/ 80 w 1033"/>
                <a:gd name="T31" fmla="*/ 409 h 904"/>
                <a:gd name="T32" fmla="*/ 0 w 1033"/>
                <a:gd name="T33" fmla="*/ 517 h 904"/>
                <a:gd name="T34" fmla="*/ 236 w 1033"/>
                <a:gd name="T35" fmla="*/ 903 h 904"/>
                <a:gd name="T36" fmla="*/ 236 w 1033"/>
                <a:gd name="T37" fmla="*/ 766 h 904"/>
                <a:gd name="T38" fmla="*/ 295 w 1033"/>
                <a:gd name="T39" fmla="*/ 759 h 904"/>
                <a:gd name="T40" fmla="*/ 353 w 1033"/>
                <a:gd name="T41" fmla="*/ 747 h 904"/>
                <a:gd name="T42" fmla="*/ 411 w 1033"/>
                <a:gd name="T43" fmla="*/ 733 h 904"/>
                <a:gd name="T44" fmla="*/ 467 w 1033"/>
                <a:gd name="T45" fmla="*/ 713 h 904"/>
                <a:gd name="T46" fmla="*/ 522 w 1033"/>
                <a:gd name="T47" fmla="*/ 691 h 904"/>
                <a:gd name="T48" fmla="*/ 575 w 1033"/>
                <a:gd name="T49" fmla="*/ 665 h 904"/>
                <a:gd name="T50" fmla="*/ 626 w 1033"/>
                <a:gd name="T51" fmla="*/ 635 h 904"/>
                <a:gd name="T52" fmla="*/ 676 w 1033"/>
                <a:gd name="T53" fmla="*/ 601 h 904"/>
                <a:gd name="T54" fmla="*/ 724 w 1033"/>
                <a:gd name="T55" fmla="*/ 564 h 904"/>
                <a:gd name="T56" fmla="*/ 768 w 1033"/>
                <a:gd name="T57" fmla="*/ 525 h 904"/>
                <a:gd name="T58" fmla="*/ 811 w 1033"/>
                <a:gd name="T59" fmla="*/ 481 h 904"/>
                <a:gd name="T60" fmla="*/ 849 w 1033"/>
                <a:gd name="T61" fmla="*/ 435 h 904"/>
                <a:gd name="T62" fmla="*/ 884 w 1033"/>
                <a:gd name="T63" fmla="*/ 387 h 904"/>
                <a:gd name="T64" fmla="*/ 916 w 1033"/>
                <a:gd name="T65" fmla="*/ 337 h 904"/>
                <a:gd name="T66" fmla="*/ 945 w 1033"/>
                <a:gd name="T67" fmla="*/ 284 h 904"/>
                <a:gd name="T68" fmla="*/ 970 w 1033"/>
                <a:gd name="T69" fmla="*/ 231 h 904"/>
                <a:gd name="T70" fmla="*/ 991 w 1033"/>
                <a:gd name="T71" fmla="*/ 174 h 904"/>
                <a:gd name="T72" fmla="*/ 1009 w 1033"/>
                <a:gd name="T73" fmla="*/ 117 h 904"/>
                <a:gd name="T74" fmla="*/ 1023 w 1033"/>
                <a:gd name="T75" fmla="*/ 58 h 904"/>
                <a:gd name="T76" fmla="*/ 1032 w 1033"/>
                <a:gd name="T77" fmla="*/ 0 h 904"/>
                <a:gd name="T78" fmla="*/ 812 w 1033"/>
                <a:gd name="T79" fmla="*/ 132 h 904"/>
                <a:gd name="T80" fmla="*/ 585 w 1033"/>
                <a:gd name="T81" fmla="*/ 1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33" h="904">
                  <a:moveTo>
                    <a:pt x="585" y="1"/>
                  </a:moveTo>
                  <a:lnTo>
                    <a:pt x="573" y="41"/>
                  </a:lnTo>
                  <a:lnTo>
                    <a:pt x="556" y="78"/>
                  </a:lnTo>
                  <a:lnTo>
                    <a:pt x="537" y="116"/>
                  </a:lnTo>
                  <a:lnTo>
                    <a:pt x="514" y="150"/>
                  </a:lnTo>
                  <a:lnTo>
                    <a:pt x="488" y="182"/>
                  </a:lnTo>
                  <a:lnTo>
                    <a:pt x="459" y="212"/>
                  </a:lnTo>
                  <a:lnTo>
                    <a:pt x="427" y="239"/>
                  </a:lnTo>
                  <a:lnTo>
                    <a:pt x="393" y="262"/>
                  </a:lnTo>
                  <a:lnTo>
                    <a:pt x="356" y="283"/>
                  </a:lnTo>
                  <a:lnTo>
                    <a:pt x="317" y="301"/>
                  </a:lnTo>
                  <a:lnTo>
                    <a:pt x="277" y="314"/>
                  </a:lnTo>
                  <a:lnTo>
                    <a:pt x="236" y="323"/>
                  </a:lnTo>
                  <a:lnTo>
                    <a:pt x="235" y="187"/>
                  </a:lnTo>
                  <a:lnTo>
                    <a:pt x="159" y="298"/>
                  </a:lnTo>
                  <a:lnTo>
                    <a:pt x="80" y="409"/>
                  </a:lnTo>
                  <a:lnTo>
                    <a:pt x="0" y="517"/>
                  </a:lnTo>
                  <a:lnTo>
                    <a:pt x="236" y="903"/>
                  </a:lnTo>
                  <a:lnTo>
                    <a:pt x="236" y="766"/>
                  </a:lnTo>
                  <a:lnTo>
                    <a:pt x="295" y="759"/>
                  </a:lnTo>
                  <a:lnTo>
                    <a:pt x="353" y="747"/>
                  </a:lnTo>
                  <a:lnTo>
                    <a:pt x="411" y="733"/>
                  </a:lnTo>
                  <a:lnTo>
                    <a:pt x="467" y="713"/>
                  </a:lnTo>
                  <a:lnTo>
                    <a:pt x="522" y="691"/>
                  </a:lnTo>
                  <a:lnTo>
                    <a:pt x="575" y="665"/>
                  </a:lnTo>
                  <a:lnTo>
                    <a:pt x="626" y="635"/>
                  </a:lnTo>
                  <a:lnTo>
                    <a:pt x="676" y="601"/>
                  </a:lnTo>
                  <a:lnTo>
                    <a:pt x="724" y="564"/>
                  </a:lnTo>
                  <a:lnTo>
                    <a:pt x="768" y="525"/>
                  </a:lnTo>
                  <a:lnTo>
                    <a:pt x="811" y="481"/>
                  </a:lnTo>
                  <a:lnTo>
                    <a:pt x="849" y="435"/>
                  </a:lnTo>
                  <a:lnTo>
                    <a:pt x="884" y="387"/>
                  </a:lnTo>
                  <a:lnTo>
                    <a:pt x="916" y="337"/>
                  </a:lnTo>
                  <a:lnTo>
                    <a:pt x="945" y="284"/>
                  </a:lnTo>
                  <a:lnTo>
                    <a:pt x="970" y="231"/>
                  </a:lnTo>
                  <a:lnTo>
                    <a:pt x="991" y="174"/>
                  </a:lnTo>
                  <a:lnTo>
                    <a:pt x="1009" y="117"/>
                  </a:lnTo>
                  <a:lnTo>
                    <a:pt x="1023" y="58"/>
                  </a:lnTo>
                  <a:lnTo>
                    <a:pt x="1032" y="0"/>
                  </a:lnTo>
                  <a:lnTo>
                    <a:pt x="812" y="132"/>
                  </a:lnTo>
                  <a:lnTo>
                    <a:pt x="585" y="1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blackWhite">
            <a:xfrm rot="10492822">
              <a:off x="5697902" y="4689195"/>
              <a:ext cx="587073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 algn="l" defTabSz="78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133350" indent="-131763" algn="l" defTabSz="787400"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301625" indent="-150813" algn="l" defTabSz="787400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439738" indent="-136525" algn="l" defTabSz="787400">
                <a:buSzPct val="89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603250" indent="-142875" algn="l" defTabSz="787400"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10604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15176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19748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24320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/>
              <a:r>
                <a:rPr lang="zh-CN" altLang="en-US" sz="40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学</a:t>
              </a:r>
              <a:endParaRPr lang="en-US" altLang="zh-C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rot="10800000">
            <a:off x="9842674" y="3195614"/>
            <a:ext cx="1700233" cy="1403602"/>
            <a:chOff x="3909558" y="2612571"/>
            <a:chExt cx="1700233" cy="1403602"/>
          </a:xfrm>
        </p:grpSpPr>
        <p:sp>
          <p:nvSpPr>
            <p:cNvPr id="37" name="Freeform 4"/>
            <p:cNvSpPr>
              <a:spLocks/>
            </p:cNvSpPr>
            <p:nvPr/>
          </p:nvSpPr>
          <p:spPr bwMode="blackWhite">
            <a:xfrm>
              <a:off x="3909558" y="2612571"/>
              <a:ext cx="1700233" cy="1403602"/>
            </a:xfrm>
            <a:custGeom>
              <a:avLst/>
              <a:gdLst>
                <a:gd name="T0" fmla="*/ 455 w 1057"/>
                <a:gd name="T1" fmla="*/ 879 h 900"/>
                <a:gd name="T2" fmla="*/ 471 w 1057"/>
                <a:gd name="T3" fmla="*/ 838 h 900"/>
                <a:gd name="T4" fmla="*/ 490 w 1057"/>
                <a:gd name="T5" fmla="*/ 799 h 900"/>
                <a:gd name="T6" fmla="*/ 514 w 1057"/>
                <a:gd name="T7" fmla="*/ 762 h 900"/>
                <a:gd name="T8" fmla="*/ 541 w 1057"/>
                <a:gd name="T9" fmla="*/ 728 h 900"/>
                <a:gd name="T10" fmla="*/ 570 w 1057"/>
                <a:gd name="T11" fmla="*/ 696 h 900"/>
                <a:gd name="T12" fmla="*/ 603 w 1057"/>
                <a:gd name="T13" fmla="*/ 667 h 900"/>
                <a:gd name="T14" fmla="*/ 639 w 1057"/>
                <a:gd name="T15" fmla="*/ 642 h 900"/>
                <a:gd name="T16" fmla="*/ 676 w 1057"/>
                <a:gd name="T17" fmla="*/ 621 h 900"/>
                <a:gd name="T18" fmla="*/ 713 w 1057"/>
                <a:gd name="T19" fmla="*/ 605 h 900"/>
                <a:gd name="T20" fmla="*/ 753 w 1057"/>
                <a:gd name="T21" fmla="*/ 591 h 900"/>
                <a:gd name="T22" fmla="*/ 793 w 1057"/>
                <a:gd name="T23" fmla="*/ 581 h 900"/>
                <a:gd name="T24" fmla="*/ 834 w 1057"/>
                <a:gd name="T25" fmla="*/ 575 h 900"/>
                <a:gd name="T26" fmla="*/ 833 w 1057"/>
                <a:gd name="T27" fmla="*/ 711 h 900"/>
                <a:gd name="T28" fmla="*/ 1056 w 1057"/>
                <a:gd name="T29" fmla="*/ 374 h 900"/>
                <a:gd name="T30" fmla="*/ 818 w 1057"/>
                <a:gd name="T31" fmla="*/ 0 h 900"/>
                <a:gd name="T32" fmla="*/ 819 w 1057"/>
                <a:gd name="T33" fmla="*/ 137 h 900"/>
                <a:gd name="T34" fmla="*/ 757 w 1057"/>
                <a:gd name="T35" fmla="*/ 143 h 900"/>
                <a:gd name="T36" fmla="*/ 694 w 1057"/>
                <a:gd name="T37" fmla="*/ 154 h 900"/>
                <a:gd name="T38" fmla="*/ 634 w 1057"/>
                <a:gd name="T39" fmla="*/ 168 h 900"/>
                <a:gd name="T40" fmla="*/ 574 w 1057"/>
                <a:gd name="T41" fmla="*/ 188 h 900"/>
                <a:gd name="T42" fmla="*/ 516 w 1057"/>
                <a:gd name="T43" fmla="*/ 211 h 900"/>
                <a:gd name="T44" fmla="*/ 460 w 1057"/>
                <a:gd name="T45" fmla="*/ 238 h 900"/>
                <a:gd name="T46" fmla="*/ 405 w 1057"/>
                <a:gd name="T47" fmla="*/ 270 h 900"/>
                <a:gd name="T48" fmla="*/ 352 w 1057"/>
                <a:gd name="T49" fmla="*/ 306 h 900"/>
                <a:gd name="T50" fmla="*/ 302 w 1057"/>
                <a:gd name="T51" fmla="*/ 346 h 900"/>
                <a:gd name="T52" fmla="*/ 255 w 1057"/>
                <a:gd name="T53" fmla="*/ 390 h 900"/>
                <a:gd name="T54" fmla="*/ 211 w 1057"/>
                <a:gd name="T55" fmla="*/ 437 h 900"/>
                <a:gd name="T56" fmla="*/ 170 w 1057"/>
                <a:gd name="T57" fmla="*/ 486 h 900"/>
                <a:gd name="T58" fmla="*/ 134 w 1057"/>
                <a:gd name="T59" fmla="*/ 539 h 900"/>
                <a:gd name="T60" fmla="*/ 101 w 1057"/>
                <a:gd name="T61" fmla="*/ 595 h 900"/>
                <a:gd name="T62" fmla="*/ 72 w 1057"/>
                <a:gd name="T63" fmla="*/ 653 h 900"/>
                <a:gd name="T64" fmla="*/ 47 w 1057"/>
                <a:gd name="T65" fmla="*/ 711 h 900"/>
                <a:gd name="T66" fmla="*/ 27 w 1057"/>
                <a:gd name="T67" fmla="*/ 773 h 900"/>
                <a:gd name="T68" fmla="*/ 11 w 1057"/>
                <a:gd name="T69" fmla="*/ 835 h 900"/>
                <a:gd name="T70" fmla="*/ 0 w 1057"/>
                <a:gd name="T71" fmla="*/ 899 h 900"/>
                <a:gd name="T72" fmla="*/ 238 w 1057"/>
                <a:gd name="T73" fmla="*/ 741 h 900"/>
                <a:gd name="T74" fmla="*/ 455 w 1057"/>
                <a:gd name="T75" fmla="*/ 879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900">
                  <a:moveTo>
                    <a:pt x="455" y="879"/>
                  </a:moveTo>
                  <a:lnTo>
                    <a:pt x="471" y="838"/>
                  </a:lnTo>
                  <a:lnTo>
                    <a:pt x="490" y="799"/>
                  </a:lnTo>
                  <a:lnTo>
                    <a:pt x="514" y="762"/>
                  </a:lnTo>
                  <a:lnTo>
                    <a:pt x="541" y="728"/>
                  </a:lnTo>
                  <a:lnTo>
                    <a:pt x="570" y="696"/>
                  </a:lnTo>
                  <a:lnTo>
                    <a:pt x="603" y="667"/>
                  </a:lnTo>
                  <a:lnTo>
                    <a:pt x="639" y="642"/>
                  </a:lnTo>
                  <a:lnTo>
                    <a:pt x="676" y="621"/>
                  </a:lnTo>
                  <a:lnTo>
                    <a:pt x="713" y="605"/>
                  </a:lnTo>
                  <a:lnTo>
                    <a:pt x="753" y="591"/>
                  </a:lnTo>
                  <a:lnTo>
                    <a:pt x="793" y="581"/>
                  </a:lnTo>
                  <a:lnTo>
                    <a:pt x="834" y="575"/>
                  </a:lnTo>
                  <a:lnTo>
                    <a:pt x="833" y="711"/>
                  </a:lnTo>
                  <a:lnTo>
                    <a:pt x="1056" y="374"/>
                  </a:lnTo>
                  <a:lnTo>
                    <a:pt x="818" y="0"/>
                  </a:lnTo>
                  <a:lnTo>
                    <a:pt x="819" y="137"/>
                  </a:lnTo>
                  <a:lnTo>
                    <a:pt x="757" y="143"/>
                  </a:lnTo>
                  <a:lnTo>
                    <a:pt x="694" y="154"/>
                  </a:lnTo>
                  <a:lnTo>
                    <a:pt x="634" y="168"/>
                  </a:lnTo>
                  <a:lnTo>
                    <a:pt x="574" y="188"/>
                  </a:lnTo>
                  <a:lnTo>
                    <a:pt x="516" y="211"/>
                  </a:lnTo>
                  <a:lnTo>
                    <a:pt x="460" y="238"/>
                  </a:lnTo>
                  <a:lnTo>
                    <a:pt x="405" y="270"/>
                  </a:lnTo>
                  <a:lnTo>
                    <a:pt x="352" y="306"/>
                  </a:lnTo>
                  <a:lnTo>
                    <a:pt x="302" y="346"/>
                  </a:lnTo>
                  <a:lnTo>
                    <a:pt x="255" y="390"/>
                  </a:lnTo>
                  <a:lnTo>
                    <a:pt x="211" y="437"/>
                  </a:lnTo>
                  <a:lnTo>
                    <a:pt x="170" y="486"/>
                  </a:lnTo>
                  <a:lnTo>
                    <a:pt x="134" y="539"/>
                  </a:lnTo>
                  <a:lnTo>
                    <a:pt x="101" y="595"/>
                  </a:lnTo>
                  <a:lnTo>
                    <a:pt x="72" y="653"/>
                  </a:lnTo>
                  <a:lnTo>
                    <a:pt x="47" y="711"/>
                  </a:lnTo>
                  <a:lnTo>
                    <a:pt x="27" y="773"/>
                  </a:lnTo>
                  <a:lnTo>
                    <a:pt x="11" y="835"/>
                  </a:lnTo>
                  <a:lnTo>
                    <a:pt x="0" y="899"/>
                  </a:lnTo>
                  <a:lnTo>
                    <a:pt x="238" y="741"/>
                  </a:lnTo>
                  <a:lnTo>
                    <a:pt x="455" y="879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85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blackWhite">
            <a:xfrm rot="10950504">
              <a:off x="4463654" y="2988119"/>
              <a:ext cx="584891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 algn="l" defTabSz="78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133350" indent="-131763" algn="l" defTabSz="787400"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301625" indent="-150813" algn="l" defTabSz="787400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439738" indent="-136525" algn="l" defTabSz="787400">
                <a:buSzPct val="89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603250" indent="-142875" algn="l" defTabSz="787400"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10604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15176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19748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24320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/>
              <a:r>
                <a:rPr lang="zh-CN" altLang="en-US" sz="40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用</a:t>
              </a:r>
              <a:endParaRPr lang="en-US" altLang="zh-C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rot="10800000">
            <a:off x="8448871" y="2685196"/>
            <a:ext cx="1553020" cy="1681203"/>
            <a:chOff x="5373813" y="2766294"/>
            <a:chExt cx="1553020" cy="1681203"/>
          </a:xfrm>
        </p:grpSpPr>
        <p:sp>
          <p:nvSpPr>
            <p:cNvPr id="40" name="Freeform 7"/>
            <p:cNvSpPr>
              <a:spLocks/>
            </p:cNvSpPr>
            <p:nvPr/>
          </p:nvSpPr>
          <p:spPr bwMode="blackWhite">
            <a:xfrm>
              <a:off x="5373813" y="2766294"/>
              <a:ext cx="1553020" cy="1681203"/>
            </a:xfrm>
            <a:custGeom>
              <a:avLst/>
              <a:gdLst>
                <a:gd name="T0" fmla="*/ 554 w 943"/>
                <a:gd name="T1" fmla="*/ 1064 h 1065"/>
                <a:gd name="T2" fmla="*/ 942 w 943"/>
                <a:gd name="T3" fmla="*/ 840 h 1065"/>
                <a:gd name="T4" fmla="*/ 781 w 943"/>
                <a:gd name="T5" fmla="*/ 840 h 1065"/>
                <a:gd name="T6" fmla="*/ 776 w 943"/>
                <a:gd name="T7" fmla="*/ 778 h 1065"/>
                <a:gd name="T8" fmla="*/ 767 w 943"/>
                <a:gd name="T9" fmla="*/ 716 h 1065"/>
                <a:gd name="T10" fmla="*/ 754 w 943"/>
                <a:gd name="T11" fmla="*/ 655 h 1065"/>
                <a:gd name="T12" fmla="*/ 737 w 943"/>
                <a:gd name="T13" fmla="*/ 595 h 1065"/>
                <a:gd name="T14" fmla="*/ 714 w 943"/>
                <a:gd name="T15" fmla="*/ 536 h 1065"/>
                <a:gd name="T16" fmla="*/ 688 w 943"/>
                <a:gd name="T17" fmla="*/ 480 h 1065"/>
                <a:gd name="T18" fmla="*/ 658 w 943"/>
                <a:gd name="T19" fmla="*/ 425 h 1065"/>
                <a:gd name="T20" fmla="*/ 624 w 943"/>
                <a:gd name="T21" fmla="*/ 372 h 1065"/>
                <a:gd name="T22" fmla="*/ 586 w 943"/>
                <a:gd name="T23" fmla="*/ 323 h 1065"/>
                <a:gd name="T24" fmla="*/ 547 w 943"/>
                <a:gd name="T25" fmla="*/ 275 h 1065"/>
                <a:gd name="T26" fmla="*/ 502 w 943"/>
                <a:gd name="T27" fmla="*/ 232 h 1065"/>
                <a:gd name="T28" fmla="*/ 455 w 943"/>
                <a:gd name="T29" fmla="*/ 191 h 1065"/>
                <a:gd name="T30" fmla="*/ 405 w 943"/>
                <a:gd name="T31" fmla="*/ 153 h 1065"/>
                <a:gd name="T32" fmla="*/ 352 w 943"/>
                <a:gd name="T33" fmla="*/ 120 h 1065"/>
                <a:gd name="T34" fmla="*/ 298 w 943"/>
                <a:gd name="T35" fmla="*/ 89 h 1065"/>
                <a:gd name="T36" fmla="*/ 241 w 943"/>
                <a:gd name="T37" fmla="*/ 63 h 1065"/>
                <a:gd name="T38" fmla="*/ 182 w 943"/>
                <a:gd name="T39" fmla="*/ 41 h 1065"/>
                <a:gd name="T40" fmla="*/ 122 w 943"/>
                <a:gd name="T41" fmla="*/ 23 h 1065"/>
                <a:gd name="T42" fmla="*/ 61 w 943"/>
                <a:gd name="T43" fmla="*/ 9 h 1065"/>
                <a:gd name="T44" fmla="*/ 0 w 943"/>
                <a:gd name="T45" fmla="*/ 0 h 1065"/>
                <a:gd name="T46" fmla="*/ 137 w 943"/>
                <a:gd name="T47" fmla="*/ 226 h 1065"/>
                <a:gd name="T48" fmla="*/ 5 w 943"/>
                <a:gd name="T49" fmla="*/ 451 h 1065"/>
                <a:gd name="T50" fmla="*/ 48 w 943"/>
                <a:gd name="T51" fmla="*/ 465 h 1065"/>
                <a:gd name="T52" fmla="*/ 90 w 943"/>
                <a:gd name="T53" fmla="*/ 483 h 1065"/>
                <a:gd name="T54" fmla="*/ 130 w 943"/>
                <a:gd name="T55" fmla="*/ 505 h 1065"/>
                <a:gd name="T56" fmla="*/ 168 w 943"/>
                <a:gd name="T57" fmla="*/ 531 h 1065"/>
                <a:gd name="T58" fmla="*/ 202 w 943"/>
                <a:gd name="T59" fmla="*/ 561 h 1065"/>
                <a:gd name="T60" fmla="*/ 233 w 943"/>
                <a:gd name="T61" fmla="*/ 594 h 1065"/>
                <a:gd name="T62" fmla="*/ 262 w 943"/>
                <a:gd name="T63" fmla="*/ 629 h 1065"/>
                <a:gd name="T64" fmla="*/ 285 w 943"/>
                <a:gd name="T65" fmla="*/ 668 h 1065"/>
                <a:gd name="T66" fmla="*/ 305 w 943"/>
                <a:gd name="T67" fmla="*/ 709 h 1065"/>
                <a:gd name="T68" fmla="*/ 321 w 943"/>
                <a:gd name="T69" fmla="*/ 751 h 1065"/>
                <a:gd name="T70" fmla="*/ 333 w 943"/>
                <a:gd name="T71" fmla="*/ 795 h 1065"/>
                <a:gd name="T72" fmla="*/ 340 w 943"/>
                <a:gd name="T73" fmla="*/ 840 h 1065"/>
                <a:gd name="T74" fmla="*/ 188 w 943"/>
                <a:gd name="T75" fmla="*/ 841 h 1065"/>
                <a:gd name="T76" fmla="*/ 554 w 943"/>
                <a:gd name="T77" fmla="*/ 1064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3" h="1065">
                  <a:moveTo>
                    <a:pt x="554" y="1064"/>
                  </a:moveTo>
                  <a:lnTo>
                    <a:pt x="942" y="840"/>
                  </a:lnTo>
                  <a:lnTo>
                    <a:pt x="781" y="840"/>
                  </a:lnTo>
                  <a:lnTo>
                    <a:pt x="776" y="778"/>
                  </a:lnTo>
                  <a:lnTo>
                    <a:pt x="767" y="716"/>
                  </a:lnTo>
                  <a:lnTo>
                    <a:pt x="754" y="655"/>
                  </a:lnTo>
                  <a:lnTo>
                    <a:pt x="737" y="595"/>
                  </a:lnTo>
                  <a:lnTo>
                    <a:pt x="714" y="536"/>
                  </a:lnTo>
                  <a:lnTo>
                    <a:pt x="688" y="480"/>
                  </a:lnTo>
                  <a:lnTo>
                    <a:pt x="658" y="425"/>
                  </a:lnTo>
                  <a:lnTo>
                    <a:pt x="624" y="372"/>
                  </a:lnTo>
                  <a:lnTo>
                    <a:pt x="586" y="323"/>
                  </a:lnTo>
                  <a:lnTo>
                    <a:pt x="547" y="275"/>
                  </a:lnTo>
                  <a:lnTo>
                    <a:pt x="502" y="232"/>
                  </a:lnTo>
                  <a:lnTo>
                    <a:pt x="455" y="191"/>
                  </a:lnTo>
                  <a:lnTo>
                    <a:pt x="405" y="153"/>
                  </a:lnTo>
                  <a:lnTo>
                    <a:pt x="352" y="120"/>
                  </a:lnTo>
                  <a:lnTo>
                    <a:pt x="298" y="89"/>
                  </a:lnTo>
                  <a:lnTo>
                    <a:pt x="241" y="63"/>
                  </a:lnTo>
                  <a:lnTo>
                    <a:pt x="182" y="41"/>
                  </a:lnTo>
                  <a:lnTo>
                    <a:pt x="122" y="23"/>
                  </a:lnTo>
                  <a:lnTo>
                    <a:pt x="61" y="9"/>
                  </a:lnTo>
                  <a:lnTo>
                    <a:pt x="0" y="0"/>
                  </a:lnTo>
                  <a:lnTo>
                    <a:pt x="137" y="226"/>
                  </a:lnTo>
                  <a:lnTo>
                    <a:pt x="5" y="451"/>
                  </a:lnTo>
                  <a:lnTo>
                    <a:pt x="48" y="465"/>
                  </a:lnTo>
                  <a:lnTo>
                    <a:pt x="90" y="483"/>
                  </a:lnTo>
                  <a:lnTo>
                    <a:pt x="130" y="505"/>
                  </a:lnTo>
                  <a:lnTo>
                    <a:pt x="168" y="531"/>
                  </a:lnTo>
                  <a:lnTo>
                    <a:pt x="202" y="561"/>
                  </a:lnTo>
                  <a:lnTo>
                    <a:pt x="233" y="594"/>
                  </a:lnTo>
                  <a:lnTo>
                    <a:pt x="262" y="629"/>
                  </a:lnTo>
                  <a:lnTo>
                    <a:pt x="285" y="668"/>
                  </a:lnTo>
                  <a:lnTo>
                    <a:pt x="305" y="709"/>
                  </a:lnTo>
                  <a:lnTo>
                    <a:pt x="321" y="751"/>
                  </a:lnTo>
                  <a:lnTo>
                    <a:pt x="333" y="795"/>
                  </a:lnTo>
                  <a:lnTo>
                    <a:pt x="340" y="840"/>
                  </a:lnTo>
                  <a:lnTo>
                    <a:pt x="188" y="841"/>
                  </a:lnTo>
                  <a:lnTo>
                    <a:pt x="554" y="1064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88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blackWhite">
            <a:xfrm rot="10800000">
              <a:off x="5809625" y="3262895"/>
              <a:ext cx="483605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 algn="l" defTabSz="78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133350" indent="-131763" algn="l" defTabSz="787400"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301625" indent="-150813" algn="l" defTabSz="787400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439738" indent="-136525" algn="l" defTabSz="787400">
                <a:buSzPct val="89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603250" indent="-142875" algn="l" defTabSz="787400"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10604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15176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19748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24320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/>
              <a:r>
                <a:rPr lang="zh-CN" altLang="en-US" sz="40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产</a:t>
              </a:r>
              <a:endParaRPr lang="en-US" altLang="zh-C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305161" y="1657607"/>
            <a:ext cx="1504488" cy="1676524"/>
            <a:chOff x="3734372" y="3827957"/>
            <a:chExt cx="1504488" cy="1676524"/>
          </a:xfrm>
        </p:grpSpPr>
        <p:sp>
          <p:nvSpPr>
            <p:cNvPr id="43" name="Freeform 6"/>
            <p:cNvSpPr>
              <a:spLocks/>
            </p:cNvSpPr>
            <p:nvPr/>
          </p:nvSpPr>
          <p:spPr bwMode="blackWhite">
            <a:xfrm rot="10800000">
              <a:off x="3734372" y="3827957"/>
              <a:ext cx="1504488" cy="1676524"/>
            </a:xfrm>
            <a:custGeom>
              <a:avLst/>
              <a:gdLst>
                <a:gd name="T0" fmla="*/ 929 w 930"/>
                <a:gd name="T1" fmla="*/ 645 h 1075"/>
                <a:gd name="T2" fmla="*/ 887 w 930"/>
                <a:gd name="T3" fmla="*/ 634 h 1075"/>
                <a:gd name="T4" fmla="*/ 847 w 930"/>
                <a:gd name="T5" fmla="*/ 620 h 1075"/>
                <a:gd name="T6" fmla="*/ 807 w 930"/>
                <a:gd name="T7" fmla="*/ 603 h 1075"/>
                <a:gd name="T8" fmla="*/ 771 w 930"/>
                <a:gd name="T9" fmla="*/ 582 h 1075"/>
                <a:gd name="T10" fmla="*/ 735 w 930"/>
                <a:gd name="T11" fmla="*/ 557 h 1075"/>
                <a:gd name="T12" fmla="*/ 703 w 930"/>
                <a:gd name="T13" fmla="*/ 529 h 1075"/>
                <a:gd name="T14" fmla="*/ 673 w 930"/>
                <a:gd name="T15" fmla="*/ 497 h 1075"/>
                <a:gd name="T16" fmla="*/ 648 w 930"/>
                <a:gd name="T17" fmla="*/ 465 h 1075"/>
                <a:gd name="T18" fmla="*/ 624 w 930"/>
                <a:gd name="T19" fmla="*/ 428 h 1075"/>
                <a:gd name="T20" fmla="*/ 607 w 930"/>
                <a:gd name="T21" fmla="*/ 398 h 1075"/>
                <a:gd name="T22" fmla="*/ 594 w 930"/>
                <a:gd name="T23" fmla="*/ 366 h 1075"/>
                <a:gd name="T24" fmla="*/ 583 w 930"/>
                <a:gd name="T25" fmla="*/ 332 h 1075"/>
                <a:gd name="T26" fmla="*/ 577 w 930"/>
                <a:gd name="T27" fmla="*/ 298 h 1075"/>
                <a:gd name="T28" fmla="*/ 575 w 930"/>
                <a:gd name="T29" fmla="*/ 264 h 1075"/>
                <a:gd name="T30" fmla="*/ 576 w 930"/>
                <a:gd name="T31" fmla="*/ 229 h 1075"/>
                <a:gd name="T32" fmla="*/ 748 w 930"/>
                <a:gd name="T33" fmla="*/ 229 h 1075"/>
                <a:gd name="T34" fmla="*/ 360 w 930"/>
                <a:gd name="T35" fmla="*/ 0 h 1075"/>
                <a:gd name="T36" fmla="*/ 0 w 930"/>
                <a:gd name="T37" fmla="*/ 236 h 1075"/>
                <a:gd name="T38" fmla="*/ 136 w 930"/>
                <a:gd name="T39" fmla="*/ 237 h 1075"/>
                <a:gd name="T40" fmla="*/ 141 w 930"/>
                <a:gd name="T41" fmla="*/ 299 h 1075"/>
                <a:gd name="T42" fmla="*/ 150 w 930"/>
                <a:gd name="T43" fmla="*/ 362 h 1075"/>
                <a:gd name="T44" fmla="*/ 165 w 930"/>
                <a:gd name="T45" fmla="*/ 422 h 1075"/>
                <a:gd name="T46" fmla="*/ 182 w 930"/>
                <a:gd name="T47" fmla="*/ 483 h 1075"/>
                <a:gd name="T48" fmla="*/ 204 w 930"/>
                <a:gd name="T49" fmla="*/ 541 h 1075"/>
                <a:gd name="T50" fmla="*/ 231 w 930"/>
                <a:gd name="T51" fmla="*/ 598 h 1075"/>
                <a:gd name="T52" fmla="*/ 262 w 930"/>
                <a:gd name="T53" fmla="*/ 653 h 1075"/>
                <a:gd name="T54" fmla="*/ 296 w 930"/>
                <a:gd name="T55" fmla="*/ 704 h 1075"/>
                <a:gd name="T56" fmla="*/ 333 w 930"/>
                <a:gd name="T57" fmla="*/ 752 h 1075"/>
                <a:gd name="T58" fmla="*/ 374 w 930"/>
                <a:gd name="T59" fmla="*/ 797 h 1075"/>
                <a:gd name="T60" fmla="*/ 419 w 930"/>
                <a:gd name="T61" fmla="*/ 841 h 1075"/>
                <a:gd name="T62" fmla="*/ 465 w 930"/>
                <a:gd name="T63" fmla="*/ 880 h 1075"/>
                <a:gd name="T64" fmla="*/ 514 w 930"/>
                <a:gd name="T65" fmla="*/ 917 h 1075"/>
                <a:gd name="T66" fmla="*/ 566 w 930"/>
                <a:gd name="T67" fmla="*/ 951 h 1075"/>
                <a:gd name="T68" fmla="*/ 620 w 930"/>
                <a:gd name="T69" fmla="*/ 980 h 1075"/>
                <a:gd name="T70" fmla="*/ 675 w 930"/>
                <a:gd name="T71" fmla="*/ 1007 h 1075"/>
                <a:gd name="T72" fmla="*/ 732 w 930"/>
                <a:gd name="T73" fmla="*/ 1029 h 1075"/>
                <a:gd name="T74" fmla="*/ 790 w 930"/>
                <a:gd name="T75" fmla="*/ 1048 h 1075"/>
                <a:gd name="T76" fmla="*/ 849 w 930"/>
                <a:gd name="T77" fmla="*/ 1062 h 1075"/>
                <a:gd name="T78" fmla="*/ 910 w 930"/>
                <a:gd name="T79" fmla="*/ 1074 h 1075"/>
                <a:gd name="T80" fmla="*/ 772 w 930"/>
                <a:gd name="T81" fmla="*/ 845 h 1075"/>
                <a:gd name="T82" fmla="*/ 929 w 930"/>
                <a:gd name="T83" fmla="*/ 645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0" h="1075">
                  <a:moveTo>
                    <a:pt x="929" y="645"/>
                  </a:moveTo>
                  <a:lnTo>
                    <a:pt x="887" y="634"/>
                  </a:lnTo>
                  <a:lnTo>
                    <a:pt x="847" y="620"/>
                  </a:lnTo>
                  <a:lnTo>
                    <a:pt x="807" y="603"/>
                  </a:lnTo>
                  <a:lnTo>
                    <a:pt x="771" y="582"/>
                  </a:lnTo>
                  <a:lnTo>
                    <a:pt x="735" y="557"/>
                  </a:lnTo>
                  <a:lnTo>
                    <a:pt x="703" y="529"/>
                  </a:lnTo>
                  <a:lnTo>
                    <a:pt x="673" y="497"/>
                  </a:lnTo>
                  <a:lnTo>
                    <a:pt x="648" y="465"/>
                  </a:lnTo>
                  <a:lnTo>
                    <a:pt x="624" y="428"/>
                  </a:lnTo>
                  <a:lnTo>
                    <a:pt x="607" y="398"/>
                  </a:lnTo>
                  <a:lnTo>
                    <a:pt x="594" y="366"/>
                  </a:lnTo>
                  <a:lnTo>
                    <a:pt x="583" y="332"/>
                  </a:lnTo>
                  <a:lnTo>
                    <a:pt x="577" y="298"/>
                  </a:lnTo>
                  <a:lnTo>
                    <a:pt x="575" y="264"/>
                  </a:lnTo>
                  <a:lnTo>
                    <a:pt x="576" y="229"/>
                  </a:lnTo>
                  <a:lnTo>
                    <a:pt x="748" y="229"/>
                  </a:lnTo>
                  <a:lnTo>
                    <a:pt x="360" y="0"/>
                  </a:lnTo>
                  <a:lnTo>
                    <a:pt x="0" y="236"/>
                  </a:lnTo>
                  <a:lnTo>
                    <a:pt x="136" y="237"/>
                  </a:lnTo>
                  <a:lnTo>
                    <a:pt x="141" y="299"/>
                  </a:lnTo>
                  <a:lnTo>
                    <a:pt x="150" y="362"/>
                  </a:lnTo>
                  <a:lnTo>
                    <a:pt x="165" y="422"/>
                  </a:lnTo>
                  <a:lnTo>
                    <a:pt x="182" y="483"/>
                  </a:lnTo>
                  <a:lnTo>
                    <a:pt x="204" y="541"/>
                  </a:lnTo>
                  <a:lnTo>
                    <a:pt x="231" y="598"/>
                  </a:lnTo>
                  <a:lnTo>
                    <a:pt x="262" y="653"/>
                  </a:lnTo>
                  <a:lnTo>
                    <a:pt x="296" y="704"/>
                  </a:lnTo>
                  <a:lnTo>
                    <a:pt x="333" y="752"/>
                  </a:lnTo>
                  <a:lnTo>
                    <a:pt x="374" y="797"/>
                  </a:lnTo>
                  <a:lnTo>
                    <a:pt x="419" y="841"/>
                  </a:lnTo>
                  <a:lnTo>
                    <a:pt x="465" y="880"/>
                  </a:lnTo>
                  <a:lnTo>
                    <a:pt x="514" y="917"/>
                  </a:lnTo>
                  <a:lnTo>
                    <a:pt x="566" y="951"/>
                  </a:lnTo>
                  <a:lnTo>
                    <a:pt x="620" y="980"/>
                  </a:lnTo>
                  <a:lnTo>
                    <a:pt x="675" y="1007"/>
                  </a:lnTo>
                  <a:lnTo>
                    <a:pt x="732" y="1029"/>
                  </a:lnTo>
                  <a:lnTo>
                    <a:pt x="790" y="1048"/>
                  </a:lnTo>
                  <a:lnTo>
                    <a:pt x="849" y="1062"/>
                  </a:lnTo>
                  <a:lnTo>
                    <a:pt x="910" y="1074"/>
                  </a:lnTo>
                  <a:lnTo>
                    <a:pt x="772" y="845"/>
                  </a:lnTo>
                  <a:lnTo>
                    <a:pt x="929" y="645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200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blackWhite">
            <a:xfrm>
              <a:off x="4195262" y="4358442"/>
              <a:ext cx="582708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 algn="l" defTabSz="78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133350" indent="-131763" algn="l" defTabSz="787400"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301625" indent="-150813" algn="l" defTabSz="787400"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439738" indent="-136525" algn="l" defTabSz="787400">
                <a:buSzPct val="89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603250" indent="-142875" algn="l" defTabSz="787400"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10604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15176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19748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2432050" indent="-142875" defTabSz="78740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/>
              <a:r>
                <a:rPr lang="zh-CN" altLang="en-US" sz="40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研</a:t>
              </a:r>
              <a:endParaRPr lang="en-US" altLang="zh-C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11198" y="321027"/>
            <a:ext cx="8414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移动互联网安全技术国家工程实验室</a:t>
            </a:r>
            <a:endParaRPr lang="en-US" altLang="zh-CN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1" y="1494735"/>
            <a:ext cx="3876379" cy="291059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117" y="3662648"/>
            <a:ext cx="4427576" cy="284380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36" y="1503363"/>
            <a:ext cx="4451465" cy="26384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7" y="4104534"/>
            <a:ext cx="3896517" cy="240191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969264" y="1461759"/>
            <a:ext cx="9517153" cy="5075228"/>
          </a:xfrm>
          <a:prstGeom prst="rect">
            <a:avLst/>
          </a:prstGeom>
          <a:noFill/>
          <a:ln w="9525" algn="ctr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圆角矩形 15"/>
          <p:cNvSpPr>
            <a:spLocks noChangeArrowheads="1"/>
          </p:cNvSpPr>
          <p:nvPr/>
        </p:nvSpPr>
        <p:spPr bwMode="auto">
          <a:xfrm>
            <a:off x="7563708" y="3295020"/>
            <a:ext cx="1428750" cy="677534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16"/>
          <p:cNvSpPr>
            <a:spLocks noChangeArrowheads="1"/>
          </p:cNvSpPr>
          <p:nvPr/>
        </p:nvSpPr>
        <p:spPr bwMode="auto">
          <a:xfrm>
            <a:off x="4149025" y="2959376"/>
            <a:ext cx="2317570" cy="1247676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圆角矩形 17"/>
          <p:cNvSpPr>
            <a:spLocks noChangeArrowheads="1"/>
          </p:cNvSpPr>
          <p:nvPr/>
        </p:nvSpPr>
        <p:spPr bwMode="auto">
          <a:xfrm>
            <a:off x="1472501" y="2649647"/>
            <a:ext cx="1428750" cy="9286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圆角矩形 18"/>
          <p:cNvSpPr>
            <a:spLocks noChangeArrowheads="1"/>
          </p:cNvSpPr>
          <p:nvPr/>
        </p:nvSpPr>
        <p:spPr bwMode="auto">
          <a:xfrm>
            <a:off x="1472501" y="3594209"/>
            <a:ext cx="1428750" cy="92868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1401064" y="2929047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云计算</a:t>
            </a:r>
            <a:endParaRPr lang="zh-CN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540763" y="3855818"/>
            <a:ext cx="1357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大数据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4218880" y="2995299"/>
            <a:ext cx="22459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SDN</a:t>
            </a:r>
          </a:p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（软件定义网络）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NFV</a:t>
            </a:r>
          </a:p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（网络功能虚拟化）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7751808" y="3311623"/>
            <a:ext cx="15001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网络安全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技术体系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右箭头 25"/>
          <p:cNvSpPr>
            <a:spLocks noChangeArrowheads="1"/>
          </p:cNvSpPr>
          <p:nvPr/>
        </p:nvSpPr>
        <p:spPr bwMode="auto">
          <a:xfrm>
            <a:off x="6466595" y="3412027"/>
            <a:ext cx="1079500" cy="428625"/>
          </a:xfrm>
          <a:prstGeom prst="rightArrow">
            <a:avLst>
              <a:gd name="adj1" fmla="val 50000"/>
              <a:gd name="adj2" fmla="val 49997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右箭头 26"/>
          <p:cNvSpPr>
            <a:spLocks noChangeArrowheads="1"/>
          </p:cNvSpPr>
          <p:nvPr/>
        </p:nvSpPr>
        <p:spPr bwMode="auto">
          <a:xfrm>
            <a:off x="2912364" y="2963972"/>
            <a:ext cx="1217612" cy="428625"/>
          </a:xfrm>
          <a:prstGeom prst="rightArrow">
            <a:avLst>
              <a:gd name="adj1" fmla="val 50000"/>
              <a:gd name="adj2" fmla="val 50002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右箭头 27"/>
          <p:cNvSpPr>
            <a:spLocks noChangeArrowheads="1"/>
          </p:cNvSpPr>
          <p:nvPr/>
        </p:nvSpPr>
        <p:spPr bwMode="auto">
          <a:xfrm>
            <a:off x="2917126" y="3711684"/>
            <a:ext cx="1216025" cy="428625"/>
          </a:xfrm>
          <a:prstGeom prst="rightArrow">
            <a:avLst>
              <a:gd name="adj1" fmla="val 50000"/>
              <a:gd name="adj2" fmla="val 50003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48"/>
          <p:cNvSpPr txBox="1">
            <a:spLocks noChangeArrowheads="1"/>
          </p:cNvSpPr>
          <p:nvPr/>
        </p:nvSpPr>
        <p:spPr bwMode="auto">
          <a:xfrm>
            <a:off x="4880379" y="4279572"/>
            <a:ext cx="1249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主流新技术的研发</a:t>
            </a:r>
            <a:endParaRPr kumimoji="1"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blackWhite">
          <a:xfrm rot="10800000">
            <a:off x="8903970" y="3794189"/>
            <a:ext cx="48360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algn="l" defTabSz="787400"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133350" indent="-131763" algn="l" defTabSz="787400"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301625" indent="-150813" algn="l" defTabSz="787400"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439738" indent="-136525" algn="l" defTabSz="787400">
              <a:buSzPct val="89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603250" indent="-142875" algn="l" defTabSz="787400">
              <a:buSzPct val="75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1060450" indent="-142875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1517650" indent="-142875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1974850" indent="-142875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2432050" indent="-142875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/>
            <a:endParaRPr lang="en-US" altLang="zh-C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638043" y="4675684"/>
            <a:ext cx="123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对未来趋势的把握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78439" y="4135069"/>
            <a:ext cx="128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科研基础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的奠定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1198" y="321027"/>
            <a:ext cx="8414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移动互联网安全技术国家工程实验室</a:t>
            </a:r>
            <a:endParaRPr lang="en-US" altLang="zh-CN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89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160" y="23522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75692" y="397743"/>
            <a:ext cx="2700000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培养机制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113977" y="397743"/>
            <a:ext cx="270000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奖励机制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444553" y="397743"/>
            <a:ext cx="270000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就业去向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7706" y="1636112"/>
            <a:ext cx="4835906" cy="5221888"/>
            <a:chOff x="1479668" y="1845425"/>
            <a:chExt cx="4835906" cy="5221888"/>
          </a:xfrm>
        </p:grpSpPr>
        <p:sp>
          <p:nvSpPr>
            <p:cNvPr id="10" name="圆角矩形 9"/>
            <p:cNvSpPr/>
            <p:nvPr/>
          </p:nvSpPr>
          <p:spPr>
            <a:xfrm>
              <a:off x="1479668" y="1845425"/>
              <a:ext cx="4633265" cy="4876049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0304" y="4389657"/>
              <a:ext cx="443102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注重人文建设，定期召开学生座谈会，了解学生思想动态，帮助学生解决问题，鼓励每位同学对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WTI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研究所的发展提出宝贵意见。</a:t>
              </a:r>
            </a:p>
            <a:p>
              <a:pPr>
                <a:buFont typeface="Wingdings" pitchFamily="2" charset="2"/>
                <a:buChar char="Ø"/>
              </a:pPr>
              <a:endPara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76776" y="2617207"/>
              <a:ext cx="47387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导师负责制与副导师制相结合。</a:t>
              </a:r>
              <a:endPara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29343" y="2100314"/>
              <a:ext cx="44310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学生按项目进入各室各课题。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29343" y="3134100"/>
              <a:ext cx="453615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各室导师每周与学生进行学术、工作、学习交流至少一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次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对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学生进行具体指导。</a:t>
              </a:r>
              <a:endPara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3" name="Picture 40" descr="IMG_06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94" y="2540487"/>
            <a:ext cx="1964483" cy="1542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2" descr="IMG_26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28" y="4321836"/>
            <a:ext cx="1964483" cy="1441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4" descr="P83005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85" y="2523932"/>
            <a:ext cx="1833377" cy="1405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 descr="DSC007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335" y="2523932"/>
            <a:ext cx="1922590" cy="1426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6" descr="IMG_06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86" y="4074135"/>
            <a:ext cx="3850740" cy="1689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4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6408" y="-288723"/>
            <a:ext cx="7787992" cy="65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-3048000" y="0"/>
            <a:ext cx="1676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9418" y="220480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01950" y="382995"/>
            <a:ext cx="270000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培养机制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40235" y="382995"/>
            <a:ext cx="2700000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奖励机制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70811" y="382995"/>
            <a:ext cx="2700000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就业去向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63600" y="1845422"/>
            <a:ext cx="4047067" cy="451092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"/>
          <p:cNvSpPr txBox="1"/>
          <p:nvPr/>
        </p:nvSpPr>
        <p:spPr>
          <a:xfrm>
            <a:off x="1148447" y="5217552"/>
            <a:ext cx="349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 so on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2421" y="2143961"/>
            <a:ext cx="4034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学校、国家发放的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助学金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2421" y="2728688"/>
            <a:ext cx="3745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实验室根据学生所做项目及在研究所的表现（含考勤）每月给予津贴、午餐补助、活动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经费等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2422" y="4358539"/>
            <a:ext cx="3745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根据导师的评价及成果评选颁发优秀学生奖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412508" y="1851139"/>
            <a:ext cx="6165986" cy="4296343"/>
          </a:xfrm>
          <a:prstGeom prst="roundRect">
            <a:avLst>
              <a:gd name="adj" fmla="val 4604"/>
            </a:avLst>
          </a:prstGeom>
          <a:gradFill>
            <a:gsLst>
              <a:gs pos="74000">
                <a:schemeClr val="bg1">
                  <a:lumMod val="65000"/>
                  <a:alpha val="14000"/>
                </a:schemeClr>
              </a:gs>
              <a:gs pos="23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11" y="3251362"/>
            <a:ext cx="3197954" cy="141180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22" name="Picture 16" descr="u=3632098492,2239817771&amp;fm=0&amp;gp=-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821" y="1954968"/>
            <a:ext cx="741249" cy="741249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9852" y="2639655"/>
            <a:ext cx="1889425" cy="784123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1" descr="alcatel_aboutus_1_r1_c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6" y="2529969"/>
            <a:ext cx="1547967" cy="669583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 descr="2010012017011267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331" y="4531738"/>
            <a:ext cx="1382321" cy="1290713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7" descr="121877_zhaosha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6" y="4770000"/>
            <a:ext cx="3224645" cy="1080067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8" descr="xinhua_sc_yibin200961510354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816" y="3413949"/>
            <a:ext cx="1382323" cy="1000248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9" descr="63427833715384125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743" y="4536382"/>
            <a:ext cx="1378660" cy="1291552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2527" y="3464767"/>
            <a:ext cx="1397154" cy="984994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3" descr="1588779_221836513000_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387" y="3259559"/>
            <a:ext cx="1761078" cy="507918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未命名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09" y="1904253"/>
            <a:ext cx="1544856" cy="615146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5" descr="5246082_171433026784_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523" y="1900122"/>
            <a:ext cx="1889425" cy="737009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03" y="1871034"/>
            <a:ext cx="1590298" cy="136043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77" y="2696217"/>
            <a:ext cx="924126" cy="70531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6604455" y="6001706"/>
            <a:ext cx="42266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还有部分毕业生出国深造或就业，毕业生供不应求，深受用人单位好评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40046" y="254002"/>
            <a:ext cx="8288550" cy="5731162"/>
          </a:xfrm>
          <a:prstGeom prst="roundRect">
            <a:avLst>
              <a:gd name="adj" fmla="val 7074"/>
            </a:avLst>
          </a:prstGeom>
          <a:solidFill>
            <a:schemeClr val="tx1">
              <a:alpha val="90000"/>
            </a:schemeClr>
          </a:solidFill>
          <a:ln w="60325">
            <a:solidFill>
              <a:srgbClr val="1E527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32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7523" y1="10730" x2="41743" y2="8584"/>
                        <a14:foregroundMark x1="18807" y1="57511" x2="5963" y2="71674"/>
                        <a14:foregroundMark x1="89908" y1="78970" x2="84404" y2="84120"/>
                        <a14:foregroundMark x1="91284" y1="84120" x2="86697" y2="88412"/>
                        <a14:foregroundMark x1="92661" y1="81116" x2="90826" y2="78970"/>
                        <a14:foregroundMark x1="46330" y1="5579" x2="45413" y2="12876"/>
                        <a14:backgroundMark x1="24312" y1="858" x2="45413" y2="8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52" y="1858360"/>
            <a:ext cx="5491485" cy="4126804"/>
          </a:xfrm>
          <a:prstGeom prst="rect">
            <a:avLst/>
          </a:prstGeom>
        </p:spPr>
      </p:pic>
      <p:sp>
        <p:nvSpPr>
          <p:cNvPr id="5" name="同侧圆角矩形 4"/>
          <p:cNvSpPr/>
          <p:nvPr/>
        </p:nvSpPr>
        <p:spPr>
          <a:xfrm>
            <a:off x="1826102" y="216136"/>
            <a:ext cx="8319119" cy="1838617"/>
          </a:xfrm>
          <a:prstGeom prst="round2SameRect">
            <a:avLst>
              <a:gd name="adj1" fmla="val 28654"/>
              <a:gd name="adj2" fmla="val 0"/>
            </a:avLst>
          </a:prstGeom>
          <a:blipFill>
            <a:blip r:embed="rId5"/>
            <a:stretch>
              <a:fillRect/>
            </a:stretch>
          </a:blipFill>
          <a:ln w="60325">
            <a:solidFill>
              <a:srgbClr val="1E527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spc="-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400" b="1" spc="-3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ireless </a:t>
            </a:r>
            <a:r>
              <a:rPr lang="en-US" altLang="zh-CN" sz="4400" b="1" spc="-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4400" b="1" spc="-3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echnology </a:t>
            </a:r>
            <a:r>
              <a:rPr lang="en-US" altLang="zh-CN" sz="4400" b="1" spc="-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4400" b="1" spc="-3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nnovation</a:t>
            </a:r>
          </a:p>
          <a:p>
            <a:pPr algn="ctr"/>
            <a:r>
              <a:rPr lang="en-US" altLang="zh-CN" sz="7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Wants 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</a:p>
        </p:txBody>
      </p:sp>
      <p:sp>
        <p:nvSpPr>
          <p:cNvPr id="2" name="矩形 1"/>
          <p:cNvSpPr/>
          <p:nvPr/>
        </p:nvSpPr>
        <p:spPr>
          <a:xfrm>
            <a:off x="2550747" y="2622628"/>
            <a:ext cx="118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uty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4576" y="3718116"/>
            <a:ext cx="1500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onor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2410" y="4854556"/>
            <a:ext cx="1295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pirit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74105" y="2469578"/>
            <a:ext cx="2337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appiness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7109" y="3640731"/>
            <a:ext cx="235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riendship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64972" y="4669125"/>
            <a:ext cx="1763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uccess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189202"/>
            <a:ext cx="1199110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高老师、崔老师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61198100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wtihr@bupt.edu.cn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手动输入 30"/>
          <p:cNvSpPr/>
          <p:nvPr/>
        </p:nvSpPr>
        <p:spPr>
          <a:xfrm rot="16200000" flipH="1">
            <a:off x="4331024" y="3406329"/>
            <a:ext cx="1211357" cy="2355005"/>
          </a:xfrm>
          <a:prstGeom prst="flowChartManualInpu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波形 47"/>
          <p:cNvSpPr/>
          <p:nvPr/>
        </p:nvSpPr>
        <p:spPr>
          <a:xfrm>
            <a:off x="4059396" y="4283693"/>
            <a:ext cx="951586" cy="760217"/>
          </a:xfrm>
          <a:prstGeom prst="wave">
            <a:avLst>
              <a:gd name="adj1" fmla="val 7488"/>
              <a:gd name="adj2" fmla="val -10000"/>
            </a:avLst>
          </a:prstGeom>
          <a:solidFill>
            <a:srgbClr val="4792D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4021378" y="4457891"/>
            <a:ext cx="1027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副教授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5400000">
            <a:off x="7975799" y="2249420"/>
            <a:ext cx="1183025" cy="68364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 rot="5400000">
            <a:off x="8373867" y="1577821"/>
            <a:ext cx="1212844" cy="60105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流程图: 手动输入 18"/>
          <p:cNvSpPr/>
          <p:nvPr/>
        </p:nvSpPr>
        <p:spPr>
          <a:xfrm rot="16200000" flipH="1">
            <a:off x="3762217" y="4730724"/>
            <a:ext cx="1181087" cy="1875807"/>
          </a:xfrm>
          <a:prstGeom prst="flowChartManualInpu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8140379" y="237879"/>
            <a:ext cx="921600" cy="67687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流程图: 手动输入 31"/>
          <p:cNvSpPr/>
          <p:nvPr/>
        </p:nvSpPr>
        <p:spPr>
          <a:xfrm rot="16200000" flipH="1">
            <a:off x="4300302" y="3039353"/>
            <a:ext cx="920284" cy="1171238"/>
          </a:xfrm>
          <a:prstGeom prst="flowChartManualInpu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62" name="TextBox 4"/>
          <p:cNvSpPr txBox="1">
            <a:spLocks noChangeArrowheads="1"/>
          </p:cNvSpPr>
          <p:nvPr/>
        </p:nvSpPr>
        <p:spPr bwMode="auto">
          <a:xfrm>
            <a:off x="5185238" y="3446012"/>
            <a:ext cx="6647421" cy="3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张平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刘宝玲、田辉、陶小峰、张建华、冯志勇、王莹、崔琪楣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13710" y="4496910"/>
            <a:ext cx="7215729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李立华、许晓东、胡铮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、唐晓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晟、邓钢、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张治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、王强、徐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瑨、张奇勋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26545" y="5275328"/>
            <a:ext cx="7588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-285750">
              <a:buClr>
                <a:srgbClr val="C00000"/>
              </a:buClr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博士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76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人，硕士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286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人。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-28575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波形 43"/>
          <p:cNvSpPr/>
          <p:nvPr/>
        </p:nvSpPr>
        <p:spPr>
          <a:xfrm>
            <a:off x="4394478" y="3232243"/>
            <a:ext cx="951586" cy="760217"/>
          </a:xfrm>
          <a:prstGeom prst="wave">
            <a:avLst>
              <a:gd name="adj1" fmla="val 7488"/>
              <a:gd name="adj2" fmla="val -10000"/>
            </a:avLst>
          </a:prstGeom>
          <a:solidFill>
            <a:srgbClr val="4792D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Text Box 72"/>
          <p:cNvSpPr txBox="1">
            <a:spLocks noChangeArrowheads="1"/>
          </p:cNvSpPr>
          <p:nvPr/>
        </p:nvSpPr>
        <p:spPr bwMode="auto">
          <a:xfrm>
            <a:off x="4319128" y="3434306"/>
            <a:ext cx="1027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波形 49"/>
          <p:cNvSpPr/>
          <p:nvPr/>
        </p:nvSpPr>
        <p:spPr>
          <a:xfrm>
            <a:off x="3694491" y="5353230"/>
            <a:ext cx="951586" cy="760217"/>
          </a:xfrm>
          <a:prstGeom prst="wave">
            <a:avLst>
              <a:gd name="adj1" fmla="val 7488"/>
              <a:gd name="adj2" fmla="val -10000"/>
            </a:avLst>
          </a:prstGeom>
          <a:solidFill>
            <a:srgbClr val="4792D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Text Box 72"/>
          <p:cNvSpPr txBox="1">
            <a:spLocks noChangeArrowheads="1"/>
          </p:cNvSpPr>
          <p:nvPr/>
        </p:nvSpPr>
        <p:spPr bwMode="auto">
          <a:xfrm>
            <a:off x="3694491" y="5548672"/>
            <a:ext cx="1025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62228" y="147480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57048" y="309995"/>
            <a:ext cx="3638550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领域与人员构成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90417" y="309995"/>
            <a:ext cx="199819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683427" y="309995"/>
            <a:ext cx="3651045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结构与研究方向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860671221"/>
              </p:ext>
            </p:extLst>
          </p:nvPr>
        </p:nvGraphicFramePr>
        <p:xfrm>
          <a:off x="326725" y="1840629"/>
          <a:ext cx="2964530" cy="283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26545" y="1584392"/>
            <a:ext cx="6912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学院：信息与通信工程学院 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专业：通信与信息系统  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 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工学硕士）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      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与通信工程 （工程硕士）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方向：宽带无线移动通信系统新理论及技术</a:t>
            </a:r>
          </a:p>
        </p:txBody>
      </p:sp>
    </p:spTree>
    <p:extLst>
      <p:ext uri="{BB962C8B-B14F-4D97-AF65-F5344CB8AC3E}">
        <p14:creationId xmlns:p14="http://schemas.microsoft.com/office/powerpoint/2010/main" val="1041259368"/>
      </p:ext>
    </p:extLst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1003037" y="1623060"/>
            <a:ext cx="772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2011-2014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年招生分数线统计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1218378" y="6229243"/>
            <a:ext cx="870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国家线：     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300                290                295                 285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56639"/>
              </p:ext>
            </p:extLst>
          </p:nvPr>
        </p:nvGraphicFramePr>
        <p:xfrm>
          <a:off x="1740610" y="2183698"/>
          <a:ext cx="8061325" cy="4014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2" name="工作表" r:id="rId3" imgW="7553417" imgH="3448214" progId="Excel.Sheet.8">
                  <p:embed/>
                </p:oleObj>
              </mc:Choice>
              <mc:Fallback>
                <p:oleObj name="工作表" r:id="rId3" imgW="7553417" imgH="34482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610" y="2183698"/>
                        <a:ext cx="8061325" cy="4014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042" y="2647473"/>
            <a:ext cx="1887152" cy="254864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0" name="文本框 19"/>
          <p:cNvSpPr txBox="1"/>
          <p:nvPr/>
        </p:nvSpPr>
        <p:spPr>
          <a:xfrm>
            <a:off x="3673327" y="1552559"/>
            <a:ext cx="57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张平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73327" y="2054424"/>
            <a:ext cx="57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无线通信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领域专家，北京邮电大学教授，博士生导师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644142" y="2648820"/>
            <a:ext cx="78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北京邮电大学无线新技术研究所所长，网络与交换技术国家重点实验室主任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4990" y="3271464"/>
            <a:ext cx="7885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新一代宽带无线移动通信网”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国家科技重大专项总体专家组成员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国家重点基础研究发展计划（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973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项目）“认知无线网络基础理论与关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键技术研究”项目首席科学家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无线移动通信国家重点实验室（电信科学技术研究院）学术委员会委员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61378" y="5198158"/>
            <a:ext cx="674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中国《科学通报》编辑委员会副主编，北京市第十一届政协委员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69239" y="5709264"/>
            <a:ext cx="706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团队曾荣获国家科技发明奖、国家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科学技术进步奖、中国通信学会科学技术奖、北京市科学技术奖、北京市经济技术创新奖等奖项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444396" y="2548995"/>
            <a:ext cx="812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474682" y="3139459"/>
            <a:ext cx="812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474682" y="3766713"/>
            <a:ext cx="812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74682" y="4622037"/>
            <a:ext cx="812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474682" y="5169585"/>
            <a:ext cx="812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474682" y="5669761"/>
            <a:ext cx="812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74682" y="6355595"/>
            <a:ext cx="812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444396" y="2054424"/>
            <a:ext cx="812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utoShape 3"/>
          <p:cNvSpPr>
            <a:spLocks noChangeArrowheads="1"/>
          </p:cNvSpPr>
          <p:nvPr/>
        </p:nvSpPr>
        <p:spPr bwMode="auto">
          <a:xfrm>
            <a:off x="4292680" y="1461759"/>
            <a:ext cx="1979613" cy="395287"/>
          </a:xfrm>
          <a:prstGeom prst="flowChartAlternateProcess">
            <a:avLst/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所长  </a:t>
            </a:r>
          </a:p>
        </p:txBody>
      </p:sp>
      <p:sp>
        <p:nvSpPr>
          <p:cNvPr id="102" name="AutoShape 4"/>
          <p:cNvSpPr>
            <a:spLocks noChangeArrowheads="1"/>
          </p:cNvSpPr>
          <p:nvPr/>
        </p:nvSpPr>
        <p:spPr bwMode="auto">
          <a:xfrm>
            <a:off x="2207941" y="3157406"/>
            <a:ext cx="1979612" cy="395288"/>
          </a:xfrm>
          <a:prstGeom prst="flowChartAlternateProcess">
            <a:avLst/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行政 副所长</a:t>
            </a: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2171290" y="2234625"/>
            <a:ext cx="1979613" cy="395287"/>
          </a:xfrm>
          <a:prstGeom prst="flowChartAlternateProcess">
            <a:avLst/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所务会</a:t>
            </a:r>
            <a:endParaRPr kumimoji="1" lang="zh-CN" sz="1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1" name="AutoShape 15"/>
          <p:cNvSpPr>
            <a:spLocks noChangeArrowheads="1"/>
          </p:cNvSpPr>
          <p:nvPr/>
        </p:nvSpPr>
        <p:spPr bwMode="auto">
          <a:xfrm>
            <a:off x="6796691" y="4093587"/>
            <a:ext cx="395288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无线传输技术室</a:t>
            </a:r>
          </a:p>
        </p:txBody>
      </p:sp>
      <p:sp>
        <p:nvSpPr>
          <p:cNvPr id="112" name="AutoShape 15"/>
          <p:cNvSpPr>
            <a:spLocks noChangeArrowheads="1"/>
          </p:cNvSpPr>
          <p:nvPr/>
        </p:nvSpPr>
        <p:spPr bwMode="auto">
          <a:xfrm>
            <a:off x="4778979" y="4093587"/>
            <a:ext cx="395287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移动测试仪表研究室</a:t>
            </a:r>
            <a:endParaRPr kumimoji="1" lang="zh-CN" altLang="en-US" sz="1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5464779" y="4103112"/>
            <a:ext cx="395287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无线组网研究室</a:t>
            </a:r>
          </a:p>
        </p:txBody>
      </p:sp>
      <p:sp>
        <p:nvSpPr>
          <p:cNvPr id="114" name="AutoShape 15"/>
          <p:cNvSpPr>
            <a:spLocks noChangeArrowheads="1"/>
          </p:cNvSpPr>
          <p:nvPr/>
        </p:nvSpPr>
        <p:spPr bwMode="auto">
          <a:xfrm>
            <a:off x="6112479" y="4093587"/>
            <a:ext cx="395287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无线工程研发室</a:t>
            </a:r>
          </a:p>
        </p:txBody>
      </p:sp>
      <p:sp>
        <p:nvSpPr>
          <p:cNvPr id="115" name="AutoShape 15"/>
          <p:cNvSpPr>
            <a:spLocks noChangeArrowheads="1"/>
          </p:cNvSpPr>
          <p:nvPr/>
        </p:nvSpPr>
        <p:spPr bwMode="auto">
          <a:xfrm>
            <a:off x="7515829" y="4093587"/>
            <a:ext cx="395287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媒体接入</a:t>
            </a: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技术室</a:t>
            </a:r>
          </a:p>
        </p:txBody>
      </p:sp>
      <p:sp>
        <p:nvSpPr>
          <p:cNvPr id="116" name="AutoShape 15"/>
          <p:cNvSpPr>
            <a:spLocks noChangeArrowheads="1"/>
          </p:cNvSpPr>
          <p:nvPr/>
        </p:nvSpPr>
        <p:spPr bwMode="auto">
          <a:xfrm>
            <a:off x="8151003" y="4093587"/>
            <a:ext cx="395287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网</a:t>
            </a:r>
            <a:endParaRPr kumimoji="1" lang="en-US" altLang="zh-CN" sz="16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络</a:t>
            </a:r>
            <a:endParaRPr kumimoji="1" lang="en-US" altLang="zh-CN" sz="16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研</a:t>
            </a:r>
            <a:endParaRPr kumimoji="1" lang="en-US" altLang="zh-CN" sz="16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究</a:t>
            </a:r>
            <a:endParaRPr kumimoji="1" lang="en-US" altLang="zh-CN" sz="16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endParaRPr kumimoji="1" lang="zh-CN" altLang="en-US" sz="1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" name="AutoShape 15"/>
          <p:cNvSpPr>
            <a:spLocks noChangeArrowheads="1"/>
          </p:cNvSpPr>
          <p:nvPr/>
        </p:nvSpPr>
        <p:spPr bwMode="auto">
          <a:xfrm>
            <a:off x="8812816" y="4093587"/>
            <a:ext cx="395288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无线资源管理室</a:t>
            </a:r>
          </a:p>
        </p:txBody>
      </p:sp>
      <p:sp>
        <p:nvSpPr>
          <p:cNvPr id="118" name="AutoShape 15"/>
          <p:cNvSpPr>
            <a:spLocks noChangeArrowheads="1"/>
          </p:cNvSpPr>
          <p:nvPr/>
        </p:nvSpPr>
        <p:spPr bwMode="auto">
          <a:xfrm>
            <a:off x="3649391" y="4099937"/>
            <a:ext cx="395288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财务办公室</a:t>
            </a:r>
            <a:endParaRPr kumimoji="1" lang="en-US" altLang="zh-CN" sz="16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1" lang="en-US" altLang="zh-CN" sz="16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" name="AutoShape 15"/>
          <p:cNvSpPr>
            <a:spLocks noChangeArrowheads="1"/>
          </p:cNvSpPr>
          <p:nvPr/>
        </p:nvSpPr>
        <p:spPr bwMode="auto">
          <a:xfrm>
            <a:off x="3000104" y="4099937"/>
            <a:ext cx="395287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项目</a:t>
            </a:r>
            <a:endParaRPr kumimoji="1" lang="en-US" altLang="zh-CN" sz="1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管理办公室</a:t>
            </a:r>
            <a:endParaRPr kumimoji="1" lang="en-US" altLang="zh-CN" sz="1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" name="AutoShape 15"/>
          <p:cNvSpPr>
            <a:spLocks noChangeArrowheads="1"/>
          </p:cNvSpPr>
          <p:nvPr/>
        </p:nvSpPr>
        <p:spPr bwMode="auto">
          <a:xfrm>
            <a:off x="2352404" y="4093587"/>
            <a:ext cx="395287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行政</a:t>
            </a:r>
            <a:endParaRPr kumimoji="1" lang="en-US" altLang="zh-CN" sz="1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人事办公室</a:t>
            </a:r>
            <a:endParaRPr kumimoji="1" lang="en-US" altLang="zh-CN" sz="1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" name="AutoShape 15"/>
          <p:cNvSpPr>
            <a:spLocks noChangeArrowheads="1"/>
          </p:cNvSpPr>
          <p:nvPr/>
        </p:nvSpPr>
        <p:spPr bwMode="auto">
          <a:xfrm>
            <a:off x="9387491" y="4093587"/>
            <a:ext cx="395288" cy="233997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业务终端研究室</a:t>
            </a:r>
          </a:p>
        </p:txBody>
      </p:sp>
      <p:sp>
        <p:nvSpPr>
          <p:cNvPr id="122" name="AutoShape 4"/>
          <p:cNvSpPr>
            <a:spLocks noChangeArrowheads="1"/>
          </p:cNvSpPr>
          <p:nvPr/>
        </p:nvSpPr>
        <p:spPr bwMode="auto">
          <a:xfrm>
            <a:off x="6325444" y="3166971"/>
            <a:ext cx="1979613" cy="395288"/>
          </a:xfrm>
          <a:prstGeom prst="flowChartAlternateProcess">
            <a:avLst/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业务副所长</a:t>
            </a:r>
          </a:p>
        </p:txBody>
      </p:sp>
      <p:sp>
        <p:nvSpPr>
          <p:cNvPr id="123" name="AutoShape 15"/>
          <p:cNvSpPr>
            <a:spLocks noChangeArrowheads="1"/>
          </p:cNvSpPr>
          <p:nvPr/>
        </p:nvSpPr>
        <p:spPr bwMode="auto">
          <a:xfrm>
            <a:off x="8193881" y="1974161"/>
            <a:ext cx="1042988" cy="93662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科研</a:t>
            </a: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6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基地</a:t>
            </a:r>
          </a:p>
        </p:txBody>
      </p:sp>
      <p:cxnSp>
        <p:nvCxnSpPr>
          <p:cNvPr id="124" name="直接连接符 123"/>
          <p:cNvCxnSpPr>
            <a:stCxn id="103" idx="3"/>
            <a:endCxn id="123" idx="1"/>
          </p:cNvCxnSpPr>
          <p:nvPr/>
        </p:nvCxnSpPr>
        <p:spPr>
          <a:xfrm>
            <a:off x="4150903" y="2432269"/>
            <a:ext cx="4042978" cy="10205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02" idx="3"/>
            <a:endCxn id="122" idx="1"/>
          </p:cNvCxnSpPr>
          <p:nvPr/>
        </p:nvCxnSpPr>
        <p:spPr>
          <a:xfrm>
            <a:off x="4187553" y="3355050"/>
            <a:ext cx="2137891" cy="9565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01" idx="2"/>
          </p:cNvCxnSpPr>
          <p:nvPr/>
        </p:nvCxnSpPr>
        <p:spPr>
          <a:xfrm flipH="1">
            <a:off x="5282486" y="1857046"/>
            <a:ext cx="1" cy="1507569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2" idx="2"/>
            <a:endCxn id="119" idx="0"/>
          </p:cNvCxnSpPr>
          <p:nvPr/>
        </p:nvCxnSpPr>
        <p:spPr>
          <a:xfrm>
            <a:off x="3197747" y="3552694"/>
            <a:ext cx="1" cy="547243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2557854" y="3803294"/>
            <a:ext cx="647692" cy="0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endCxn id="120" idx="0"/>
          </p:cNvCxnSpPr>
          <p:nvPr/>
        </p:nvCxnSpPr>
        <p:spPr>
          <a:xfrm flipH="1">
            <a:off x="2550048" y="3803294"/>
            <a:ext cx="7806" cy="290293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180154" y="3803294"/>
            <a:ext cx="647692" cy="0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3832732" y="3803293"/>
            <a:ext cx="7806" cy="290293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ine 64"/>
          <p:cNvSpPr>
            <a:spLocks noChangeShapeType="1"/>
          </p:cNvSpPr>
          <p:nvPr/>
        </p:nvSpPr>
        <p:spPr bwMode="auto">
          <a:xfrm>
            <a:off x="4976763" y="3817362"/>
            <a:ext cx="0" cy="288925"/>
          </a:xfrm>
          <a:prstGeom prst="line">
            <a:avLst/>
          </a:prstGeom>
          <a:noFill/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3" name="Line 65"/>
          <p:cNvSpPr>
            <a:spLocks noChangeShapeType="1"/>
          </p:cNvSpPr>
          <p:nvPr/>
        </p:nvSpPr>
        <p:spPr bwMode="auto">
          <a:xfrm>
            <a:off x="5624463" y="3817362"/>
            <a:ext cx="0" cy="288925"/>
          </a:xfrm>
          <a:prstGeom prst="line">
            <a:avLst/>
          </a:prstGeom>
          <a:noFill/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4" name="Line 66"/>
          <p:cNvSpPr>
            <a:spLocks noChangeShapeType="1"/>
          </p:cNvSpPr>
          <p:nvPr/>
        </p:nvSpPr>
        <p:spPr bwMode="auto">
          <a:xfrm>
            <a:off x="6272163" y="3817362"/>
            <a:ext cx="0" cy="288925"/>
          </a:xfrm>
          <a:prstGeom prst="line">
            <a:avLst/>
          </a:prstGeom>
          <a:noFill/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5" name="Line 67"/>
          <p:cNvSpPr>
            <a:spLocks noChangeShapeType="1"/>
          </p:cNvSpPr>
          <p:nvPr/>
        </p:nvSpPr>
        <p:spPr bwMode="auto">
          <a:xfrm>
            <a:off x="6992888" y="3817362"/>
            <a:ext cx="0" cy="288925"/>
          </a:xfrm>
          <a:prstGeom prst="line">
            <a:avLst/>
          </a:prstGeom>
          <a:noFill/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6" name="Line 68"/>
          <p:cNvSpPr>
            <a:spLocks noChangeShapeType="1"/>
          </p:cNvSpPr>
          <p:nvPr/>
        </p:nvSpPr>
        <p:spPr bwMode="auto">
          <a:xfrm>
            <a:off x="7712026" y="3817362"/>
            <a:ext cx="0" cy="288925"/>
          </a:xfrm>
          <a:prstGeom prst="line">
            <a:avLst/>
          </a:prstGeom>
          <a:noFill/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7" name="Line 69"/>
          <p:cNvSpPr>
            <a:spLocks noChangeShapeType="1"/>
          </p:cNvSpPr>
          <p:nvPr/>
        </p:nvSpPr>
        <p:spPr bwMode="auto">
          <a:xfrm>
            <a:off x="8359726" y="3817362"/>
            <a:ext cx="0" cy="288925"/>
          </a:xfrm>
          <a:prstGeom prst="line">
            <a:avLst/>
          </a:prstGeom>
          <a:noFill/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8" name="Line 70"/>
          <p:cNvSpPr>
            <a:spLocks noChangeShapeType="1"/>
          </p:cNvSpPr>
          <p:nvPr/>
        </p:nvSpPr>
        <p:spPr bwMode="auto">
          <a:xfrm>
            <a:off x="9009013" y="3817362"/>
            <a:ext cx="0" cy="288925"/>
          </a:xfrm>
          <a:prstGeom prst="line">
            <a:avLst/>
          </a:prstGeom>
          <a:noFill/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9" name="Line 71"/>
          <p:cNvSpPr>
            <a:spLocks noChangeShapeType="1"/>
          </p:cNvSpPr>
          <p:nvPr/>
        </p:nvSpPr>
        <p:spPr bwMode="auto">
          <a:xfrm>
            <a:off x="9585276" y="3817362"/>
            <a:ext cx="0" cy="288925"/>
          </a:xfrm>
          <a:prstGeom prst="line">
            <a:avLst/>
          </a:prstGeom>
          <a:noFill/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cxnSp>
        <p:nvCxnSpPr>
          <p:cNvPr id="140" name="直接连接符 139"/>
          <p:cNvCxnSpPr>
            <a:stCxn id="132" idx="0"/>
            <a:endCxn id="139" idx="0"/>
          </p:cNvCxnSpPr>
          <p:nvPr/>
        </p:nvCxnSpPr>
        <p:spPr>
          <a:xfrm>
            <a:off x="4976763" y="3817362"/>
            <a:ext cx="4608513" cy="0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2" idx="2"/>
          </p:cNvCxnSpPr>
          <p:nvPr/>
        </p:nvCxnSpPr>
        <p:spPr>
          <a:xfrm flipH="1">
            <a:off x="7312164" y="3562259"/>
            <a:ext cx="3087" cy="276224"/>
          </a:xfrm>
          <a:prstGeom prst="line">
            <a:avLst/>
          </a:prstGeom>
          <a:ln w="317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2148029" y="3763899"/>
            <a:ext cx="8738033" cy="2783334"/>
            <a:chOff x="2005181" y="4063034"/>
            <a:chExt cx="8738033" cy="2783334"/>
          </a:xfrm>
        </p:grpSpPr>
        <p:sp>
          <p:nvSpPr>
            <p:cNvPr id="80" name="矩形 79"/>
            <p:cNvSpPr/>
            <p:nvPr/>
          </p:nvSpPr>
          <p:spPr>
            <a:xfrm>
              <a:off x="2005181" y="4102055"/>
              <a:ext cx="8738033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spcAft>
                  <a:spcPct val="25000"/>
                </a:spcAft>
                <a:defRPr/>
              </a:pPr>
              <a:r>
                <a:rPr lang="zh-CN" altLang="en-US" sz="2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研究</a:t>
              </a:r>
              <a:r>
                <a:rPr lang="zh-CN" altLang="en-US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方向</a:t>
              </a:r>
              <a:endPara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FontTx/>
                <a:buChar char="•"/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下一代移动通信技术研究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FontTx/>
                <a:buChar char="•"/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无线局域网、无线传感器网络、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Mobile Ad-hoc Networks</a:t>
              </a: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中的关键技术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FontTx/>
                <a:buChar char="•"/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移动互联网及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应用</a:t>
              </a:r>
              <a:endPara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2068243" y="4063034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2055686" y="6393900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2068243" y="6846368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2005181" y="6407208"/>
              <a:ext cx="76073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在读学生人数    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博士 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19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 人，硕士 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70  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人</a:t>
              </a:r>
            </a:p>
          </p:txBody>
        </p:sp>
      </p:grpSp>
      <p:grpSp>
        <p:nvGrpSpPr>
          <p:cNvPr id="82" name="组合 7"/>
          <p:cNvGrpSpPr/>
          <p:nvPr/>
        </p:nvGrpSpPr>
        <p:grpSpPr>
          <a:xfrm>
            <a:off x="1437004" y="1029901"/>
            <a:ext cx="2778412" cy="2865127"/>
            <a:chOff x="1620000" y="360000"/>
            <a:chExt cx="3558392" cy="324000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0" y="360000"/>
              <a:ext cx="3240000" cy="3240000"/>
            </a:xfrm>
            <a:prstGeom prst="rect">
              <a:avLst/>
            </a:prstGeom>
          </p:spPr>
        </p:pic>
        <p:pic>
          <p:nvPicPr>
            <p:cNvPr id="84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70948" y="1246914"/>
              <a:ext cx="1546333" cy="187267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文本框 84"/>
            <p:cNvSpPr txBox="1"/>
            <p:nvPr/>
          </p:nvSpPr>
          <p:spPr>
            <a:xfrm>
              <a:off x="2793047" y="1164823"/>
              <a:ext cx="2385345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张平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86" name="组合 20"/>
          <p:cNvGrpSpPr/>
          <p:nvPr/>
        </p:nvGrpSpPr>
        <p:grpSpPr>
          <a:xfrm>
            <a:off x="3739216" y="1078017"/>
            <a:ext cx="3262315" cy="2700000"/>
            <a:chOff x="5148000" y="360000"/>
            <a:chExt cx="3262315" cy="2700000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00" y="360000"/>
              <a:ext cx="2700000" cy="2700000"/>
            </a:xfrm>
            <a:prstGeom prst="rect">
              <a:avLst/>
            </a:prstGeom>
          </p:spPr>
        </p:pic>
        <p:pic>
          <p:nvPicPr>
            <p:cNvPr id="88" name="Picture 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46194" y="1139843"/>
              <a:ext cx="1192881" cy="157736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文本框 88"/>
            <p:cNvSpPr txBox="1"/>
            <p:nvPr/>
          </p:nvSpPr>
          <p:spPr>
            <a:xfrm>
              <a:off x="6024969" y="1023894"/>
              <a:ext cx="2385346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刘宝玲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90" name="组合 21"/>
          <p:cNvGrpSpPr/>
          <p:nvPr/>
        </p:nvGrpSpPr>
        <p:grpSpPr>
          <a:xfrm>
            <a:off x="6258743" y="1028100"/>
            <a:ext cx="2913550" cy="2732400"/>
            <a:chOff x="8676001" y="360000"/>
            <a:chExt cx="3782436" cy="3240000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1" y="360000"/>
              <a:ext cx="3240000" cy="3240000"/>
            </a:xfrm>
            <a:prstGeom prst="rect">
              <a:avLst/>
            </a:prstGeom>
          </p:spPr>
        </p:pic>
        <p:pic>
          <p:nvPicPr>
            <p:cNvPr id="92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87202" y="1201491"/>
              <a:ext cx="1481657" cy="19636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文本框 92"/>
            <p:cNvSpPr txBox="1"/>
            <p:nvPr/>
          </p:nvSpPr>
          <p:spPr>
            <a:xfrm>
              <a:off x="10073091" y="1302484"/>
              <a:ext cx="2385346" cy="18164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邓刚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（副教授）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d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enggang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736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sp>
        <p:nvSpPr>
          <p:cNvPr id="145" name="AutoShape 15"/>
          <p:cNvSpPr>
            <a:spLocks noChangeArrowheads="1"/>
          </p:cNvSpPr>
          <p:nvPr/>
        </p:nvSpPr>
        <p:spPr bwMode="auto">
          <a:xfrm>
            <a:off x="539257" y="1691255"/>
            <a:ext cx="764663" cy="4526565"/>
          </a:xfrm>
          <a:prstGeom prst="roundRect">
            <a:avLst>
              <a:gd name="adj" fmla="val 16667"/>
            </a:avLst>
          </a:prstGeom>
          <a:noFill/>
          <a:ln w="317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移</a:t>
            </a:r>
            <a:endParaRPr kumimoji="1" lang="en-US" altLang="zh-CN" sz="28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动</a:t>
            </a:r>
            <a:endParaRPr kumimoji="1" lang="en-US" altLang="zh-CN" sz="28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测</a:t>
            </a:r>
            <a:endParaRPr kumimoji="1" lang="en-US" altLang="zh-CN" sz="28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试</a:t>
            </a:r>
            <a:endParaRPr kumimoji="1" lang="en-US" altLang="zh-CN" sz="28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仪</a:t>
            </a:r>
            <a:endParaRPr kumimoji="1" lang="en-US" altLang="zh-CN" sz="28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表</a:t>
            </a:r>
            <a:endParaRPr kumimoji="1" lang="en-US" altLang="zh-CN" sz="28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研</a:t>
            </a:r>
            <a:endParaRPr kumimoji="1" lang="en-US" altLang="zh-CN" sz="28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究</a:t>
            </a:r>
            <a:endParaRPr kumimoji="1" lang="en-US" altLang="zh-CN" sz="28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fontAlgn="auto" hangingPunct="1">
              <a:lnSpc>
                <a:spcPts val="19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endParaRPr kumimoji="1"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4" name="组合 21"/>
          <p:cNvGrpSpPr/>
          <p:nvPr/>
        </p:nvGrpSpPr>
        <p:grpSpPr>
          <a:xfrm>
            <a:off x="9000301" y="1098772"/>
            <a:ext cx="2842740" cy="2865600"/>
            <a:chOff x="8676002" y="360000"/>
            <a:chExt cx="3585339" cy="3240000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2" y="360000"/>
              <a:ext cx="3240000" cy="3240000"/>
            </a:xfrm>
            <a:prstGeom prst="rect">
              <a:avLst/>
            </a:prstGeom>
          </p:spPr>
        </p:pic>
        <p:pic>
          <p:nvPicPr>
            <p:cNvPr id="96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87201" y="1224596"/>
              <a:ext cx="1464168" cy="18723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文本框 96"/>
            <p:cNvSpPr txBox="1"/>
            <p:nvPr/>
          </p:nvSpPr>
          <p:spPr>
            <a:xfrm>
              <a:off x="9875995" y="1133082"/>
              <a:ext cx="2385346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张治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（副教授）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z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hangzhi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736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69259" y="5009722"/>
            <a:ext cx="81613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招生方向  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希望招募通信专业基础知识扎实，动手能力强，喜欢硬件，编程及通信专业基础知识扎实，对移动通信前沿技术有兴趣的同学。特长可以表现在各个不同的方面，但首先需要的是态度、自信和团队精神。</a:t>
            </a:r>
          </a:p>
        </p:txBody>
      </p:sp>
    </p:spTree>
    <p:extLst>
      <p:ext uri="{BB962C8B-B14F-4D97-AF65-F5344CB8AC3E}">
        <p14:creationId xmlns:p14="http://schemas.microsoft.com/office/powerpoint/2010/main" val="298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91" name="组合 7"/>
          <p:cNvGrpSpPr/>
          <p:nvPr/>
        </p:nvGrpSpPr>
        <p:grpSpPr>
          <a:xfrm>
            <a:off x="1540761" y="1161994"/>
            <a:ext cx="2778412" cy="2865127"/>
            <a:chOff x="1620000" y="360000"/>
            <a:chExt cx="3558392" cy="3240000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0" y="360000"/>
              <a:ext cx="3240000" cy="3240000"/>
            </a:xfrm>
            <a:prstGeom prst="rect">
              <a:avLst/>
            </a:prstGeom>
          </p:spPr>
        </p:pic>
        <p:pic>
          <p:nvPicPr>
            <p:cNvPr id="93" name="Picture 21" descr="陶小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948" y="1101150"/>
              <a:ext cx="1305052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文本框 93"/>
            <p:cNvSpPr txBox="1"/>
            <p:nvPr/>
          </p:nvSpPr>
          <p:spPr>
            <a:xfrm>
              <a:off x="2793047" y="1164823"/>
              <a:ext cx="2385345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陶小峰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taoxf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743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95" name="组合 20"/>
          <p:cNvGrpSpPr/>
          <p:nvPr/>
        </p:nvGrpSpPr>
        <p:grpSpPr>
          <a:xfrm>
            <a:off x="3909932" y="1111550"/>
            <a:ext cx="3262315" cy="2700000"/>
            <a:chOff x="5148000" y="360000"/>
            <a:chExt cx="3262315" cy="2700000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00" y="360000"/>
              <a:ext cx="2700000" cy="2700000"/>
            </a:xfrm>
            <a:prstGeom prst="rect">
              <a:avLst/>
            </a:prstGeom>
          </p:spPr>
        </p:pic>
        <p:pic>
          <p:nvPicPr>
            <p:cNvPr id="97" name="Picture 36" descr="IMG_198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194" y="1100525"/>
              <a:ext cx="1192881" cy="1656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文本框 97"/>
            <p:cNvSpPr txBox="1"/>
            <p:nvPr/>
          </p:nvSpPr>
          <p:spPr>
            <a:xfrm>
              <a:off x="6024969" y="1023894"/>
              <a:ext cx="2385346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崔琪楣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cuiqimei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742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99" name="组合 21"/>
          <p:cNvGrpSpPr/>
          <p:nvPr/>
        </p:nvGrpSpPr>
        <p:grpSpPr>
          <a:xfrm>
            <a:off x="6617739" y="1147948"/>
            <a:ext cx="2913551" cy="2732400"/>
            <a:chOff x="8676000" y="360000"/>
            <a:chExt cx="3782437" cy="3240000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360000"/>
              <a:ext cx="3240000" cy="3240000"/>
            </a:xfrm>
            <a:prstGeom prst="rect">
              <a:avLst/>
            </a:prstGeom>
          </p:spPr>
        </p:pic>
        <p:pic>
          <p:nvPicPr>
            <p:cNvPr id="101" name="Picture 26" descr="许晓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7202" y="1078687"/>
              <a:ext cx="1296333" cy="19636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文本框 101"/>
            <p:cNvSpPr txBox="1"/>
            <p:nvPr/>
          </p:nvSpPr>
          <p:spPr>
            <a:xfrm>
              <a:off x="10073091" y="1302484"/>
              <a:ext cx="2385346" cy="18164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许晓东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（副教授）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xuxiaodong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736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134394" y="3956979"/>
            <a:ext cx="8183480" cy="2663623"/>
            <a:chOff x="2005181" y="4010725"/>
            <a:chExt cx="8183480" cy="2134166"/>
          </a:xfrm>
        </p:grpSpPr>
        <p:sp>
          <p:nvSpPr>
            <p:cNvPr id="104" name="矩形 103"/>
            <p:cNvSpPr/>
            <p:nvPr/>
          </p:nvSpPr>
          <p:spPr>
            <a:xfrm>
              <a:off x="2005181" y="4102055"/>
              <a:ext cx="8038305" cy="1011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研究</a:t>
              </a:r>
              <a:r>
                <a:rPr lang="zh-CN" altLang="en-US" sz="20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方向</a:t>
              </a:r>
              <a:endPara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marL="285750" indent="-2857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5G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无线组网关键技术及新型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网络架构下跨层优化技术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marL="285750" indent="-2857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广泛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协作通信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技术及网络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信息论、网络编码理论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研究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marL="285750" indent="-2857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移动互联网安全技术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2005181" y="4010725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2068243" y="5743020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2068243" y="6084368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2046710" y="5744781"/>
              <a:ext cx="76073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在读学生人数    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博士 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26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 人，硕士 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75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人</a:t>
              </a:r>
            </a:p>
          </p:txBody>
        </p:sp>
      </p:grpSp>
      <p:sp>
        <p:nvSpPr>
          <p:cNvPr id="154" name="AutoShape 15"/>
          <p:cNvSpPr>
            <a:spLocks noChangeArrowheads="1"/>
          </p:cNvSpPr>
          <p:nvPr/>
        </p:nvSpPr>
        <p:spPr bwMode="auto">
          <a:xfrm>
            <a:off x="666382" y="1755710"/>
            <a:ext cx="757330" cy="4573678"/>
          </a:xfrm>
          <a:prstGeom prst="roundRect">
            <a:avLst>
              <a:gd name="adj" fmla="val 16667"/>
            </a:avLst>
          </a:prstGeom>
          <a:noFill/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无线组网研究室</a:t>
            </a:r>
          </a:p>
        </p:txBody>
      </p:sp>
      <p:grpSp>
        <p:nvGrpSpPr>
          <p:cNvPr id="109" name="组合 21"/>
          <p:cNvGrpSpPr/>
          <p:nvPr/>
        </p:nvGrpSpPr>
        <p:grpSpPr>
          <a:xfrm>
            <a:off x="9302518" y="1181070"/>
            <a:ext cx="2842742" cy="2865600"/>
            <a:chOff x="8676000" y="360000"/>
            <a:chExt cx="3585341" cy="3240000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360000"/>
              <a:ext cx="3240000" cy="3240000"/>
            </a:xfrm>
            <a:prstGeom prst="rect">
              <a:avLst/>
            </a:prstGeom>
          </p:spPr>
        </p:pic>
        <p:pic>
          <p:nvPicPr>
            <p:cNvPr id="111" name="Picture 26" descr="许晓东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9087201" y="1143178"/>
              <a:ext cx="1236663" cy="174426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文本框 111"/>
            <p:cNvSpPr txBox="1"/>
            <p:nvPr/>
          </p:nvSpPr>
          <p:spPr>
            <a:xfrm>
              <a:off x="9875995" y="1133082"/>
              <a:ext cx="2385346" cy="18164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王强</a:t>
              </a:r>
              <a:endPara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（岗位副教授）</a:t>
              </a:r>
              <a:endPara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wangq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@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bupt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.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edu.cn</a:t>
              </a: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办公室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eiryo" panose="020B0604030504040204" pitchFamily="34" charset="-128"/>
                </a:rPr>
                <a:t>736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75923" y="5341051"/>
            <a:ext cx="63126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招生方向 </a:t>
            </a: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有较扎实的数学基础和较好的英语水平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</a:t>
            </a: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计算机编程较强的学生。</a:t>
            </a:r>
          </a:p>
        </p:txBody>
      </p:sp>
    </p:spTree>
    <p:extLst>
      <p:ext uri="{BB962C8B-B14F-4D97-AF65-F5344CB8AC3E}">
        <p14:creationId xmlns:p14="http://schemas.microsoft.com/office/powerpoint/2010/main" val="25326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>
          <a:xfrm>
            <a:off x="158370" y="196158"/>
            <a:ext cx="10448470" cy="1103086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53190" y="358673"/>
            <a:ext cx="3638550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研究领域与人员构成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4477999" y="358673"/>
            <a:ext cx="1861841" cy="803321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招生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66561" y="358673"/>
            <a:ext cx="3564054" cy="80332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组织结构与研究方向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FB6D-6ED1-4F26-B005-AB0313ABD48C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062100" y="1840855"/>
            <a:ext cx="8717086" cy="4695519"/>
            <a:chOff x="1069496" y="1698136"/>
            <a:chExt cx="8717086" cy="4695519"/>
          </a:xfrm>
        </p:grpSpPr>
        <p:sp>
          <p:nvSpPr>
            <p:cNvPr id="69" name="文本框 83"/>
            <p:cNvSpPr txBox="1"/>
            <p:nvPr/>
          </p:nvSpPr>
          <p:spPr>
            <a:xfrm>
              <a:off x="1227791" y="1793221"/>
              <a:ext cx="634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导师</a:t>
              </a:r>
              <a:r>
                <a:rPr lang="zh-CN" altLang="en-US" dirty="0" smtClean="0"/>
                <a:t>：</a:t>
              </a:r>
              <a:r>
                <a:rPr lang="zh-CN" altLang="en-US" dirty="0"/>
                <a:t>张建华</a:t>
              </a:r>
              <a:r>
                <a:rPr lang="zh-CN" altLang="en-US" dirty="0" smtClean="0"/>
                <a:t>（教授）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1168172" y="2416109"/>
              <a:ext cx="6647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在读学生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人数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：博士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9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人，硕士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24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人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069496" y="2321799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1088559" y="2922720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88559" y="4017157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078041" y="1698136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1223661" y="3037628"/>
              <a:ext cx="78120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办公室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：新科研楼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744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联系方式：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jhzhang@bupt.edu.cn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168172" y="5357218"/>
              <a:ext cx="8618410" cy="92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招生</a:t>
              </a:r>
              <a:r>
                <a:rPr lang="zh-CN" altLang="en-US" sz="2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r>
                <a:rPr lang="zh-CN" altLang="en-US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向 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编程能力（</a:t>
              </a: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或</a:t>
              </a: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VHDL</a:t>
              </a:r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 ，爱好电子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系统设计</a:t>
              </a:r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，有硬件或软件的设计、实现、调试过程经验的。数学能力强，有信号处理基础，并乐于钻研创新。</a:t>
              </a:r>
              <a:endPara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1168172" y="6393655"/>
              <a:ext cx="8120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7270000" y="1181258"/>
            <a:ext cx="3240000" cy="3240000"/>
            <a:chOff x="6511967" y="1438489"/>
            <a:chExt cx="3240000" cy="3240000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967" y="1438489"/>
              <a:ext cx="3240000" cy="3240000"/>
            </a:xfrm>
            <a:prstGeom prst="rect">
              <a:avLst/>
            </a:prstGeom>
          </p:spPr>
        </p:pic>
        <p:pic>
          <p:nvPicPr>
            <p:cNvPr id="96" name="Picture 21" descr="陶小峰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897483" y="2030264"/>
              <a:ext cx="1305052" cy="1818336"/>
            </a:xfrm>
            <a:prstGeom prst="roundRect">
              <a:avLst>
                <a:gd name="adj" fmla="val 16667"/>
              </a:avLst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20999999" lon="20099988" rev="30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AutoShape 15"/>
          <p:cNvSpPr>
            <a:spLocks noChangeArrowheads="1"/>
          </p:cNvSpPr>
          <p:nvPr/>
        </p:nvSpPr>
        <p:spPr bwMode="auto">
          <a:xfrm>
            <a:off x="570106" y="1731395"/>
            <a:ext cx="794093" cy="4700784"/>
          </a:xfrm>
          <a:prstGeom prst="roundRect">
            <a:avLst>
              <a:gd name="adj" fmla="val 16667"/>
            </a:avLst>
          </a:prstGeom>
          <a:noFill/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无线工程研发室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160776" y="4216082"/>
            <a:ext cx="797066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0"/>
              </a:spcBef>
            </a:pPr>
            <a:r>
              <a:rPr lang="zh-CN" altLang="en-US" sz="18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测量</a:t>
            </a:r>
            <a:r>
              <a:rPr lang="zh-CN" altLang="en-US" sz="1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技术和平台的搭建</a:t>
            </a:r>
            <a:endParaRPr lang="en-US" altLang="zh-CN" sz="1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ct val="0"/>
              </a:spcBef>
            </a:pPr>
            <a:r>
              <a:rPr lang="zh-CN" altLang="en-US" sz="18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多维</a:t>
            </a:r>
            <a:r>
              <a:rPr lang="zh-CN" altLang="en-US" sz="1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参数估计理论的研究</a:t>
            </a:r>
            <a:endParaRPr lang="en-US" altLang="zh-CN" sz="1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ct val="0"/>
              </a:spcBef>
            </a:pPr>
            <a:r>
              <a:rPr lang="zh-CN" altLang="en-US" sz="18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1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建模、仿真评估和应用技术研究</a:t>
            </a:r>
          </a:p>
        </p:txBody>
      </p:sp>
    </p:spTree>
    <p:extLst>
      <p:ext uri="{BB962C8B-B14F-4D97-AF65-F5344CB8AC3E}">
        <p14:creationId xmlns:p14="http://schemas.microsoft.com/office/powerpoint/2010/main" val="159075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1615</Words>
  <Application>Microsoft Office PowerPoint</Application>
  <PresentationFormat>自定义</PresentationFormat>
  <Paragraphs>335</Paragraphs>
  <Slides>21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田</cp:lastModifiedBy>
  <cp:revision>415</cp:revision>
  <dcterms:created xsi:type="dcterms:W3CDTF">2014-10-19T01:35:46Z</dcterms:created>
  <dcterms:modified xsi:type="dcterms:W3CDTF">2016-05-18T07:52:10Z</dcterms:modified>
</cp:coreProperties>
</file>