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0" r:id="rId3"/>
    <p:sldId id="301" r:id="rId5"/>
    <p:sldId id="308" r:id="rId6"/>
    <p:sldId id="309" r:id="rId7"/>
    <p:sldId id="312" r:id="rId8"/>
    <p:sldId id="313" r:id="rId9"/>
    <p:sldId id="311" r:id="rId10"/>
    <p:sldId id="315" r:id="rId11"/>
    <p:sldId id="316" r:id="rId12"/>
    <p:sldId id="317" r:id="rId13"/>
    <p:sldId id="319" r:id="rId14"/>
    <p:sldId id="341" r:id="rId15"/>
    <p:sldId id="342" r:id="rId16"/>
    <p:sldId id="343" r:id="rId17"/>
    <p:sldId id="322" r:id="rId18"/>
    <p:sldId id="323" r:id="rId19"/>
    <p:sldId id="331" r:id="rId20"/>
    <p:sldId id="337" r:id="rId21"/>
    <p:sldId id="296" r:id="rId22"/>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859C"/>
    <a:srgbClr val="215968"/>
    <a:srgbClr val="F87A08"/>
    <a:srgbClr val="202A36"/>
    <a:srgbClr val="7CBF33"/>
    <a:srgbClr val="2DB2A4"/>
    <a:srgbClr val="34495E"/>
    <a:srgbClr val="E8E8E8"/>
    <a:srgbClr val="F9F9F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varScale="1">
        <p:scale>
          <a:sx n="108" d="100"/>
          <a:sy n="108" d="100"/>
        </p:scale>
        <p:origin x="96" y="78"/>
      </p:cViewPr>
      <p:guideLst>
        <p:guide orient="horz"/>
        <p:guide pos="38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7A1D-12E5-456D-BF67-C0BDB0A187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ACBAC-C8EB-45CA-967B-DC24F1263E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AF93-F015-4E02-9910-15C5CE4FE8B2}" type="datetimeFigureOut">
              <a:rPr lang="zh-CN" altLang="en-US" smtClean="0"/>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B412-6DE5-4D5A-AC24-F5C75854319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图片 17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33" y="0"/>
            <a:ext cx="12192000" cy="6858000"/>
          </a:xfrm>
          <a:prstGeom prst="rect">
            <a:avLst/>
          </a:prstGeom>
        </p:spPr>
      </p:pic>
      <p:sp>
        <p:nvSpPr>
          <p:cNvPr id="174" name="TextBox 173"/>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216" name="组合 215"/>
          <p:cNvGrpSpPr/>
          <p:nvPr/>
        </p:nvGrpSpPr>
        <p:grpSpPr>
          <a:xfrm>
            <a:off x="4081363" y="5214147"/>
            <a:ext cx="663125" cy="663125"/>
            <a:chOff x="8077071" y="845254"/>
            <a:chExt cx="2036801" cy="2036802"/>
          </a:xfrm>
        </p:grpSpPr>
        <p:sp>
          <p:nvSpPr>
            <p:cNvPr id="217" name="椭圆 216"/>
            <p:cNvSpPr/>
            <p:nvPr/>
          </p:nvSpPr>
          <p:spPr>
            <a:xfrm>
              <a:off x="8077071" y="845254"/>
              <a:ext cx="2036801"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grpSp>
        <p:nvGrpSpPr>
          <p:cNvPr id="219" name="组合 218"/>
          <p:cNvGrpSpPr/>
          <p:nvPr/>
        </p:nvGrpSpPr>
        <p:grpSpPr>
          <a:xfrm>
            <a:off x="4873451" y="5214147"/>
            <a:ext cx="663125" cy="663125"/>
            <a:chOff x="8125599" y="1434035"/>
            <a:chExt cx="2036802" cy="2036802"/>
          </a:xfrm>
        </p:grpSpPr>
        <p:sp>
          <p:nvSpPr>
            <p:cNvPr id="220" name="椭圆 219"/>
            <p:cNvSpPr/>
            <p:nvPr/>
          </p:nvSpPr>
          <p:spPr>
            <a:xfrm>
              <a:off x="8125599" y="1434035"/>
              <a:ext cx="2036802" cy="203680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grpSp>
      <p:grpSp>
        <p:nvGrpSpPr>
          <p:cNvPr id="222" name="组合 221"/>
          <p:cNvGrpSpPr/>
          <p:nvPr/>
        </p:nvGrpSpPr>
        <p:grpSpPr>
          <a:xfrm>
            <a:off x="5726382" y="5214147"/>
            <a:ext cx="663125" cy="663125"/>
            <a:chOff x="8125599" y="1434035"/>
            <a:chExt cx="2036802" cy="2036802"/>
          </a:xfrm>
        </p:grpSpPr>
        <p:sp>
          <p:nvSpPr>
            <p:cNvPr id="223" name="椭圆 222"/>
            <p:cNvSpPr/>
            <p:nvPr/>
          </p:nvSpPr>
          <p:spPr>
            <a:xfrm>
              <a:off x="8125599" y="1434035"/>
              <a:ext cx="2036802"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4" name="组合 223"/>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25"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6"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228" name="组合 227"/>
          <p:cNvGrpSpPr/>
          <p:nvPr/>
        </p:nvGrpSpPr>
        <p:grpSpPr>
          <a:xfrm>
            <a:off x="6544688" y="5214147"/>
            <a:ext cx="663125" cy="663125"/>
            <a:chOff x="8125599" y="1434035"/>
            <a:chExt cx="2036802" cy="2036802"/>
          </a:xfrm>
        </p:grpSpPr>
        <p:sp>
          <p:nvSpPr>
            <p:cNvPr id="229" name="椭圆 228"/>
            <p:cNvSpPr/>
            <p:nvPr/>
          </p:nvSpPr>
          <p:spPr>
            <a:xfrm>
              <a:off x="8125599" y="1434035"/>
              <a:ext cx="2036802" cy="203680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grpSp>
      <p:grpSp>
        <p:nvGrpSpPr>
          <p:cNvPr id="231" name="组合 230"/>
          <p:cNvGrpSpPr/>
          <p:nvPr/>
        </p:nvGrpSpPr>
        <p:grpSpPr>
          <a:xfrm>
            <a:off x="7393731" y="5214147"/>
            <a:ext cx="663125" cy="663125"/>
            <a:chOff x="8125599" y="1434035"/>
            <a:chExt cx="2036802" cy="2036802"/>
          </a:xfrm>
        </p:grpSpPr>
        <p:sp>
          <p:nvSpPr>
            <p:cNvPr id="232" name="椭圆 231"/>
            <p:cNvSpPr/>
            <p:nvPr/>
          </p:nvSpPr>
          <p:spPr>
            <a:xfrm>
              <a:off x="8125599" y="1434035"/>
              <a:ext cx="2036802"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177" name="矩形 176"/>
          <p:cNvSpPr/>
          <p:nvPr/>
        </p:nvSpPr>
        <p:spPr>
          <a:xfrm>
            <a:off x="0" y="1785147"/>
            <a:ext cx="12218267" cy="28083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13335" y="1918368"/>
            <a:ext cx="12218267" cy="3212976"/>
          </a:xfrm>
          <a:prstGeom prst="rect">
            <a:avLst/>
          </a:prstGeom>
          <a:solidFill>
            <a:schemeClr val="accent5">
              <a:lumMod val="50000"/>
            </a:schemeClr>
          </a:solidFill>
          <a:ln>
            <a:noFill/>
          </a:ln>
          <a:effectLst>
            <a:outerShdw blurRad="177800" dist="152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TextBox 7"/>
          <p:cNvSpPr>
            <a:spLocks noChangeArrowheads="1"/>
          </p:cNvSpPr>
          <p:nvPr/>
        </p:nvSpPr>
        <p:spPr bwMode="auto">
          <a:xfrm>
            <a:off x="2782044" y="2353249"/>
            <a:ext cx="6552728"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000" b="1" dirty="0" smtClean="0">
                <a:solidFill>
                  <a:schemeClr val="accent5">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rPr>
              <a:t>毕业论文开题答辩</a:t>
            </a:r>
            <a:endParaRPr lang="zh-CN" altLang="en-US" sz="6000" b="1" dirty="0">
              <a:solidFill>
                <a:schemeClr val="accent5">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3" name="TextBox 7"/>
          <p:cNvSpPr>
            <a:spLocks noChangeArrowheads="1"/>
          </p:cNvSpPr>
          <p:nvPr/>
        </p:nvSpPr>
        <p:spPr bwMode="auto">
          <a:xfrm>
            <a:off x="3941157" y="3646904"/>
            <a:ext cx="439248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400" b="1" dirty="0">
                <a:solidFill>
                  <a:schemeClr val="accent5">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rPr>
              <a:t>用户行为分析平台的设计与实现</a:t>
            </a:r>
            <a:endParaRPr lang="zh-CN" altLang="en-US" sz="2400" b="1" dirty="0">
              <a:solidFill>
                <a:schemeClr val="accent5">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4" name="矩形 3"/>
          <p:cNvSpPr>
            <a:spLocks noChangeArrowheads="1"/>
          </p:cNvSpPr>
          <p:nvPr/>
        </p:nvSpPr>
        <p:spPr bwMode="auto">
          <a:xfrm>
            <a:off x="4322089" y="4457490"/>
            <a:ext cx="1558290" cy="3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答辩</a:t>
            </a:r>
            <a:r>
              <a:rPr lang="zh-CN" altLang="en-US" sz="1600" b="1" dirty="0" smtClean="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人：钱梦莹</a:t>
            </a:r>
            <a:endPar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5" name="矩形 3"/>
          <p:cNvSpPr>
            <a:spLocks noChangeArrowheads="1"/>
          </p:cNvSpPr>
          <p:nvPr/>
        </p:nvSpPr>
        <p:spPr bwMode="auto">
          <a:xfrm>
            <a:off x="6544875" y="4457490"/>
            <a:ext cx="1296144" cy="3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20204" pitchFamily="34" charset="0"/>
              <a:buNone/>
            </a:pPr>
            <a:r>
              <a:rPr lang="zh-CN" altLang="en-US" sz="1600" b="1" dirty="0" smtClean="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导师：邓钢</a:t>
            </a:r>
            <a:endPar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2000"/>
                                            <p:tgtEl>
                                              <p:spTgt spid="174"/>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anim calcmode="lin" valueType="num">
                                          <p:cBhvr>
                                            <p:cTn id="11" dur="1000" fill="hold"/>
                                            <p:tgtEl>
                                              <p:spTgt spid="177"/>
                                            </p:tgtEl>
                                            <p:attrNameLst>
                                              <p:attrName>ppt_x</p:attrName>
                                            </p:attrNameLst>
                                          </p:cBhvr>
                                          <p:tavLst>
                                            <p:tav tm="0">
                                              <p:val>
                                                <p:strVal val="#ppt_x"/>
                                              </p:val>
                                            </p:tav>
                                            <p:tav tm="100000">
                                              <p:val>
                                                <p:strVal val="#ppt_x"/>
                                              </p:val>
                                            </p:tav>
                                          </p:tavLst>
                                        </p:anim>
                                        <p:anim calcmode="lin" valueType="num">
                                          <p:cBhvr>
                                            <p:cTn id="12" dur="1000" fill="hold"/>
                                            <p:tgtEl>
                                              <p:spTgt spid="17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5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1000"/>
                                            <p:tgtEl>
                                              <p:spTgt spid="178"/>
                                            </p:tgtEl>
                                          </p:cBhvr>
                                        </p:animEffect>
                                        <p:anim calcmode="lin" valueType="num">
                                          <p:cBhvr>
                                            <p:cTn id="16" dur="1000" fill="hold"/>
                                            <p:tgtEl>
                                              <p:spTgt spid="178"/>
                                            </p:tgtEl>
                                            <p:attrNameLst>
                                              <p:attrName>ppt_x</p:attrName>
                                            </p:attrNameLst>
                                          </p:cBhvr>
                                          <p:tavLst>
                                            <p:tav tm="0">
                                              <p:val>
                                                <p:strVal val="#ppt_x"/>
                                              </p:val>
                                            </p:tav>
                                            <p:tav tm="100000">
                                              <p:val>
                                                <p:strVal val="#ppt_x"/>
                                              </p:val>
                                            </p:tav>
                                          </p:tavLst>
                                        </p:anim>
                                        <p:anim calcmode="lin" valueType="num">
                                          <p:cBhvr>
                                            <p:cTn id="17" dur="1000" fill="hold"/>
                                            <p:tgtEl>
                                              <p:spTgt spid="178"/>
                                            </p:tgtEl>
                                            <p:attrNameLst>
                                              <p:attrName>ppt_y</p:attrName>
                                            </p:attrNameLst>
                                          </p:cBhvr>
                                          <p:tavLst>
                                            <p:tav tm="0">
                                              <p:val>
                                                <p:strVal val="#ppt_y+.1"/>
                                              </p:val>
                                            </p:tav>
                                            <p:tav tm="100000">
                                              <p:val>
                                                <p:strVal val="#ppt_y"/>
                                              </p:val>
                                            </p:tav>
                                          </p:tavLst>
                                        </p:anim>
                                      </p:childTnLst>
                                    </p:cTn>
                                  </p:par>
                                  <p:par>
                                    <p:cTn id="18" presetID="52" presetClass="entr" presetSubtype="0" fill="hold" grpId="0" nodeType="withEffect">
                                      <p:stCondLst>
                                        <p:cond delay="500"/>
                                      </p:stCondLst>
                                      <p:iterate type="lt">
                                        <p:tmPct val="10000"/>
                                      </p:iterate>
                                      <p:childTnLst>
                                        <p:set>
                                          <p:cBhvr>
                                            <p:cTn id="19" dur="1" fill="hold">
                                              <p:stCondLst>
                                                <p:cond delay="0"/>
                                              </p:stCondLst>
                                            </p:cTn>
                                            <p:tgtEl>
                                              <p:spTgt spid="212"/>
                                            </p:tgtEl>
                                            <p:attrNameLst>
                                              <p:attrName>style.visibility</p:attrName>
                                            </p:attrNameLst>
                                          </p:cBhvr>
                                          <p:to>
                                            <p:strVal val="visible"/>
                                          </p:to>
                                        </p:set>
                                        <p:animScale>
                                          <p:cBhvr>
                                            <p:cTn id="20" dur="1000" decel="50000" fill="hold">
                                              <p:stCondLst>
                                                <p:cond delay="0"/>
                                              </p:stCondLst>
                                            </p:cTn>
                                            <p:tgtEl>
                                              <p:spTgt spid="2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212"/>
                                            </p:tgtEl>
                                            <p:attrNameLst>
                                              <p:attrName>ppt_x</p:attrName>
                                              <p:attrName>ppt_y</p:attrName>
                                            </p:attrNameLst>
                                          </p:cBhvr>
                                        </p:animMotion>
                                        <p:animEffect transition="in" filter="fade">
                                          <p:cBhvr>
                                            <p:cTn id="22" dur="1000"/>
                                            <p:tgtEl>
                                              <p:spTgt spid="212"/>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213"/>
                                            </p:tgtEl>
                                            <p:attrNameLst>
                                              <p:attrName>style.visibility</p:attrName>
                                            </p:attrNameLst>
                                          </p:cBhvr>
                                          <p:to>
                                            <p:strVal val="visible"/>
                                          </p:to>
                                        </p:set>
                                        <p:animEffect transition="in" filter="wipe(left)">
                                          <p:cBhvr>
                                            <p:cTn id="25" dur="800"/>
                                            <p:tgtEl>
                                              <p:spTgt spid="213"/>
                                            </p:tgtEl>
                                          </p:cBhvr>
                                        </p:animEffect>
                                      </p:childTnLst>
                                    </p:cTn>
                                  </p:par>
                                </p:childTnLst>
                              </p:cTn>
                            </p:par>
                            <p:par>
                              <p:cTn id="26" fill="hold">
                                <p:stCondLst>
                                  <p:cond delay="2299"/>
                                </p:stCondLst>
                                <p:childTnLst>
                                  <p:par>
                                    <p:cTn id="27" presetID="22" presetClass="entr" presetSubtype="8" fill="hold" grpId="0" nodeType="afterEffect">
                                      <p:stCondLst>
                                        <p:cond delay="0"/>
                                      </p:stCondLst>
                                      <p:childTnLst>
                                        <p:set>
                                          <p:cBhvr>
                                            <p:cTn id="28" dur="1" fill="hold">
                                              <p:stCondLst>
                                                <p:cond delay="0"/>
                                              </p:stCondLst>
                                            </p:cTn>
                                            <p:tgtEl>
                                              <p:spTgt spid="214"/>
                                            </p:tgtEl>
                                            <p:attrNameLst>
                                              <p:attrName>style.visibility</p:attrName>
                                            </p:attrNameLst>
                                          </p:cBhvr>
                                          <p:to>
                                            <p:strVal val="visible"/>
                                          </p:to>
                                        </p:set>
                                        <p:animEffect transition="in" filter="wipe(left)">
                                          <p:cBhvr>
                                            <p:cTn id="29" dur="500"/>
                                            <p:tgtEl>
                                              <p:spTgt spid="214"/>
                                            </p:tgtEl>
                                          </p:cBhvr>
                                        </p:animEffect>
                                      </p:childTnLst>
                                    </p:cTn>
                                  </p:par>
                                </p:childTnLst>
                              </p:cTn>
                            </p:par>
                            <p:par>
                              <p:cTn id="30" fill="hold">
                                <p:stCondLst>
                                  <p:cond delay="2799"/>
                                </p:stCondLst>
                                <p:childTnLst>
                                  <p:par>
                                    <p:cTn id="31" presetID="22" presetClass="entr" presetSubtype="8" fill="hold" grpId="0" nodeType="afterEffect">
                                      <p:stCondLst>
                                        <p:cond delay="0"/>
                                      </p:stCondLst>
                                      <p:childTnLst>
                                        <p:set>
                                          <p:cBhvr>
                                            <p:cTn id="32" dur="1" fill="hold">
                                              <p:stCondLst>
                                                <p:cond delay="0"/>
                                              </p:stCondLst>
                                            </p:cTn>
                                            <p:tgtEl>
                                              <p:spTgt spid="215"/>
                                            </p:tgtEl>
                                            <p:attrNameLst>
                                              <p:attrName>style.visibility</p:attrName>
                                            </p:attrNameLst>
                                          </p:cBhvr>
                                          <p:to>
                                            <p:strVal val="visible"/>
                                          </p:to>
                                        </p:set>
                                        <p:animEffect transition="in" filter="wipe(left)">
                                          <p:cBhvr>
                                            <p:cTn id="33" dur="500"/>
                                            <p:tgtEl>
                                              <p:spTgt spid="215"/>
                                            </p:tgtEl>
                                          </p:cBhvr>
                                        </p:animEffect>
                                      </p:childTnLst>
                                    </p:cTn>
                                  </p:par>
                                </p:childTnLst>
                              </p:cTn>
                            </p:par>
                            <p:par>
                              <p:cTn id="34" fill="hold">
                                <p:stCondLst>
                                  <p:cond delay="3299"/>
                                </p:stCondLst>
                                <p:childTnLst>
                                  <p:par>
                                    <p:cTn id="35" presetID="2" presetClass="entr" presetSubtype="1" fill="hold" nodeType="afterEffect" p14:presetBounceEnd="53000">
                                      <p:stCondLst>
                                        <p:cond delay="0"/>
                                      </p:stCondLst>
                                      <p:childTnLst>
                                        <p:set>
                                          <p:cBhvr>
                                            <p:cTn id="36" dur="1" fill="hold">
                                              <p:stCondLst>
                                                <p:cond delay="0"/>
                                              </p:stCondLst>
                                            </p:cTn>
                                            <p:tgtEl>
                                              <p:spTgt spid="216"/>
                                            </p:tgtEl>
                                            <p:attrNameLst>
                                              <p:attrName>style.visibility</p:attrName>
                                            </p:attrNameLst>
                                          </p:cBhvr>
                                          <p:to>
                                            <p:strVal val="visible"/>
                                          </p:to>
                                        </p:set>
                                        <p:anim calcmode="lin" valueType="num" p14:bounceEnd="53000">
                                          <p:cBhvr additive="base">
                                            <p:cTn id="37" dur="750" fill="hold"/>
                                            <p:tgtEl>
                                              <p:spTgt spid="216"/>
                                            </p:tgtEl>
                                            <p:attrNameLst>
                                              <p:attrName>ppt_x</p:attrName>
                                            </p:attrNameLst>
                                          </p:cBhvr>
                                          <p:tavLst>
                                            <p:tav tm="0">
                                              <p:val>
                                                <p:strVal val="#ppt_x"/>
                                              </p:val>
                                            </p:tav>
                                            <p:tav tm="100000">
                                              <p:val>
                                                <p:strVal val="#ppt_x"/>
                                              </p:val>
                                            </p:tav>
                                          </p:tavLst>
                                        </p:anim>
                                        <p:anim calcmode="lin" valueType="num" p14:bounceEnd="53000">
                                          <p:cBhvr additive="base">
                                            <p:cTn id="38" dur="750" fill="hold"/>
                                            <p:tgtEl>
                                              <p:spTgt spid="216"/>
                                            </p:tgtEl>
                                            <p:attrNameLst>
                                              <p:attrName>ppt_y</p:attrName>
                                            </p:attrNameLst>
                                          </p:cBhvr>
                                          <p:tavLst>
                                            <p:tav tm="0">
                                              <p:val>
                                                <p:strVal val="0-#ppt_h/2"/>
                                              </p:val>
                                            </p:tav>
                                            <p:tav tm="100000">
                                              <p:val>
                                                <p:strVal val="#ppt_y"/>
                                              </p:val>
                                            </p:tav>
                                          </p:tavLst>
                                        </p:anim>
                                      </p:childTnLst>
                                    </p:cTn>
                                  </p:par>
                                </p:childTnLst>
                              </p:cTn>
                            </p:par>
                            <p:par>
                              <p:cTn id="39" fill="hold">
                                <p:stCondLst>
                                  <p:cond delay="4299"/>
                                </p:stCondLst>
                                <p:childTnLst>
                                  <p:par>
                                    <p:cTn id="40" presetID="2" presetClass="entr" presetSubtype="1" fill="hold" nodeType="afterEffect" p14:presetBounceEnd="53000">
                                      <p:stCondLst>
                                        <p:cond delay="0"/>
                                      </p:stCondLst>
                                      <p:childTnLst>
                                        <p:set>
                                          <p:cBhvr>
                                            <p:cTn id="41" dur="1" fill="hold">
                                              <p:stCondLst>
                                                <p:cond delay="0"/>
                                              </p:stCondLst>
                                            </p:cTn>
                                            <p:tgtEl>
                                              <p:spTgt spid="219"/>
                                            </p:tgtEl>
                                            <p:attrNameLst>
                                              <p:attrName>style.visibility</p:attrName>
                                            </p:attrNameLst>
                                          </p:cBhvr>
                                          <p:to>
                                            <p:strVal val="visible"/>
                                          </p:to>
                                        </p:set>
                                        <p:anim calcmode="lin" valueType="num" p14:bounceEnd="53000">
                                          <p:cBhvr additive="base">
                                            <p:cTn id="42" dur="750" fill="hold"/>
                                            <p:tgtEl>
                                              <p:spTgt spid="219"/>
                                            </p:tgtEl>
                                            <p:attrNameLst>
                                              <p:attrName>ppt_x</p:attrName>
                                            </p:attrNameLst>
                                          </p:cBhvr>
                                          <p:tavLst>
                                            <p:tav tm="0">
                                              <p:val>
                                                <p:strVal val="#ppt_x"/>
                                              </p:val>
                                            </p:tav>
                                            <p:tav tm="100000">
                                              <p:val>
                                                <p:strVal val="#ppt_x"/>
                                              </p:val>
                                            </p:tav>
                                          </p:tavLst>
                                        </p:anim>
                                        <p:anim calcmode="lin" valueType="num" p14:bounceEnd="53000">
                                          <p:cBhvr additive="base">
                                            <p:cTn id="43" dur="750" fill="hold"/>
                                            <p:tgtEl>
                                              <p:spTgt spid="219"/>
                                            </p:tgtEl>
                                            <p:attrNameLst>
                                              <p:attrName>ppt_y</p:attrName>
                                            </p:attrNameLst>
                                          </p:cBhvr>
                                          <p:tavLst>
                                            <p:tav tm="0">
                                              <p:val>
                                                <p:strVal val="0-#ppt_h/2"/>
                                              </p:val>
                                            </p:tav>
                                            <p:tav tm="100000">
                                              <p:val>
                                                <p:strVal val="#ppt_y"/>
                                              </p:val>
                                            </p:tav>
                                          </p:tavLst>
                                        </p:anim>
                                      </p:childTnLst>
                                    </p:cTn>
                                  </p:par>
                                </p:childTnLst>
                              </p:cTn>
                            </p:par>
                            <p:par>
                              <p:cTn id="44" fill="hold">
                                <p:stCondLst>
                                  <p:cond delay="5299"/>
                                </p:stCondLst>
                                <p:childTnLst>
                                  <p:par>
                                    <p:cTn id="45" presetID="2" presetClass="entr" presetSubtype="1" fill="hold" nodeType="afterEffect" p14:presetBounceEnd="53000">
                                      <p:stCondLst>
                                        <p:cond delay="0"/>
                                      </p:stCondLst>
                                      <p:childTnLst>
                                        <p:set>
                                          <p:cBhvr>
                                            <p:cTn id="46" dur="1" fill="hold">
                                              <p:stCondLst>
                                                <p:cond delay="0"/>
                                              </p:stCondLst>
                                            </p:cTn>
                                            <p:tgtEl>
                                              <p:spTgt spid="222"/>
                                            </p:tgtEl>
                                            <p:attrNameLst>
                                              <p:attrName>style.visibility</p:attrName>
                                            </p:attrNameLst>
                                          </p:cBhvr>
                                          <p:to>
                                            <p:strVal val="visible"/>
                                          </p:to>
                                        </p:set>
                                        <p:anim calcmode="lin" valueType="num" p14:bounceEnd="53000">
                                          <p:cBhvr additive="base">
                                            <p:cTn id="47" dur="750" fill="hold"/>
                                            <p:tgtEl>
                                              <p:spTgt spid="222"/>
                                            </p:tgtEl>
                                            <p:attrNameLst>
                                              <p:attrName>ppt_x</p:attrName>
                                            </p:attrNameLst>
                                          </p:cBhvr>
                                          <p:tavLst>
                                            <p:tav tm="0">
                                              <p:val>
                                                <p:strVal val="#ppt_x"/>
                                              </p:val>
                                            </p:tav>
                                            <p:tav tm="100000">
                                              <p:val>
                                                <p:strVal val="#ppt_x"/>
                                              </p:val>
                                            </p:tav>
                                          </p:tavLst>
                                        </p:anim>
                                        <p:anim calcmode="lin" valueType="num" p14:bounceEnd="53000">
                                          <p:cBhvr additive="base">
                                            <p:cTn id="48" dur="750" fill="hold"/>
                                            <p:tgtEl>
                                              <p:spTgt spid="222"/>
                                            </p:tgtEl>
                                            <p:attrNameLst>
                                              <p:attrName>ppt_y</p:attrName>
                                            </p:attrNameLst>
                                          </p:cBhvr>
                                          <p:tavLst>
                                            <p:tav tm="0">
                                              <p:val>
                                                <p:strVal val="0-#ppt_h/2"/>
                                              </p:val>
                                            </p:tav>
                                            <p:tav tm="100000">
                                              <p:val>
                                                <p:strVal val="#ppt_y"/>
                                              </p:val>
                                            </p:tav>
                                          </p:tavLst>
                                        </p:anim>
                                      </p:childTnLst>
                                    </p:cTn>
                                  </p:par>
                                </p:childTnLst>
                              </p:cTn>
                            </p:par>
                            <p:par>
                              <p:cTn id="49" fill="hold">
                                <p:stCondLst>
                                  <p:cond delay="6299"/>
                                </p:stCondLst>
                                <p:childTnLst>
                                  <p:par>
                                    <p:cTn id="50" presetID="2" presetClass="entr" presetSubtype="1" fill="hold" nodeType="afterEffect" p14:presetBounceEnd="53000">
                                      <p:stCondLst>
                                        <p:cond delay="0"/>
                                      </p:stCondLst>
                                      <p:childTnLst>
                                        <p:set>
                                          <p:cBhvr>
                                            <p:cTn id="51" dur="1" fill="hold">
                                              <p:stCondLst>
                                                <p:cond delay="0"/>
                                              </p:stCondLst>
                                            </p:cTn>
                                            <p:tgtEl>
                                              <p:spTgt spid="228"/>
                                            </p:tgtEl>
                                            <p:attrNameLst>
                                              <p:attrName>style.visibility</p:attrName>
                                            </p:attrNameLst>
                                          </p:cBhvr>
                                          <p:to>
                                            <p:strVal val="visible"/>
                                          </p:to>
                                        </p:set>
                                        <p:anim calcmode="lin" valueType="num" p14:bounceEnd="53000">
                                          <p:cBhvr additive="base">
                                            <p:cTn id="52" dur="750" fill="hold"/>
                                            <p:tgtEl>
                                              <p:spTgt spid="228"/>
                                            </p:tgtEl>
                                            <p:attrNameLst>
                                              <p:attrName>ppt_x</p:attrName>
                                            </p:attrNameLst>
                                          </p:cBhvr>
                                          <p:tavLst>
                                            <p:tav tm="0">
                                              <p:val>
                                                <p:strVal val="#ppt_x"/>
                                              </p:val>
                                            </p:tav>
                                            <p:tav tm="100000">
                                              <p:val>
                                                <p:strVal val="#ppt_x"/>
                                              </p:val>
                                            </p:tav>
                                          </p:tavLst>
                                        </p:anim>
                                        <p:anim calcmode="lin" valueType="num" p14:bounceEnd="53000">
                                          <p:cBhvr additive="base">
                                            <p:cTn id="53" dur="750" fill="hold"/>
                                            <p:tgtEl>
                                              <p:spTgt spid="228"/>
                                            </p:tgtEl>
                                            <p:attrNameLst>
                                              <p:attrName>ppt_y</p:attrName>
                                            </p:attrNameLst>
                                          </p:cBhvr>
                                          <p:tavLst>
                                            <p:tav tm="0">
                                              <p:val>
                                                <p:strVal val="0-#ppt_h/2"/>
                                              </p:val>
                                            </p:tav>
                                            <p:tav tm="100000">
                                              <p:val>
                                                <p:strVal val="#ppt_y"/>
                                              </p:val>
                                            </p:tav>
                                          </p:tavLst>
                                        </p:anim>
                                      </p:childTnLst>
                                    </p:cTn>
                                  </p:par>
                                </p:childTnLst>
                              </p:cTn>
                            </p:par>
                            <p:par>
                              <p:cTn id="54" fill="hold">
                                <p:stCondLst>
                                  <p:cond delay="7299"/>
                                </p:stCondLst>
                                <p:childTnLst>
                                  <p:par>
                                    <p:cTn id="55" presetID="2" presetClass="entr" presetSubtype="1" fill="hold" nodeType="afterEffect" p14:presetBounceEnd="53000">
                                      <p:stCondLst>
                                        <p:cond delay="0"/>
                                      </p:stCondLst>
                                      <p:childTnLst>
                                        <p:set>
                                          <p:cBhvr>
                                            <p:cTn id="56" dur="1" fill="hold">
                                              <p:stCondLst>
                                                <p:cond delay="0"/>
                                              </p:stCondLst>
                                            </p:cTn>
                                            <p:tgtEl>
                                              <p:spTgt spid="231"/>
                                            </p:tgtEl>
                                            <p:attrNameLst>
                                              <p:attrName>style.visibility</p:attrName>
                                            </p:attrNameLst>
                                          </p:cBhvr>
                                          <p:to>
                                            <p:strVal val="visible"/>
                                          </p:to>
                                        </p:set>
                                        <p:anim calcmode="lin" valueType="num" p14:bounceEnd="53000">
                                          <p:cBhvr additive="base">
                                            <p:cTn id="57" dur="750" fill="hold"/>
                                            <p:tgtEl>
                                              <p:spTgt spid="231"/>
                                            </p:tgtEl>
                                            <p:attrNameLst>
                                              <p:attrName>ppt_x</p:attrName>
                                            </p:attrNameLst>
                                          </p:cBhvr>
                                          <p:tavLst>
                                            <p:tav tm="0">
                                              <p:val>
                                                <p:strVal val="#ppt_x"/>
                                              </p:val>
                                            </p:tav>
                                            <p:tav tm="100000">
                                              <p:val>
                                                <p:strVal val="#ppt_x"/>
                                              </p:val>
                                            </p:tav>
                                          </p:tavLst>
                                        </p:anim>
                                        <p:anim calcmode="lin" valueType="num" p14:bounceEnd="53000">
                                          <p:cBhvr additive="base">
                                            <p:cTn id="58" dur="750" fill="hold"/>
                                            <p:tgtEl>
                                              <p:spTgt spid="2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7" grpId="0" animBg="1"/>
          <p:bldP spid="178" grpId="0" bldLvl="0" animBg="1"/>
          <p:bldP spid="212" grpId="0"/>
          <p:bldP spid="213" grpId="0"/>
          <p:bldP spid="214" grpId="0"/>
          <p:bldP spid="2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2000"/>
                                            <p:tgtEl>
                                              <p:spTgt spid="174"/>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anim calcmode="lin" valueType="num">
                                          <p:cBhvr>
                                            <p:cTn id="11" dur="1000" fill="hold"/>
                                            <p:tgtEl>
                                              <p:spTgt spid="177"/>
                                            </p:tgtEl>
                                            <p:attrNameLst>
                                              <p:attrName>ppt_x</p:attrName>
                                            </p:attrNameLst>
                                          </p:cBhvr>
                                          <p:tavLst>
                                            <p:tav tm="0">
                                              <p:val>
                                                <p:strVal val="#ppt_x"/>
                                              </p:val>
                                            </p:tav>
                                            <p:tav tm="100000">
                                              <p:val>
                                                <p:strVal val="#ppt_x"/>
                                              </p:val>
                                            </p:tav>
                                          </p:tavLst>
                                        </p:anim>
                                        <p:anim calcmode="lin" valueType="num">
                                          <p:cBhvr>
                                            <p:cTn id="12" dur="1000" fill="hold"/>
                                            <p:tgtEl>
                                              <p:spTgt spid="17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5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1000"/>
                                            <p:tgtEl>
                                              <p:spTgt spid="178"/>
                                            </p:tgtEl>
                                          </p:cBhvr>
                                        </p:animEffect>
                                        <p:anim calcmode="lin" valueType="num">
                                          <p:cBhvr>
                                            <p:cTn id="16" dur="1000" fill="hold"/>
                                            <p:tgtEl>
                                              <p:spTgt spid="178"/>
                                            </p:tgtEl>
                                            <p:attrNameLst>
                                              <p:attrName>ppt_x</p:attrName>
                                            </p:attrNameLst>
                                          </p:cBhvr>
                                          <p:tavLst>
                                            <p:tav tm="0">
                                              <p:val>
                                                <p:strVal val="#ppt_x"/>
                                              </p:val>
                                            </p:tav>
                                            <p:tav tm="100000">
                                              <p:val>
                                                <p:strVal val="#ppt_x"/>
                                              </p:val>
                                            </p:tav>
                                          </p:tavLst>
                                        </p:anim>
                                        <p:anim calcmode="lin" valueType="num">
                                          <p:cBhvr>
                                            <p:cTn id="17" dur="1000" fill="hold"/>
                                            <p:tgtEl>
                                              <p:spTgt spid="178"/>
                                            </p:tgtEl>
                                            <p:attrNameLst>
                                              <p:attrName>ppt_y</p:attrName>
                                            </p:attrNameLst>
                                          </p:cBhvr>
                                          <p:tavLst>
                                            <p:tav tm="0">
                                              <p:val>
                                                <p:strVal val="#ppt_y+.1"/>
                                              </p:val>
                                            </p:tav>
                                            <p:tav tm="100000">
                                              <p:val>
                                                <p:strVal val="#ppt_y"/>
                                              </p:val>
                                            </p:tav>
                                          </p:tavLst>
                                        </p:anim>
                                      </p:childTnLst>
                                    </p:cTn>
                                  </p:par>
                                  <p:par>
                                    <p:cTn id="18" presetID="52" presetClass="entr" presetSubtype="0" fill="hold" grpId="0" nodeType="withEffect">
                                      <p:stCondLst>
                                        <p:cond delay="500"/>
                                      </p:stCondLst>
                                      <p:iterate type="lt">
                                        <p:tmPct val="10000"/>
                                      </p:iterate>
                                      <p:childTnLst>
                                        <p:set>
                                          <p:cBhvr>
                                            <p:cTn id="19" dur="1" fill="hold">
                                              <p:stCondLst>
                                                <p:cond delay="0"/>
                                              </p:stCondLst>
                                            </p:cTn>
                                            <p:tgtEl>
                                              <p:spTgt spid="212"/>
                                            </p:tgtEl>
                                            <p:attrNameLst>
                                              <p:attrName>style.visibility</p:attrName>
                                            </p:attrNameLst>
                                          </p:cBhvr>
                                          <p:to>
                                            <p:strVal val="visible"/>
                                          </p:to>
                                        </p:set>
                                        <p:animScale>
                                          <p:cBhvr>
                                            <p:cTn id="20" dur="1000" decel="50000" fill="hold">
                                              <p:stCondLst>
                                                <p:cond delay="0"/>
                                              </p:stCondLst>
                                            </p:cTn>
                                            <p:tgtEl>
                                              <p:spTgt spid="2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212"/>
                                            </p:tgtEl>
                                            <p:attrNameLst>
                                              <p:attrName>ppt_x</p:attrName>
                                              <p:attrName>ppt_y</p:attrName>
                                            </p:attrNameLst>
                                          </p:cBhvr>
                                        </p:animMotion>
                                        <p:animEffect transition="in" filter="fade">
                                          <p:cBhvr>
                                            <p:cTn id="22" dur="1000"/>
                                            <p:tgtEl>
                                              <p:spTgt spid="212"/>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213"/>
                                            </p:tgtEl>
                                            <p:attrNameLst>
                                              <p:attrName>style.visibility</p:attrName>
                                            </p:attrNameLst>
                                          </p:cBhvr>
                                          <p:to>
                                            <p:strVal val="visible"/>
                                          </p:to>
                                        </p:set>
                                        <p:animEffect transition="in" filter="wipe(left)">
                                          <p:cBhvr>
                                            <p:cTn id="25" dur="800"/>
                                            <p:tgtEl>
                                              <p:spTgt spid="213"/>
                                            </p:tgtEl>
                                          </p:cBhvr>
                                        </p:animEffect>
                                      </p:childTnLst>
                                    </p:cTn>
                                  </p:par>
                                </p:childTnLst>
                              </p:cTn>
                            </p:par>
                            <p:par>
                              <p:cTn id="26" fill="hold">
                                <p:stCondLst>
                                  <p:cond delay="2299"/>
                                </p:stCondLst>
                                <p:childTnLst>
                                  <p:par>
                                    <p:cTn id="27" presetID="22" presetClass="entr" presetSubtype="8" fill="hold" grpId="0" nodeType="afterEffect">
                                      <p:stCondLst>
                                        <p:cond delay="0"/>
                                      </p:stCondLst>
                                      <p:childTnLst>
                                        <p:set>
                                          <p:cBhvr>
                                            <p:cTn id="28" dur="1" fill="hold">
                                              <p:stCondLst>
                                                <p:cond delay="0"/>
                                              </p:stCondLst>
                                            </p:cTn>
                                            <p:tgtEl>
                                              <p:spTgt spid="214"/>
                                            </p:tgtEl>
                                            <p:attrNameLst>
                                              <p:attrName>style.visibility</p:attrName>
                                            </p:attrNameLst>
                                          </p:cBhvr>
                                          <p:to>
                                            <p:strVal val="visible"/>
                                          </p:to>
                                        </p:set>
                                        <p:animEffect transition="in" filter="wipe(left)">
                                          <p:cBhvr>
                                            <p:cTn id="29" dur="500"/>
                                            <p:tgtEl>
                                              <p:spTgt spid="214"/>
                                            </p:tgtEl>
                                          </p:cBhvr>
                                        </p:animEffect>
                                      </p:childTnLst>
                                    </p:cTn>
                                  </p:par>
                                </p:childTnLst>
                              </p:cTn>
                            </p:par>
                            <p:par>
                              <p:cTn id="30" fill="hold">
                                <p:stCondLst>
                                  <p:cond delay="2799"/>
                                </p:stCondLst>
                                <p:childTnLst>
                                  <p:par>
                                    <p:cTn id="31" presetID="22" presetClass="entr" presetSubtype="8" fill="hold" grpId="0" nodeType="afterEffect">
                                      <p:stCondLst>
                                        <p:cond delay="0"/>
                                      </p:stCondLst>
                                      <p:childTnLst>
                                        <p:set>
                                          <p:cBhvr>
                                            <p:cTn id="32" dur="1" fill="hold">
                                              <p:stCondLst>
                                                <p:cond delay="0"/>
                                              </p:stCondLst>
                                            </p:cTn>
                                            <p:tgtEl>
                                              <p:spTgt spid="215"/>
                                            </p:tgtEl>
                                            <p:attrNameLst>
                                              <p:attrName>style.visibility</p:attrName>
                                            </p:attrNameLst>
                                          </p:cBhvr>
                                          <p:to>
                                            <p:strVal val="visible"/>
                                          </p:to>
                                        </p:set>
                                        <p:animEffect transition="in" filter="wipe(left)">
                                          <p:cBhvr>
                                            <p:cTn id="33" dur="500"/>
                                            <p:tgtEl>
                                              <p:spTgt spid="215"/>
                                            </p:tgtEl>
                                          </p:cBhvr>
                                        </p:animEffect>
                                      </p:childTnLst>
                                    </p:cTn>
                                  </p:par>
                                </p:childTnLst>
                              </p:cTn>
                            </p:par>
                            <p:par>
                              <p:cTn id="34" fill="hold">
                                <p:stCondLst>
                                  <p:cond delay="3299"/>
                                </p:stCondLst>
                                <p:childTnLst>
                                  <p:par>
                                    <p:cTn id="35" presetID="2" presetClass="entr" presetSubtype="1" fill="hold" nodeType="afterEffect">
                                      <p:stCondLst>
                                        <p:cond delay="0"/>
                                      </p:stCondLst>
                                      <p:childTnLst>
                                        <p:set>
                                          <p:cBhvr>
                                            <p:cTn id="36" dur="1" fill="hold">
                                              <p:stCondLst>
                                                <p:cond delay="0"/>
                                              </p:stCondLst>
                                            </p:cTn>
                                            <p:tgtEl>
                                              <p:spTgt spid="216"/>
                                            </p:tgtEl>
                                            <p:attrNameLst>
                                              <p:attrName>style.visibility</p:attrName>
                                            </p:attrNameLst>
                                          </p:cBhvr>
                                          <p:to>
                                            <p:strVal val="visible"/>
                                          </p:to>
                                        </p:set>
                                        <p:anim calcmode="lin" valueType="num">
                                          <p:cBhvr additive="base">
                                            <p:cTn id="37" dur="750" fill="hold"/>
                                            <p:tgtEl>
                                              <p:spTgt spid="216"/>
                                            </p:tgtEl>
                                            <p:attrNameLst>
                                              <p:attrName>ppt_x</p:attrName>
                                            </p:attrNameLst>
                                          </p:cBhvr>
                                          <p:tavLst>
                                            <p:tav tm="0">
                                              <p:val>
                                                <p:strVal val="#ppt_x"/>
                                              </p:val>
                                            </p:tav>
                                            <p:tav tm="100000">
                                              <p:val>
                                                <p:strVal val="#ppt_x"/>
                                              </p:val>
                                            </p:tav>
                                          </p:tavLst>
                                        </p:anim>
                                        <p:anim calcmode="lin" valueType="num">
                                          <p:cBhvr additive="base">
                                            <p:cTn id="38" dur="750" fill="hold"/>
                                            <p:tgtEl>
                                              <p:spTgt spid="216"/>
                                            </p:tgtEl>
                                            <p:attrNameLst>
                                              <p:attrName>ppt_y</p:attrName>
                                            </p:attrNameLst>
                                          </p:cBhvr>
                                          <p:tavLst>
                                            <p:tav tm="0">
                                              <p:val>
                                                <p:strVal val="0-#ppt_h/2"/>
                                              </p:val>
                                            </p:tav>
                                            <p:tav tm="100000">
                                              <p:val>
                                                <p:strVal val="#ppt_y"/>
                                              </p:val>
                                            </p:tav>
                                          </p:tavLst>
                                        </p:anim>
                                      </p:childTnLst>
                                    </p:cTn>
                                  </p:par>
                                </p:childTnLst>
                              </p:cTn>
                            </p:par>
                            <p:par>
                              <p:cTn id="39" fill="hold">
                                <p:stCondLst>
                                  <p:cond delay="4299"/>
                                </p:stCondLst>
                                <p:childTnLst>
                                  <p:par>
                                    <p:cTn id="40" presetID="2" presetClass="entr" presetSubtype="1" fill="hold" nodeType="afterEffect">
                                      <p:stCondLst>
                                        <p:cond delay="0"/>
                                      </p:stCondLst>
                                      <p:childTnLst>
                                        <p:set>
                                          <p:cBhvr>
                                            <p:cTn id="41" dur="1" fill="hold">
                                              <p:stCondLst>
                                                <p:cond delay="0"/>
                                              </p:stCondLst>
                                            </p:cTn>
                                            <p:tgtEl>
                                              <p:spTgt spid="219"/>
                                            </p:tgtEl>
                                            <p:attrNameLst>
                                              <p:attrName>style.visibility</p:attrName>
                                            </p:attrNameLst>
                                          </p:cBhvr>
                                          <p:to>
                                            <p:strVal val="visible"/>
                                          </p:to>
                                        </p:set>
                                        <p:anim calcmode="lin" valueType="num">
                                          <p:cBhvr additive="base">
                                            <p:cTn id="42" dur="750" fill="hold"/>
                                            <p:tgtEl>
                                              <p:spTgt spid="219"/>
                                            </p:tgtEl>
                                            <p:attrNameLst>
                                              <p:attrName>ppt_x</p:attrName>
                                            </p:attrNameLst>
                                          </p:cBhvr>
                                          <p:tavLst>
                                            <p:tav tm="0">
                                              <p:val>
                                                <p:strVal val="#ppt_x"/>
                                              </p:val>
                                            </p:tav>
                                            <p:tav tm="100000">
                                              <p:val>
                                                <p:strVal val="#ppt_x"/>
                                              </p:val>
                                            </p:tav>
                                          </p:tavLst>
                                        </p:anim>
                                        <p:anim calcmode="lin" valueType="num">
                                          <p:cBhvr additive="base">
                                            <p:cTn id="43" dur="750" fill="hold"/>
                                            <p:tgtEl>
                                              <p:spTgt spid="219"/>
                                            </p:tgtEl>
                                            <p:attrNameLst>
                                              <p:attrName>ppt_y</p:attrName>
                                            </p:attrNameLst>
                                          </p:cBhvr>
                                          <p:tavLst>
                                            <p:tav tm="0">
                                              <p:val>
                                                <p:strVal val="0-#ppt_h/2"/>
                                              </p:val>
                                            </p:tav>
                                            <p:tav tm="100000">
                                              <p:val>
                                                <p:strVal val="#ppt_y"/>
                                              </p:val>
                                            </p:tav>
                                          </p:tavLst>
                                        </p:anim>
                                      </p:childTnLst>
                                    </p:cTn>
                                  </p:par>
                                </p:childTnLst>
                              </p:cTn>
                            </p:par>
                            <p:par>
                              <p:cTn id="44" fill="hold">
                                <p:stCondLst>
                                  <p:cond delay="5299"/>
                                </p:stCondLst>
                                <p:childTnLst>
                                  <p:par>
                                    <p:cTn id="45" presetID="2" presetClass="entr" presetSubtype="1" fill="hold" nodeType="afterEffect">
                                      <p:stCondLst>
                                        <p:cond delay="0"/>
                                      </p:stCondLst>
                                      <p:childTnLst>
                                        <p:set>
                                          <p:cBhvr>
                                            <p:cTn id="46" dur="1" fill="hold">
                                              <p:stCondLst>
                                                <p:cond delay="0"/>
                                              </p:stCondLst>
                                            </p:cTn>
                                            <p:tgtEl>
                                              <p:spTgt spid="222"/>
                                            </p:tgtEl>
                                            <p:attrNameLst>
                                              <p:attrName>style.visibility</p:attrName>
                                            </p:attrNameLst>
                                          </p:cBhvr>
                                          <p:to>
                                            <p:strVal val="visible"/>
                                          </p:to>
                                        </p:set>
                                        <p:anim calcmode="lin" valueType="num">
                                          <p:cBhvr additive="base">
                                            <p:cTn id="47" dur="750" fill="hold"/>
                                            <p:tgtEl>
                                              <p:spTgt spid="222"/>
                                            </p:tgtEl>
                                            <p:attrNameLst>
                                              <p:attrName>ppt_x</p:attrName>
                                            </p:attrNameLst>
                                          </p:cBhvr>
                                          <p:tavLst>
                                            <p:tav tm="0">
                                              <p:val>
                                                <p:strVal val="#ppt_x"/>
                                              </p:val>
                                            </p:tav>
                                            <p:tav tm="100000">
                                              <p:val>
                                                <p:strVal val="#ppt_x"/>
                                              </p:val>
                                            </p:tav>
                                          </p:tavLst>
                                        </p:anim>
                                        <p:anim calcmode="lin" valueType="num">
                                          <p:cBhvr additive="base">
                                            <p:cTn id="48" dur="750" fill="hold"/>
                                            <p:tgtEl>
                                              <p:spTgt spid="222"/>
                                            </p:tgtEl>
                                            <p:attrNameLst>
                                              <p:attrName>ppt_y</p:attrName>
                                            </p:attrNameLst>
                                          </p:cBhvr>
                                          <p:tavLst>
                                            <p:tav tm="0">
                                              <p:val>
                                                <p:strVal val="0-#ppt_h/2"/>
                                              </p:val>
                                            </p:tav>
                                            <p:tav tm="100000">
                                              <p:val>
                                                <p:strVal val="#ppt_y"/>
                                              </p:val>
                                            </p:tav>
                                          </p:tavLst>
                                        </p:anim>
                                      </p:childTnLst>
                                    </p:cTn>
                                  </p:par>
                                </p:childTnLst>
                              </p:cTn>
                            </p:par>
                            <p:par>
                              <p:cTn id="49" fill="hold">
                                <p:stCondLst>
                                  <p:cond delay="6299"/>
                                </p:stCondLst>
                                <p:childTnLst>
                                  <p:par>
                                    <p:cTn id="50" presetID="2" presetClass="entr" presetSubtype="1" fill="hold" nodeType="afterEffect">
                                      <p:stCondLst>
                                        <p:cond delay="0"/>
                                      </p:stCondLst>
                                      <p:childTnLst>
                                        <p:set>
                                          <p:cBhvr>
                                            <p:cTn id="51" dur="1" fill="hold">
                                              <p:stCondLst>
                                                <p:cond delay="0"/>
                                              </p:stCondLst>
                                            </p:cTn>
                                            <p:tgtEl>
                                              <p:spTgt spid="228"/>
                                            </p:tgtEl>
                                            <p:attrNameLst>
                                              <p:attrName>style.visibility</p:attrName>
                                            </p:attrNameLst>
                                          </p:cBhvr>
                                          <p:to>
                                            <p:strVal val="visible"/>
                                          </p:to>
                                        </p:set>
                                        <p:anim calcmode="lin" valueType="num">
                                          <p:cBhvr additive="base">
                                            <p:cTn id="52" dur="750" fill="hold"/>
                                            <p:tgtEl>
                                              <p:spTgt spid="228"/>
                                            </p:tgtEl>
                                            <p:attrNameLst>
                                              <p:attrName>ppt_x</p:attrName>
                                            </p:attrNameLst>
                                          </p:cBhvr>
                                          <p:tavLst>
                                            <p:tav tm="0">
                                              <p:val>
                                                <p:strVal val="#ppt_x"/>
                                              </p:val>
                                            </p:tav>
                                            <p:tav tm="100000">
                                              <p:val>
                                                <p:strVal val="#ppt_x"/>
                                              </p:val>
                                            </p:tav>
                                          </p:tavLst>
                                        </p:anim>
                                        <p:anim calcmode="lin" valueType="num">
                                          <p:cBhvr additive="base">
                                            <p:cTn id="53" dur="750" fill="hold"/>
                                            <p:tgtEl>
                                              <p:spTgt spid="228"/>
                                            </p:tgtEl>
                                            <p:attrNameLst>
                                              <p:attrName>ppt_y</p:attrName>
                                            </p:attrNameLst>
                                          </p:cBhvr>
                                          <p:tavLst>
                                            <p:tav tm="0">
                                              <p:val>
                                                <p:strVal val="0-#ppt_h/2"/>
                                              </p:val>
                                            </p:tav>
                                            <p:tav tm="100000">
                                              <p:val>
                                                <p:strVal val="#ppt_y"/>
                                              </p:val>
                                            </p:tav>
                                          </p:tavLst>
                                        </p:anim>
                                      </p:childTnLst>
                                    </p:cTn>
                                  </p:par>
                                </p:childTnLst>
                              </p:cTn>
                            </p:par>
                            <p:par>
                              <p:cTn id="54" fill="hold">
                                <p:stCondLst>
                                  <p:cond delay="7299"/>
                                </p:stCondLst>
                                <p:childTnLst>
                                  <p:par>
                                    <p:cTn id="55" presetID="2" presetClass="entr" presetSubtype="1" fill="hold" nodeType="afterEffect">
                                      <p:stCondLst>
                                        <p:cond delay="0"/>
                                      </p:stCondLst>
                                      <p:childTnLst>
                                        <p:set>
                                          <p:cBhvr>
                                            <p:cTn id="56" dur="1" fill="hold">
                                              <p:stCondLst>
                                                <p:cond delay="0"/>
                                              </p:stCondLst>
                                            </p:cTn>
                                            <p:tgtEl>
                                              <p:spTgt spid="231"/>
                                            </p:tgtEl>
                                            <p:attrNameLst>
                                              <p:attrName>style.visibility</p:attrName>
                                            </p:attrNameLst>
                                          </p:cBhvr>
                                          <p:to>
                                            <p:strVal val="visible"/>
                                          </p:to>
                                        </p:set>
                                        <p:anim calcmode="lin" valueType="num">
                                          <p:cBhvr additive="base">
                                            <p:cTn id="57" dur="750" fill="hold"/>
                                            <p:tgtEl>
                                              <p:spTgt spid="231"/>
                                            </p:tgtEl>
                                            <p:attrNameLst>
                                              <p:attrName>ppt_x</p:attrName>
                                            </p:attrNameLst>
                                          </p:cBhvr>
                                          <p:tavLst>
                                            <p:tav tm="0">
                                              <p:val>
                                                <p:strVal val="#ppt_x"/>
                                              </p:val>
                                            </p:tav>
                                            <p:tav tm="100000">
                                              <p:val>
                                                <p:strVal val="#ppt_x"/>
                                              </p:val>
                                            </p:tav>
                                          </p:tavLst>
                                        </p:anim>
                                        <p:anim calcmode="lin" valueType="num">
                                          <p:cBhvr additive="base">
                                            <p:cTn id="58" dur="750" fill="hold"/>
                                            <p:tgtEl>
                                              <p:spTgt spid="2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7" grpId="0" animBg="1"/>
          <p:bldP spid="178" grpId="0" bldLvl="0" animBg="1"/>
          <p:bldP spid="212" grpId="0"/>
          <p:bldP spid="213" grpId="0"/>
          <p:bldP spid="214" grpId="0"/>
          <p:bldP spid="21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4885" y="188595"/>
            <a:ext cx="3035300"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数据的收集与处理</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a:grpSpLocks noChangeAspect="1"/>
          </p:cNvGrpSpPr>
          <p:nvPr/>
        </p:nvGrpSpPr>
        <p:grpSpPr>
          <a:xfrm>
            <a:off x="362213" y="116632"/>
            <a:ext cx="381514" cy="327267"/>
            <a:chOff x="5084763" y="971548"/>
            <a:chExt cx="323865" cy="277813"/>
          </a:xfrm>
          <a:solidFill>
            <a:schemeClr val="accent5">
              <a:lumMod val="60000"/>
              <a:lumOff val="40000"/>
            </a:schemeClr>
          </a:solidFill>
        </p:grpSpPr>
        <p:sp>
          <p:nvSpPr>
            <p:cNvPr id="3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11" name="Freeform 14"/>
          <p:cNvSpPr/>
          <p:nvPr/>
        </p:nvSpPr>
        <p:spPr bwMode="auto">
          <a:xfrm rot="13500000">
            <a:off x="3465941" y="2402448"/>
            <a:ext cx="1159156" cy="1929618"/>
          </a:xfrm>
          <a:custGeom>
            <a:avLst/>
            <a:gdLst>
              <a:gd name="T0" fmla="*/ 329 w 486"/>
              <a:gd name="T1" fmla="*/ 0 h 799"/>
              <a:gd name="T2" fmla="*/ 378 w 486"/>
              <a:gd name="T3" fmla="*/ 1 h 799"/>
              <a:gd name="T4" fmla="*/ 430 w 486"/>
              <a:gd name="T5" fmla="*/ 7 h 799"/>
              <a:gd name="T6" fmla="*/ 486 w 486"/>
              <a:gd name="T7" fmla="*/ 19 h 799"/>
              <a:gd name="T8" fmla="*/ 483 w 486"/>
              <a:gd name="T9" fmla="*/ 30 h 799"/>
              <a:gd name="T10" fmla="*/ 428 w 486"/>
              <a:gd name="T11" fmla="*/ 19 h 799"/>
              <a:gd name="T12" fmla="*/ 376 w 486"/>
              <a:gd name="T13" fmla="*/ 13 h 799"/>
              <a:gd name="T14" fmla="*/ 329 w 486"/>
              <a:gd name="T15" fmla="*/ 12 h 799"/>
              <a:gd name="T16" fmla="*/ 278 w 486"/>
              <a:gd name="T17" fmla="*/ 15 h 799"/>
              <a:gd name="T18" fmla="*/ 231 w 486"/>
              <a:gd name="T19" fmla="*/ 22 h 799"/>
              <a:gd name="T20" fmla="*/ 191 w 486"/>
              <a:gd name="T21" fmla="*/ 36 h 799"/>
              <a:gd name="T22" fmla="*/ 153 w 486"/>
              <a:gd name="T23" fmla="*/ 53 h 799"/>
              <a:gd name="T24" fmla="*/ 122 w 486"/>
              <a:gd name="T25" fmla="*/ 74 h 799"/>
              <a:gd name="T26" fmla="*/ 94 w 486"/>
              <a:gd name="T27" fmla="*/ 101 h 799"/>
              <a:gd name="T28" fmla="*/ 72 w 486"/>
              <a:gd name="T29" fmla="*/ 129 h 799"/>
              <a:gd name="T30" fmla="*/ 52 w 486"/>
              <a:gd name="T31" fmla="*/ 162 h 799"/>
              <a:gd name="T32" fmla="*/ 38 w 486"/>
              <a:gd name="T33" fmla="*/ 198 h 799"/>
              <a:gd name="T34" fmla="*/ 27 w 486"/>
              <a:gd name="T35" fmla="*/ 235 h 799"/>
              <a:gd name="T36" fmla="*/ 18 w 486"/>
              <a:gd name="T37" fmla="*/ 275 h 799"/>
              <a:gd name="T38" fmla="*/ 14 w 486"/>
              <a:gd name="T39" fmla="*/ 317 h 799"/>
              <a:gd name="T40" fmla="*/ 12 w 486"/>
              <a:gd name="T41" fmla="*/ 361 h 799"/>
              <a:gd name="T42" fmla="*/ 17 w 486"/>
              <a:gd name="T43" fmla="*/ 434 h 799"/>
              <a:gd name="T44" fmla="*/ 27 w 486"/>
              <a:gd name="T45" fmla="*/ 510 h 799"/>
              <a:gd name="T46" fmla="*/ 45 w 486"/>
              <a:gd name="T47" fmla="*/ 584 h 799"/>
              <a:gd name="T48" fmla="*/ 67 w 486"/>
              <a:gd name="T49" fmla="*/ 657 h 799"/>
              <a:gd name="T50" fmla="*/ 95 w 486"/>
              <a:gd name="T51" fmla="*/ 727 h 799"/>
              <a:gd name="T52" fmla="*/ 127 w 486"/>
              <a:gd name="T53" fmla="*/ 793 h 799"/>
              <a:gd name="T54" fmla="*/ 127 w 486"/>
              <a:gd name="T55" fmla="*/ 793 h 799"/>
              <a:gd name="T56" fmla="*/ 115 w 486"/>
              <a:gd name="T57" fmla="*/ 799 h 799"/>
              <a:gd name="T58" fmla="*/ 84 w 486"/>
              <a:gd name="T59" fmla="*/ 733 h 799"/>
              <a:gd name="T60" fmla="*/ 55 w 486"/>
              <a:gd name="T61" fmla="*/ 662 h 799"/>
              <a:gd name="T62" fmla="*/ 33 w 486"/>
              <a:gd name="T63" fmla="*/ 587 h 799"/>
              <a:gd name="T64" fmla="*/ 15 w 486"/>
              <a:gd name="T65" fmla="*/ 512 h 799"/>
              <a:gd name="T66" fmla="*/ 5 w 486"/>
              <a:gd name="T67" fmla="*/ 436 h 799"/>
              <a:gd name="T68" fmla="*/ 0 w 486"/>
              <a:gd name="T69" fmla="*/ 361 h 799"/>
              <a:gd name="T70" fmla="*/ 2 w 486"/>
              <a:gd name="T71" fmla="*/ 312 h 799"/>
              <a:gd name="T72" fmla="*/ 8 w 486"/>
              <a:gd name="T73" fmla="*/ 266 h 799"/>
              <a:gd name="T74" fmla="*/ 17 w 486"/>
              <a:gd name="T75" fmla="*/ 222 h 799"/>
              <a:gd name="T76" fmla="*/ 32 w 486"/>
              <a:gd name="T77" fmla="*/ 180 h 799"/>
              <a:gd name="T78" fmla="*/ 49 w 486"/>
              <a:gd name="T79" fmla="*/ 143 h 799"/>
              <a:gd name="T80" fmla="*/ 73 w 486"/>
              <a:gd name="T81" fmla="*/ 107 h 799"/>
              <a:gd name="T82" fmla="*/ 97 w 486"/>
              <a:gd name="T83" fmla="*/ 80 h 799"/>
              <a:gd name="T84" fmla="*/ 125 w 486"/>
              <a:gd name="T85" fmla="*/ 56 h 799"/>
              <a:gd name="T86" fmla="*/ 158 w 486"/>
              <a:gd name="T87" fmla="*/ 37 h 799"/>
              <a:gd name="T88" fmla="*/ 194 w 486"/>
              <a:gd name="T89" fmla="*/ 21 h 799"/>
              <a:gd name="T90" fmla="*/ 235 w 486"/>
              <a:gd name="T91" fmla="*/ 9 h 799"/>
              <a:gd name="T92" fmla="*/ 280 w 486"/>
              <a:gd name="T93" fmla="*/ 1 h 799"/>
              <a:gd name="T94" fmla="*/ 329 w 486"/>
              <a:gd name="T95" fmla="*/ 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799">
                <a:moveTo>
                  <a:pt x="329" y="0"/>
                </a:moveTo>
                <a:lnTo>
                  <a:pt x="378" y="1"/>
                </a:lnTo>
                <a:lnTo>
                  <a:pt x="430" y="7"/>
                </a:lnTo>
                <a:lnTo>
                  <a:pt x="486" y="19"/>
                </a:lnTo>
                <a:lnTo>
                  <a:pt x="483" y="30"/>
                </a:lnTo>
                <a:lnTo>
                  <a:pt x="428" y="19"/>
                </a:lnTo>
                <a:lnTo>
                  <a:pt x="376" y="13"/>
                </a:lnTo>
                <a:lnTo>
                  <a:pt x="329" y="12"/>
                </a:lnTo>
                <a:lnTo>
                  <a:pt x="278" y="15"/>
                </a:lnTo>
                <a:lnTo>
                  <a:pt x="231" y="22"/>
                </a:lnTo>
                <a:lnTo>
                  <a:pt x="191" y="36"/>
                </a:lnTo>
                <a:lnTo>
                  <a:pt x="153" y="53"/>
                </a:lnTo>
                <a:lnTo>
                  <a:pt x="122" y="74"/>
                </a:lnTo>
                <a:lnTo>
                  <a:pt x="94" y="101"/>
                </a:lnTo>
                <a:lnTo>
                  <a:pt x="72" y="129"/>
                </a:lnTo>
                <a:lnTo>
                  <a:pt x="52" y="162"/>
                </a:lnTo>
                <a:lnTo>
                  <a:pt x="38" y="198"/>
                </a:lnTo>
                <a:lnTo>
                  <a:pt x="27" y="235"/>
                </a:lnTo>
                <a:lnTo>
                  <a:pt x="18" y="275"/>
                </a:lnTo>
                <a:lnTo>
                  <a:pt x="14" y="317"/>
                </a:lnTo>
                <a:lnTo>
                  <a:pt x="12" y="361"/>
                </a:lnTo>
                <a:lnTo>
                  <a:pt x="17" y="434"/>
                </a:lnTo>
                <a:lnTo>
                  <a:pt x="27" y="510"/>
                </a:lnTo>
                <a:lnTo>
                  <a:pt x="45" y="584"/>
                </a:lnTo>
                <a:lnTo>
                  <a:pt x="67" y="657"/>
                </a:lnTo>
                <a:lnTo>
                  <a:pt x="95" y="727"/>
                </a:lnTo>
                <a:lnTo>
                  <a:pt x="127" y="793"/>
                </a:lnTo>
                <a:lnTo>
                  <a:pt x="127" y="793"/>
                </a:lnTo>
                <a:lnTo>
                  <a:pt x="115" y="799"/>
                </a:lnTo>
                <a:lnTo>
                  <a:pt x="84" y="733"/>
                </a:lnTo>
                <a:lnTo>
                  <a:pt x="55" y="662"/>
                </a:lnTo>
                <a:lnTo>
                  <a:pt x="33" y="587"/>
                </a:lnTo>
                <a:lnTo>
                  <a:pt x="15" y="512"/>
                </a:lnTo>
                <a:lnTo>
                  <a:pt x="5" y="436"/>
                </a:lnTo>
                <a:lnTo>
                  <a:pt x="0" y="361"/>
                </a:lnTo>
                <a:lnTo>
                  <a:pt x="2" y="312"/>
                </a:lnTo>
                <a:lnTo>
                  <a:pt x="8" y="266"/>
                </a:lnTo>
                <a:lnTo>
                  <a:pt x="17" y="222"/>
                </a:lnTo>
                <a:lnTo>
                  <a:pt x="32" y="180"/>
                </a:lnTo>
                <a:lnTo>
                  <a:pt x="49" y="143"/>
                </a:lnTo>
                <a:lnTo>
                  <a:pt x="73" y="107"/>
                </a:lnTo>
                <a:lnTo>
                  <a:pt x="97" y="80"/>
                </a:lnTo>
                <a:lnTo>
                  <a:pt x="125" y="56"/>
                </a:lnTo>
                <a:lnTo>
                  <a:pt x="158" y="37"/>
                </a:lnTo>
                <a:lnTo>
                  <a:pt x="194" y="21"/>
                </a:lnTo>
                <a:lnTo>
                  <a:pt x="235" y="9"/>
                </a:lnTo>
                <a:lnTo>
                  <a:pt x="280" y="1"/>
                </a:lnTo>
                <a:lnTo>
                  <a:pt x="329" y="0"/>
                </a:lnTo>
                <a:close/>
              </a:path>
            </a:pathLst>
          </a:custGeom>
          <a:solidFill>
            <a:schemeClr val="accent5">
              <a:lumMod val="75000"/>
            </a:schemeClr>
          </a:solidFill>
          <a:ln w="0">
            <a:solidFill>
              <a:schemeClr val="accent5">
                <a:lumMod val="75000"/>
              </a:schemeClr>
            </a:solidFill>
            <a:prstDash val="solid"/>
            <a:round/>
          </a:ln>
          <a:effectLst>
            <a:outerShdw algn="tl" rotWithShape="0">
              <a:srgbClr val="FFFFFF"/>
            </a:outerShdw>
          </a:effectLst>
        </p:spPr>
        <p:txBody>
          <a:bodyPr vert="horz" wrap="square" lIns="123718" tIns="61859" rIns="123718" bIns="61859"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2" name="Freeform 6"/>
          <p:cNvSpPr/>
          <p:nvPr/>
        </p:nvSpPr>
        <p:spPr bwMode="auto">
          <a:xfrm>
            <a:off x="-28818" y="2204864"/>
            <a:ext cx="11838527" cy="3103010"/>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accent5">
              <a:lumMod val="75000"/>
            </a:schemeClr>
          </a:solidFill>
          <a:ln w="0">
            <a:solidFill>
              <a:schemeClr val="accent5">
                <a:lumMod val="75000"/>
              </a:schemeClr>
            </a:solidFill>
            <a:prstDash val="solid"/>
            <a:round/>
          </a:ln>
          <a:effectLst>
            <a:outerShdw algn="tl" rotWithShape="0">
              <a:srgbClr val="FFFFFF"/>
            </a:outerShdw>
          </a:effectLst>
        </p:spPr>
        <p:txBody>
          <a:bodyPr vert="horz" wrap="square" lIns="123718" tIns="61859" rIns="123718" bIns="61859"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3" name="Freeform 13"/>
          <p:cNvSpPr/>
          <p:nvPr/>
        </p:nvSpPr>
        <p:spPr bwMode="auto">
          <a:xfrm>
            <a:off x="6990216" y="3570726"/>
            <a:ext cx="1715087" cy="436473"/>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accent5">
              <a:lumMod val="75000"/>
            </a:schemeClr>
          </a:solidFill>
          <a:ln w="0">
            <a:solidFill>
              <a:schemeClr val="accent5">
                <a:lumMod val="75000"/>
              </a:schemeClr>
            </a:solidFill>
            <a:prstDash val="solid"/>
            <a:round/>
          </a:ln>
          <a:effectLst>
            <a:outerShdw algn="tl" rotWithShape="0">
              <a:srgbClr val="FFFFFF"/>
            </a:outerShdw>
          </a:effectLst>
        </p:spPr>
        <p:txBody>
          <a:bodyPr vert="horz" wrap="square" lIns="123718" tIns="61859" rIns="123718" bIns="61859"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4" name="Group 19"/>
          <p:cNvGrpSpPr/>
          <p:nvPr/>
        </p:nvGrpSpPr>
        <p:grpSpPr>
          <a:xfrm>
            <a:off x="704663" y="3350979"/>
            <a:ext cx="1912572" cy="1207702"/>
            <a:chOff x="552376" y="2667382"/>
            <a:chExt cx="1499240" cy="958587"/>
          </a:xfrm>
        </p:grpSpPr>
        <p:sp>
          <p:nvSpPr>
            <p:cNvPr id="15" name="Rectangle 26"/>
            <p:cNvSpPr/>
            <p:nvPr/>
          </p:nvSpPr>
          <p:spPr bwMode="auto">
            <a:xfrm>
              <a:off x="552376" y="2880550"/>
              <a:ext cx="1499240" cy="74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endParaRPr lang="en-US" sz="1400" dirty="0">
                <a:solidFill>
                  <a:srgbClr val="595959"/>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6"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b="1" dirty="0">
                  <a:solidFill>
                    <a:srgbClr val="31859C"/>
                  </a:solidFill>
                  <a:latin typeface="微软雅黑" panose="020B0503020204020204" pitchFamily="34" charset="-122"/>
                  <a:ea typeface="微软雅黑" panose="020B0503020204020204" pitchFamily="34" charset="-122"/>
                  <a:cs typeface="Bebas Neue" charset="0"/>
                  <a:sym typeface="Bebas Neue" charset="0"/>
                </a:rPr>
                <a:t>爬虫爬取数据</a:t>
              </a:r>
              <a:endParaRPr lang="zh-CN" altLang="en-US" b="1" dirty="0">
                <a:solidFill>
                  <a:srgbClr val="31859C"/>
                </a:solidFill>
                <a:latin typeface="微软雅黑" panose="020B0503020204020204" pitchFamily="34" charset="-122"/>
                <a:ea typeface="微软雅黑" panose="020B0503020204020204" pitchFamily="34" charset="-122"/>
                <a:cs typeface="Bebas Neue" charset="0"/>
                <a:sym typeface="Bebas Neue" charset="0"/>
              </a:endParaRPr>
            </a:p>
          </p:txBody>
        </p:sp>
      </p:grpSp>
      <p:sp>
        <p:nvSpPr>
          <p:cNvPr id="17" name="Freeform 13"/>
          <p:cNvSpPr/>
          <p:nvPr/>
        </p:nvSpPr>
        <p:spPr bwMode="auto">
          <a:xfrm rot="5910658">
            <a:off x="7740032" y="2210945"/>
            <a:ext cx="1298814" cy="441953"/>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accent5">
              <a:lumMod val="75000"/>
            </a:schemeClr>
          </a:solidFill>
          <a:ln w="0">
            <a:solidFill>
              <a:schemeClr val="accent5">
                <a:lumMod val="75000"/>
              </a:schemeClr>
            </a:solidFill>
            <a:prstDash val="solid"/>
            <a:round/>
          </a:ln>
          <a:effectLst>
            <a:outerShdw algn="tl" rotWithShape="0">
              <a:srgbClr val="FFFFFF"/>
            </a:outerShdw>
          </a:effectLst>
        </p:spPr>
        <p:txBody>
          <a:bodyPr vert="horz" wrap="square" lIns="123718" tIns="61859" rIns="123718" bIns="61859"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21" name="Group 129"/>
          <p:cNvGrpSpPr/>
          <p:nvPr/>
        </p:nvGrpSpPr>
        <p:grpSpPr>
          <a:xfrm>
            <a:off x="5783689" y="5183941"/>
            <a:ext cx="1738701" cy="1073857"/>
            <a:chOff x="696724" y="2667382"/>
            <a:chExt cx="1362945" cy="852351"/>
          </a:xfrm>
        </p:grpSpPr>
        <p:sp>
          <p:nvSpPr>
            <p:cNvPr id="23" name="Rectangle 26"/>
            <p:cNvSpPr/>
            <p:nvPr/>
          </p:nvSpPr>
          <p:spPr bwMode="auto">
            <a:xfrm>
              <a:off x="696724" y="2920895"/>
              <a:ext cx="1354892"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14000"/>
                </a:lnSpc>
                <a:spcBef>
                  <a:spcPct val="0"/>
                </a:spcBef>
                <a:spcAft>
                  <a:spcPct val="0"/>
                </a:spcAft>
              </a:pPr>
              <a:endParaRPr lang="en-US" sz="1400" dirty="0">
                <a:solidFill>
                  <a:srgbClr val="595959"/>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24" name="Rectangle 27"/>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b="1" dirty="0">
                  <a:solidFill>
                    <a:srgbClr val="31859C"/>
                  </a:solidFill>
                  <a:latin typeface="微软雅黑" panose="020B0503020204020204" pitchFamily="34" charset="-122"/>
                  <a:ea typeface="微软雅黑" panose="020B0503020204020204" pitchFamily="34" charset="-122"/>
                  <a:cs typeface="Bebas Neue" charset="0"/>
                  <a:sym typeface="Bebas Neue" charset="0"/>
                </a:rPr>
                <a:t>中文分词</a:t>
              </a:r>
              <a:endParaRPr lang="zh-CN" altLang="en-US" b="1" dirty="0">
                <a:solidFill>
                  <a:srgbClr val="31859C"/>
                </a:solidFill>
                <a:latin typeface="微软雅黑" panose="020B0503020204020204" pitchFamily="34" charset="-122"/>
                <a:ea typeface="微软雅黑" panose="020B0503020204020204" pitchFamily="34" charset="-122"/>
                <a:cs typeface="Bebas Neue" charset="0"/>
                <a:sym typeface="Bebas Neue" charset="0"/>
              </a:endParaRPr>
            </a:p>
          </p:txBody>
        </p:sp>
      </p:grpSp>
      <p:grpSp>
        <p:nvGrpSpPr>
          <p:cNvPr id="28" name="Group 135"/>
          <p:cNvGrpSpPr/>
          <p:nvPr/>
        </p:nvGrpSpPr>
        <p:grpSpPr>
          <a:xfrm>
            <a:off x="9658388" y="2818819"/>
            <a:ext cx="1912572" cy="1046435"/>
            <a:chOff x="552376" y="2667382"/>
            <a:chExt cx="1499240" cy="830586"/>
          </a:xfrm>
        </p:grpSpPr>
        <p:sp>
          <p:nvSpPr>
            <p:cNvPr id="29" name="Rectangle 26"/>
            <p:cNvSpPr/>
            <p:nvPr/>
          </p:nvSpPr>
          <p:spPr bwMode="auto">
            <a:xfrm>
              <a:off x="552376" y="2907455"/>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endParaRPr lang="en-US" sz="1400" dirty="0">
                <a:solidFill>
                  <a:srgbClr val="595959"/>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30"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b="1" dirty="0">
                  <a:solidFill>
                    <a:srgbClr val="31859C"/>
                  </a:solidFill>
                  <a:latin typeface="微软雅黑" panose="020B0503020204020204" pitchFamily="34" charset="-122"/>
                  <a:ea typeface="微软雅黑" panose="020B0503020204020204" pitchFamily="34" charset="-122"/>
                  <a:cs typeface="Bebas Neue" charset="0"/>
                  <a:sym typeface="Bebas Neue" charset="0"/>
                </a:rPr>
                <a:t>停用词过滤</a:t>
              </a:r>
              <a:endParaRPr lang="zh-CN" altLang="en-US" b="1" dirty="0">
                <a:solidFill>
                  <a:srgbClr val="31859C"/>
                </a:solidFill>
                <a:latin typeface="微软雅黑" panose="020B0503020204020204" pitchFamily="34" charset="-122"/>
                <a:ea typeface="微软雅黑" panose="020B0503020204020204" pitchFamily="34" charset="-122"/>
                <a:cs typeface="Bebas Neue" charset="0"/>
                <a:sym typeface="Bebas Neue" charset="0"/>
              </a:endParaRPr>
            </a:p>
          </p:txBody>
        </p:sp>
      </p:grpSp>
      <p:grpSp>
        <p:nvGrpSpPr>
          <p:cNvPr id="41" name="Group 15"/>
          <p:cNvGrpSpPr/>
          <p:nvPr/>
        </p:nvGrpSpPr>
        <p:grpSpPr>
          <a:xfrm>
            <a:off x="8464040" y="3708111"/>
            <a:ext cx="596129" cy="588738"/>
            <a:chOff x="6590322" y="2740893"/>
            <a:chExt cx="467298" cy="467298"/>
          </a:xfrm>
        </p:grpSpPr>
        <p:sp>
          <p:nvSpPr>
            <p:cNvPr id="42" name="Freeform 11"/>
            <p:cNvSpPr/>
            <p:nvPr/>
          </p:nvSpPr>
          <p:spPr bwMode="auto">
            <a:xfrm>
              <a:off x="6590322" y="2740893"/>
              <a:ext cx="467298" cy="467298"/>
            </a:xfrm>
            <a:custGeom>
              <a:avLst/>
              <a:gdLst>
                <a:gd name="T0" fmla="*/ 103 w 204"/>
                <a:gd name="T1" fmla="*/ 0 h 204"/>
                <a:gd name="T2" fmla="*/ 130 w 204"/>
                <a:gd name="T3" fmla="*/ 3 h 204"/>
                <a:gd name="T4" fmla="*/ 153 w 204"/>
                <a:gd name="T5" fmla="*/ 13 h 204"/>
                <a:gd name="T6" fmla="*/ 174 w 204"/>
                <a:gd name="T7" fmla="*/ 30 h 204"/>
                <a:gd name="T8" fmla="*/ 191 w 204"/>
                <a:gd name="T9" fmla="*/ 51 h 204"/>
                <a:gd name="T10" fmla="*/ 201 w 204"/>
                <a:gd name="T11" fmla="*/ 74 h 204"/>
                <a:gd name="T12" fmla="*/ 204 w 204"/>
                <a:gd name="T13" fmla="*/ 101 h 204"/>
                <a:gd name="T14" fmla="*/ 201 w 204"/>
                <a:gd name="T15" fmla="*/ 128 h 204"/>
                <a:gd name="T16" fmla="*/ 191 w 204"/>
                <a:gd name="T17" fmla="*/ 153 h 204"/>
                <a:gd name="T18" fmla="*/ 174 w 204"/>
                <a:gd name="T19" fmla="*/ 174 h 204"/>
                <a:gd name="T20" fmla="*/ 153 w 204"/>
                <a:gd name="T21" fmla="*/ 189 h 204"/>
                <a:gd name="T22" fmla="*/ 130 w 204"/>
                <a:gd name="T23" fmla="*/ 199 h 204"/>
                <a:gd name="T24" fmla="*/ 103 w 204"/>
                <a:gd name="T25" fmla="*/ 204 h 204"/>
                <a:gd name="T26" fmla="*/ 76 w 204"/>
                <a:gd name="T27" fmla="*/ 199 h 204"/>
                <a:gd name="T28" fmla="*/ 51 w 204"/>
                <a:gd name="T29" fmla="*/ 189 h 204"/>
                <a:gd name="T30" fmla="*/ 30 w 204"/>
                <a:gd name="T31" fmla="*/ 174 h 204"/>
                <a:gd name="T32" fmla="*/ 15 w 204"/>
                <a:gd name="T33" fmla="*/ 153 h 204"/>
                <a:gd name="T34" fmla="*/ 5 w 204"/>
                <a:gd name="T35" fmla="*/ 128 h 204"/>
                <a:gd name="T36" fmla="*/ 0 w 204"/>
                <a:gd name="T37" fmla="*/ 101 h 204"/>
                <a:gd name="T38" fmla="*/ 5 w 204"/>
                <a:gd name="T39" fmla="*/ 74 h 204"/>
                <a:gd name="T40" fmla="*/ 15 w 204"/>
                <a:gd name="T41" fmla="*/ 51 h 204"/>
                <a:gd name="T42" fmla="*/ 30 w 204"/>
                <a:gd name="T43" fmla="*/ 30 h 204"/>
                <a:gd name="T44" fmla="*/ 51 w 204"/>
                <a:gd name="T45" fmla="*/ 13 h 204"/>
                <a:gd name="T46" fmla="*/ 76 w 204"/>
                <a:gd name="T47" fmla="*/ 3 h 204"/>
                <a:gd name="T48" fmla="*/ 103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3" y="0"/>
                  </a:moveTo>
                  <a:lnTo>
                    <a:pt x="130" y="3"/>
                  </a:lnTo>
                  <a:lnTo>
                    <a:pt x="153" y="13"/>
                  </a:lnTo>
                  <a:lnTo>
                    <a:pt x="174" y="30"/>
                  </a:lnTo>
                  <a:lnTo>
                    <a:pt x="191" y="51"/>
                  </a:lnTo>
                  <a:lnTo>
                    <a:pt x="201" y="74"/>
                  </a:lnTo>
                  <a:lnTo>
                    <a:pt x="204" y="101"/>
                  </a:lnTo>
                  <a:lnTo>
                    <a:pt x="201" y="128"/>
                  </a:lnTo>
                  <a:lnTo>
                    <a:pt x="191" y="153"/>
                  </a:lnTo>
                  <a:lnTo>
                    <a:pt x="174" y="174"/>
                  </a:lnTo>
                  <a:lnTo>
                    <a:pt x="153" y="189"/>
                  </a:lnTo>
                  <a:lnTo>
                    <a:pt x="130" y="199"/>
                  </a:lnTo>
                  <a:lnTo>
                    <a:pt x="103" y="204"/>
                  </a:lnTo>
                  <a:lnTo>
                    <a:pt x="76" y="199"/>
                  </a:lnTo>
                  <a:lnTo>
                    <a:pt x="51" y="189"/>
                  </a:lnTo>
                  <a:lnTo>
                    <a:pt x="30" y="174"/>
                  </a:lnTo>
                  <a:lnTo>
                    <a:pt x="15" y="153"/>
                  </a:lnTo>
                  <a:lnTo>
                    <a:pt x="5" y="128"/>
                  </a:lnTo>
                  <a:lnTo>
                    <a:pt x="0" y="101"/>
                  </a:lnTo>
                  <a:lnTo>
                    <a:pt x="5" y="74"/>
                  </a:lnTo>
                  <a:lnTo>
                    <a:pt x="15" y="51"/>
                  </a:lnTo>
                  <a:lnTo>
                    <a:pt x="30" y="30"/>
                  </a:lnTo>
                  <a:lnTo>
                    <a:pt x="51" y="13"/>
                  </a:lnTo>
                  <a:lnTo>
                    <a:pt x="76" y="3"/>
                  </a:lnTo>
                  <a:lnTo>
                    <a:pt x="103" y="0"/>
                  </a:lnTo>
                  <a:close/>
                </a:path>
              </a:pathLst>
            </a:custGeom>
            <a:solidFill>
              <a:schemeClr val="accent5">
                <a:lumMod val="50000"/>
              </a:schemeClr>
            </a:solidFill>
            <a:ln w="0">
              <a:noFill/>
              <a:prstDash val="solid"/>
              <a:round/>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43" name="Freeform 6"/>
            <p:cNvSpPr>
              <a:spLocks noEditPoints="1"/>
            </p:cNvSpPr>
            <p:nvPr/>
          </p:nvSpPr>
          <p:spPr bwMode="auto">
            <a:xfrm>
              <a:off x="6661500" y="2865381"/>
              <a:ext cx="318518" cy="211972"/>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44" name="Group 1"/>
          <p:cNvGrpSpPr/>
          <p:nvPr/>
        </p:nvGrpSpPr>
        <p:grpSpPr>
          <a:xfrm>
            <a:off x="1359996" y="2531858"/>
            <a:ext cx="593207" cy="588738"/>
            <a:chOff x="1066082" y="1818668"/>
            <a:chExt cx="465007" cy="467298"/>
          </a:xfrm>
        </p:grpSpPr>
        <p:sp>
          <p:nvSpPr>
            <p:cNvPr id="45" name="Freeform 7"/>
            <p:cNvSpPr/>
            <p:nvPr/>
          </p:nvSpPr>
          <p:spPr bwMode="auto">
            <a:xfrm>
              <a:off x="1066082" y="1818668"/>
              <a:ext cx="465007" cy="467298"/>
            </a:xfrm>
            <a:custGeom>
              <a:avLst/>
              <a:gdLst>
                <a:gd name="T0" fmla="*/ 102 w 203"/>
                <a:gd name="T1" fmla="*/ 0 h 204"/>
                <a:gd name="T2" fmla="*/ 129 w 203"/>
                <a:gd name="T3" fmla="*/ 3 h 204"/>
                <a:gd name="T4" fmla="*/ 153 w 203"/>
                <a:gd name="T5" fmla="*/ 13 h 204"/>
                <a:gd name="T6" fmla="*/ 174 w 203"/>
                <a:gd name="T7" fmla="*/ 30 h 204"/>
                <a:gd name="T8" fmla="*/ 190 w 203"/>
                <a:gd name="T9" fmla="*/ 50 h 204"/>
                <a:gd name="T10" fmla="*/ 200 w 203"/>
                <a:gd name="T11" fmla="*/ 74 h 204"/>
                <a:gd name="T12" fmla="*/ 203 w 203"/>
                <a:gd name="T13" fmla="*/ 102 h 204"/>
                <a:gd name="T14" fmla="*/ 200 w 203"/>
                <a:gd name="T15" fmla="*/ 129 h 204"/>
                <a:gd name="T16" fmla="*/ 190 w 203"/>
                <a:gd name="T17" fmla="*/ 153 h 204"/>
                <a:gd name="T18" fmla="*/ 174 w 203"/>
                <a:gd name="T19" fmla="*/ 174 h 204"/>
                <a:gd name="T20" fmla="*/ 153 w 203"/>
                <a:gd name="T21" fmla="*/ 190 h 204"/>
                <a:gd name="T22" fmla="*/ 129 w 203"/>
                <a:gd name="T23" fmla="*/ 201 h 204"/>
                <a:gd name="T24" fmla="*/ 102 w 203"/>
                <a:gd name="T25" fmla="*/ 204 h 204"/>
                <a:gd name="T26" fmla="*/ 74 w 203"/>
                <a:gd name="T27" fmla="*/ 201 h 204"/>
                <a:gd name="T28" fmla="*/ 50 w 203"/>
                <a:gd name="T29" fmla="*/ 190 h 204"/>
                <a:gd name="T30" fmla="*/ 30 w 203"/>
                <a:gd name="T31" fmla="*/ 174 h 204"/>
                <a:gd name="T32" fmla="*/ 13 w 203"/>
                <a:gd name="T33" fmla="*/ 153 h 204"/>
                <a:gd name="T34" fmla="*/ 3 w 203"/>
                <a:gd name="T35" fmla="*/ 129 h 204"/>
                <a:gd name="T36" fmla="*/ 0 w 203"/>
                <a:gd name="T37" fmla="*/ 102 h 204"/>
                <a:gd name="T38" fmla="*/ 3 w 203"/>
                <a:gd name="T39" fmla="*/ 74 h 204"/>
                <a:gd name="T40" fmla="*/ 13 w 203"/>
                <a:gd name="T41" fmla="*/ 50 h 204"/>
                <a:gd name="T42" fmla="*/ 30 w 203"/>
                <a:gd name="T43" fmla="*/ 30 h 204"/>
                <a:gd name="T44" fmla="*/ 50 w 203"/>
                <a:gd name="T45" fmla="*/ 13 h 204"/>
                <a:gd name="T46" fmla="*/ 74 w 203"/>
                <a:gd name="T47" fmla="*/ 3 h 204"/>
                <a:gd name="T48" fmla="*/ 102 w 203"/>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4">
                  <a:moveTo>
                    <a:pt x="102" y="0"/>
                  </a:moveTo>
                  <a:lnTo>
                    <a:pt x="129" y="3"/>
                  </a:lnTo>
                  <a:lnTo>
                    <a:pt x="153" y="13"/>
                  </a:lnTo>
                  <a:lnTo>
                    <a:pt x="174" y="30"/>
                  </a:lnTo>
                  <a:lnTo>
                    <a:pt x="190" y="50"/>
                  </a:lnTo>
                  <a:lnTo>
                    <a:pt x="200" y="74"/>
                  </a:lnTo>
                  <a:lnTo>
                    <a:pt x="203" y="102"/>
                  </a:lnTo>
                  <a:lnTo>
                    <a:pt x="200" y="129"/>
                  </a:lnTo>
                  <a:lnTo>
                    <a:pt x="190" y="153"/>
                  </a:lnTo>
                  <a:lnTo>
                    <a:pt x="174" y="174"/>
                  </a:lnTo>
                  <a:lnTo>
                    <a:pt x="153" y="190"/>
                  </a:lnTo>
                  <a:lnTo>
                    <a:pt x="129" y="201"/>
                  </a:lnTo>
                  <a:lnTo>
                    <a:pt x="102" y="204"/>
                  </a:lnTo>
                  <a:lnTo>
                    <a:pt x="74" y="201"/>
                  </a:lnTo>
                  <a:lnTo>
                    <a:pt x="50" y="190"/>
                  </a:lnTo>
                  <a:lnTo>
                    <a:pt x="30" y="174"/>
                  </a:lnTo>
                  <a:lnTo>
                    <a:pt x="13" y="153"/>
                  </a:lnTo>
                  <a:lnTo>
                    <a:pt x="3" y="129"/>
                  </a:lnTo>
                  <a:lnTo>
                    <a:pt x="0" y="102"/>
                  </a:lnTo>
                  <a:lnTo>
                    <a:pt x="3" y="74"/>
                  </a:lnTo>
                  <a:lnTo>
                    <a:pt x="13" y="50"/>
                  </a:lnTo>
                  <a:lnTo>
                    <a:pt x="30" y="30"/>
                  </a:lnTo>
                  <a:lnTo>
                    <a:pt x="50" y="13"/>
                  </a:lnTo>
                  <a:lnTo>
                    <a:pt x="74" y="3"/>
                  </a:lnTo>
                  <a:lnTo>
                    <a:pt x="102" y="0"/>
                  </a:lnTo>
                  <a:close/>
                </a:path>
              </a:pathLst>
            </a:custGeom>
            <a:solidFill>
              <a:schemeClr val="accent5">
                <a:lumMod val="50000"/>
              </a:schemeClr>
            </a:solidFill>
            <a:ln w="0">
              <a:noFill/>
              <a:prstDash val="solid"/>
              <a:round/>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46" name="Freeform 7"/>
            <p:cNvSpPr>
              <a:spLocks noEditPoints="1"/>
            </p:cNvSpPr>
            <p:nvPr/>
          </p:nvSpPr>
          <p:spPr bwMode="auto">
            <a:xfrm>
              <a:off x="1145360" y="1919614"/>
              <a:ext cx="299574" cy="277578"/>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47" name="Group 2"/>
          <p:cNvGrpSpPr/>
          <p:nvPr/>
        </p:nvGrpSpPr>
        <p:grpSpPr>
          <a:xfrm>
            <a:off x="4648803" y="2570196"/>
            <a:ext cx="593207" cy="585851"/>
            <a:chOff x="3635896" y="1825130"/>
            <a:chExt cx="465007" cy="465007"/>
          </a:xfrm>
        </p:grpSpPr>
        <p:sp>
          <p:nvSpPr>
            <p:cNvPr id="48" name="Freeform 8"/>
            <p:cNvSpPr/>
            <p:nvPr/>
          </p:nvSpPr>
          <p:spPr bwMode="auto">
            <a:xfrm>
              <a:off x="3635896" y="1825130"/>
              <a:ext cx="465007" cy="465007"/>
            </a:xfrm>
            <a:custGeom>
              <a:avLst/>
              <a:gdLst>
                <a:gd name="T0" fmla="*/ 101 w 203"/>
                <a:gd name="T1" fmla="*/ 0 h 203"/>
                <a:gd name="T2" fmla="*/ 129 w 203"/>
                <a:gd name="T3" fmla="*/ 2 h 203"/>
                <a:gd name="T4" fmla="*/ 153 w 203"/>
                <a:gd name="T5" fmla="*/ 13 h 203"/>
                <a:gd name="T6" fmla="*/ 173 w 203"/>
                <a:gd name="T7" fmla="*/ 29 h 203"/>
                <a:gd name="T8" fmla="*/ 190 w 203"/>
                <a:gd name="T9" fmla="*/ 50 h 203"/>
                <a:gd name="T10" fmla="*/ 200 w 203"/>
                <a:gd name="T11" fmla="*/ 74 h 203"/>
                <a:gd name="T12" fmla="*/ 203 w 203"/>
                <a:gd name="T13" fmla="*/ 101 h 203"/>
                <a:gd name="T14" fmla="*/ 200 w 203"/>
                <a:gd name="T15" fmla="*/ 129 h 203"/>
                <a:gd name="T16" fmla="*/ 190 w 203"/>
                <a:gd name="T17" fmla="*/ 153 h 203"/>
                <a:gd name="T18" fmla="*/ 173 w 203"/>
                <a:gd name="T19" fmla="*/ 174 h 203"/>
                <a:gd name="T20" fmla="*/ 153 w 203"/>
                <a:gd name="T21" fmla="*/ 190 h 203"/>
                <a:gd name="T22" fmla="*/ 129 w 203"/>
                <a:gd name="T23" fmla="*/ 200 h 203"/>
                <a:gd name="T24" fmla="*/ 101 w 203"/>
                <a:gd name="T25" fmla="*/ 203 h 203"/>
                <a:gd name="T26" fmla="*/ 74 w 203"/>
                <a:gd name="T27" fmla="*/ 200 h 203"/>
                <a:gd name="T28" fmla="*/ 50 w 203"/>
                <a:gd name="T29" fmla="*/ 190 h 203"/>
                <a:gd name="T30" fmla="*/ 29 w 203"/>
                <a:gd name="T31" fmla="*/ 174 h 203"/>
                <a:gd name="T32" fmla="*/ 13 w 203"/>
                <a:gd name="T33" fmla="*/ 153 h 203"/>
                <a:gd name="T34" fmla="*/ 3 w 203"/>
                <a:gd name="T35" fmla="*/ 129 h 203"/>
                <a:gd name="T36" fmla="*/ 0 w 203"/>
                <a:gd name="T37" fmla="*/ 101 h 203"/>
                <a:gd name="T38" fmla="*/ 3 w 203"/>
                <a:gd name="T39" fmla="*/ 74 h 203"/>
                <a:gd name="T40" fmla="*/ 13 w 203"/>
                <a:gd name="T41" fmla="*/ 50 h 203"/>
                <a:gd name="T42" fmla="*/ 29 w 203"/>
                <a:gd name="T43" fmla="*/ 29 h 203"/>
                <a:gd name="T44" fmla="*/ 50 w 203"/>
                <a:gd name="T45" fmla="*/ 13 h 203"/>
                <a:gd name="T46" fmla="*/ 74 w 203"/>
                <a:gd name="T47" fmla="*/ 2 h 203"/>
                <a:gd name="T48" fmla="*/ 101 w 203"/>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3">
                  <a:moveTo>
                    <a:pt x="101" y="0"/>
                  </a:moveTo>
                  <a:lnTo>
                    <a:pt x="129" y="2"/>
                  </a:lnTo>
                  <a:lnTo>
                    <a:pt x="153" y="13"/>
                  </a:lnTo>
                  <a:lnTo>
                    <a:pt x="173" y="29"/>
                  </a:lnTo>
                  <a:lnTo>
                    <a:pt x="190" y="50"/>
                  </a:lnTo>
                  <a:lnTo>
                    <a:pt x="200" y="74"/>
                  </a:lnTo>
                  <a:lnTo>
                    <a:pt x="203" y="101"/>
                  </a:lnTo>
                  <a:lnTo>
                    <a:pt x="200" y="129"/>
                  </a:lnTo>
                  <a:lnTo>
                    <a:pt x="190" y="153"/>
                  </a:lnTo>
                  <a:lnTo>
                    <a:pt x="173" y="174"/>
                  </a:lnTo>
                  <a:lnTo>
                    <a:pt x="153" y="190"/>
                  </a:lnTo>
                  <a:lnTo>
                    <a:pt x="129" y="200"/>
                  </a:lnTo>
                  <a:lnTo>
                    <a:pt x="101" y="203"/>
                  </a:lnTo>
                  <a:lnTo>
                    <a:pt x="74" y="200"/>
                  </a:lnTo>
                  <a:lnTo>
                    <a:pt x="50" y="190"/>
                  </a:lnTo>
                  <a:lnTo>
                    <a:pt x="29" y="174"/>
                  </a:lnTo>
                  <a:lnTo>
                    <a:pt x="13" y="153"/>
                  </a:lnTo>
                  <a:lnTo>
                    <a:pt x="3" y="129"/>
                  </a:lnTo>
                  <a:lnTo>
                    <a:pt x="0" y="101"/>
                  </a:lnTo>
                  <a:lnTo>
                    <a:pt x="3" y="74"/>
                  </a:lnTo>
                  <a:lnTo>
                    <a:pt x="13" y="50"/>
                  </a:lnTo>
                  <a:lnTo>
                    <a:pt x="29" y="29"/>
                  </a:lnTo>
                  <a:lnTo>
                    <a:pt x="50" y="13"/>
                  </a:lnTo>
                  <a:lnTo>
                    <a:pt x="74" y="2"/>
                  </a:lnTo>
                  <a:lnTo>
                    <a:pt x="101" y="0"/>
                  </a:lnTo>
                  <a:close/>
                </a:path>
              </a:pathLst>
            </a:custGeom>
            <a:solidFill>
              <a:schemeClr val="accent5">
                <a:lumMod val="50000"/>
              </a:schemeClr>
            </a:solidFill>
            <a:ln w="0">
              <a:noFill/>
              <a:prstDash val="solid"/>
              <a:round/>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49" name="Freeform 8"/>
            <p:cNvSpPr>
              <a:spLocks noEditPoints="1"/>
            </p:cNvSpPr>
            <p:nvPr/>
          </p:nvSpPr>
          <p:spPr bwMode="auto">
            <a:xfrm>
              <a:off x="3788568" y="1901620"/>
              <a:ext cx="201914" cy="300866"/>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50" name="Group 17"/>
          <p:cNvGrpSpPr/>
          <p:nvPr/>
        </p:nvGrpSpPr>
        <p:grpSpPr>
          <a:xfrm>
            <a:off x="8120285" y="1484784"/>
            <a:ext cx="596129" cy="585851"/>
            <a:chOff x="6365383" y="987574"/>
            <a:chExt cx="467298" cy="465007"/>
          </a:xfrm>
        </p:grpSpPr>
        <p:sp>
          <p:nvSpPr>
            <p:cNvPr id="51" name="Freeform 10"/>
            <p:cNvSpPr/>
            <p:nvPr/>
          </p:nvSpPr>
          <p:spPr bwMode="auto">
            <a:xfrm>
              <a:off x="6365383" y="987574"/>
              <a:ext cx="467298" cy="465007"/>
            </a:xfrm>
            <a:custGeom>
              <a:avLst/>
              <a:gdLst>
                <a:gd name="T0" fmla="*/ 101 w 204"/>
                <a:gd name="T1" fmla="*/ 0 h 203"/>
                <a:gd name="T2" fmla="*/ 130 w 204"/>
                <a:gd name="T3" fmla="*/ 3 h 203"/>
                <a:gd name="T4" fmla="*/ 153 w 204"/>
                <a:gd name="T5" fmla="*/ 13 h 203"/>
                <a:gd name="T6" fmla="*/ 174 w 204"/>
                <a:gd name="T7" fmla="*/ 29 h 203"/>
                <a:gd name="T8" fmla="*/ 191 w 204"/>
                <a:gd name="T9" fmla="*/ 50 h 203"/>
                <a:gd name="T10" fmla="*/ 201 w 204"/>
                <a:gd name="T11" fmla="*/ 74 h 203"/>
                <a:gd name="T12" fmla="*/ 204 w 204"/>
                <a:gd name="T13" fmla="*/ 102 h 203"/>
                <a:gd name="T14" fmla="*/ 201 w 204"/>
                <a:gd name="T15" fmla="*/ 129 h 203"/>
                <a:gd name="T16" fmla="*/ 191 w 204"/>
                <a:gd name="T17" fmla="*/ 153 h 203"/>
                <a:gd name="T18" fmla="*/ 174 w 204"/>
                <a:gd name="T19" fmla="*/ 174 h 203"/>
                <a:gd name="T20" fmla="*/ 153 w 204"/>
                <a:gd name="T21" fmla="*/ 190 h 203"/>
                <a:gd name="T22" fmla="*/ 130 w 204"/>
                <a:gd name="T23" fmla="*/ 200 h 203"/>
                <a:gd name="T24" fmla="*/ 101 w 204"/>
                <a:gd name="T25" fmla="*/ 203 h 203"/>
                <a:gd name="T26" fmla="*/ 75 w 204"/>
                <a:gd name="T27" fmla="*/ 200 h 203"/>
                <a:gd name="T28" fmla="*/ 51 w 204"/>
                <a:gd name="T29" fmla="*/ 190 h 203"/>
                <a:gd name="T30" fmla="*/ 30 w 204"/>
                <a:gd name="T31" fmla="*/ 174 h 203"/>
                <a:gd name="T32" fmla="*/ 14 w 204"/>
                <a:gd name="T33" fmla="*/ 153 h 203"/>
                <a:gd name="T34" fmla="*/ 3 w 204"/>
                <a:gd name="T35" fmla="*/ 129 h 203"/>
                <a:gd name="T36" fmla="*/ 0 w 204"/>
                <a:gd name="T37" fmla="*/ 102 h 203"/>
                <a:gd name="T38" fmla="*/ 3 w 204"/>
                <a:gd name="T39" fmla="*/ 74 h 203"/>
                <a:gd name="T40" fmla="*/ 14 w 204"/>
                <a:gd name="T41" fmla="*/ 50 h 203"/>
                <a:gd name="T42" fmla="*/ 30 w 204"/>
                <a:gd name="T43" fmla="*/ 29 h 203"/>
                <a:gd name="T44" fmla="*/ 51 w 204"/>
                <a:gd name="T45" fmla="*/ 13 h 203"/>
                <a:gd name="T46" fmla="*/ 75 w 204"/>
                <a:gd name="T47" fmla="*/ 3 h 203"/>
                <a:gd name="T48" fmla="*/ 101 w 204"/>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3">
                  <a:moveTo>
                    <a:pt x="101" y="0"/>
                  </a:moveTo>
                  <a:lnTo>
                    <a:pt x="130" y="3"/>
                  </a:lnTo>
                  <a:lnTo>
                    <a:pt x="153" y="13"/>
                  </a:lnTo>
                  <a:lnTo>
                    <a:pt x="174" y="29"/>
                  </a:lnTo>
                  <a:lnTo>
                    <a:pt x="191" y="50"/>
                  </a:lnTo>
                  <a:lnTo>
                    <a:pt x="201" y="74"/>
                  </a:lnTo>
                  <a:lnTo>
                    <a:pt x="204" y="102"/>
                  </a:lnTo>
                  <a:lnTo>
                    <a:pt x="201" y="129"/>
                  </a:lnTo>
                  <a:lnTo>
                    <a:pt x="191" y="153"/>
                  </a:lnTo>
                  <a:lnTo>
                    <a:pt x="174" y="174"/>
                  </a:lnTo>
                  <a:lnTo>
                    <a:pt x="153" y="190"/>
                  </a:lnTo>
                  <a:lnTo>
                    <a:pt x="130" y="200"/>
                  </a:lnTo>
                  <a:lnTo>
                    <a:pt x="101" y="203"/>
                  </a:lnTo>
                  <a:lnTo>
                    <a:pt x="75" y="200"/>
                  </a:lnTo>
                  <a:lnTo>
                    <a:pt x="51" y="190"/>
                  </a:lnTo>
                  <a:lnTo>
                    <a:pt x="30" y="174"/>
                  </a:lnTo>
                  <a:lnTo>
                    <a:pt x="14" y="153"/>
                  </a:lnTo>
                  <a:lnTo>
                    <a:pt x="3" y="129"/>
                  </a:lnTo>
                  <a:lnTo>
                    <a:pt x="0" y="102"/>
                  </a:lnTo>
                  <a:lnTo>
                    <a:pt x="3" y="74"/>
                  </a:lnTo>
                  <a:lnTo>
                    <a:pt x="14" y="50"/>
                  </a:lnTo>
                  <a:lnTo>
                    <a:pt x="30" y="29"/>
                  </a:lnTo>
                  <a:lnTo>
                    <a:pt x="51" y="13"/>
                  </a:lnTo>
                  <a:lnTo>
                    <a:pt x="75" y="3"/>
                  </a:lnTo>
                  <a:lnTo>
                    <a:pt x="101" y="0"/>
                  </a:lnTo>
                  <a:close/>
                </a:path>
              </a:pathLst>
            </a:custGeom>
            <a:solidFill>
              <a:schemeClr val="accent5">
                <a:lumMod val="50000"/>
              </a:schemeClr>
            </a:solidFill>
            <a:ln w="0">
              <a:noFill/>
              <a:prstDash val="solid"/>
              <a:round/>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52" name="Freeform 9"/>
            <p:cNvSpPr>
              <a:spLocks noEditPoints="1"/>
            </p:cNvSpPr>
            <p:nvPr/>
          </p:nvSpPr>
          <p:spPr bwMode="auto">
            <a:xfrm>
              <a:off x="6458481" y="1121413"/>
              <a:ext cx="263683" cy="197326"/>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53" name="Group 3"/>
          <p:cNvGrpSpPr/>
          <p:nvPr/>
        </p:nvGrpSpPr>
        <p:grpSpPr>
          <a:xfrm>
            <a:off x="6086230" y="4134741"/>
            <a:ext cx="593207" cy="591625"/>
            <a:chOff x="4770914" y="3090921"/>
            <a:chExt cx="465007" cy="469589"/>
          </a:xfrm>
        </p:grpSpPr>
        <p:sp>
          <p:nvSpPr>
            <p:cNvPr id="54" name="Freeform 9"/>
            <p:cNvSpPr/>
            <p:nvPr/>
          </p:nvSpPr>
          <p:spPr bwMode="auto">
            <a:xfrm>
              <a:off x="4770914" y="3090921"/>
              <a:ext cx="465007" cy="469589"/>
            </a:xfrm>
            <a:custGeom>
              <a:avLst/>
              <a:gdLst>
                <a:gd name="T0" fmla="*/ 102 w 203"/>
                <a:gd name="T1" fmla="*/ 0 h 205"/>
                <a:gd name="T2" fmla="*/ 129 w 203"/>
                <a:gd name="T3" fmla="*/ 4 h 205"/>
                <a:gd name="T4" fmla="*/ 153 w 203"/>
                <a:gd name="T5" fmla="*/ 14 h 205"/>
                <a:gd name="T6" fmla="*/ 174 w 203"/>
                <a:gd name="T7" fmla="*/ 29 h 205"/>
                <a:gd name="T8" fmla="*/ 190 w 203"/>
                <a:gd name="T9" fmla="*/ 50 h 205"/>
                <a:gd name="T10" fmla="*/ 200 w 203"/>
                <a:gd name="T11" fmla="*/ 75 h 205"/>
                <a:gd name="T12" fmla="*/ 203 w 203"/>
                <a:gd name="T13" fmla="*/ 102 h 205"/>
                <a:gd name="T14" fmla="*/ 200 w 203"/>
                <a:gd name="T15" fmla="*/ 129 h 205"/>
                <a:gd name="T16" fmla="*/ 190 w 203"/>
                <a:gd name="T17" fmla="*/ 154 h 205"/>
                <a:gd name="T18" fmla="*/ 174 w 203"/>
                <a:gd name="T19" fmla="*/ 174 h 205"/>
                <a:gd name="T20" fmla="*/ 153 w 203"/>
                <a:gd name="T21" fmla="*/ 190 h 205"/>
                <a:gd name="T22" fmla="*/ 129 w 203"/>
                <a:gd name="T23" fmla="*/ 200 h 205"/>
                <a:gd name="T24" fmla="*/ 102 w 203"/>
                <a:gd name="T25" fmla="*/ 205 h 205"/>
                <a:gd name="T26" fmla="*/ 76 w 203"/>
                <a:gd name="T27" fmla="*/ 200 h 205"/>
                <a:gd name="T28" fmla="*/ 50 w 203"/>
                <a:gd name="T29" fmla="*/ 190 h 205"/>
                <a:gd name="T30" fmla="*/ 29 w 203"/>
                <a:gd name="T31" fmla="*/ 174 h 205"/>
                <a:gd name="T32" fmla="*/ 15 w 203"/>
                <a:gd name="T33" fmla="*/ 154 h 205"/>
                <a:gd name="T34" fmla="*/ 4 w 203"/>
                <a:gd name="T35" fmla="*/ 129 h 205"/>
                <a:gd name="T36" fmla="*/ 0 w 203"/>
                <a:gd name="T37" fmla="*/ 102 h 205"/>
                <a:gd name="T38" fmla="*/ 4 w 203"/>
                <a:gd name="T39" fmla="*/ 75 h 205"/>
                <a:gd name="T40" fmla="*/ 15 w 203"/>
                <a:gd name="T41" fmla="*/ 50 h 205"/>
                <a:gd name="T42" fmla="*/ 29 w 203"/>
                <a:gd name="T43" fmla="*/ 29 h 205"/>
                <a:gd name="T44" fmla="*/ 50 w 203"/>
                <a:gd name="T45" fmla="*/ 14 h 205"/>
                <a:gd name="T46" fmla="*/ 76 w 203"/>
                <a:gd name="T47" fmla="*/ 4 h 205"/>
                <a:gd name="T48" fmla="*/ 102 w 203"/>
                <a:gd name="T4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5">
                  <a:moveTo>
                    <a:pt x="102" y="0"/>
                  </a:moveTo>
                  <a:lnTo>
                    <a:pt x="129" y="4"/>
                  </a:lnTo>
                  <a:lnTo>
                    <a:pt x="153" y="14"/>
                  </a:lnTo>
                  <a:lnTo>
                    <a:pt x="174" y="29"/>
                  </a:lnTo>
                  <a:lnTo>
                    <a:pt x="190" y="50"/>
                  </a:lnTo>
                  <a:lnTo>
                    <a:pt x="200" y="75"/>
                  </a:lnTo>
                  <a:lnTo>
                    <a:pt x="203" y="102"/>
                  </a:lnTo>
                  <a:lnTo>
                    <a:pt x="200" y="129"/>
                  </a:lnTo>
                  <a:lnTo>
                    <a:pt x="190" y="154"/>
                  </a:lnTo>
                  <a:lnTo>
                    <a:pt x="174" y="174"/>
                  </a:lnTo>
                  <a:lnTo>
                    <a:pt x="153" y="190"/>
                  </a:lnTo>
                  <a:lnTo>
                    <a:pt x="129" y="200"/>
                  </a:lnTo>
                  <a:lnTo>
                    <a:pt x="102" y="205"/>
                  </a:lnTo>
                  <a:lnTo>
                    <a:pt x="76" y="200"/>
                  </a:lnTo>
                  <a:lnTo>
                    <a:pt x="50" y="190"/>
                  </a:lnTo>
                  <a:lnTo>
                    <a:pt x="29" y="174"/>
                  </a:lnTo>
                  <a:lnTo>
                    <a:pt x="15" y="154"/>
                  </a:lnTo>
                  <a:lnTo>
                    <a:pt x="4" y="129"/>
                  </a:lnTo>
                  <a:lnTo>
                    <a:pt x="0" y="102"/>
                  </a:lnTo>
                  <a:lnTo>
                    <a:pt x="4" y="75"/>
                  </a:lnTo>
                  <a:lnTo>
                    <a:pt x="15" y="50"/>
                  </a:lnTo>
                  <a:lnTo>
                    <a:pt x="29" y="29"/>
                  </a:lnTo>
                  <a:lnTo>
                    <a:pt x="50" y="14"/>
                  </a:lnTo>
                  <a:lnTo>
                    <a:pt x="76" y="4"/>
                  </a:lnTo>
                  <a:lnTo>
                    <a:pt x="102" y="0"/>
                  </a:lnTo>
                  <a:close/>
                </a:path>
              </a:pathLst>
            </a:custGeom>
            <a:solidFill>
              <a:schemeClr val="accent5">
                <a:lumMod val="50000"/>
              </a:schemeClr>
            </a:solidFill>
            <a:ln w="0">
              <a:noFill/>
              <a:prstDash val="solid"/>
              <a:round/>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55" name="Freeform 10"/>
            <p:cNvSpPr>
              <a:spLocks noEditPoints="1"/>
            </p:cNvSpPr>
            <p:nvPr/>
          </p:nvSpPr>
          <p:spPr bwMode="auto">
            <a:xfrm>
              <a:off x="4870438" y="3218381"/>
              <a:ext cx="260899" cy="203797"/>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56" name="Group 18"/>
          <p:cNvGrpSpPr/>
          <p:nvPr/>
        </p:nvGrpSpPr>
        <p:grpSpPr>
          <a:xfrm>
            <a:off x="10015195" y="1926946"/>
            <a:ext cx="596129" cy="588738"/>
            <a:chOff x="7850778" y="1338532"/>
            <a:chExt cx="467298" cy="467298"/>
          </a:xfrm>
        </p:grpSpPr>
        <p:sp>
          <p:nvSpPr>
            <p:cNvPr id="57" name="Freeform 12"/>
            <p:cNvSpPr/>
            <p:nvPr/>
          </p:nvSpPr>
          <p:spPr bwMode="auto">
            <a:xfrm>
              <a:off x="7850778" y="1338532"/>
              <a:ext cx="467298" cy="467298"/>
            </a:xfrm>
            <a:custGeom>
              <a:avLst/>
              <a:gdLst>
                <a:gd name="T0" fmla="*/ 101 w 204"/>
                <a:gd name="T1" fmla="*/ 0 h 204"/>
                <a:gd name="T2" fmla="*/ 129 w 204"/>
                <a:gd name="T3" fmla="*/ 3 h 204"/>
                <a:gd name="T4" fmla="*/ 153 w 204"/>
                <a:gd name="T5" fmla="*/ 13 h 204"/>
                <a:gd name="T6" fmla="*/ 174 w 204"/>
                <a:gd name="T7" fmla="*/ 30 h 204"/>
                <a:gd name="T8" fmla="*/ 190 w 204"/>
                <a:gd name="T9" fmla="*/ 51 h 204"/>
                <a:gd name="T10" fmla="*/ 201 w 204"/>
                <a:gd name="T11" fmla="*/ 74 h 204"/>
                <a:gd name="T12" fmla="*/ 204 w 204"/>
                <a:gd name="T13" fmla="*/ 101 h 204"/>
                <a:gd name="T14" fmla="*/ 201 w 204"/>
                <a:gd name="T15" fmla="*/ 128 h 204"/>
                <a:gd name="T16" fmla="*/ 190 w 204"/>
                <a:gd name="T17" fmla="*/ 153 h 204"/>
                <a:gd name="T18" fmla="*/ 174 w 204"/>
                <a:gd name="T19" fmla="*/ 174 h 204"/>
                <a:gd name="T20" fmla="*/ 153 w 204"/>
                <a:gd name="T21" fmla="*/ 189 h 204"/>
                <a:gd name="T22" fmla="*/ 129 w 204"/>
                <a:gd name="T23" fmla="*/ 199 h 204"/>
                <a:gd name="T24" fmla="*/ 101 w 204"/>
                <a:gd name="T25" fmla="*/ 204 h 204"/>
                <a:gd name="T26" fmla="*/ 74 w 204"/>
                <a:gd name="T27" fmla="*/ 199 h 204"/>
                <a:gd name="T28" fmla="*/ 51 w 204"/>
                <a:gd name="T29" fmla="*/ 189 h 204"/>
                <a:gd name="T30" fmla="*/ 30 w 204"/>
                <a:gd name="T31" fmla="*/ 174 h 204"/>
                <a:gd name="T32" fmla="*/ 13 w 204"/>
                <a:gd name="T33" fmla="*/ 153 h 204"/>
                <a:gd name="T34" fmla="*/ 3 w 204"/>
                <a:gd name="T35" fmla="*/ 128 h 204"/>
                <a:gd name="T36" fmla="*/ 0 w 204"/>
                <a:gd name="T37" fmla="*/ 101 h 204"/>
                <a:gd name="T38" fmla="*/ 3 w 204"/>
                <a:gd name="T39" fmla="*/ 74 h 204"/>
                <a:gd name="T40" fmla="*/ 13 w 204"/>
                <a:gd name="T41" fmla="*/ 51 h 204"/>
                <a:gd name="T42" fmla="*/ 30 w 204"/>
                <a:gd name="T43" fmla="*/ 30 h 204"/>
                <a:gd name="T44" fmla="*/ 51 w 204"/>
                <a:gd name="T45" fmla="*/ 13 h 204"/>
                <a:gd name="T46" fmla="*/ 74 w 204"/>
                <a:gd name="T47" fmla="*/ 3 h 204"/>
                <a:gd name="T48" fmla="*/ 101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1" y="0"/>
                  </a:moveTo>
                  <a:lnTo>
                    <a:pt x="129" y="3"/>
                  </a:lnTo>
                  <a:lnTo>
                    <a:pt x="153" y="13"/>
                  </a:lnTo>
                  <a:lnTo>
                    <a:pt x="174" y="30"/>
                  </a:lnTo>
                  <a:lnTo>
                    <a:pt x="190" y="51"/>
                  </a:lnTo>
                  <a:lnTo>
                    <a:pt x="201" y="74"/>
                  </a:lnTo>
                  <a:lnTo>
                    <a:pt x="204" y="101"/>
                  </a:lnTo>
                  <a:lnTo>
                    <a:pt x="201" y="128"/>
                  </a:lnTo>
                  <a:lnTo>
                    <a:pt x="190" y="153"/>
                  </a:lnTo>
                  <a:lnTo>
                    <a:pt x="174" y="174"/>
                  </a:lnTo>
                  <a:lnTo>
                    <a:pt x="153" y="189"/>
                  </a:lnTo>
                  <a:lnTo>
                    <a:pt x="129" y="199"/>
                  </a:lnTo>
                  <a:lnTo>
                    <a:pt x="101" y="204"/>
                  </a:lnTo>
                  <a:lnTo>
                    <a:pt x="74" y="199"/>
                  </a:lnTo>
                  <a:lnTo>
                    <a:pt x="51" y="189"/>
                  </a:lnTo>
                  <a:lnTo>
                    <a:pt x="30" y="174"/>
                  </a:lnTo>
                  <a:lnTo>
                    <a:pt x="13" y="153"/>
                  </a:lnTo>
                  <a:lnTo>
                    <a:pt x="3" y="128"/>
                  </a:lnTo>
                  <a:lnTo>
                    <a:pt x="0" y="101"/>
                  </a:lnTo>
                  <a:lnTo>
                    <a:pt x="3" y="74"/>
                  </a:lnTo>
                  <a:lnTo>
                    <a:pt x="13" y="51"/>
                  </a:lnTo>
                  <a:lnTo>
                    <a:pt x="30" y="30"/>
                  </a:lnTo>
                  <a:lnTo>
                    <a:pt x="51" y="13"/>
                  </a:lnTo>
                  <a:lnTo>
                    <a:pt x="74" y="3"/>
                  </a:lnTo>
                  <a:lnTo>
                    <a:pt x="101" y="0"/>
                  </a:lnTo>
                  <a:close/>
                </a:path>
              </a:pathLst>
            </a:custGeom>
            <a:solidFill>
              <a:schemeClr val="accent5">
                <a:lumMod val="50000"/>
              </a:schemeClr>
            </a:solidFill>
            <a:ln w="0">
              <a:noFill/>
              <a:prstDash val="solid"/>
              <a:round/>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58" name="Freeform 11"/>
            <p:cNvSpPr>
              <a:spLocks noEditPoints="1"/>
            </p:cNvSpPr>
            <p:nvPr/>
          </p:nvSpPr>
          <p:spPr bwMode="auto">
            <a:xfrm>
              <a:off x="7954681" y="1439214"/>
              <a:ext cx="254730" cy="253695"/>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000000"/>
                </a:solidFill>
                <a:latin typeface="微软雅黑" panose="020B0503020204020204" pitchFamily="34" charset="-122"/>
                <a:ea typeface="微软雅黑" panose="020B0503020204020204" pitchFamily="34" charset="-122"/>
                <a:sym typeface="Gill Sans" charset="0"/>
              </a:endParaRPr>
            </a:p>
          </p:txBody>
        </p:sp>
      </p:grpSp>
      <p:sp>
        <p:nvSpPr>
          <p:cNvPr id="60" name="TextBox 59"/>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fltVal val="0"/>
                                          </p:val>
                                        </p:tav>
                                        <p:tav tm="100000">
                                          <p:val>
                                            <p:strVal val="#ppt_w"/>
                                          </p:val>
                                        </p:tav>
                                      </p:tavLst>
                                    </p:anim>
                                    <p:anim calcmode="lin" valueType="num">
                                      <p:cBhvr>
                                        <p:cTn id="12" dur="500" fill="hold"/>
                                        <p:tgtEl>
                                          <p:spTgt spid="44"/>
                                        </p:tgtEl>
                                        <p:attrNameLst>
                                          <p:attrName>ppt_h</p:attrName>
                                        </p:attrNameLst>
                                      </p:cBhvr>
                                      <p:tavLst>
                                        <p:tav tm="0">
                                          <p:val>
                                            <p:fltVal val="0"/>
                                          </p:val>
                                        </p:tav>
                                        <p:tav tm="100000">
                                          <p:val>
                                            <p:strVal val="#ppt_h"/>
                                          </p:val>
                                        </p:tav>
                                      </p:tavLst>
                                    </p:anim>
                                    <p:animEffect transition="in" filter="fade">
                                      <p:cBhvr>
                                        <p:cTn id="13" dur="500"/>
                                        <p:tgtEl>
                                          <p:spTgt spid="4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53" presetClass="entr" presetSubtype="16"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500" fill="hold"/>
                                        <p:tgtEl>
                                          <p:spTgt spid="47"/>
                                        </p:tgtEl>
                                        <p:attrNameLst>
                                          <p:attrName>ppt_w</p:attrName>
                                        </p:attrNameLst>
                                      </p:cBhvr>
                                      <p:tavLst>
                                        <p:tav tm="0">
                                          <p:val>
                                            <p:fltVal val="0"/>
                                          </p:val>
                                        </p:tav>
                                        <p:tav tm="100000">
                                          <p:val>
                                            <p:strVal val="#ppt_w"/>
                                          </p:val>
                                        </p:tav>
                                      </p:tavLst>
                                    </p:anim>
                                    <p:anim calcmode="lin" valueType="num">
                                      <p:cBhvr>
                                        <p:cTn id="25" dur="500" fill="hold"/>
                                        <p:tgtEl>
                                          <p:spTgt spid="47"/>
                                        </p:tgtEl>
                                        <p:attrNameLst>
                                          <p:attrName>ppt_h</p:attrName>
                                        </p:attrNameLst>
                                      </p:cBhvr>
                                      <p:tavLst>
                                        <p:tav tm="0">
                                          <p:val>
                                            <p:fltVal val="0"/>
                                          </p:val>
                                        </p:tav>
                                        <p:tav tm="100000">
                                          <p:val>
                                            <p:strVal val="#ppt_h"/>
                                          </p:val>
                                        </p:tav>
                                      </p:tavLst>
                                    </p:anim>
                                    <p:animEffect transition="in" filter="fade">
                                      <p:cBhvr>
                                        <p:cTn id="26" dur="500"/>
                                        <p:tgtEl>
                                          <p:spTgt spid="47"/>
                                        </p:tgtEl>
                                      </p:cBhvr>
                                    </p:animEffect>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anim calcmode="lin" valueType="num">
                                      <p:cBhvr>
                                        <p:cTn id="34" dur="500" fill="hold"/>
                                        <p:tgtEl>
                                          <p:spTgt spid="53"/>
                                        </p:tgtEl>
                                        <p:attrNameLst>
                                          <p:attrName>ppt_w</p:attrName>
                                        </p:attrNameLst>
                                      </p:cBhvr>
                                      <p:tavLst>
                                        <p:tav tm="0">
                                          <p:val>
                                            <p:fltVal val="0"/>
                                          </p:val>
                                        </p:tav>
                                        <p:tav tm="100000">
                                          <p:val>
                                            <p:strVal val="#ppt_w"/>
                                          </p:val>
                                        </p:tav>
                                      </p:tavLst>
                                    </p:anim>
                                    <p:anim calcmode="lin" valueType="num">
                                      <p:cBhvr>
                                        <p:cTn id="35" dur="500" fill="hold"/>
                                        <p:tgtEl>
                                          <p:spTgt spid="53"/>
                                        </p:tgtEl>
                                        <p:attrNameLst>
                                          <p:attrName>ppt_h</p:attrName>
                                        </p:attrNameLst>
                                      </p:cBhvr>
                                      <p:tavLst>
                                        <p:tav tm="0">
                                          <p:val>
                                            <p:fltVal val="0"/>
                                          </p:val>
                                        </p:tav>
                                        <p:tav tm="100000">
                                          <p:val>
                                            <p:strVal val="#ppt_h"/>
                                          </p:val>
                                        </p:tav>
                                      </p:tavLst>
                                    </p:anim>
                                    <p:animEffect transition="in" filter="fade">
                                      <p:cBhvr>
                                        <p:cTn id="36" dur="500"/>
                                        <p:tgtEl>
                                          <p:spTgt spid="53"/>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up)">
                                      <p:cBhvr>
                                        <p:cTn id="40" dur="500"/>
                                        <p:tgtEl>
                                          <p:spTgt spid="28"/>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par>
                                <p:cTn id="45" presetID="53" presetClass="entr" presetSubtype="16"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p:cTn id="47" dur="500" fill="hold"/>
                                        <p:tgtEl>
                                          <p:spTgt spid="41"/>
                                        </p:tgtEl>
                                        <p:attrNameLst>
                                          <p:attrName>ppt_w</p:attrName>
                                        </p:attrNameLst>
                                      </p:cBhvr>
                                      <p:tavLst>
                                        <p:tav tm="0">
                                          <p:val>
                                            <p:fltVal val="0"/>
                                          </p:val>
                                        </p:tav>
                                        <p:tav tm="100000">
                                          <p:val>
                                            <p:strVal val="#ppt_w"/>
                                          </p:val>
                                        </p:tav>
                                      </p:tavLst>
                                    </p:anim>
                                    <p:anim calcmode="lin" valueType="num">
                                      <p:cBhvr>
                                        <p:cTn id="48" dur="500" fill="hold"/>
                                        <p:tgtEl>
                                          <p:spTgt spid="41"/>
                                        </p:tgtEl>
                                        <p:attrNameLst>
                                          <p:attrName>ppt_h</p:attrName>
                                        </p:attrNameLst>
                                      </p:cBhvr>
                                      <p:tavLst>
                                        <p:tav tm="0">
                                          <p:val>
                                            <p:fltVal val="0"/>
                                          </p:val>
                                        </p:tav>
                                        <p:tav tm="100000">
                                          <p:val>
                                            <p:strVal val="#ppt_h"/>
                                          </p:val>
                                        </p:tav>
                                      </p:tavLst>
                                    </p:anim>
                                    <p:animEffect transition="in" filter="fade">
                                      <p:cBhvr>
                                        <p:cTn id="49" dur="500"/>
                                        <p:tgtEl>
                                          <p:spTgt spid="41"/>
                                        </p:tgtEl>
                                      </p:cBhvr>
                                    </p:animEffect>
                                  </p:childTnLst>
                                </p:cTn>
                              </p:par>
                            </p:childTnLst>
                          </p:cTn>
                        </p:par>
                        <p:par>
                          <p:cTn id="50" fill="hold">
                            <p:stCondLst>
                              <p:cond delay="4000"/>
                            </p:stCondLst>
                            <p:childTnLst>
                              <p:par>
                                <p:cTn id="51" presetID="22" presetClass="entr" presetSubtype="4"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par>
                                <p:cTn id="54" presetID="53" presetClass="entr" presetSubtype="16"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500" fill="hold"/>
                                        <p:tgtEl>
                                          <p:spTgt spid="50"/>
                                        </p:tgtEl>
                                        <p:attrNameLst>
                                          <p:attrName>ppt_w</p:attrName>
                                        </p:attrNameLst>
                                      </p:cBhvr>
                                      <p:tavLst>
                                        <p:tav tm="0">
                                          <p:val>
                                            <p:fltVal val="0"/>
                                          </p:val>
                                        </p:tav>
                                        <p:tav tm="100000">
                                          <p:val>
                                            <p:strVal val="#ppt_w"/>
                                          </p:val>
                                        </p:tav>
                                      </p:tavLst>
                                    </p:anim>
                                    <p:anim calcmode="lin" valueType="num">
                                      <p:cBhvr>
                                        <p:cTn id="57" dur="500" fill="hold"/>
                                        <p:tgtEl>
                                          <p:spTgt spid="50"/>
                                        </p:tgtEl>
                                        <p:attrNameLst>
                                          <p:attrName>ppt_h</p:attrName>
                                        </p:attrNameLst>
                                      </p:cBhvr>
                                      <p:tavLst>
                                        <p:tav tm="0">
                                          <p:val>
                                            <p:fltVal val="0"/>
                                          </p:val>
                                        </p:tav>
                                        <p:tav tm="100000">
                                          <p:val>
                                            <p:strVal val="#ppt_h"/>
                                          </p:val>
                                        </p:tav>
                                      </p:tavLst>
                                    </p:anim>
                                    <p:animEffect transition="in" filter="fade">
                                      <p:cBhvr>
                                        <p:cTn id="58" dur="500"/>
                                        <p:tgtEl>
                                          <p:spTgt spid="50"/>
                                        </p:tgtEl>
                                      </p:cBhvr>
                                    </p:animEffect>
                                  </p:childTnLst>
                                </p:cTn>
                              </p:par>
                            </p:childTnLst>
                          </p:cTn>
                        </p:par>
                        <p:par>
                          <p:cTn id="59" fill="hold">
                            <p:stCondLst>
                              <p:cond delay="4500"/>
                            </p:stCondLst>
                            <p:childTnLst>
                              <p:par>
                                <p:cTn id="60" presetID="53" presetClass="entr" presetSubtype="16" fill="hold" nodeType="after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p:stCondLst>
                              <p:cond delay="5000"/>
                            </p:stCondLst>
                            <p:childTnLst>
                              <p:par>
                                <p:cTn id="66" presetID="10"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fade">
                                      <p:cBhvr>
                                        <p:cTn id="68"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7" grpId="0" animBg="1"/>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05"/>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en-US" altLang="zh-CN" dirty="0">
                <a:solidFill>
                  <a:schemeClr val="bg1"/>
                </a:solidFill>
                <a:latin typeface="微软雅黑" panose="020B0503020204020204" pitchFamily="34" charset="-122"/>
                <a:ea typeface="微软雅黑" panose="020B0503020204020204" pitchFamily="34" charset="-122"/>
              </a:rPr>
              <a:t>LDA</a:t>
            </a:r>
            <a:r>
              <a:rPr lang="zh-CN" altLang="en-US" dirty="0">
                <a:solidFill>
                  <a:schemeClr val="bg1"/>
                </a:solidFill>
                <a:latin typeface="微软雅黑" panose="020B0503020204020204" pitchFamily="34" charset="-122"/>
                <a:ea typeface="微软雅黑" panose="020B0503020204020204" pitchFamily="34" charset="-122"/>
              </a:rPr>
              <a:t>建模</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a:grpSpLocks noChangeAspect="1"/>
          </p:cNvGrpSpPr>
          <p:nvPr/>
        </p:nvGrpSpPr>
        <p:grpSpPr>
          <a:xfrm>
            <a:off x="362213" y="116632"/>
            <a:ext cx="381514" cy="327267"/>
            <a:chOff x="5084763" y="971548"/>
            <a:chExt cx="323865" cy="277813"/>
          </a:xfrm>
          <a:solidFill>
            <a:schemeClr val="accent5">
              <a:lumMod val="60000"/>
              <a:lumOff val="40000"/>
            </a:schemeClr>
          </a:solidFill>
        </p:grpSpPr>
        <p:sp>
          <p:nvSpPr>
            <p:cNvPr id="3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6" name="Freeform 12"/>
          <p:cNvSpPr/>
          <p:nvPr/>
        </p:nvSpPr>
        <p:spPr bwMode="auto">
          <a:xfrm>
            <a:off x="1608509" y="431276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50000"/>
                  <a:lumOff val="50000"/>
                </a:schemeClr>
              </a:solidFill>
            </a:endParaRPr>
          </a:p>
        </p:txBody>
      </p:sp>
      <p:sp>
        <p:nvSpPr>
          <p:cNvPr id="27" name="Freeform 12"/>
          <p:cNvSpPr/>
          <p:nvPr/>
        </p:nvSpPr>
        <p:spPr bwMode="auto">
          <a:xfrm flipH="1" flipV="1">
            <a:off x="10202043" y="522920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50000"/>
                  <a:lumOff val="50000"/>
                </a:schemeClr>
              </a:solidFill>
            </a:endParaRPr>
          </a:p>
        </p:txBody>
      </p:sp>
      <p:sp>
        <p:nvSpPr>
          <p:cNvPr id="28" name="TextBox 27"/>
          <p:cNvSpPr txBox="1"/>
          <p:nvPr/>
        </p:nvSpPr>
        <p:spPr>
          <a:xfrm>
            <a:off x="1968549" y="4626967"/>
            <a:ext cx="8545239" cy="929640"/>
          </a:xfrm>
          <a:prstGeom prst="rect">
            <a:avLst/>
          </a:prstGeom>
          <a:noFill/>
        </p:spPr>
        <p:txBody>
          <a:bodyPr wrap="square" rtlCol="0">
            <a:spAutoFit/>
          </a:bodyPr>
          <a:lstStyle/>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LDA(Latent Dirichlet Allocation)是一种文档生成模型。LDA主题模型将文本分为文档层、主题层和单词层，文档和主题相关联主题和单词相关，联假设一篇文档是由主题集合中的各个主题按照一定的比例构成的，而每一个主题，又是由单词表中的单词按照一定的比例混合而成的.通过机器学习的方法可以得到文档的主题。</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29"/>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3" name="图片 3"/>
          <p:cNvPicPr>
            <a:picLocks noChangeAspect="1"/>
          </p:cNvPicPr>
          <p:nvPr/>
        </p:nvPicPr>
        <p:blipFill>
          <a:blip r:embed="rId2"/>
          <a:stretch>
            <a:fillRect/>
          </a:stretch>
        </p:blipFill>
        <p:spPr>
          <a:xfrm>
            <a:off x="6144895" y="1208405"/>
            <a:ext cx="5821045" cy="2733040"/>
          </a:xfrm>
          <a:prstGeom prst="rect">
            <a:avLst/>
          </a:prstGeom>
          <a:noFill/>
          <a:ln w="9525">
            <a:noFill/>
          </a:ln>
        </p:spPr>
      </p:pic>
      <p:pic>
        <p:nvPicPr>
          <p:cNvPr id="10" name="图片 1"/>
          <p:cNvPicPr>
            <a:picLocks noChangeAspect="1"/>
          </p:cNvPicPr>
          <p:nvPr/>
        </p:nvPicPr>
        <p:blipFill>
          <a:blip r:embed="rId3"/>
          <a:stretch>
            <a:fillRect/>
          </a:stretch>
        </p:blipFill>
        <p:spPr>
          <a:xfrm>
            <a:off x="264795" y="1208405"/>
            <a:ext cx="5561965" cy="2733675"/>
          </a:xfrm>
          <a:prstGeom prst="rect">
            <a:avLst/>
          </a:prstGeom>
          <a:noFill/>
          <a:ln w="9525">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26"/>
                                        </p:tgtEl>
                                        <p:attrNameLst>
                                          <p:attrName>ppt_x</p:attrName>
                                          <p:attrName>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27"/>
                                        </p:tgtEl>
                                        <p:attrNameLst>
                                          <p:attrName>ppt_x</p:attrName>
                                          <p:attrName>ppt_y</p:attrName>
                                        </p:attrNameLst>
                                      </p:cBhvr>
                                      <p:rCtr x="-19748" y="-5509"/>
                                    </p:animMotion>
                                  </p:childTnLst>
                                </p:cTn>
                              </p:par>
                            </p:childTnLst>
                          </p:cTn>
                        </p:par>
                        <p:par>
                          <p:cTn id="13" fill="hold">
                            <p:stCondLst>
                              <p:cond delay="0"/>
                            </p:stCondLst>
                            <p:childTnLst>
                              <p:par>
                                <p:cTn id="14" presetID="18" presetClass="entr" presetSubtype="3"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strips(upRight)">
                                      <p:cBhvr>
                                        <p:cTn id="16" dur="500"/>
                                        <p:tgtEl>
                                          <p:spTgt spid="2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05"/>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用户人格建模</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a:grpSpLocks noChangeAspect="1"/>
          </p:cNvGrpSpPr>
          <p:nvPr/>
        </p:nvGrpSpPr>
        <p:grpSpPr>
          <a:xfrm>
            <a:off x="362213" y="116632"/>
            <a:ext cx="381514" cy="327267"/>
            <a:chOff x="5084763" y="971548"/>
            <a:chExt cx="323865" cy="277813"/>
          </a:xfrm>
          <a:solidFill>
            <a:schemeClr val="accent5">
              <a:lumMod val="60000"/>
              <a:lumOff val="40000"/>
            </a:schemeClr>
          </a:solidFill>
        </p:grpSpPr>
        <p:sp>
          <p:nvSpPr>
            <p:cNvPr id="3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6" name="Freeform 12"/>
          <p:cNvSpPr/>
          <p:nvPr/>
        </p:nvSpPr>
        <p:spPr bwMode="auto">
          <a:xfrm>
            <a:off x="1608509" y="431276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50000"/>
                  <a:lumOff val="50000"/>
                </a:schemeClr>
              </a:solidFill>
            </a:endParaRPr>
          </a:p>
        </p:txBody>
      </p:sp>
      <p:sp>
        <p:nvSpPr>
          <p:cNvPr id="27" name="Freeform 12"/>
          <p:cNvSpPr/>
          <p:nvPr/>
        </p:nvSpPr>
        <p:spPr bwMode="auto">
          <a:xfrm flipH="1" flipV="1">
            <a:off x="10202043" y="522920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50000"/>
                  <a:lumOff val="50000"/>
                </a:schemeClr>
              </a:solidFill>
            </a:endParaRPr>
          </a:p>
        </p:txBody>
      </p:sp>
      <p:sp>
        <p:nvSpPr>
          <p:cNvPr id="28" name="TextBox 27"/>
          <p:cNvSpPr txBox="1"/>
          <p:nvPr/>
        </p:nvSpPr>
        <p:spPr>
          <a:xfrm>
            <a:off x="1968549" y="4626967"/>
            <a:ext cx="8545239" cy="929640"/>
          </a:xfrm>
          <a:prstGeom prst="rect">
            <a:avLst/>
          </a:prstGeom>
          <a:noFill/>
        </p:spPr>
        <p:txBody>
          <a:bodyPr wrap="square" rtlCol="0">
            <a:spAutoFit/>
          </a:bodyPr>
          <a:lstStyle/>
          <a:p>
            <a:pPr>
              <a:lnSpc>
                <a:spcPct val="130000"/>
              </a:lnSpc>
              <a:spcBef>
                <a:spcPct val="0"/>
              </a:spcBef>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建模的思路为，对输入的训练对象根据不同的回归算法，使用某一种假设模型进行计算分析，这些模型中通常包含有未知的参数，将分析的结果同监督信号进行对比，从而修正模型参数，重复地进行这个学习过程，可以估计出模型所需要的参数，从而达到当新的输入对象到来时推断出正确的输出结果的预测效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29"/>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4" name="图片 3"/>
          <p:cNvPicPr>
            <a:picLocks noChangeAspect="1"/>
          </p:cNvPicPr>
          <p:nvPr/>
        </p:nvPicPr>
        <p:blipFill>
          <a:blip r:embed="rId2"/>
          <a:stretch>
            <a:fillRect/>
          </a:stretch>
        </p:blipFill>
        <p:spPr>
          <a:xfrm>
            <a:off x="840740" y="1159510"/>
            <a:ext cx="4511675" cy="2733040"/>
          </a:xfrm>
          <a:prstGeom prst="rect">
            <a:avLst/>
          </a:prstGeom>
          <a:noFill/>
          <a:ln w="9525">
            <a:noFill/>
          </a:ln>
        </p:spPr>
      </p:pic>
      <p:sp>
        <p:nvSpPr>
          <p:cNvPr id="100" name="文本框 99"/>
          <p:cNvSpPr txBox="1"/>
          <p:nvPr/>
        </p:nvSpPr>
        <p:spPr>
          <a:xfrm>
            <a:off x="6593523" y="1652588"/>
            <a:ext cx="5080000" cy="1489075"/>
          </a:xfrm>
          <a:prstGeom prst="rect">
            <a:avLst/>
          </a:prstGeom>
          <a:noFill/>
          <a:ln w="9525">
            <a:noFill/>
          </a:ln>
        </p:spPr>
        <p:txBody>
          <a:bodyPr>
            <a:spAutoFit/>
          </a:bodyPr>
          <a:p>
            <a:pPr algn="l">
              <a:lnSpc>
                <a:spcPct val="130000"/>
              </a:lnSpc>
            </a:pPr>
            <a:r>
              <a:rPr lang="en-US" altLang="zh-CN" sz="1400" b="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rPr>
              <a:t>研究前期通过线上问卷调查的方式，收集一部分微博用户的微博数据及个人的大五人格指标，作为训练集，采用回归算法找到、建立从这些用户的微博文本反映出的情绪向量集X到其大五人格指标的传递矩阵W，并用以预测给定某用户的情绪向量所反映出的大五人格指标。</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等腰三角形 10"/>
          <p:cNvSpPr>
            <a:spLocks noChangeAspect="1" noChangeArrowheads="1"/>
          </p:cNvSpPr>
          <p:nvPr/>
        </p:nvSpPr>
        <p:spPr bwMode="auto">
          <a:xfrm rot="5400000" flipV="1">
            <a:off x="6121748" y="2144913"/>
            <a:ext cx="239249" cy="206315"/>
          </a:xfrm>
          <a:prstGeom prst="triangle">
            <a:avLst>
              <a:gd name="adj" fmla="val 50000"/>
            </a:avLst>
          </a:prstGeom>
          <a:solidFill>
            <a:schemeClr val="accent5">
              <a:lumMod val="50000"/>
            </a:schemeClr>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pic>
        <p:nvPicPr>
          <p:cNvPr id="5" name="图片 22" descr="20150819114740045"/>
          <p:cNvPicPr>
            <a:picLocks noChangeAspect="1"/>
          </p:cNvPicPr>
          <p:nvPr/>
        </p:nvPicPr>
        <p:blipFill>
          <a:blip r:embed="rId3"/>
          <a:stretch>
            <a:fillRect/>
          </a:stretch>
        </p:blipFill>
        <p:spPr>
          <a:xfrm>
            <a:off x="840740" y="1064895"/>
            <a:ext cx="4511675" cy="315150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26"/>
                                        </p:tgtEl>
                                        <p:attrNameLst>
                                          <p:attrName>ppt_x</p:attrName>
                                          <p:attrName>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27"/>
                                        </p:tgtEl>
                                        <p:attrNameLst>
                                          <p:attrName>ppt_x</p:attrName>
                                          <p:attrName>ppt_y</p:attrName>
                                        </p:attrNameLst>
                                      </p:cBhvr>
                                      <p:rCtr x="-19748" y="-5509"/>
                                    </p:animMotion>
                                  </p:childTnLst>
                                </p:cTn>
                              </p:par>
                            </p:childTnLst>
                          </p:cTn>
                        </p:par>
                        <p:par>
                          <p:cTn id="13" fill="hold">
                            <p:stCondLst>
                              <p:cond delay="0"/>
                            </p:stCondLst>
                            <p:childTnLst>
                              <p:par>
                                <p:cTn id="14" presetID="18" presetClass="entr" presetSubtype="3"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strips(upRight)">
                                      <p:cBhvr>
                                        <p:cTn id="16" dur="500"/>
                                        <p:tgtEl>
                                          <p:spTgt spid="2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2000"/>
                                        <p:tgtEl>
                                          <p:spTgt spid="30"/>
                                        </p:tgtEl>
                                      </p:cBhvr>
                                    </p:animEffect>
                                  </p:childTnLst>
                                </p:cTn>
                              </p:par>
                            </p:childTnLst>
                          </p:cTn>
                        </p:par>
                        <p:par>
                          <p:cTn id="21" fill="hold">
                            <p:stCondLst>
                              <p:cond delay="2500"/>
                            </p:stCondLst>
                            <p:childTnLst>
                              <p:par>
                                <p:cTn id="22" presetID="1"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26" presetClass="emph" presetSubtype="0" fill="hold" grpId="1" nodeType="with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checkerboard(across)">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bldLvl="0" animBg="1"/>
      <p:bldP spid="27" grpId="0" bldLvl="0" animBg="1"/>
      <p:bldP spid="27" grpId="1" bldLvl="0" animBg="1"/>
      <p:bldP spid="28" grpId="0"/>
      <p:bldP spid="30" grpId="0"/>
      <p:bldP spid="11" grpId="0" bldLvl="0" animBg="1"/>
      <p:bldP spid="11"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05"/>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37394" y="170225"/>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展示平台搭建</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a:grpSpLocks noChangeAspect="1"/>
          </p:cNvGrpSpPr>
          <p:nvPr/>
        </p:nvGrpSpPr>
        <p:grpSpPr>
          <a:xfrm>
            <a:off x="362213" y="116632"/>
            <a:ext cx="381514" cy="327267"/>
            <a:chOff x="5084763" y="971548"/>
            <a:chExt cx="323865" cy="277813"/>
          </a:xfrm>
          <a:solidFill>
            <a:schemeClr val="accent5">
              <a:lumMod val="60000"/>
              <a:lumOff val="40000"/>
            </a:schemeClr>
          </a:solidFill>
        </p:grpSpPr>
        <p:sp>
          <p:nvSpPr>
            <p:cNvPr id="3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6" name="Freeform 12"/>
          <p:cNvSpPr/>
          <p:nvPr/>
        </p:nvSpPr>
        <p:spPr bwMode="auto">
          <a:xfrm>
            <a:off x="1608509" y="431276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50000"/>
                  <a:lumOff val="50000"/>
                </a:schemeClr>
              </a:solidFill>
            </a:endParaRPr>
          </a:p>
        </p:txBody>
      </p:sp>
      <p:sp>
        <p:nvSpPr>
          <p:cNvPr id="27" name="Freeform 12"/>
          <p:cNvSpPr/>
          <p:nvPr/>
        </p:nvSpPr>
        <p:spPr bwMode="auto">
          <a:xfrm flipH="1" flipV="1">
            <a:off x="10202043" y="522920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50000"/>
                  <a:lumOff val="50000"/>
                </a:schemeClr>
              </a:solidFill>
            </a:endParaRPr>
          </a:p>
        </p:txBody>
      </p:sp>
      <p:sp>
        <p:nvSpPr>
          <p:cNvPr id="28" name="TextBox 27"/>
          <p:cNvSpPr txBox="1"/>
          <p:nvPr/>
        </p:nvSpPr>
        <p:spPr>
          <a:xfrm>
            <a:off x="1968549" y="4626967"/>
            <a:ext cx="8545239" cy="929640"/>
          </a:xfrm>
          <a:prstGeom prst="rect">
            <a:avLst/>
          </a:prstGeom>
          <a:noFill/>
        </p:spPr>
        <p:txBody>
          <a:bodyPr wrap="square" rtlCol="0">
            <a:spAutoFit/>
          </a:bodyPr>
          <a:lstStyle/>
          <a:p>
            <a:pPr>
              <a:lnSpc>
                <a:spcPct val="130000"/>
              </a:lnSpc>
              <a:spcBef>
                <a:spcPct val="0"/>
              </a:spcBef>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初步设定的需求为，输入已知用户微博昵称或数字id，系统即对用户开始进行分析画像，并用户的画像结果包括兴趣爱好，关注内容等进行可视化展示，同时展示用户在五大人格特质上的性格特征，及该用户的主要社交网络情况，从多个角度对画像结果进行展示。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29"/>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4" name="图片 3" descr="03778c025edd4c3b9234c7c593e48311_th"/>
          <p:cNvPicPr>
            <a:picLocks noChangeAspect="1"/>
          </p:cNvPicPr>
          <p:nvPr/>
        </p:nvPicPr>
        <p:blipFill>
          <a:blip r:embed="rId2"/>
          <a:stretch>
            <a:fillRect/>
          </a:stretch>
        </p:blipFill>
        <p:spPr>
          <a:xfrm>
            <a:off x="3005455" y="1176020"/>
            <a:ext cx="6285230" cy="2809240"/>
          </a:xfrm>
          <a:prstGeom prst="rect">
            <a:avLst/>
          </a:prstGeom>
        </p:spPr>
      </p:pic>
      <p:pic>
        <p:nvPicPr>
          <p:cNvPr id="5" name="图片 4" descr="timg"/>
          <p:cNvPicPr>
            <a:picLocks noChangeAspect="1"/>
          </p:cNvPicPr>
          <p:nvPr/>
        </p:nvPicPr>
        <p:blipFill>
          <a:blip r:embed="rId3"/>
          <a:stretch>
            <a:fillRect/>
          </a:stretch>
        </p:blipFill>
        <p:spPr>
          <a:xfrm>
            <a:off x="2137410" y="1078865"/>
            <a:ext cx="3991610" cy="3003550"/>
          </a:xfrm>
          <a:prstGeom prst="rect">
            <a:avLst/>
          </a:prstGeom>
        </p:spPr>
      </p:pic>
      <p:pic>
        <p:nvPicPr>
          <p:cNvPr id="7" name="图片 6" descr="timg (1)"/>
          <p:cNvPicPr>
            <a:picLocks noChangeAspect="1"/>
          </p:cNvPicPr>
          <p:nvPr/>
        </p:nvPicPr>
        <p:blipFill>
          <a:blip r:embed="rId4"/>
          <a:stretch>
            <a:fillRect/>
          </a:stretch>
        </p:blipFill>
        <p:spPr>
          <a:xfrm>
            <a:off x="6129020" y="1002665"/>
            <a:ext cx="3576320" cy="315658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26"/>
                                        </p:tgtEl>
                                        <p:attrNameLst>
                                          <p:attrName>ppt_x</p:attrName>
                                          <p:attrName>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27"/>
                                        </p:tgtEl>
                                        <p:attrNameLst>
                                          <p:attrName>ppt_x</p:attrName>
                                          <p:attrName>ppt_y</p:attrName>
                                        </p:attrNameLst>
                                      </p:cBhvr>
                                      <p:rCtr x="-19748" y="-5509"/>
                                    </p:animMotion>
                                  </p:childTnLst>
                                </p:cTn>
                              </p:par>
                            </p:childTnLst>
                          </p:cTn>
                        </p:par>
                        <p:par>
                          <p:cTn id="13" fill="hold">
                            <p:stCondLst>
                              <p:cond delay="0"/>
                            </p:stCondLst>
                            <p:childTnLst>
                              <p:par>
                                <p:cTn id="14" presetID="18" presetClass="entr" presetSubtype="3"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strips(upRight)">
                                      <p:cBhvr>
                                        <p:cTn id="16" dur="500"/>
                                        <p:tgtEl>
                                          <p:spTgt spid="2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20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bldLvl="0" animBg="1"/>
      <p:bldP spid="27" grpId="0" bldLvl="0" animBg="1"/>
      <p:bldP spid="27" grpId="1" bldLvl="0" animBg="1"/>
      <p:bldP spid="28"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难点分析</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9"/>
          <p:cNvSpPr>
            <a:spLocks noEditPoints="1"/>
          </p:cNvSpPr>
          <p:nvPr/>
        </p:nvSpPr>
        <p:spPr bwMode="auto">
          <a:xfrm rot="19469485">
            <a:off x="350522" y="103242"/>
            <a:ext cx="395368" cy="42128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nvGrpSpPr>
          <p:cNvPr id="30" name="组合 29"/>
          <p:cNvGrpSpPr/>
          <p:nvPr/>
        </p:nvGrpSpPr>
        <p:grpSpPr>
          <a:xfrm>
            <a:off x="565965" y="1334927"/>
            <a:ext cx="2158455" cy="2196000"/>
            <a:chOff x="471707" y="1675770"/>
            <a:chExt cx="2158455" cy="2196000"/>
          </a:xfrm>
          <a:solidFill>
            <a:schemeClr val="accent5">
              <a:lumMod val="75000"/>
            </a:schemeClr>
          </a:solidFill>
        </p:grpSpPr>
        <p:grpSp>
          <p:nvGrpSpPr>
            <p:cNvPr id="31" name="组合 30"/>
            <p:cNvGrpSpPr>
              <a:grpSpLocks noChangeAspect="1"/>
            </p:cNvGrpSpPr>
            <p:nvPr/>
          </p:nvGrpSpPr>
          <p:grpSpPr>
            <a:xfrm>
              <a:off x="471707" y="1675770"/>
              <a:ext cx="2158455" cy="2196000"/>
              <a:chOff x="5397500" y="5734050"/>
              <a:chExt cx="365125" cy="371476"/>
            </a:xfrm>
            <a:grpFill/>
          </p:grpSpPr>
          <p:sp>
            <p:nvSpPr>
              <p:cNvPr id="3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3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3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nvGrpSpPr>
            <p:cNvPr id="32" name="组合 31"/>
            <p:cNvGrpSpPr>
              <a:grpSpLocks noChangeAspect="1"/>
            </p:cNvGrpSpPr>
            <p:nvPr/>
          </p:nvGrpSpPr>
          <p:grpSpPr>
            <a:xfrm>
              <a:off x="1735995" y="2108076"/>
              <a:ext cx="462003" cy="468000"/>
              <a:chOff x="2665061" y="4979202"/>
              <a:chExt cx="284308" cy="288000"/>
            </a:xfrm>
            <a:grpFill/>
          </p:grpSpPr>
          <p:sp>
            <p:nvSpPr>
              <p:cNvPr id="3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3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38" name="组合 37"/>
          <p:cNvGrpSpPr/>
          <p:nvPr/>
        </p:nvGrpSpPr>
        <p:grpSpPr>
          <a:xfrm>
            <a:off x="609695" y="3766129"/>
            <a:ext cx="2158455" cy="2196000"/>
            <a:chOff x="478903" y="4355475"/>
            <a:chExt cx="2158455" cy="2196000"/>
          </a:xfrm>
          <a:solidFill>
            <a:schemeClr val="accent5">
              <a:lumMod val="50000"/>
            </a:schemeClr>
          </a:solidFill>
        </p:grpSpPr>
        <p:grpSp>
          <p:nvGrpSpPr>
            <p:cNvPr id="39" name="组合 38"/>
            <p:cNvGrpSpPr>
              <a:grpSpLocks noChangeAspect="1"/>
            </p:cNvGrpSpPr>
            <p:nvPr/>
          </p:nvGrpSpPr>
          <p:grpSpPr>
            <a:xfrm>
              <a:off x="1795203" y="4733013"/>
              <a:ext cx="366333" cy="576000"/>
              <a:chOff x="2257888" y="5547128"/>
              <a:chExt cx="137373" cy="216000"/>
            </a:xfrm>
            <a:grpFill/>
          </p:grpSpPr>
          <p:sp>
            <p:nvSpPr>
              <p:cNvPr id="44"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45"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nvGrpSpPr>
            <p:cNvPr id="40" name="组合 39"/>
            <p:cNvGrpSpPr>
              <a:grpSpLocks noChangeAspect="1"/>
            </p:cNvGrpSpPr>
            <p:nvPr/>
          </p:nvGrpSpPr>
          <p:grpSpPr>
            <a:xfrm>
              <a:off x="478903" y="4355475"/>
              <a:ext cx="2158455" cy="2196000"/>
              <a:chOff x="5397500" y="5734050"/>
              <a:chExt cx="365125" cy="371476"/>
            </a:xfrm>
            <a:grpFill/>
          </p:grpSpPr>
          <p:sp>
            <p:nvSpPr>
              <p:cNvPr id="41"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42"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43"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6" name="矩形 45"/>
          <p:cNvSpPr/>
          <p:nvPr/>
        </p:nvSpPr>
        <p:spPr>
          <a:xfrm>
            <a:off x="3285539" y="1116320"/>
            <a:ext cx="1096010" cy="367030"/>
          </a:xfrm>
          <a:prstGeom prst="rect">
            <a:avLst/>
          </a:prstGeom>
        </p:spPr>
        <p:txBody>
          <a:bodyPr wrap="none" lIns="91431" tIns="45716" rIns="91431" bIns="45716">
            <a:spAutoFit/>
          </a:bodyPr>
          <a:lstStyle/>
          <a:p>
            <a:r>
              <a:rPr lang="zh-CN" altLang="en-US" b="1" dirty="0">
                <a:solidFill>
                  <a:srgbClr val="31859C"/>
                </a:solidFill>
                <a:latin typeface="微软雅黑" panose="020B0503020204020204" pitchFamily="34" charset="-122"/>
                <a:ea typeface="微软雅黑" panose="020B0503020204020204" pitchFamily="34" charset="-122"/>
              </a:rPr>
              <a:t>筛选用户</a:t>
            </a:r>
            <a:endParaRPr lang="zh-CN" altLang="en-US" b="1" dirty="0">
              <a:solidFill>
                <a:srgbClr val="31859C"/>
              </a:solidFill>
              <a:latin typeface="微软雅黑" panose="020B0503020204020204" pitchFamily="34" charset="-122"/>
              <a:ea typeface="微软雅黑" panose="020B0503020204020204" pitchFamily="34" charset="-122"/>
            </a:endParaRPr>
          </a:p>
        </p:txBody>
      </p:sp>
      <p:sp>
        <p:nvSpPr>
          <p:cNvPr id="47" name="矩形 47"/>
          <p:cNvSpPr>
            <a:spLocks noChangeArrowheads="1"/>
          </p:cNvSpPr>
          <p:nvPr/>
        </p:nvSpPr>
        <p:spPr bwMode="auto">
          <a:xfrm>
            <a:off x="3297555" y="1485900"/>
            <a:ext cx="8164195"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anose="020B0503020204020204" pitchFamily="34" charset="-122"/>
              </a:rPr>
              <a:t>考察现实中微博用户的社交情况，除了用户自身正常吸引的粉丝外，还有很多由系统自动产生的恶意注册的用户，就是所谓的“僵尸粉”，如果爬取数据时收入则会对正常的分析带来很大干扰，因此甄别和屏蔽这些用户十分重要。</a:t>
            </a:r>
            <a:endParaRPr lang="zh-CN" altLang="en-US" sz="1400" dirty="0">
              <a:solidFill>
                <a:schemeClr val="tx1">
                  <a:lumMod val="65000"/>
                  <a:lumOff val="35000"/>
                </a:schemeClr>
              </a:solidFill>
              <a:sym typeface="微软雅黑" panose="020B0503020204020204" pitchFamily="34" charset="-122"/>
            </a:endParaRPr>
          </a:p>
        </p:txBody>
      </p:sp>
      <p:sp>
        <p:nvSpPr>
          <p:cNvPr id="48" name="矩形 47"/>
          <p:cNvSpPr/>
          <p:nvPr/>
        </p:nvSpPr>
        <p:spPr>
          <a:xfrm>
            <a:off x="3297604" y="2760895"/>
            <a:ext cx="1096010" cy="367030"/>
          </a:xfrm>
          <a:prstGeom prst="rect">
            <a:avLst/>
          </a:prstGeom>
        </p:spPr>
        <p:txBody>
          <a:bodyPr wrap="none" lIns="91431" tIns="45716" rIns="91431" bIns="45716">
            <a:spAutoFit/>
          </a:bodyPr>
          <a:lstStyle/>
          <a:p>
            <a:r>
              <a:rPr lang="zh-CN" altLang="en-US" b="1" dirty="0">
                <a:solidFill>
                  <a:srgbClr val="31859C"/>
                </a:solidFill>
                <a:latin typeface="微软雅黑" panose="020B0503020204020204" pitchFamily="34" charset="-122"/>
                <a:ea typeface="微软雅黑" panose="020B0503020204020204" pitchFamily="34" charset="-122"/>
              </a:rPr>
              <a:t>定义主题</a:t>
            </a:r>
            <a:endParaRPr lang="zh-CN" altLang="en-US" b="1" dirty="0">
              <a:solidFill>
                <a:srgbClr val="31859C"/>
              </a:solidFill>
              <a:latin typeface="微软雅黑" panose="020B0503020204020204" pitchFamily="34" charset="-122"/>
              <a:ea typeface="微软雅黑" panose="020B0503020204020204" pitchFamily="34" charset="-122"/>
            </a:endParaRPr>
          </a:p>
        </p:txBody>
      </p:sp>
      <p:sp>
        <p:nvSpPr>
          <p:cNvPr id="49" name="矩形 47"/>
          <p:cNvSpPr>
            <a:spLocks noChangeArrowheads="1"/>
          </p:cNvSpPr>
          <p:nvPr/>
        </p:nvSpPr>
        <p:spPr bwMode="auto">
          <a:xfrm>
            <a:off x="3297555" y="3130550"/>
            <a:ext cx="8176895"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anose="020B0503020204020204" pitchFamily="34" charset="-122"/>
              </a:rPr>
              <a:t>在创建使用LDA模型提取主题的过程中，最终可以得到的结果是与同一主题有关的语的聚类，以及每个用户的微博文本相对于这些主题的概率分布。人为地可以理解每个主题的主题词是什么：运动，空间探索和电脑，但是电脑并无法自行总结出这些主题词。</a:t>
            </a:r>
            <a:endParaRPr lang="zh-CN" altLang="en-US" sz="1400" dirty="0">
              <a:solidFill>
                <a:schemeClr val="tx1">
                  <a:lumMod val="65000"/>
                  <a:lumOff val="35000"/>
                </a:schemeClr>
              </a:solidFill>
              <a:sym typeface="微软雅黑" panose="020B0503020204020204" pitchFamily="34" charset="-122"/>
            </a:endParaRPr>
          </a:p>
        </p:txBody>
      </p:sp>
      <p:sp>
        <p:nvSpPr>
          <p:cNvPr id="51" name="矩形 50"/>
          <p:cNvSpPr/>
          <p:nvPr/>
        </p:nvSpPr>
        <p:spPr>
          <a:xfrm>
            <a:off x="3285539" y="4537549"/>
            <a:ext cx="1096010" cy="367030"/>
          </a:xfrm>
          <a:prstGeom prst="rect">
            <a:avLst/>
          </a:prstGeom>
        </p:spPr>
        <p:txBody>
          <a:bodyPr wrap="none" lIns="91431" tIns="45716" rIns="91431" bIns="45716">
            <a:spAutoFit/>
          </a:bodyPr>
          <a:lstStyle/>
          <a:p>
            <a:r>
              <a:rPr lang="zh-CN" altLang="en-US" b="1" dirty="0">
                <a:solidFill>
                  <a:srgbClr val="31859C"/>
                </a:solidFill>
                <a:latin typeface="微软雅黑" panose="020B0503020204020204" pitchFamily="34" charset="-122"/>
                <a:ea typeface="微软雅黑" panose="020B0503020204020204" pitchFamily="34" charset="-122"/>
              </a:rPr>
              <a:t>选取向量</a:t>
            </a:r>
            <a:endParaRPr lang="zh-CN" altLang="en-US" b="1" dirty="0">
              <a:solidFill>
                <a:srgbClr val="31859C"/>
              </a:solidFill>
              <a:latin typeface="微软雅黑" panose="020B0503020204020204" pitchFamily="34" charset="-122"/>
              <a:ea typeface="微软雅黑" panose="020B0503020204020204" pitchFamily="34" charset="-122"/>
            </a:endParaRPr>
          </a:p>
        </p:txBody>
      </p:sp>
      <p:sp>
        <p:nvSpPr>
          <p:cNvPr id="52" name="矩形 47"/>
          <p:cNvSpPr>
            <a:spLocks noChangeArrowheads="1"/>
          </p:cNvSpPr>
          <p:nvPr/>
        </p:nvSpPr>
        <p:spPr bwMode="auto">
          <a:xfrm>
            <a:off x="3187700" y="4907280"/>
            <a:ext cx="8274050" cy="138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1400" dirty="0">
                <a:solidFill>
                  <a:schemeClr val="tx1">
                    <a:lumMod val="65000"/>
                    <a:lumOff val="35000"/>
                  </a:schemeClr>
                </a:solidFill>
                <a:sym typeface="微软雅黑" panose="020B0503020204020204" pitchFamily="34" charset="-122"/>
              </a:rPr>
              <a:t>       </a:t>
            </a:r>
            <a:r>
              <a:rPr lang="zh-CN" altLang="en-US" sz="1400" dirty="0">
                <a:solidFill>
                  <a:schemeClr val="tx1">
                    <a:lumMod val="65000"/>
                    <a:lumOff val="35000"/>
                  </a:schemeClr>
                </a:solidFill>
                <a:sym typeface="微软雅黑" panose="020B0503020204020204" pitchFamily="34" charset="-122"/>
              </a:rPr>
              <a:t>本次与用户人格的研究和预测是基于用户文本内容挖掘的，然而从文本中提取的信息数量庞大，仅使用textmind软件即可提取超过100个文本特征向量，如果将其全部单独作为一个维度对用户人格进行预测则算法计算开销非常庞大，而且实际上考察这些文本向量对用户人格的反映程度，有些可以在很大程度上反映用户某一人格特征，有些则不具有分析价值，因此，如何筛选和过滤有分析价值的向量进行分析也是一个难点。</a:t>
            </a:r>
            <a:endParaRPr lang="zh-CN" altLang="en-US" sz="1400" dirty="0">
              <a:solidFill>
                <a:schemeClr val="tx1">
                  <a:lumMod val="65000"/>
                  <a:lumOff val="35000"/>
                </a:schemeClr>
              </a:solidFill>
              <a:sym typeface="微软雅黑" panose="020B0503020204020204" pitchFamily="34" charset="-122"/>
            </a:endParaRPr>
          </a:p>
        </p:txBody>
      </p:sp>
      <p:sp>
        <p:nvSpPr>
          <p:cNvPr id="58" name="TextBox 57"/>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animEffect transition="in" filter="fade">
                                      <p:cBhvr>
                                        <p:cTn id="9" dur="350"/>
                                        <p:tgtEl>
                                          <p:spTgt spid="30"/>
                                        </p:tgtEl>
                                      </p:cBhvr>
                                    </p:animEffect>
                                  </p:childTnLst>
                                </p:cTn>
                              </p:par>
                              <p:par>
                                <p:cTn id="10" presetID="53" presetClass="entr" presetSubtype="16" fill="hold" nodeType="withEffect">
                                  <p:stCondLst>
                                    <p:cond delay="3500"/>
                                  </p:stCondLst>
                                  <p:childTnLst>
                                    <p:set>
                                      <p:cBhvr>
                                        <p:cTn id="11" dur="1" fill="hold">
                                          <p:stCondLst>
                                            <p:cond delay="0"/>
                                          </p:stCondLst>
                                        </p:cTn>
                                        <p:tgtEl>
                                          <p:spTgt spid="38"/>
                                        </p:tgtEl>
                                        <p:attrNameLst>
                                          <p:attrName>style.visibility</p:attrName>
                                        </p:attrNameLst>
                                      </p:cBhvr>
                                      <p:to>
                                        <p:strVal val="visible"/>
                                      </p:to>
                                    </p:set>
                                    <p:anim calcmode="lin" valueType="num">
                                      <p:cBhvr>
                                        <p:cTn id="12" dur="350" fill="hold"/>
                                        <p:tgtEl>
                                          <p:spTgt spid="38"/>
                                        </p:tgtEl>
                                        <p:attrNameLst>
                                          <p:attrName>ppt_w</p:attrName>
                                        </p:attrNameLst>
                                      </p:cBhvr>
                                      <p:tavLst>
                                        <p:tav tm="0">
                                          <p:val>
                                            <p:fltVal val="0"/>
                                          </p:val>
                                        </p:tav>
                                        <p:tav tm="100000">
                                          <p:val>
                                            <p:strVal val="#ppt_w"/>
                                          </p:val>
                                        </p:tav>
                                      </p:tavLst>
                                    </p:anim>
                                    <p:anim calcmode="lin" valueType="num">
                                      <p:cBhvr>
                                        <p:cTn id="13" dur="350" fill="hold"/>
                                        <p:tgtEl>
                                          <p:spTgt spid="38"/>
                                        </p:tgtEl>
                                        <p:attrNameLst>
                                          <p:attrName>ppt_h</p:attrName>
                                        </p:attrNameLst>
                                      </p:cBhvr>
                                      <p:tavLst>
                                        <p:tav tm="0">
                                          <p:val>
                                            <p:fltVal val="0"/>
                                          </p:val>
                                        </p:tav>
                                        <p:tav tm="100000">
                                          <p:val>
                                            <p:strVal val="#ppt_h"/>
                                          </p:val>
                                        </p:tav>
                                      </p:tavLst>
                                    </p:anim>
                                    <p:animEffect transition="in" filter="fade">
                                      <p:cBhvr>
                                        <p:cTn id="14" dur="350"/>
                                        <p:tgtEl>
                                          <p:spTgt spid="38"/>
                                        </p:tgtEl>
                                      </p:cBhvr>
                                    </p:animEffec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par>
                          <p:cTn id="22" fill="hold">
                            <p:stCondLst>
                              <p:cond delay="1250"/>
                            </p:stCondLst>
                            <p:childTnLst>
                              <p:par>
                                <p:cTn id="23" presetID="10" presetClass="entr" presetSubtype="0" fill="hold" grpId="0" nodeType="afterEffect">
                                  <p:stCondLst>
                                    <p:cond delay="50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par>
                          <p:cTn id="29" fill="hold">
                            <p:stCondLst>
                              <p:cond delay="2250"/>
                            </p:stCondLst>
                            <p:childTnLst>
                              <p:par>
                                <p:cTn id="30" presetID="10" presetClass="entr" presetSubtype="0" fill="hold" grpId="0" nodeType="afterEffect">
                                  <p:stCondLst>
                                    <p:cond delay="50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par>
                          <p:cTn id="36" fill="hold">
                            <p:stCondLst>
                              <p:cond delay="3250"/>
                            </p:stCondLst>
                            <p:childTnLst>
                              <p:par>
                                <p:cTn id="37" presetID="10"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1" grpId="0"/>
      <p:bldP spid="52"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218267" cy="6858000"/>
          </a:xfrm>
          <a:prstGeom prst="rect">
            <a:avLst/>
          </a:prstGeom>
        </p:spPr>
      </p:pic>
      <p:sp>
        <p:nvSpPr>
          <p:cNvPr id="55" name="矩形 5"/>
          <p:cNvSpPr/>
          <p:nvPr/>
        </p:nvSpPr>
        <p:spPr>
          <a:xfrm>
            <a:off x="784" y="2571750"/>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文本框 12"/>
          <p:cNvSpPr txBox="1"/>
          <p:nvPr/>
        </p:nvSpPr>
        <p:spPr>
          <a:xfrm>
            <a:off x="4516986" y="3573016"/>
            <a:ext cx="3230880" cy="1260475"/>
          </a:xfrm>
          <a:prstGeom prst="rect">
            <a:avLst/>
          </a:prstGeom>
          <a:noFill/>
        </p:spPr>
        <p:txBody>
          <a:bodyPr wrap="none" rtlCol="0">
            <a:spAutoFit/>
          </a:bodyPr>
          <a:lstStyle/>
          <a:p>
            <a:pPr algn="ctr"/>
            <a:r>
              <a:rPr lang="zh-CN" altLang="en-US" sz="4800" b="1" dirty="0" smtClean="0">
                <a:solidFill>
                  <a:schemeClr val="accent5">
                    <a:lumMod val="60000"/>
                    <a:lumOff val="40000"/>
                  </a:schemeClr>
                </a:solidFill>
                <a:latin typeface="微软雅黑" panose="020B0503020204020204" pitchFamily="34" charset="-122"/>
                <a:ea typeface="微软雅黑" panose="020B0503020204020204" pitchFamily="34" charset="-122"/>
              </a:rPr>
              <a:t>可行性分析</a:t>
            </a:r>
            <a:endParaRPr lang="zh-CN" altLang="en-US" sz="4800" b="1" dirty="0" smtClean="0">
              <a:solidFill>
                <a:schemeClr val="accent5">
                  <a:lumMod val="60000"/>
                  <a:lumOff val="40000"/>
                </a:schemeClr>
              </a:solidFill>
              <a:latin typeface="微软雅黑" panose="020B0503020204020204" pitchFamily="34" charset="-122"/>
              <a:ea typeface="微软雅黑" panose="020B0503020204020204" pitchFamily="34" charset="-122"/>
            </a:endParaRPr>
          </a:p>
          <a:p>
            <a:pPr algn="ctr">
              <a:defRPr/>
            </a:pPr>
            <a:r>
              <a:rPr lang="en-US" altLang="zh-CN" sz="2800" b="1" dirty="0">
                <a:solidFill>
                  <a:schemeClr val="accent5">
                    <a:lumMod val="60000"/>
                    <a:lumOff val="40000"/>
                  </a:schemeClr>
                </a:solidFill>
              </a:rPr>
              <a:t>THE APPLICATION</a:t>
            </a:r>
            <a:endParaRPr lang="zh-CN"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3" name="Freeform 9"/>
          <p:cNvSpPr>
            <a:spLocks noEditPoints="1"/>
          </p:cNvSpPr>
          <p:nvPr/>
        </p:nvSpPr>
        <p:spPr bwMode="auto">
          <a:xfrm rot="19469485">
            <a:off x="5602658" y="2053066"/>
            <a:ext cx="1013732" cy="1080193"/>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9" name="TextBox 58"/>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43" grpId="0" animBg="1"/>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smtClean="0">
                <a:solidFill>
                  <a:schemeClr val="bg1"/>
                </a:solidFill>
                <a:latin typeface="微软雅黑" panose="020B0503020204020204" pitchFamily="34" charset="-122"/>
                <a:ea typeface="微软雅黑" panose="020B0503020204020204" pitchFamily="34" charset="-122"/>
              </a:rPr>
              <a:t>可行性论证</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9"/>
          <p:cNvSpPr>
            <a:spLocks noEditPoints="1"/>
          </p:cNvSpPr>
          <p:nvPr/>
        </p:nvSpPr>
        <p:spPr bwMode="auto">
          <a:xfrm rot="19469485">
            <a:off x="350522" y="103242"/>
            <a:ext cx="395368" cy="42128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1" name="椭圆 50"/>
          <p:cNvSpPr/>
          <p:nvPr/>
        </p:nvSpPr>
        <p:spPr>
          <a:xfrm>
            <a:off x="2317113" y="1151728"/>
            <a:ext cx="1368152" cy="1368152"/>
          </a:xfrm>
          <a:prstGeom prst="ellipse">
            <a:avLst/>
          </a:prstGeom>
          <a:noFill/>
          <a:ln w="190500">
            <a:solidFill>
              <a:schemeClr val="bg1">
                <a:lumMod val="75000"/>
                <a:alpha val="5019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弧形 51"/>
          <p:cNvSpPr/>
          <p:nvPr/>
        </p:nvSpPr>
        <p:spPr>
          <a:xfrm>
            <a:off x="2317113" y="1136488"/>
            <a:ext cx="1368152" cy="1368152"/>
          </a:xfrm>
          <a:prstGeom prst="arc">
            <a:avLst>
              <a:gd name="adj1" fmla="val 12287900"/>
              <a:gd name="adj2" fmla="val 1569112"/>
            </a:avLst>
          </a:prstGeom>
          <a:ln w="1905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文本框 9"/>
          <p:cNvSpPr txBox="1"/>
          <p:nvPr/>
        </p:nvSpPr>
        <p:spPr>
          <a:xfrm>
            <a:off x="2497187" y="2219917"/>
            <a:ext cx="1008112" cy="377026"/>
          </a:xfrm>
          <a:prstGeom prst="rect">
            <a:avLst/>
          </a:prstGeom>
          <a:noFill/>
        </p:spPr>
        <p:txBody>
          <a:bodyPr wrap="square" lIns="68580" tIns="34290" rIns="68580" bIns="34290" rtlCol="0">
            <a:spAutoFit/>
          </a:bodyPr>
          <a:lstStyle/>
          <a:p>
            <a:pPr marL="0" lvl="1" algn="ctr"/>
            <a:r>
              <a:rPr lang="en-US" altLang="zh-CN" sz="2000" dirty="0" smtClean="0">
                <a:solidFill>
                  <a:srgbClr val="31859C"/>
                </a:solidFill>
                <a:latin typeface="Impact MT Std" pitchFamily="34" charset="0"/>
                <a:ea typeface="微软雅黑" panose="020B0503020204020204" pitchFamily="34" charset="-122"/>
              </a:rPr>
              <a:t>50%</a:t>
            </a:r>
            <a:endParaRPr lang="zh-CN" altLang="en-US" sz="2000" dirty="0">
              <a:solidFill>
                <a:srgbClr val="31859C"/>
              </a:solidFill>
              <a:latin typeface="Impact MT Std" pitchFamily="34" charset="0"/>
              <a:ea typeface="微软雅黑" panose="020B0503020204020204" pitchFamily="34" charset="-122"/>
            </a:endParaRPr>
          </a:p>
        </p:txBody>
      </p:sp>
      <p:sp>
        <p:nvSpPr>
          <p:cNvPr id="54" name="椭圆 53"/>
          <p:cNvSpPr/>
          <p:nvPr/>
        </p:nvSpPr>
        <p:spPr>
          <a:xfrm>
            <a:off x="2137147" y="2738955"/>
            <a:ext cx="167901" cy="16790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776472" y="2308684"/>
            <a:ext cx="288032" cy="28803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3810094" y="1136804"/>
            <a:ext cx="663125" cy="663125"/>
            <a:chOff x="8125599" y="1434035"/>
            <a:chExt cx="2036802" cy="2036802"/>
          </a:xfrm>
        </p:grpSpPr>
        <p:sp>
          <p:nvSpPr>
            <p:cNvPr id="57" name="椭圆 56"/>
            <p:cNvSpPr/>
            <p:nvPr/>
          </p:nvSpPr>
          <p:spPr>
            <a:xfrm>
              <a:off x="8125599" y="1434035"/>
              <a:ext cx="2036802"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8"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sp>
        <p:nvSpPr>
          <p:cNvPr id="59" name="矩形 58"/>
          <p:cNvSpPr/>
          <p:nvPr/>
        </p:nvSpPr>
        <p:spPr>
          <a:xfrm>
            <a:off x="4637881" y="1268743"/>
            <a:ext cx="1163955" cy="367030"/>
          </a:xfrm>
          <a:prstGeom prst="rect">
            <a:avLst/>
          </a:prstGeom>
        </p:spPr>
        <p:txBody>
          <a:bodyPr wrap="none" lIns="91431" tIns="45716" rIns="91431" bIns="45716">
            <a:spAutoFit/>
          </a:bodyPr>
          <a:lstStyle/>
          <a:p>
            <a:pPr algn="l">
              <a:spcBef>
                <a:spcPct val="0"/>
              </a:spcBef>
              <a:buFont typeface="Arial" panose="020B0604020202020204" pitchFamily="34" charset="0"/>
              <a:buNone/>
            </a:pPr>
            <a:r>
              <a:rPr lang="zh-CN" altLang="en-US" b="1" dirty="0" smtClean="0">
                <a:solidFill>
                  <a:srgbClr val="31859C"/>
                </a:solidFill>
                <a:latin typeface="微软雅黑" panose="020B0503020204020204" pitchFamily="34" charset="-122"/>
                <a:ea typeface="微软雅黑" panose="020B0503020204020204" pitchFamily="34" charset="-122"/>
                <a:cs typeface="Arial" panose="020B0604020202020204" pitchFamily="34" charset="0"/>
              </a:rPr>
              <a:t> 技术支撑</a:t>
            </a:r>
            <a:endParaRPr lang="zh-CN" altLang="en-US" b="1" dirty="0" smtClean="0">
              <a:solidFill>
                <a:srgbClr val="31859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0" name="矩形 47"/>
          <p:cNvSpPr>
            <a:spLocks noChangeArrowheads="1"/>
          </p:cNvSpPr>
          <p:nvPr/>
        </p:nvSpPr>
        <p:spPr bwMode="auto">
          <a:xfrm>
            <a:off x="3865245" y="1825625"/>
            <a:ext cx="2952115" cy="148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chemeClr val="tx1">
                    <a:lumMod val="65000"/>
                    <a:lumOff val="35000"/>
                  </a:schemeClr>
                </a:solidFill>
                <a:sym typeface="微软雅黑" panose="020B0503020204020204" pitchFamily="34" charset="-122"/>
              </a:rPr>
              <a:t>目前基于大数据的文本分析和主题挖掘都有大量的研究，算法和语料库充足完备。</a:t>
            </a:r>
            <a:endParaRPr lang="zh-CN" altLang="en-US" sz="1400" dirty="0">
              <a:solidFill>
                <a:schemeClr val="tx1">
                  <a:lumMod val="65000"/>
                  <a:lumOff val="35000"/>
                </a:schemeClr>
              </a:solidFill>
              <a:sym typeface="微软雅黑" panose="020B0503020204020204" pitchFamily="34" charset="-122"/>
            </a:endParaRPr>
          </a:p>
          <a:p>
            <a:pPr>
              <a:lnSpc>
                <a:spcPct val="130000"/>
              </a:lnSpc>
              <a:spcBef>
                <a:spcPct val="0"/>
              </a:spcBef>
              <a:buNone/>
            </a:pPr>
            <a:r>
              <a:rPr lang="zh-CN" altLang="en-US" sz="1400" dirty="0">
                <a:solidFill>
                  <a:schemeClr val="tx1">
                    <a:lumMod val="65000"/>
                    <a:lumOff val="35000"/>
                  </a:schemeClr>
                </a:solidFill>
                <a:sym typeface="微软雅黑" panose="020B0503020204020204" pitchFamily="34" charset="-122"/>
              </a:rPr>
              <a:t>很多新兴的框架和搭建手脚架也为平台的搭建提供了方便。</a:t>
            </a:r>
            <a:endParaRPr lang="zh-CN" altLang="en-US" sz="1400" dirty="0">
              <a:solidFill>
                <a:schemeClr val="tx1">
                  <a:lumMod val="65000"/>
                  <a:lumOff val="35000"/>
                </a:schemeClr>
              </a:solidFill>
              <a:sym typeface="微软雅黑" panose="020B0503020204020204" pitchFamily="34" charset="-122"/>
            </a:endParaRPr>
          </a:p>
        </p:txBody>
      </p:sp>
      <p:sp>
        <p:nvSpPr>
          <p:cNvPr id="61" name="椭圆 60"/>
          <p:cNvSpPr/>
          <p:nvPr/>
        </p:nvSpPr>
        <p:spPr>
          <a:xfrm>
            <a:off x="6984933" y="1244251"/>
            <a:ext cx="1368152" cy="1368152"/>
          </a:xfrm>
          <a:prstGeom prst="ellipse">
            <a:avLst/>
          </a:prstGeom>
          <a:noFill/>
          <a:ln w="190500">
            <a:solidFill>
              <a:schemeClr val="bg1">
                <a:lumMod val="75000"/>
                <a:alpha val="5019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弧形 61"/>
          <p:cNvSpPr/>
          <p:nvPr/>
        </p:nvSpPr>
        <p:spPr>
          <a:xfrm>
            <a:off x="6997633" y="1229011"/>
            <a:ext cx="1368152" cy="1368152"/>
          </a:xfrm>
          <a:prstGeom prst="arc">
            <a:avLst>
              <a:gd name="adj1" fmla="val 14818203"/>
              <a:gd name="adj2" fmla="val 1569112"/>
            </a:avLst>
          </a:prstGeom>
          <a:ln w="1905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文本框 9"/>
          <p:cNvSpPr txBox="1"/>
          <p:nvPr/>
        </p:nvSpPr>
        <p:spPr>
          <a:xfrm>
            <a:off x="7177707" y="2234970"/>
            <a:ext cx="1008112" cy="377026"/>
          </a:xfrm>
          <a:prstGeom prst="rect">
            <a:avLst/>
          </a:prstGeom>
          <a:noFill/>
        </p:spPr>
        <p:txBody>
          <a:bodyPr wrap="square" lIns="68580" tIns="34290" rIns="68580" bIns="34290" rtlCol="0">
            <a:spAutoFit/>
          </a:bodyPr>
          <a:lstStyle/>
          <a:p>
            <a:pPr marL="0" lvl="1" algn="ctr"/>
            <a:r>
              <a:rPr lang="en-US" altLang="zh-CN" sz="2000" dirty="0" smtClean="0">
                <a:solidFill>
                  <a:srgbClr val="31859C"/>
                </a:solidFill>
                <a:latin typeface="Impact MT Std" pitchFamily="34" charset="0"/>
                <a:ea typeface="微软雅黑" panose="020B0503020204020204" pitchFamily="34" charset="-122"/>
              </a:rPr>
              <a:t>40%</a:t>
            </a:r>
            <a:endParaRPr lang="zh-CN" altLang="en-US" sz="2000" dirty="0">
              <a:solidFill>
                <a:srgbClr val="31859C"/>
              </a:solidFill>
              <a:latin typeface="Impact MT Std" pitchFamily="34" charset="0"/>
              <a:ea typeface="微软雅黑" panose="020B0503020204020204" pitchFamily="34" charset="-122"/>
            </a:endParaRPr>
          </a:p>
        </p:txBody>
      </p:sp>
      <p:sp>
        <p:nvSpPr>
          <p:cNvPr id="64" name="椭圆 63"/>
          <p:cNvSpPr/>
          <p:nvPr/>
        </p:nvSpPr>
        <p:spPr>
          <a:xfrm>
            <a:off x="6817667" y="3027058"/>
            <a:ext cx="167901" cy="16790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6457627" y="2739027"/>
            <a:ext cx="288032" cy="28803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261"/>
          <p:cNvSpPr/>
          <p:nvPr/>
        </p:nvSpPr>
        <p:spPr bwMode="auto">
          <a:xfrm>
            <a:off x="8709603" y="1673342"/>
            <a:ext cx="325875" cy="325875"/>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67" name="矩形 66"/>
          <p:cNvSpPr/>
          <p:nvPr/>
        </p:nvSpPr>
        <p:spPr>
          <a:xfrm>
            <a:off x="9404761" y="1310466"/>
            <a:ext cx="1096010" cy="367030"/>
          </a:xfrm>
          <a:prstGeom prst="rect">
            <a:avLst/>
          </a:prstGeom>
        </p:spPr>
        <p:txBody>
          <a:bodyPr wrap="none" lIns="91431" tIns="45716" rIns="91431" bIns="45716">
            <a:spAutoFit/>
          </a:bodyPr>
          <a:lstStyle/>
          <a:p>
            <a:pPr algn="l">
              <a:spcBef>
                <a:spcPct val="0"/>
              </a:spcBef>
              <a:buFont typeface="Arial" panose="020B0604020202020204" pitchFamily="34" charset="0"/>
              <a:buNone/>
            </a:pPr>
            <a:r>
              <a:rPr lang="zh-CN" altLang="en-US" b="1" dirty="0" smtClean="0">
                <a:solidFill>
                  <a:srgbClr val="31859C"/>
                </a:solidFill>
                <a:latin typeface="微软雅黑" panose="020B0503020204020204" pitchFamily="34" charset="-122"/>
                <a:ea typeface="微软雅黑" panose="020B0503020204020204" pitchFamily="34" charset="-122"/>
                <a:cs typeface="Arial" panose="020B0604020202020204" pitchFamily="34" charset="0"/>
              </a:rPr>
              <a:t>开源技术</a:t>
            </a:r>
            <a:endParaRPr lang="zh-CN" altLang="en-US" b="1" dirty="0" smtClean="0">
              <a:solidFill>
                <a:srgbClr val="31859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8" name="矩形 47"/>
          <p:cNvSpPr>
            <a:spLocks noChangeArrowheads="1"/>
          </p:cNvSpPr>
          <p:nvPr/>
        </p:nvSpPr>
        <p:spPr bwMode="auto">
          <a:xfrm>
            <a:off x="8474075" y="1825625"/>
            <a:ext cx="3721100" cy="148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chemeClr val="tx1">
                    <a:lumMod val="65000"/>
                    <a:lumOff val="35000"/>
                  </a:schemeClr>
                </a:solidFill>
                <a:sym typeface="微软雅黑" panose="020B0503020204020204" pitchFamily="34" charset="-122"/>
              </a:rPr>
              <a:t>机器学习和文本挖掘都是目前大热的技术领域，具有大量开源算法和模型，也有成熟的学习路线，同时广大技术论坛和社区也提供开源代码，充分利用现有的开源代码进行相关的整合与修改会大大加快项目进展。</a:t>
            </a:r>
            <a:endParaRPr lang="zh-CN" altLang="en-US" sz="1400" dirty="0">
              <a:solidFill>
                <a:schemeClr val="tx1">
                  <a:lumMod val="65000"/>
                  <a:lumOff val="35000"/>
                </a:schemeClr>
              </a:solidFill>
              <a:sym typeface="微软雅黑" panose="020B0503020204020204" pitchFamily="34" charset="-122"/>
            </a:endParaRPr>
          </a:p>
        </p:txBody>
      </p:sp>
      <p:sp>
        <p:nvSpPr>
          <p:cNvPr id="69" name="椭圆 68"/>
          <p:cNvSpPr/>
          <p:nvPr/>
        </p:nvSpPr>
        <p:spPr>
          <a:xfrm>
            <a:off x="2305048" y="3861048"/>
            <a:ext cx="1368152" cy="1368152"/>
          </a:xfrm>
          <a:prstGeom prst="ellipse">
            <a:avLst/>
          </a:prstGeom>
          <a:noFill/>
          <a:ln w="190500">
            <a:solidFill>
              <a:schemeClr val="bg1">
                <a:lumMod val="75000"/>
                <a:alpha val="5019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弧形 69"/>
          <p:cNvSpPr/>
          <p:nvPr/>
        </p:nvSpPr>
        <p:spPr>
          <a:xfrm>
            <a:off x="2305048" y="3861048"/>
            <a:ext cx="1368152" cy="1368152"/>
          </a:xfrm>
          <a:prstGeom prst="arc">
            <a:avLst>
              <a:gd name="adj1" fmla="val 9611967"/>
              <a:gd name="adj2" fmla="val 1569112"/>
            </a:avLst>
          </a:prstGeom>
          <a:ln w="1905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文本框 9"/>
          <p:cNvSpPr txBox="1"/>
          <p:nvPr/>
        </p:nvSpPr>
        <p:spPr>
          <a:xfrm>
            <a:off x="2497187" y="4437112"/>
            <a:ext cx="1008112" cy="377026"/>
          </a:xfrm>
          <a:prstGeom prst="rect">
            <a:avLst/>
          </a:prstGeom>
          <a:noFill/>
        </p:spPr>
        <p:txBody>
          <a:bodyPr wrap="square" lIns="68580" tIns="34290" rIns="68580" bIns="34290" rtlCol="0">
            <a:spAutoFit/>
          </a:bodyPr>
          <a:lstStyle/>
          <a:p>
            <a:pPr marL="0" lvl="1" algn="ctr"/>
            <a:r>
              <a:rPr lang="en-US" altLang="zh-CN" sz="2000" dirty="0" smtClean="0">
                <a:solidFill>
                  <a:srgbClr val="31859C"/>
                </a:solidFill>
                <a:latin typeface="Impact MT Std" pitchFamily="34" charset="0"/>
                <a:ea typeface="微软雅黑" panose="020B0503020204020204" pitchFamily="34" charset="-122"/>
              </a:rPr>
              <a:t>60%</a:t>
            </a:r>
            <a:endParaRPr lang="zh-CN" altLang="en-US" sz="2000" dirty="0">
              <a:solidFill>
                <a:srgbClr val="31859C"/>
              </a:solidFill>
              <a:latin typeface="Impact MT Std" pitchFamily="34" charset="0"/>
              <a:ea typeface="微软雅黑" panose="020B0503020204020204" pitchFamily="34" charset="-122"/>
            </a:endParaRPr>
          </a:p>
        </p:txBody>
      </p:sp>
      <p:sp>
        <p:nvSpPr>
          <p:cNvPr id="72" name="椭圆 71"/>
          <p:cNvSpPr/>
          <p:nvPr/>
        </p:nvSpPr>
        <p:spPr>
          <a:xfrm>
            <a:off x="2137147" y="5229200"/>
            <a:ext cx="167901" cy="167901"/>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1777107" y="4941169"/>
            <a:ext cx="288032" cy="28803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3793331" y="4450503"/>
            <a:ext cx="2467610" cy="367030"/>
          </a:xfrm>
          <a:prstGeom prst="rect">
            <a:avLst/>
          </a:prstGeom>
        </p:spPr>
        <p:txBody>
          <a:bodyPr wrap="none" lIns="91431" tIns="45716" rIns="91431" bIns="45716">
            <a:spAutoFit/>
          </a:bodyPr>
          <a:lstStyle/>
          <a:p>
            <a:pPr algn="l">
              <a:spcBef>
                <a:spcPct val="0"/>
              </a:spcBef>
              <a:buFont typeface="Arial" panose="020B0604020202020204" pitchFamily="34" charset="0"/>
              <a:buNone/>
            </a:pPr>
            <a:r>
              <a:rPr lang="zh-CN" altLang="en-US" b="1" dirty="0" smtClean="0">
                <a:solidFill>
                  <a:srgbClr val="31859C"/>
                </a:solidFill>
                <a:latin typeface="微软雅黑" panose="020B0503020204020204" pitchFamily="34" charset="-122"/>
                <a:ea typeface="微软雅黑" panose="020B0503020204020204" pitchFamily="34" charset="-122"/>
                <a:cs typeface="Arial" panose="020B0604020202020204" pitchFamily="34" charset="0"/>
              </a:rPr>
              <a:t>经验储备及已取得进展</a:t>
            </a:r>
            <a:endParaRPr lang="zh-CN" altLang="en-US" b="1" dirty="0" smtClean="0">
              <a:solidFill>
                <a:srgbClr val="31859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矩形 47"/>
          <p:cNvSpPr>
            <a:spLocks noChangeArrowheads="1"/>
          </p:cNvSpPr>
          <p:nvPr/>
        </p:nvSpPr>
        <p:spPr bwMode="auto">
          <a:xfrm>
            <a:off x="3793490" y="4800600"/>
            <a:ext cx="6090285" cy="92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chemeClr val="tx1">
                    <a:lumMod val="65000"/>
                    <a:lumOff val="35000"/>
                  </a:schemeClr>
                </a:solidFill>
                <a:sym typeface="微软雅黑" panose="020B0503020204020204" pitchFamily="34" charset="-122"/>
              </a:rPr>
              <a:t>本人具有一定的网站搭建经验，并且经过前一阶段的调研与学习，对机器学习的分类算法和回归算法都有一定的了解，已经完成了主题模型部分的初步设计，使用小部分数据进行实验性处理，取得了一定的进展。</a:t>
            </a:r>
            <a:endParaRPr lang="zh-CN" altLang="en-US" sz="1400" dirty="0">
              <a:solidFill>
                <a:schemeClr val="tx1">
                  <a:lumMod val="65000"/>
                  <a:lumOff val="35000"/>
                </a:schemeClr>
              </a:solidFill>
              <a:sym typeface="微软雅黑" panose="020B0503020204020204" pitchFamily="34" charset="-122"/>
            </a:endParaRPr>
          </a:p>
        </p:txBody>
      </p:sp>
      <p:grpSp>
        <p:nvGrpSpPr>
          <p:cNvPr id="83" name="组合 82"/>
          <p:cNvGrpSpPr/>
          <p:nvPr/>
        </p:nvGrpSpPr>
        <p:grpSpPr>
          <a:xfrm>
            <a:off x="8535699" y="1162451"/>
            <a:ext cx="663125" cy="663125"/>
            <a:chOff x="8125599" y="1434035"/>
            <a:chExt cx="2036802" cy="2036802"/>
          </a:xfrm>
        </p:grpSpPr>
        <p:sp>
          <p:nvSpPr>
            <p:cNvPr id="84" name="椭圆 83"/>
            <p:cNvSpPr/>
            <p:nvPr/>
          </p:nvSpPr>
          <p:spPr>
            <a:xfrm>
              <a:off x="8125599" y="1434035"/>
              <a:ext cx="2036802"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5"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86" name="组合 85"/>
          <p:cNvGrpSpPr/>
          <p:nvPr/>
        </p:nvGrpSpPr>
        <p:grpSpPr>
          <a:xfrm>
            <a:off x="3865339" y="3787378"/>
            <a:ext cx="663125" cy="663125"/>
            <a:chOff x="8125599" y="1434035"/>
            <a:chExt cx="2036802" cy="2036802"/>
          </a:xfrm>
        </p:grpSpPr>
        <p:sp>
          <p:nvSpPr>
            <p:cNvPr id="87" name="椭圆 86"/>
            <p:cNvSpPr/>
            <p:nvPr/>
          </p:nvSpPr>
          <p:spPr>
            <a:xfrm>
              <a:off x="8125599" y="1434035"/>
              <a:ext cx="2036802" cy="203680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8"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sp>
        <p:nvSpPr>
          <p:cNvPr id="96" name="TextBox 95"/>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heel(1)">
                                          <p:cBhvr>
                                            <p:cTn id="7" dur="1000"/>
                                            <p:tgtEl>
                                              <p:spTgt spid="51"/>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heel(1)">
                                          <p:cBhvr>
                                            <p:cTn id="11" dur="1000"/>
                                            <p:tgtEl>
                                              <p:spTgt spid="52"/>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additive="base">
                                            <p:cTn id="14" dur="500" fill="hold"/>
                                            <p:tgtEl>
                                              <p:spTgt spid="53"/>
                                            </p:tgtEl>
                                            <p:attrNameLst>
                                              <p:attrName>ppt_x</p:attrName>
                                            </p:attrNameLst>
                                          </p:cBhvr>
                                          <p:tavLst>
                                            <p:tav tm="0">
                                              <p:val>
                                                <p:strVal val="0-#ppt_w/2"/>
                                              </p:val>
                                            </p:tav>
                                            <p:tav tm="100000">
                                              <p:val>
                                                <p:strVal val="#ppt_x"/>
                                              </p:val>
                                            </p:tav>
                                          </p:tavLst>
                                        </p:anim>
                                        <p:anim calcmode="lin" valueType="num">
                                          <p:cBhvr additive="base">
                                            <p:cTn id="15" dur="500" fill="hold"/>
                                            <p:tgtEl>
                                              <p:spTgt spid="53"/>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50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1000"/>
                                            <p:tgtEl>
                                              <p:spTgt spid="54"/>
                                            </p:tgtEl>
                                          </p:cBhvr>
                                        </p:animEffect>
                                        <p:anim calcmode="lin" valueType="num">
                                          <p:cBhvr>
                                            <p:cTn id="19" dur="1000" fill="hold"/>
                                            <p:tgtEl>
                                              <p:spTgt spid="54"/>
                                            </p:tgtEl>
                                            <p:attrNameLst>
                                              <p:attrName>ppt_x</p:attrName>
                                            </p:attrNameLst>
                                          </p:cBhvr>
                                          <p:tavLst>
                                            <p:tav tm="0">
                                              <p:val>
                                                <p:strVal val="#ppt_x"/>
                                              </p:val>
                                            </p:tav>
                                            <p:tav tm="100000">
                                              <p:val>
                                                <p:strVal val="#ppt_x"/>
                                              </p:val>
                                            </p:tav>
                                          </p:tavLst>
                                        </p:anim>
                                        <p:anim calcmode="lin" valueType="num">
                                          <p:cBhvr>
                                            <p:cTn id="20" dur="1000" fill="hold"/>
                                            <p:tgtEl>
                                              <p:spTgt spid="5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1000"/>
                                            <p:tgtEl>
                                              <p:spTgt spid="55"/>
                                            </p:tgtEl>
                                          </p:cBhvr>
                                        </p:animEffect>
                                        <p:anim calcmode="lin" valueType="num">
                                          <p:cBhvr>
                                            <p:cTn id="24" dur="1000" fill="hold"/>
                                            <p:tgtEl>
                                              <p:spTgt spid="55"/>
                                            </p:tgtEl>
                                            <p:attrNameLst>
                                              <p:attrName>ppt_x</p:attrName>
                                            </p:attrNameLst>
                                          </p:cBhvr>
                                          <p:tavLst>
                                            <p:tav tm="0">
                                              <p:val>
                                                <p:strVal val="#ppt_x"/>
                                              </p:val>
                                            </p:tav>
                                            <p:tav tm="100000">
                                              <p:val>
                                                <p:strVal val="#ppt_x"/>
                                              </p:val>
                                            </p:tav>
                                          </p:tavLst>
                                        </p:anim>
                                        <p:anim calcmode="lin" valueType="num">
                                          <p:cBhvr>
                                            <p:cTn id="25" dur="1000" fill="hold"/>
                                            <p:tgtEl>
                                              <p:spTgt spid="55"/>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1" fill="hold" nodeType="afterEffect" p14:presetBounceEnd="53000">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14:bounceEnd="53000">
                                          <p:cBhvr additive="base">
                                            <p:cTn id="29" dur="750" fill="hold"/>
                                            <p:tgtEl>
                                              <p:spTgt spid="56"/>
                                            </p:tgtEl>
                                            <p:attrNameLst>
                                              <p:attrName>ppt_x</p:attrName>
                                            </p:attrNameLst>
                                          </p:cBhvr>
                                          <p:tavLst>
                                            <p:tav tm="0">
                                              <p:val>
                                                <p:strVal val="#ppt_x"/>
                                              </p:val>
                                            </p:tav>
                                            <p:tav tm="100000">
                                              <p:val>
                                                <p:strVal val="#ppt_x"/>
                                              </p:val>
                                            </p:tav>
                                          </p:tavLst>
                                        </p:anim>
                                        <p:anim calcmode="lin" valueType="num" p14:bounceEnd="53000">
                                          <p:cBhvr additive="base">
                                            <p:cTn id="30" dur="750" fill="hold"/>
                                            <p:tgtEl>
                                              <p:spTgt spid="56"/>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left)">
                                          <p:cBhvr>
                                            <p:cTn id="37" dur="500"/>
                                            <p:tgtEl>
                                              <p:spTgt spid="60"/>
                                            </p:tgtEl>
                                          </p:cBhvr>
                                        </p:animEffect>
                                      </p:childTnLst>
                                    </p:cTn>
                                  </p:par>
                                </p:childTnLst>
                              </p:cTn>
                            </p:par>
                            <p:par>
                              <p:cTn id="38" fill="hold">
                                <p:stCondLst>
                                  <p:cond delay="3500"/>
                                </p:stCondLst>
                                <p:childTnLst>
                                  <p:par>
                                    <p:cTn id="39" presetID="21" presetClass="entr" presetSubtype="1"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wheel(1)">
                                          <p:cBhvr>
                                            <p:cTn id="41" dur="1000"/>
                                            <p:tgtEl>
                                              <p:spTgt spid="61"/>
                                            </p:tgtEl>
                                          </p:cBhvr>
                                        </p:animEffect>
                                      </p:childTnLst>
                                    </p:cTn>
                                  </p:par>
                                </p:childTnLst>
                              </p:cTn>
                            </p:par>
                            <p:par>
                              <p:cTn id="42" fill="hold">
                                <p:stCondLst>
                                  <p:cond delay="4500"/>
                                </p:stCondLst>
                                <p:childTnLst>
                                  <p:par>
                                    <p:cTn id="43" presetID="21" presetClass="entr" presetSubtype="1" fill="hold" grpId="0"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heel(1)">
                                          <p:cBhvr>
                                            <p:cTn id="45" dur="1000"/>
                                            <p:tgtEl>
                                              <p:spTgt spid="62"/>
                                            </p:tgtEl>
                                          </p:cBhvr>
                                        </p:animEffect>
                                      </p:childTnLst>
                                    </p:cTn>
                                  </p:par>
                                  <p:par>
                                    <p:cTn id="46" presetID="2" presetClass="entr" presetSubtype="8"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 calcmode="lin" valueType="num">
                                          <p:cBhvr additive="base">
                                            <p:cTn id="48" dur="500" fill="hold"/>
                                            <p:tgtEl>
                                              <p:spTgt spid="63"/>
                                            </p:tgtEl>
                                            <p:attrNameLst>
                                              <p:attrName>ppt_x</p:attrName>
                                            </p:attrNameLst>
                                          </p:cBhvr>
                                          <p:tavLst>
                                            <p:tav tm="0">
                                              <p:val>
                                                <p:strVal val="0-#ppt_w/2"/>
                                              </p:val>
                                            </p:tav>
                                            <p:tav tm="100000">
                                              <p:val>
                                                <p:strVal val="#ppt_x"/>
                                              </p:val>
                                            </p:tav>
                                          </p:tavLst>
                                        </p:anim>
                                        <p:anim calcmode="lin" valueType="num">
                                          <p:cBhvr additive="base">
                                            <p:cTn id="49" dur="500" fill="hold"/>
                                            <p:tgtEl>
                                              <p:spTgt spid="63"/>
                                            </p:tgtEl>
                                            <p:attrNameLst>
                                              <p:attrName>ppt_y</p:attrName>
                                            </p:attrNameLst>
                                          </p:cBhvr>
                                          <p:tavLst>
                                            <p:tav tm="0">
                                              <p:val>
                                                <p:strVal val="#ppt_y"/>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1000"/>
                                            <p:tgtEl>
                                              <p:spTgt spid="64"/>
                                            </p:tgtEl>
                                          </p:cBhvr>
                                        </p:animEffect>
                                        <p:anim calcmode="lin" valueType="num">
                                          <p:cBhvr>
                                            <p:cTn id="53" dur="1000" fill="hold"/>
                                            <p:tgtEl>
                                              <p:spTgt spid="64"/>
                                            </p:tgtEl>
                                            <p:attrNameLst>
                                              <p:attrName>ppt_x</p:attrName>
                                            </p:attrNameLst>
                                          </p:cBhvr>
                                          <p:tavLst>
                                            <p:tav tm="0">
                                              <p:val>
                                                <p:strVal val="#ppt_x"/>
                                              </p:val>
                                            </p:tav>
                                            <p:tav tm="100000">
                                              <p:val>
                                                <p:strVal val="#ppt_x"/>
                                              </p:val>
                                            </p:tav>
                                          </p:tavLst>
                                        </p:anim>
                                        <p:anim calcmode="lin" valueType="num">
                                          <p:cBhvr>
                                            <p:cTn id="54" dur="1000" fill="hold"/>
                                            <p:tgtEl>
                                              <p:spTgt spid="6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1000"/>
                                            <p:tgtEl>
                                              <p:spTgt spid="65"/>
                                            </p:tgtEl>
                                          </p:cBhvr>
                                        </p:animEffect>
                                        <p:anim calcmode="lin" valueType="num">
                                          <p:cBhvr>
                                            <p:cTn id="58" dur="1000" fill="hold"/>
                                            <p:tgtEl>
                                              <p:spTgt spid="65"/>
                                            </p:tgtEl>
                                            <p:attrNameLst>
                                              <p:attrName>ppt_x</p:attrName>
                                            </p:attrNameLst>
                                          </p:cBhvr>
                                          <p:tavLst>
                                            <p:tav tm="0">
                                              <p:val>
                                                <p:strVal val="#ppt_x"/>
                                              </p:val>
                                            </p:tav>
                                            <p:tav tm="100000">
                                              <p:val>
                                                <p:strVal val="#ppt_x"/>
                                              </p:val>
                                            </p:tav>
                                          </p:tavLst>
                                        </p:anim>
                                        <p:anim calcmode="lin" valueType="num">
                                          <p:cBhvr>
                                            <p:cTn id="59" dur="1000" fill="hold"/>
                                            <p:tgtEl>
                                              <p:spTgt spid="65"/>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left)">
                                          <p:cBhvr>
                                            <p:cTn id="63" dur="500"/>
                                            <p:tgtEl>
                                              <p:spTgt spid="67"/>
                                            </p:tgtEl>
                                          </p:cBhvr>
                                        </p:animEffect>
                                      </p:childTnLst>
                                    </p:cTn>
                                  </p:par>
                                </p:childTnLst>
                              </p:cTn>
                            </p:par>
                            <p:par>
                              <p:cTn id="64" fill="hold">
                                <p:stCondLst>
                                  <p:cond delay="6000"/>
                                </p:stCondLst>
                                <p:childTnLst>
                                  <p:par>
                                    <p:cTn id="65" presetID="2" presetClass="entr" presetSubtype="1" fill="hold" nodeType="afterEffect" p14:presetBounceEnd="53000">
                                      <p:stCondLst>
                                        <p:cond delay="0"/>
                                      </p:stCondLst>
                                      <p:childTnLst>
                                        <p:set>
                                          <p:cBhvr>
                                            <p:cTn id="66" dur="1" fill="hold">
                                              <p:stCondLst>
                                                <p:cond delay="0"/>
                                              </p:stCondLst>
                                            </p:cTn>
                                            <p:tgtEl>
                                              <p:spTgt spid="83"/>
                                            </p:tgtEl>
                                            <p:attrNameLst>
                                              <p:attrName>style.visibility</p:attrName>
                                            </p:attrNameLst>
                                          </p:cBhvr>
                                          <p:to>
                                            <p:strVal val="visible"/>
                                          </p:to>
                                        </p:set>
                                        <p:anim calcmode="lin" valueType="num" p14:bounceEnd="53000">
                                          <p:cBhvr additive="base">
                                            <p:cTn id="67" dur="750" fill="hold"/>
                                            <p:tgtEl>
                                              <p:spTgt spid="83"/>
                                            </p:tgtEl>
                                            <p:attrNameLst>
                                              <p:attrName>ppt_x</p:attrName>
                                            </p:attrNameLst>
                                          </p:cBhvr>
                                          <p:tavLst>
                                            <p:tav tm="0">
                                              <p:val>
                                                <p:strVal val="#ppt_x"/>
                                              </p:val>
                                            </p:tav>
                                            <p:tav tm="100000">
                                              <p:val>
                                                <p:strVal val="#ppt_x"/>
                                              </p:val>
                                            </p:tav>
                                          </p:tavLst>
                                        </p:anim>
                                        <p:anim calcmode="lin" valueType="num" p14:bounceEnd="53000">
                                          <p:cBhvr additive="base">
                                            <p:cTn id="68" dur="750" fill="hold"/>
                                            <p:tgtEl>
                                              <p:spTgt spid="83"/>
                                            </p:tgtEl>
                                            <p:attrNameLst>
                                              <p:attrName>ppt_y</p:attrName>
                                            </p:attrNameLst>
                                          </p:cBhvr>
                                          <p:tavLst>
                                            <p:tav tm="0">
                                              <p:val>
                                                <p:strVal val="0-#ppt_h/2"/>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childTnLst>
                              </p:cTn>
                            </p:par>
                            <p:par>
                              <p:cTn id="72" fill="hold">
                                <p:stCondLst>
                                  <p:cond delay="7000"/>
                                </p:stCondLst>
                                <p:childTnLst>
                                  <p:par>
                                    <p:cTn id="73" presetID="21" presetClass="entr" presetSubtype="1" fill="hold" grpId="0"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wheel(1)">
                                          <p:cBhvr>
                                            <p:cTn id="75" dur="2000"/>
                                            <p:tgtEl>
                                              <p:spTgt spid="69"/>
                                            </p:tgtEl>
                                          </p:cBhvr>
                                        </p:animEffect>
                                      </p:childTnLst>
                                    </p:cTn>
                                  </p:par>
                                </p:childTnLst>
                              </p:cTn>
                            </p:par>
                            <p:par>
                              <p:cTn id="76" fill="hold">
                                <p:stCondLst>
                                  <p:cond delay="9000"/>
                                </p:stCondLst>
                                <p:childTnLst>
                                  <p:par>
                                    <p:cTn id="77" presetID="21" presetClass="entr" presetSubtype="1" fill="hold" grpId="0" nodeType="after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wheel(1)">
                                          <p:cBhvr>
                                            <p:cTn id="79" dur="1000"/>
                                            <p:tgtEl>
                                              <p:spTgt spid="70"/>
                                            </p:tgtEl>
                                          </p:cBhvr>
                                        </p:animEffect>
                                      </p:childTnLst>
                                    </p:cTn>
                                  </p:par>
                                  <p:par>
                                    <p:cTn id="80" presetID="2" presetClass="entr" presetSubtype="8" fill="hold" grpId="0" nodeType="withEffect">
                                      <p:stCondLst>
                                        <p:cond delay="0"/>
                                      </p:stCondLst>
                                      <p:childTnLst>
                                        <p:set>
                                          <p:cBhvr>
                                            <p:cTn id="81" dur="1" fill="hold">
                                              <p:stCondLst>
                                                <p:cond delay="0"/>
                                              </p:stCondLst>
                                            </p:cTn>
                                            <p:tgtEl>
                                              <p:spTgt spid="71"/>
                                            </p:tgtEl>
                                            <p:attrNameLst>
                                              <p:attrName>style.visibility</p:attrName>
                                            </p:attrNameLst>
                                          </p:cBhvr>
                                          <p:to>
                                            <p:strVal val="visible"/>
                                          </p:to>
                                        </p:set>
                                        <p:anim calcmode="lin" valueType="num">
                                          <p:cBhvr additive="base">
                                            <p:cTn id="82" dur="500" fill="hold"/>
                                            <p:tgtEl>
                                              <p:spTgt spid="71"/>
                                            </p:tgtEl>
                                            <p:attrNameLst>
                                              <p:attrName>ppt_x</p:attrName>
                                            </p:attrNameLst>
                                          </p:cBhvr>
                                          <p:tavLst>
                                            <p:tav tm="0">
                                              <p:val>
                                                <p:strVal val="0-#ppt_w/2"/>
                                              </p:val>
                                            </p:tav>
                                            <p:tav tm="100000">
                                              <p:val>
                                                <p:strVal val="#ppt_x"/>
                                              </p:val>
                                            </p:tav>
                                          </p:tavLst>
                                        </p:anim>
                                        <p:anim calcmode="lin" valueType="num">
                                          <p:cBhvr additive="base">
                                            <p:cTn id="83" dur="500" fill="hold"/>
                                            <p:tgtEl>
                                              <p:spTgt spid="71"/>
                                            </p:tgtEl>
                                            <p:attrNameLst>
                                              <p:attrName>ppt_y</p:attrName>
                                            </p:attrNameLst>
                                          </p:cBhvr>
                                          <p:tavLst>
                                            <p:tav tm="0">
                                              <p:val>
                                                <p:strVal val="#ppt_y"/>
                                              </p:val>
                                            </p:tav>
                                            <p:tav tm="100000">
                                              <p:val>
                                                <p:strVal val="#ppt_y"/>
                                              </p:val>
                                            </p:tav>
                                          </p:tavLst>
                                        </p:anim>
                                      </p:childTnLst>
                                    </p:cTn>
                                  </p:par>
                                  <p:par>
                                    <p:cTn id="84" presetID="42" presetClass="entr" presetSubtype="0" fill="hold" grpId="0" nodeType="withEffect">
                                      <p:stCondLst>
                                        <p:cond delay="500"/>
                                      </p:stCondLst>
                                      <p:childTnLst>
                                        <p:set>
                                          <p:cBhvr>
                                            <p:cTn id="85" dur="1" fill="hold">
                                              <p:stCondLst>
                                                <p:cond delay="0"/>
                                              </p:stCondLst>
                                            </p:cTn>
                                            <p:tgtEl>
                                              <p:spTgt spid="72"/>
                                            </p:tgtEl>
                                            <p:attrNameLst>
                                              <p:attrName>style.visibility</p:attrName>
                                            </p:attrNameLst>
                                          </p:cBhvr>
                                          <p:to>
                                            <p:strVal val="visible"/>
                                          </p:to>
                                        </p:set>
                                        <p:animEffect transition="in" filter="fade">
                                          <p:cBhvr>
                                            <p:cTn id="86" dur="1000"/>
                                            <p:tgtEl>
                                              <p:spTgt spid="72"/>
                                            </p:tgtEl>
                                          </p:cBhvr>
                                        </p:animEffect>
                                        <p:anim calcmode="lin" valueType="num">
                                          <p:cBhvr>
                                            <p:cTn id="87" dur="1000" fill="hold"/>
                                            <p:tgtEl>
                                              <p:spTgt spid="72"/>
                                            </p:tgtEl>
                                            <p:attrNameLst>
                                              <p:attrName>ppt_x</p:attrName>
                                            </p:attrNameLst>
                                          </p:cBhvr>
                                          <p:tavLst>
                                            <p:tav tm="0">
                                              <p:val>
                                                <p:strVal val="#ppt_x"/>
                                              </p:val>
                                            </p:tav>
                                            <p:tav tm="100000">
                                              <p:val>
                                                <p:strVal val="#ppt_x"/>
                                              </p:val>
                                            </p:tav>
                                          </p:tavLst>
                                        </p:anim>
                                        <p:anim calcmode="lin" valueType="num">
                                          <p:cBhvr>
                                            <p:cTn id="88" dur="1000" fill="hold"/>
                                            <p:tgtEl>
                                              <p:spTgt spid="7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50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1000"/>
                                            <p:tgtEl>
                                              <p:spTgt spid="73"/>
                                            </p:tgtEl>
                                          </p:cBhvr>
                                        </p:animEffect>
                                        <p:anim calcmode="lin" valueType="num">
                                          <p:cBhvr>
                                            <p:cTn id="92" dur="1000" fill="hold"/>
                                            <p:tgtEl>
                                              <p:spTgt spid="73"/>
                                            </p:tgtEl>
                                            <p:attrNameLst>
                                              <p:attrName>ppt_x</p:attrName>
                                            </p:attrNameLst>
                                          </p:cBhvr>
                                          <p:tavLst>
                                            <p:tav tm="0">
                                              <p:val>
                                                <p:strVal val="#ppt_x"/>
                                              </p:val>
                                            </p:tav>
                                            <p:tav tm="100000">
                                              <p:val>
                                                <p:strVal val="#ppt_x"/>
                                              </p:val>
                                            </p:tav>
                                          </p:tavLst>
                                        </p:anim>
                                        <p:anim calcmode="lin" valueType="num">
                                          <p:cBhvr>
                                            <p:cTn id="93" dur="1000" fill="hold"/>
                                            <p:tgtEl>
                                              <p:spTgt spid="73"/>
                                            </p:tgtEl>
                                            <p:attrNameLst>
                                              <p:attrName>ppt_y</p:attrName>
                                            </p:attrNameLst>
                                          </p:cBhvr>
                                          <p:tavLst>
                                            <p:tav tm="0">
                                              <p:val>
                                                <p:strVal val="#ppt_y+.1"/>
                                              </p:val>
                                            </p:tav>
                                            <p:tav tm="100000">
                                              <p:val>
                                                <p:strVal val="#ppt_y"/>
                                              </p:val>
                                            </p:tav>
                                          </p:tavLst>
                                        </p:anim>
                                      </p:childTnLst>
                                    </p:cTn>
                                  </p:par>
                                </p:childTnLst>
                              </p:cTn>
                            </p:par>
                            <p:par>
                              <p:cTn id="94" fill="hold">
                                <p:stCondLst>
                                  <p:cond delay="10000"/>
                                </p:stCondLst>
                                <p:childTnLst>
                                  <p:par>
                                    <p:cTn id="95" presetID="2" presetClass="entr" presetSubtype="1" fill="hold" nodeType="afterEffect" p14:presetBounceEnd="53000">
                                      <p:stCondLst>
                                        <p:cond delay="0"/>
                                      </p:stCondLst>
                                      <p:childTnLst>
                                        <p:set>
                                          <p:cBhvr>
                                            <p:cTn id="96" dur="1" fill="hold">
                                              <p:stCondLst>
                                                <p:cond delay="0"/>
                                              </p:stCondLst>
                                            </p:cTn>
                                            <p:tgtEl>
                                              <p:spTgt spid="86"/>
                                            </p:tgtEl>
                                            <p:attrNameLst>
                                              <p:attrName>style.visibility</p:attrName>
                                            </p:attrNameLst>
                                          </p:cBhvr>
                                          <p:to>
                                            <p:strVal val="visible"/>
                                          </p:to>
                                        </p:set>
                                        <p:anim calcmode="lin" valueType="num" p14:bounceEnd="53000">
                                          <p:cBhvr additive="base">
                                            <p:cTn id="97" dur="750" fill="hold"/>
                                            <p:tgtEl>
                                              <p:spTgt spid="86"/>
                                            </p:tgtEl>
                                            <p:attrNameLst>
                                              <p:attrName>ppt_x</p:attrName>
                                            </p:attrNameLst>
                                          </p:cBhvr>
                                          <p:tavLst>
                                            <p:tav tm="0">
                                              <p:val>
                                                <p:strVal val="#ppt_x"/>
                                              </p:val>
                                            </p:tav>
                                            <p:tav tm="100000">
                                              <p:val>
                                                <p:strVal val="#ppt_x"/>
                                              </p:val>
                                            </p:tav>
                                          </p:tavLst>
                                        </p:anim>
                                        <p:anim calcmode="lin" valueType="num" p14:bounceEnd="53000">
                                          <p:cBhvr additive="base">
                                            <p:cTn id="98" dur="750" fill="hold"/>
                                            <p:tgtEl>
                                              <p:spTgt spid="86"/>
                                            </p:tgtEl>
                                            <p:attrNameLst>
                                              <p:attrName>ppt_y</p:attrName>
                                            </p:attrNameLst>
                                          </p:cBhvr>
                                          <p:tavLst>
                                            <p:tav tm="0">
                                              <p:val>
                                                <p:strVal val="0-#ppt_h/2"/>
                                              </p:val>
                                            </p:tav>
                                            <p:tav tm="100000">
                                              <p:val>
                                                <p:strVal val="#ppt_y"/>
                                              </p:val>
                                            </p:tav>
                                          </p:tavLst>
                                        </p:anim>
                                      </p:childTnLst>
                                    </p:cTn>
                                  </p:par>
                                </p:childTnLst>
                              </p:cTn>
                            </p:par>
                            <p:par>
                              <p:cTn id="99" fill="hold">
                                <p:stCondLst>
                                  <p:cond delay="11000"/>
                                </p:stCondLst>
                                <p:childTnLst>
                                  <p:par>
                                    <p:cTn id="100" presetID="22" presetClass="entr" presetSubtype="8" fill="hold" grpId="0" nodeType="after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left)">
                                          <p:cBhvr>
                                            <p:cTn id="102" dur="500"/>
                                            <p:tgtEl>
                                              <p:spTgt spid="74"/>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left)">
                                          <p:cBhvr>
                                            <p:cTn id="105" dur="500"/>
                                            <p:tgtEl>
                                              <p:spTgt spid="75"/>
                                            </p:tgtEl>
                                          </p:cBhvr>
                                        </p:animEffect>
                                      </p:childTnLst>
                                    </p:cTn>
                                  </p:par>
                                </p:childTnLst>
                              </p:cTn>
                            </p:par>
                            <p:par>
                              <p:cTn id="106" fill="hold">
                                <p:stCondLst>
                                  <p:cond delay="11500"/>
                                </p:stCondLst>
                                <p:childTnLst>
                                  <p:par>
                                    <p:cTn id="107" presetID="10" presetClass="entr" presetSubtype="0" fill="hold" grpId="0" nodeType="after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2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bldLvl="0" animBg="1"/>
          <p:bldP spid="53" grpId="0"/>
          <p:bldP spid="54" grpId="0" bldLvl="0" animBg="1"/>
          <p:bldP spid="55" grpId="0" bldLvl="0" animBg="1"/>
          <p:bldP spid="59" grpId="0"/>
          <p:bldP spid="60" grpId="0"/>
          <p:bldP spid="61" grpId="0" bldLvl="0" animBg="1"/>
          <p:bldP spid="62" grpId="0" bldLvl="0" animBg="1"/>
          <p:bldP spid="63" grpId="0"/>
          <p:bldP spid="64" grpId="0" animBg="1"/>
          <p:bldP spid="65" grpId="0" animBg="1"/>
          <p:bldP spid="67" grpId="0"/>
          <p:bldP spid="68" grpId="0"/>
          <p:bldP spid="69" grpId="0" animBg="1"/>
          <p:bldP spid="70" grpId="0" animBg="1"/>
          <p:bldP spid="71" grpId="0"/>
          <p:bldP spid="72" grpId="0" animBg="1"/>
          <p:bldP spid="73" grpId="0" animBg="1"/>
          <p:bldP spid="74" grpId="0"/>
          <p:bldP spid="75" grpId="0"/>
          <p:bldP spid="9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heel(1)">
                                          <p:cBhvr>
                                            <p:cTn id="7" dur="1000"/>
                                            <p:tgtEl>
                                              <p:spTgt spid="51"/>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heel(1)">
                                          <p:cBhvr>
                                            <p:cTn id="11" dur="1000"/>
                                            <p:tgtEl>
                                              <p:spTgt spid="52"/>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additive="base">
                                            <p:cTn id="14" dur="500" fill="hold"/>
                                            <p:tgtEl>
                                              <p:spTgt spid="53"/>
                                            </p:tgtEl>
                                            <p:attrNameLst>
                                              <p:attrName>ppt_x</p:attrName>
                                            </p:attrNameLst>
                                          </p:cBhvr>
                                          <p:tavLst>
                                            <p:tav tm="0">
                                              <p:val>
                                                <p:strVal val="0-#ppt_w/2"/>
                                              </p:val>
                                            </p:tav>
                                            <p:tav tm="100000">
                                              <p:val>
                                                <p:strVal val="#ppt_x"/>
                                              </p:val>
                                            </p:tav>
                                          </p:tavLst>
                                        </p:anim>
                                        <p:anim calcmode="lin" valueType="num">
                                          <p:cBhvr additive="base">
                                            <p:cTn id="15" dur="500" fill="hold"/>
                                            <p:tgtEl>
                                              <p:spTgt spid="53"/>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50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1000"/>
                                            <p:tgtEl>
                                              <p:spTgt spid="54"/>
                                            </p:tgtEl>
                                          </p:cBhvr>
                                        </p:animEffect>
                                        <p:anim calcmode="lin" valueType="num">
                                          <p:cBhvr>
                                            <p:cTn id="19" dur="1000" fill="hold"/>
                                            <p:tgtEl>
                                              <p:spTgt spid="54"/>
                                            </p:tgtEl>
                                            <p:attrNameLst>
                                              <p:attrName>ppt_x</p:attrName>
                                            </p:attrNameLst>
                                          </p:cBhvr>
                                          <p:tavLst>
                                            <p:tav tm="0">
                                              <p:val>
                                                <p:strVal val="#ppt_x"/>
                                              </p:val>
                                            </p:tav>
                                            <p:tav tm="100000">
                                              <p:val>
                                                <p:strVal val="#ppt_x"/>
                                              </p:val>
                                            </p:tav>
                                          </p:tavLst>
                                        </p:anim>
                                        <p:anim calcmode="lin" valueType="num">
                                          <p:cBhvr>
                                            <p:cTn id="20" dur="1000" fill="hold"/>
                                            <p:tgtEl>
                                              <p:spTgt spid="5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1000"/>
                                            <p:tgtEl>
                                              <p:spTgt spid="55"/>
                                            </p:tgtEl>
                                          </p:cBhvr>
                                        </p:animEffect>
                                        <p:anim calcmode="lin" valueType="num">
                                          <p:cBhvr>
                                            <p:cTn id="24" dur="1000" fill="hold"/>
                                            <p:tgtEl>
                                              <p:spTgt spid="55"/>
                                            </p:tgtEl>
                                            <p:attrNameLst>
                                              <p:attrName>ppt_x</p:attrName>
                                            </p:attrNameLst>
                                          </p:cBhvr>
                                          <p:tavLst>
                                            <p:tav tm="0">
                                              <p:val>
                                                <p:strVal val="#ppt_x"/>
                                              </p:val>
                                            </p:tav>
                                            <p:tav tm="100000">
                                              <p:val>
                                                <p:strVal val="#ppt_x"/>
                                              </p:val>
                                            </p:tav>
                                          </p:tavLst>
                                        </p:anim>
                                        <p:anim calcmode="lin" valueType="num">
                                          <p:cBhvr>
                                            <p:cTn id="25" dur="1000" fill="hold"/>
                                            <p:tgtEl>
                                              <p:spTgt spid="55"/>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1" fill="hold" nodeType="after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750" fill="hold"/>
                                            <p:tgtEl>
                                              <p:spTgt spid="56"/>
                                            </p:tgtEl>
                                            <p:attrNameLst>
                                              <p:attrName>ppt_x</p:attrName>
                                            </p:attrNameLst>
                                          </p:cBhvr>
                                          <p:tavLst>
                                            <p:tav tm="0">
                                              <p:val>
                                                <p:strVal val="#ppt_x"/>
                                              </p:val>
                                            </p:tav>
                                            <p:tav tm="100000">
                                              <p:val>
                                                <p:strVal val="#ppt_x"/>
                                              </p:val>
                                            </p:tav>
                                          </p:tavLst>
                                        </p:anim>
                                        <p:anim calcmode="lin" valueType="num">
                                          <p:cBhvr additive="base">
                                            <p:cTn id="30" dur="750" fill="hold"/>
                                            <p:tgtEl>
                                              <p:spTgt spid="56"/>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left)">
                                          <p:cBhvr>
                                            <p:cTn id="37" dur="500"/>
                                            <p:tgtEl>
                                              <p:spTgt spid="60"/>
                                            </p:tgtEl>
                                          </p:cBhvr>
                                        </p:animEffect>
                                      </p:childTnLst>
                                    </p:cTn>
                                  </p:par>
                                </p:childTnLst>
                              </p:cTn>
                            </p:par>
                            <p:par>
                              <p:cTn id="38" fill="hold">
                                <p:stCondLst>
                                  <p:cond delay="3500"/>
                                </p:stCondLst>
                                <p:childTnLst>
                                  <p:par>
                                    <p:cTn id="39" presetID="21" presetClass="entr" presetSubtype="1"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wheel(1)">
                                          <p:cBhvr>
                                            <p:cTn id="41" dur="1000"/>
                                            <p:tgtEl>
                                              <p:spTgt spid="61"/>
                                            </p:tgtEl>
                                          </p:cBhvr>
                                        </p:animEffect>
                                      </p:childTnLst>
                                    </p:cTn>
                                  </p:par>
                                </p:childTnLst>
                              </p:cTn>
                            </p:par>
                            <p:par>
                              <p:cTn id="42" fill="hold">
                                <p:stCondLst>
                                  <p:cond delay="4500"/>
                                </p:stCondLst>
                                <p:childTnLst>
                                  <p:par>
                                    <p:cTn id="43" presetID="21" presetClass="entr" presetSubtype="1" fill="hold" grpId="0"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heel(1)">
                                          <p:cBhvr>
                                            <p:cTn id="45" dur="1000"/>
                                            <p:tgtEl>
                                              <p:spTgt spid="62"/>
                                            </p:tgtEl>
                                          </p:cBhvr>
                                        </p:animEffect>
                                      </p:childTnLst>
                                    </p:cTn>
                                  </p:par>
                                  <p:par>
                                    <p:cTn id="46" presetID="2" presetClass="entr" presetSubtype="8"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 calcmode="lin" valueType="num">
                                          <p:cBhvr additive="base">
                                            <p:cTn id="48" dur="500" fill="hold"/>
                                            <p:tgtEl>
                                              <p:spTgt spid="63"/>
                                            </p:tgtEl>
                                            <p:attrNameLst>
                                              <p:attrName>ppt_x</p:attrName>
                                            </p:attrNameLst>
                                          </p:cBhvr>
                                          <p:tavLst>
                                            <p:tav tm="0">
                                              <p:val>
                                                <p:strVal val="0-#ppt_w/2"/>
                                              </p:val>
                                            </p:tav>
                                            <p:tav tm="100000">
                                              <p:val>
                                                <p:strVal val="#ppt_x"/>
                                              </p:val>
                                            </p:tav>
                                          </p:tavLst>
                                        </p:anim>
                                        <p:anim calcmode="lin" valueType="num">
                                          <p:cBhvr additive="base">
                                            <p:cTn id="49" dur="500" fill="hold"/>
                                            <p:tgtEl>
                                              <p:spTgt spid="63"/>
                                            </p:tgtEl>
                                            <p:attrNameLst>
                                              <p:attrName>ppt_y</p:attrName>
                                            </p:attrNameLst>
                                          </p:cBhvr>
                                          <p:tavLst>
                                            <p:tav tm="0">
                                              <p:val>
                                                <p:strVal val="#ppt_y"/>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1000"/>
                                            <p:tgtEl>
                                              <p:spTgt spid="64"/>
                                            </p:tgtEl>
                                          </p:cBhvr>
                                        </p:animEffect>
                                        <p:anim calcmode="lin" valueType="num">
                                          <p:cBhvr>
                                            <p:cTn id="53" dur="1000" fill="hold"/>
                                            <p:tgtEl>
                                              <p:spTgt spid="64"/>
                                            </p:tgtEl>
                                            <p:attrNameLst>
                                              <p:attrName>ppt_x</p:attrName>
                                            </p:attrNameLst>
                                          </p:cBhvr>
                                          <p:tavLst>
                                            <p:tav tm="0">
                                              <p:val>
                                                <p:strVal val="#ppt_x"/>
                                              </p:val>
                                            </p:tav>
                                            <p:tav tm="100000">
                                              <p:val>
                                                <p:strVal val="#ppt_x"/>
                                              </p:val>
                                            </p:tav>
                                          </p:tavLst>
                                        </p:anim>
                                        <p:anim calcmode="lin" valueType="num">
                                          <p:cBhvr>
                                            <p:cTn id="54" dur="1000" fill="hold"/>
                                            <p:tgtEl>
                                              <p:spTgt spid="6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1000"/>
                                            <p:tgtEl>
                                              <p:spTgt spid="65"/>
                                            </p:tgtEl>
                                          </p:cBhvr>
                                        </p:animEffect>
                                        <p:anim calcmode="lin" valueType="num">
                                          <p:cBhvr>
                                            <p:cTn id="58" dur="1000" fill="hold"/>
                                            <p:tgtEl>
                                              <p:spTgt spid="65"/>
                                            </p:tgtEl>
                                            <p:attrNameLst>
                                              <p:attrName>ppt_x</p:attrName>
                                            </p:attrNameLst>
                                          </p:cBhvr>
                                          <p:tavLst>
                                            <p:tav tm="0">
                                              <p:val>
                                                <p:strVal val="#ppt_x"/>
                                              </p:val>
                                            </p:tav>
                                            <p:tav tm="100000">
                                              <p:val>
                                                <p:strVal val="#ppt_x"/>
                                              </p:val>
                                            </p:tav>
                                          </p:tavLst>
                                        </p:anim>
                                        <p:anim calcmode="lin" valueType="num">
                                          <p:cBhvr>
                                            <p:cTn id="59" dur="1000" fill="hold"/>
                                            <p:tgtEl>
                                              <p:spTgt spid="65"/>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left)">
                                          <p:cBhvr>
                                            <p:cTn id="63" dur="500"/>
                                            <p:tgtEl>
                                              <p:spTgt spid="67"/>
                                            </p:tgtEl>
                                          </p:cBhvr>
                                        </p:animEffect>
                                      </p:childTnLst>
                                    </p:cTn>
                                  </p:par>
                                </p:childTnLst>
                              </p:cTn>
                            </p:par>
                            <p:par>
                              <p:cTn id="64" fill="hold">
                                <p:stCondLst>
                                  <p:cond delay="6000"/>
                                </p:stCondLst>
                                <p:childTnLst>
                                  <p:par>
                                    <p:cTn id="65" presetID="2" presetClass="entr" presetSubtype="1" fill="hold" nodeType="afterEffect">
                                      <p:stCondLst>
                                        <p:cond delay="0"/>
                                      </p:stCondLst>
                                      <p:childTnLst>
                                        <p:set>
                                          <p:cBhvr>
                                            <p:cTn id="66" dur="1" fill="hold">
                                              <p:stCondLst>
                                                <p:cond delay="0"/>
                                              </p:stCondLst>
                                            </p:cTn>
                                            <p:tgtEl>
                                              <p:spTgt spid="83"/>
                                            </p:tgtEl>
                                            <p:attrNameLst>
                                              <p:attrName>style.visibility</p:attrName>
                                            </p:attrNameLst>
                                          </p:cBhvr>
                                          <p:to>
                                            <p:strVal val="visible"/>
                                          </p:to>
                                        </p:set>
                                        <p:anim calcmode="lin" valueType="num">
                                          <p:cBhvr additive="base">
                                            <p:cTn id="67" dur="750" fill="hold"/>
                                            <p:tgtEl>
                                              <p:spTgt spid="83"/>
                                            </p:tgtEl>
                                            <p:attrNameLst>
                                              <p:attrName>ppt_x</p:attrName>
                                            </p:attrNameLst>
                                          </p:cBhvr>
                                          <p:tavLst>
                                            <p:tav tm="0">
                                              <p:val>
                                                <p:strVal val="#ppt_x"/>
                                              </p:val>
                                            </p:tav>
                                            <p:tav tm="100000">
                                              <p:val>
                                                <p:strVal val="#ppt_x"/>
                                              </p:val>
                                            </p:tav>
                                          </p:tavLst>
                                        </p:anim>
                                        <p:anim calcmode="lin" valueType="num">
                                          <p:cBhvr additive="base">
                                            <p:cTn id="68" dur="750" fill="hold"/>
                                            <p:tgtEl>
                                              <p:spTgt spid="83"/>
                                            </p:tgtEl>
                                            <p:attrNameLst>
                                              <p:attrName>ppt_y</p:attrName>
                                            </p:attrNameLst>
                                          </p:cBhvr>
                                          <p:tavLst>
                                            <p:tav tm="0">
                                              <p:val>
                                                <p:strVal val="0-#ppt_h/2"/>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childTnLst>
                              </p:cTn>
                            </p:par>
                            <p:par>
                              <p:cTn id="72" fill="hold">
                                <p:stCondLst>
                                  <p:cond delay="7000"/>
                                </p:stCondLst>
                                <p:childTnLst>
                                  <p:par>
                                    <p:cTn id="73" presetID="21" presetClass="entr" presetSubtype="1" fill="hold" grpId="0"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wheel(1)">
                                          <p:cBhvr>
                                            <p:cTn id="75" dur="2000"/>
                                            <p:tgtEl>
                                              <p:spTgt spid="69"/>
                                            </p:tgtEl>
                                          </p:cBhvr>
                                        </p:animEffect>
                                      </p:childTnLst>
                                    </p:cTn>
                                  </p:par>
                                </p:childTnLst>
                              </p:cTn>
                            </p:par>
                            <p:par>
                              <p:cTn id="76" fill="hold">
                                <p:stCondLst>
                                  <p:cond delay="9000"/>
                                </p:stCondLst>
                                <p:childTnLst>
                                  <p:par>
                                    <p:cTn id="77" presetID="21" presetClass="entr" presetSubtype="1" fill="hold" grpId="0" nodeType="after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wheel(1)">
                                          <p:cBhvr>
                                            <p:cTn id="79" dur="1000"/>
                                            <p:tgtEl>
                                              <p:spTgt spid="70"/>
                                            </p:tgtEl>
                                          </p:cBhvr>
                                        </p:animEffect>
                                      </p:childTnLst>
                                    </p:cTn>
                                  </p:par>
                                  <p:par>
                                    <p:cTn id="80" presetID="2" presetClass="entr" presetSubtype="8" fill="hold" grpId="0" nodeType="withEffect">
                                      <p:stCondLst>
                                        <p:cond delay="0"/>
                                      </p:stCondLst>
                                      <p:childTnLst>
                                        <p:set>
                                          <p:cBhvr>
                                            <p:cTn id="81" dur="1" fill="hold">
                                              <p:stCondLst>
                                                <p:cond delay="0"/>
                                              </p:stCondLst>
                                            </p:cTn>
                                            <p:tgtEl>
                                              <p:spTgt spid="71"/>
                                            </p:tgtEl>
                                            <p:attrNameLst>
                                              <p:attrName>style.visibility</p:attrName>
                                            </p:attrNameLst>
                                          </p:cBhvr>
                                          <p:to>
                                            <p:strVal val="visible"/>
                                          </p:to>
                                        </p:set>
                                        <p:anim calcmode="lin" valueType="num">
                                          <p:cBhvr additive="base">
                                            <p:cTn id="82" dur="500" fill="hold"/>
                                            <p:tgtEl>
                                              <p:spTgt spid="71"/>
                                            </p:tgtEl>
                                            <p:attrNameLst>
                                              <p:attrName>ppt_x</p:attrName>
                                            </p:attrNameLst>
                                          </p:cBhvr>
                                          <p:tavLst>
                                            <p:tav tm="0">
                                              <p:val>
                                                <p:strVal val="0-#ppt_w/2"/>
                                              </p:val>
                                            </p:tav>
                                            <p:tav tm="100000">
                                              <p:val>
                                                <p:strVal val="#ppt_x"/>
                                              </p:val>
                                            </p:tav>
                                          </p:tavLst>
                                        </p:anim>
                                        <p:anim calcmode="lin" valueType="num">
                                          <p:cBhvr additive="base">
                                            <p:cTn id="83" dur="500" fill="hold"/>
                                            <p:tgtEl>
                                              <p:spTgt spid="71"/>
                                            </p:tgtEl>
                                            <p:attrNameLst>
                                              <p:attrName>ppt_y</p:attrName>
                                            </p:attrNameLst>
                                          </p:cBhvr>
                                          <p:tavLst>
                                            <p:tav tm="0">
                                              <p:val>
                                                <p:strVal val="#ppt_y"/>
                                              </p:val>
                                            </p:tav>
                                            <p:tav tm="100000">
                                              <p:val>
                                                <p:strVal val="#ppt_y"/>
                                              </p:val>
                                            </p:tav>
                                          </p:tavLst>
                                        </p:anim>
                                      </p:childTnLst>
                                    </p:cTn>
                                  </p:par>
                                  <p:par>
                                    <p:cTn id="84" presetID="42" presetClass="entr" presetSubtype="0" fill="hold" grpId="0" nodeType="withEffect">
                                      <p:stCondLst>
                                        <p:cond delay="500"/>
                                      </p:stCondLst>
                                      <p:childTnLst>
                                        <p:set>
                                          <p:cBhvr>
                                            <p:cTn id="85" dur="1" fill="hold">
                                              <p:stCondLst>
                                                <p:cond delay="0"/>
                                              </p:stCondLst>
                                            </p:cTn>
                                            <p:tgtEl>
                                              <p:spTgt spid="72"/>
                                            </p:tgtEl>
                                            <p:attrNameLst>
                                              <p:attrName>style.visibility</p:attrName>
                                            </p:attrNameLst>
                                          </p:cBhvr>
                                          <p:to>
                                            <p:strVal val="visible"/>
                                          </p:to>
                                        </p:set>
                                        <p:animEffect transition="in" filter="fade">
                                          <p:cBhvr>
                                            <p:cTn id="86" dur="1000"/>
                                            <p:tgtEl>
                                              <p:spTgt spid="72"/>
                                            </p:tgtEl>
                                          </p:cBhvr>
                                        </p:animEffect>
                                        <p:anim calcmode="lin" valueType="num">
                                          <p:cBhvr>
                                            <p:cTn id="87" dur="1000" fill="hold"/>
                                            <p:tgtEl>
                                              <p:spTgt spid="72"/>
                                            </p:tgtEl>
                                            <p:attrNameLst>
                                              <p:attrName>ppt_x</p:attrName>
                                            </p:attrNameLst>
                                          </p:cBhvr>
                                          <p:tavLst>
                                            <p:tav tm="0">
                                              <p:val>
                                                <p:strVal val="#ppt_x"/>
                                              </p:val>
                                            </p:tav>
                                            <p:tav tm="100000">
                                              <p:val>
                                                <p:strVal val="#ppt_x"/>
                                              </p:val>
                                            </p:tav>
                                          </p:tavLst>
                                        </p:anim>
                                        <p:anim calcmode="lin" valueType="num">
                                          <p:cBhvr>
                                            <p:cTn id="88" dur="1000" fill="hold"/>
                                            <p:tgtEl>
                                              <p:spTgt spid="7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50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1000"/>
                                            <p:tgtEl>
                                              <p:spTgt spid="73"/>
                                            </p:tgtEl>
                                          </p:cBhvr>
                                        </p:animEffect>
                                        <p:anim calcmode="lin" valueType="num">
                                          <p:cBhvr>
                                            <p:cTn id="92" dur="1000" fill="hold"/>
                                            <p:tgtEl>
                                              <p:spTgt spid="73"/>
                                            </p:tgtEl>
                                            <p:attrNameLst>
                                              <p:attrName>ppt_x</p:attrName>
                                            </p:attrNameLst>
                                          </p:cBhvr>
                                          <p:tavLst>
                                            <p:tav tm="0">
                                              <p:val>
                                                <p:strVal val="#ppt_x"/>
                                              </p:val>
                                            </p:tav>
                                            <p:tav tm="100000">
                                              <p:val>
                                                <p:strVal val="#ppt_x"/>
                                              </p:val>
                                            </p:tav>
                                          </p:tavLst>
                                        </p:anim>
                                        <p:anim calcmode="lin" valueType="num">
                                          <p:cBhvr>
                                            <p:cTn id="93" dur="1000" fill="hold"/>
                                            <p:tgtEl>
                                              <p:spTgt spid="73"/>
                                            </p:tgtEl>
                                            <p:attrNameLst>
                                              <p:attrName>ppt_y</p:attrName>
                                            </p:attrNameLst>
                                          </p:cBhvr>
                                          <p:tavLst>
                                            <p:tav tm="0">
                                              <p:val>
                                                <p:strVal val="#ppt_y+.1"/>
                                              </p:val>
                                            </p:tav>
                                            <p:tav tm="100000">
                                              <p:val>
                                                <p:strVal val="#ppt_y"/>
                                              </p:val>
                                            </p:tav>
                                          </p:tavLst>
                                        </p:anim>
                                      </p:childTnLst>
                                    </p:cTn>
                                  </p:par>
                                </p:childTnLst>
                              </p:cTn>
                            </p:par>
                            <p:par>
                              <p:cTn id="94" fill="hold">
                                <p:stCondLst>
                                  <p:cond delay="10000"/>
                                </p:stCondLst>
                                <p:childTnLst>
                                  <p:par>
                                    <p:cTn id="95" presetID="2" presetClass="entr" presetSubtype="1" fill="hold" nodeType="afterEffect">
                                      <p:stCondLst>
                                        <p:cond delay="0"/>
                                      </p:stCondLst>
                                      <p:childTnLst>
                                        <p:set>
                                          <p:cBhvr>
                                            <p:cTn id="96" dur="1" fill="hold">
                                              <p:stCondLst>
                                                <p:cond delay="0"/>
                                              </p:stCondLst>
                                            </p:cTn>
                                            <p:tgtEl>
                                              <p:spTgt spid="86"/>
                                            </p:tgtEl>
                                            <p:attrNameLst>
                                              <p:attrName>style.visibility</p:attrName>
                                            </p:attrNameLst>
                                          </p:cBhvr>
                                          <p:to>
                                            <p:strVal val="visible"/>
                                          </p:to>
                                        </p:set>
                                        <p:anim calcmode="lin" valueType="num">
                                          <p:cBhvr additive="base">
                                            <p:cTn id="97" dur="750" fill="hold"/>
                                            <p:tgtEl>
                                              <p:spTgt spid="86"/>
                                            </p:tgtEl>
                                            <p:attrNameLst>
                                              <p:attrName>ppt_x</p:attrName>
                                            </p:attrNameLst>
                                          </p:cBhvr>
                                          <p:tavLst>
                                            <p:tav tm="0">
                                              <p:val>
                                                <p:strVal val="#ppt_x"/>
                                              </p:val>
                                            </p:tav>
                                            <p:tav tm="100000">
                                              <p:val>
                                                <p:strVal val="#ppt_x"/>
                                              </p:val>
                                            </p:tav>
                                          </p:tavLst>
                                        </p:anim>
                                        <p:anim calcmode="lin" valueType="num">
                                          <p:cBhvr additive="base">
                                            <p:cTn id="98" dur="750" fill="hold"/>
                                            <p:tgtEl>
                                              <p:spTgt spid="86"/>
                                            </p:tgtEl>
                                            <p:attrNameLst>
                                              <p:attrName>ppt_y</p:attrName>
                                            </p:attrNameLst>
                                          </p:cBhvr>
                                          <p:tavLst>
                                            <p:tav tm="0">
                                              <p:val>
                                                <p:strVal val="0-#ppt_h/2"/>
                                              </p:val>
                                            </p:tav>
                                            <p:tav tm="100000">
                                              <p:val>
                                                <p:strVal val="#ppt_y"/>
                                              </p:val>
                                            </p:tav>
                                          </p:tavLst>
                                        </p:anim>
                                      </p:childTnLst>
                                    </p:cTn>
                                  </p:par>
                                </p:childTnLst>
                              </p:cTn>
                            </p:par>
                            <p:par>
                              <p:cTn id="99" fill="hold">
                                <p:stCondLst>
                                  <p:cond delay="11000"/>
                                </p:stCondLst>
                                <p:childTnLst>
                                  <p:par>
                                    <p:cTn id="100" presetID="22" presetClass="entr" presetSubtype="8" fill="hold" grpId="0" nodeType="after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left)">
                                          <p:cBhvr>
                                            <p:cTn id="102" dur="500"/>
                                            <p:tgtEl>
                                              <p:spTgt spid="74"/>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left)">
                                          <p:cBhvr>
                                            <p:cTn id="105" dur="500"/>
                                            <p:tgtEl>
                                              <p:spTgt spid="75"/>
                                            </p:tgtEl>
                                          </p:cBhvr>
                                        </p:animEffect>
                                      </p:childTnLst>
                                    </p:cTn>
                                  </p:par>
                                </p:childTnLst>
                              </p:cTn>
                            </p:par>
                            <p:par>
                              <p:cTn id="106" fill="hold">
                                <p:stCondLst>
                                  <p:cond delay="11500"/>
                                </p:stCondLst>
                                <p:childTnLst>
                                  <p:par>
                                    <p:cTn id="107" presetID="10" presetClass="entr" presetSubtype="0" fill="hold" grpId="0" nodeType="after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2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bldLvl="0" animBg="1"/>
          <p:bldP spid="53" grpId="0"/>
          <p:bldP spid="54" grpId="0" bldLvl="0" animBg="1"/>
          <p:bldP spid="55" grpId="0" bldLvl="0" animBg="1"/>
          <p:bldP spid="59" grpId="0"/>
          <p:bldP spid="60" grpId="0"/>
          <p:bldP spid="61" grpId="0" bldLvl="0" animBg="1"/>
          <p:bldP spid="62" grpId="0" bldLvl="0" animBg="1"/>
          <p:bldP spid="63" grpId="0"/>
          <p:bldP spid="64" grpId="0" animBg="1"/>
          <p:bldP spid="65" grpId="0" animBg="1"/>
          <p:bldP spid="67" grpId="0"/>
          <p:bldP spid="68" grpId="0"/>
          <p:bldP spid="69" grpId="0" animBg="1"/>
          <p:bldP spid="70" grpId="0" animBg="1"/>
          <p:bldP spid="71" grpId="0"/>
          <p:bldP spid="72" grpId="0" animBg="1"/>
          <p:bldP spid="73" grpId="0" animBg="1"/>
          <p:bldP spid="74" grpId="0"/>
          <p:bldP spid="75" grpId="0"/>
          <p:bldP spid="96"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218267" cy="6858000"/>
          </a:xfrm>
          <a:prstGeom prst="rect">
            <a:avLst/>
          </a:prstGeom>
        </p:spPr>
      </p:pic>
      <p:sp>
        <p:nvSpPr>
          <p:cNvPr id="55" name="矩形 5"/>
          <p:cNvSpPr/>
          <p:nvPr/>
        </p:nvSpPr>
        <p:spPr>
          <a:xfrm>
            <a:off x="23644" y="2559050"/>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文本框 12"/>
          <p:cNvSpPr txBox="1"/>
          <p:nvPr/>
        </p:nvSpPr>
        <p:spPr>
          <a:xfrm>
            <a:off x="4865601" y="3573016"/>
            <a:ext cx="2533650" cy="1260475"/>
          </a:xfrm>
          <a:prstGeom prst="rect">
            <a:avLst/>
          </a:prstGeom>
          <a:noFill/>
        </p:spPr>
        <p:txBody>
          <a:bodyPr wrap="none" rtlCol="0">
            <a:spAutoFit/>
          </a:bodyPr>
          <a:lstStyle/>
          <a:p>
            <a:pPr algn="ctr"/>
            <a:r>
              <a:rPr lang="zh-CN" altLang="en-US" sz="4800" b="1" dirty="0" smtClean="0">
                <a:solidFill>
                  <a:schemeClr val="accent5">
                    <a:lumMod val="60000"/>
                    <a:lumOff val="40000"/>
                  </a:schemeClr>
                </a:solidFill>
                <a:latin typeface="微软雅黑" panose="020B0503020204020204" pitchFamily="34" charset="-122"/>
                <a:ea typeface="微软雅黑" panose="020B0503020204020204" pitchFamily="34" charset="-122"/>
              </a:rPr>
              <a:t>创新点</a:t>
            </a:r>
            <a:endParaRPr lang="zh-CN" altLang="en-US" sz="4800" b="1" dirty="0" smtClean="0">
              <a:solidFill>
                <a:schemeClr val="accent5">
                  <a:lumMod val="60000"/>
                  <a:lumOff val="40000"/>
                </a:schemeClr>
              </a:solidFill>
              <a:latin typeface="微软雅黑" panose="020B0503020204020204" pitchFamily="34" charset="-122"/>
              <a:ea typeface="微软雅黑" panose="020B0503020204020204" pitchFamily="34" charset="-122"/>
            </a:endParaRPr>
          </a:p>
          <a:p>
            <a:pPr algn="ctr">
              <a:spcAft>
                <a:spcPts val="0"/>
              </a:spcAft>
              <a:defRPr/>
            </a:pPr>
            <a:r>
              <a:rPr lang="en-US"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The Innovation</a:t>
            </a:r>
            <a:endParaRPr lang="zh-CN"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Freeform 206"/>
          <p:cNvSpPr>
            <a:spLocks noChangeAspect="1" noEditPoints="1"/>
          </p:cNvSpPr>
          <p:nvPr/>
        </p:nvSpPr>
        <p:spPr bwMode="auto">
          <a:xfrm>
            <a:off x="5701975" y="2028310"/>
            <a:ext cx="860902" cy="104065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38" name="TextBox 37"/>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59"/>
                                        </p:tgtEl>
                                        <p:attrNameLst>
                                          <p:attrName>style.visibility</p:attrName>
                                        </p:attrNameLst>
                                      </p:cBhvr>
                                      <p:to>
                                        <p:strVal val="visible"/>
                                      </p:to>
                                    </p:set>
                                    <p:anim calcmode="lin" valueType="num">
                                      <p:cBhvr>
                                        <p:cTn id="11" dur="500" fill="hold"/>
                                        <p:tgtEl>
                                          <p:spTgt spid="59"/>
                                        </p:tgtEl>
                                        <p:attrNameLst>
                                          <p:attrName>ppt_w</p:attrName>
                                        </p:attrNameLst>
                                      </p:cBhvr>
                                      <p:tavLst>
                                        <p:tav tm="0">
                                          <p:val>
                                            <p:fltVal val="0"/>
                                          </p:val>
                                        </p:tav>
                                        <p:tav tm="100000">
                                          <p:val>
                                            <p:strVal val="#ppt_w"/>
                                          </p:val>
                                        </p:tav>
                                      </p:tavLst>
                                    </p:anim>
                                    <p:anim calcmode="lin" valueType="num">
                                      <p:cBhvr>
                                        <p:cTn id="12" dur="500" fill="hold"/>
                                        <p:tgtEl>
                                          <p:spTgt spid="59"/>
                                        </p:tgtEl>
                                        <p:attrNameLst>
                                          <p:attrName>ppt_h</p:attrName>
                                        </p:attrNameLst>
                                      </p:cBhvr>
                                      <p:tavLst>
                                        <p:tav tm="0">
                                          <p:val>
                                            <p:fltVal val="0"/>
                                          </p:val>
                                        </p:tav>
                                        <p:tav tm="100000">
                                          <p:val>
                                            <p:strVal val="#ppt_h"/>
                                          </p:val>
                                        </p:tav>
                                      </p:tavLst>
                                    </p:anim>
                                    <p:animEffect transition="in" filter="fade">
                                      <p:cBhvr>
                                        <p:cTn id="13" dur="500"/>
                                        <p:tgtEl>
                                          <p:spTgt spid="59"/>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59" grpId="0" animBg="1"/>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创新点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4" name="Freeform 206"/>
          <p:cNvSpPr>
            <a:spLocks noChangeAspect="1" noEditPoints="1"/>
          </p:cNvSpPr>
          <p:nvPr/>
        </p:nvSpPr>
        <p:spPr bwMode="auto">
          <a:xfrm>
            <a:off x="408014" y="149854"/>
            <a:ext cx="289914" cy="35044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8" name="矩形 7"/>
          <p:cNvSpPr/>
          <p:nvPr/>
        </p:nvSpPr>
        <p:spPr>
          <a:xfrm>
            <a:off x="1689100" y="3789045"/>
            <a:ext cx="10506075" cy="2670810"/>
          </a:xfrm>
          <a:prstGeom prst="rect">
            <a:avLst/>
          </a:prstGeom>
          <a:solidFill>
            <a:schemeClr val="bg1">
              <a:lumMod val="50000"/>
              <a:alpha val="1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287905" y="1628775"/>
            <a:ext cx="9907270" cy="1957705"/>
          </a:xfrm>
          <a:prstGeom prst="rect">
            <a:avLst/>
          </a:prstGeom>
          <a:solidFill>
            <a:schemeClr val="bg1">
              <a:lumMod val="50000"/>
              <a:alpha val="1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p:cNvSpPr txBox="1">
            <a:spLocks noChangeArrowheads="1"/>
          </p:cNvSpPr>
          <p:nvPr/>
        </p:nvSpPr>
        <p:spPr bwMode="auto">
          <a:xfrm>
            <a:off x="5285567" y="1142684"/>
            <a:ext cx="167611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sz="2400" b="0" dirty="0">
                <a:solidFill>
                  <a:srgbClr val="31859C"/>
                </a:solidFill>
                <a:latin typeface="微软雅黑" panose="020B0503020204020204" pitchFamily="34" charset="-122"/>
                <a:ea typeface="微软雅黑" panose="020B0503020204020204" pitchFamily="34" charset="-122"/>
              </a:rPr>
              <a:t>创新点</a:t>
            </a:r>
            <a:endParaRPr lang="zh-CN" sz="2400" b="0" dirty="0">
              <a:solidFill>
                <a:srgbClr val="31859C"/>
              </a:solidFill>
              <a:latin typeface="微软雅黑" panose="020B0503020204020204" pitchFamily="34" charset="-122"/>
              <a:ea typeface="微软雅黑" panose="020B0503020204020204" pitchFamily="34" charset="-122"/>
            </a:endParaRPr>
          </a:p>
        </p:txBody>
      </p:sp>
      <p:sp>
        <p:nvSpPr>
          <p:cNvPr id="11" name="矩形 10"/>
          <p:cNvSpPr/>
          <p:nvPr/>
        </p:nvSpPr>
        <p:spPr>
          <a:xfrm>
            <a:off x="4629150" y="1593215"/>
            <a:ext cx="7566025" cy="2028825"/>
          </a:xfrm>
          <a:prstGeom prst="rect">
            <a:avLst/>
          </a:prstGeom>
        </p:spPr>
        <p:txBody>
          <a:bodyPr wrap="square" lIns="91432" tIns="45716" rIns="91432" bIns="45716">
            <a:spAutoFit/>
          </a:bodyPr>
          <a:lstStyle/>
          <a:p>
            <a:pPr>
              <a:lnSpc>
                <a:spcPct val="150000"/>
              </a:lnSpc>
              <a:defRPr/>
            </a:pPr>
            <a:r>
              <a:rPr lang="zh-CN" altLang="en-US" sz="1400" kern="0" dirty="0">
                <a:solidFill>
                  <a:schemeClr val="tx1">
                    <a:lumMod val="50000"/>
                    <a:lumOff val="50000"/>
                  </a:schemeClr>
                </a:solidFill>
                <a:latin typeface="微软雅黑" panose="020B0503020204020204" pitchFamily="34" charset="-122"/>
                <a:ea typeface="微软雅黑" panose="020B0503020204020204" pitchFamily="34" charset="-122"/>
              </a:rPr>
              <a:t>独立设计并实现基于用户文本数据的用户画像系统</a:t>
            </a:r>
            <a:endParaRPr lang="zh-CN" altLang="en-US" sz="14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400" kern="0" dirty="0">
                <a:solidFill>
                  <a:schemeClr val="tx1">
                    <a:lumMod val="50000"/>
                    <a:lumOff val="50000"/>
                  </a:schemeClr>
                </a:solidFill>
                <a:latin typeface="微软雅黑" panose="020B0503020204020204" pitchFamily="34" charset="-122"/>
                <a:ea typeface="微软雅黑" panose="020B0503020204020204" pitchFamily="34" charset="-122"/>
              </a:rPr>
              <a:t>本系统从用户特征属性信息，人格属性等多维度的对特定用户进行全方面的画像，不仅能够分析出用户的主要兴趣和关注点，用于精准营销和信息推送等商业行为，还可以预测推断用户的人格特性，若将二者结合进行分析，可在一定程度上推定用户身份，相比于目前的研究大多数针对某一特定角度进行分析画像，本研究极大地丰满了画像的内容，为后续对用户进行分类或者甄别提供了支持。</a:t>
            </a:r>
            <a:endParaRPr lang="zh-CN" altLang="en-US" sz="14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774190" y="3975735"/>
            <a:ext cx="2854960" cy="2292985"/>
          </a:xfrm>
          <a:prstGeom prst="rect">
            <a:avLst/>
          </a:prstGeom>
          <a:blipFill>
            <a:blip r:embed="rId2"/>
            <a:srcRect/>
            <a:stretch>
              <a:fillRect t="-4511" b="-180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957705" y="1692275"/>
            <a:ext cx="2671445" cy="1724660"/>
          </a:xfrm>
          <a:prstGeom prst="rect">
            <a:avLst/>
          </a:prstGeom>
          <a:blipFill>
            <a:blip r:embed="rId3" cstate="print"/>
            <a:srcRect/>
            <a:stretch>
              <a:fillRect t="-3047" b="-30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73625" y="3784600"/>
            <a:ext cx="7039610" cy="2675255"/>
          </a:xfrm>
          <a:prstGeom prst="rect">
            <a:avLst/>
          </a:prstGeom>
        </p:spPr>
        <p:txBody>
          <a:bodyPr wrap="square" lIns="91432" tIns="45716" rIns="91432" bIns="45716">
            <a:spAutoFit/>
          </a:bodyPr>
          <a:lstStyle/>
          <a:p>
            <a:pPr>
              <a:lnSpc>
                <a:spcPct val="150000"/>
              </a:lnSpc>
              <a:defRPr/>
            </a:pPr>
            <a:r>
              <a:rPr sz="1400" kern="0" dirty="0" smtClean="0">
                <a:solidFill>
                  <a:schemeClr val="tx1">
                    <a:lumMod val="50000"/>
                    <a:lumOff val="50000"/>
                  </a:schemeClr>
                </a:solidFill>
                <a:latin typeface="微软雅黑" panose="020B0503020204020204" pitchFamily="34" charset="-122"/>
                <a:ea typeface="微软雅黑" panose="020B0503020204020204" pitchFamily="34" charset="-122"/>
              </a:rPr>
              <a:t>向量设定</a:t>
            </a:r>
            <a:endParaRPr sz="1400" kern="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defRPr/>
            </a:pPr>
            <a:r>
              <a:rPr sz="1400" kern="0" dirty="0" smtClean="0">
                <a:solidFill>
                  <a:schemeClr val="tx1">
                    <a:lumMod val="50000"/>
                    <a:lumOff val="50000"/>
                  </a:schemeClr>
                </a:solidFill>
                <a:latin typeface="微软雅黑" panose="020B0503020204020204" pitchFamily="34" charset="-122"/>
                <a:ea typeface="微软雅黑" panose="020B0503020204020204" pitchFamily="34" charset="-122"/>
              </a:rPr>
              <a:t>一方面，创新性地使用由textmind提取的情绪词作为量化大五人格特征的基础向量，利用机器学习技术挖掘不同用户情绪词比例关系反映出的人格特征。相对于同类画像研究使用的微博登陆时常，登录频率的研究或者简单进行积极情绪和消极情绪区分的研究都更具有参考性和实际价值。</a:t>
            </a:r>
            <a:endParaRPr sz="1400" kern="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defRPr/>
            </a:pPr>
            <a:r>
              <a:rPr sz="1400" kern="0" dirty="0" smtClean="0">
                <a:solidFill>
                  <a:schemeClr val="tx1">
                    <a:lumMod val="50000"/>
                    <a:lumOff val="50000"/>
                  </a:schemeClr>
                </a:solidFill>
                <a:latin typeface="微软雅黑" panose="020B0503020204020204" pitchFamily="34" charset="-122"/>
                <a:ea typeface="微软雅黑" panose="020B0503020204020204" pitchFamily="34" charset="-122"/>
              </a:rPr>
              <a:t>另一方面，这些从文本分析中得到的向量数量众多，考虑到并不是每个向量都是对人格的有效反映，相对于目前的研究不加分辨地使用所有向量进行分析，筛选有效的向量，可以极大地减少计算开销，并有可能改善模型的训练效果。</a:t>
            </a:r>
            <a:endParaRPr sz="1400" kern="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弧形 14"/>
          <p:cNvSpPr/>
          <p:nvPr/>
        </p:nvSpPr>
        <p:spPr>
          <a:xfrm>
            <a:off x="4873451" y="1052736"/>
            <a:ext cx="504056" cy="504056"/>
          </a:xfrm>
          <a:prstGeom prst="arc">
            <a:avLst>
              <a:gd name="adj1" fmla="val 18916496"/>
              <a:gd name="adj2" fmla="val 2632855"/>
            </a:avLst>
          </a:prstGeom>
          <a:ln>
            <a:solidFill>
              <a:schemeClr val="accent5">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2000"/>
                            </p:stCondLst>
                            <p:childTnLst>
                              <p:par>
                                <p:cTn id="22" presetID="3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600" decel="100000"/>
                                        <p:tgtEl>
                                          <p:spTgt spid="13"/>
                                        </p:tgtEl>
                                      </p:cBhvr>
                                    </p:animEffect>
                                    <p:anim calcmode="lin" valueType="num">
                                      <p:cBhvr>
                                        <p:cTn id="25" dur="600" decel="100000" fill="hold"/>
                                        <p:tgtEl>
                                          <p:spTgt spid="13"/>
                                        </p:tgtEl>
                                        <p:attrNameLst>
                                          <p:attrName>style.rotation</p:attrName>
                                        </p:attrNameLst>
                                      </p:cBhvr>
                                      <p:tavLst>
                                        <p:tav tm="0">
                                          <p:val>
                                            <p:fltVal val="-90"/>
                                          </p:val>
                                        </p:tav>
                                        <p:tav tm="100000">
                                          <p:val>
                                            <p:fltVal val="0"/>
                                          </p:val>
                                        </p:tav>
                                      </p:tavLst>
                                    </p:anim>
                                    <p:anim calcmode="lin" valueType="num">
                                      <p:cBhvr>
                                        <p:cTn id="26" dur="600" decel="100000" fill="hold"/>
                                        <p:tgtEl>
                                          <p:spTgt spid="13"/>
                                        </p:tgtEl>
                                        <p:attrNameLst>
                                          <p:attrName>ppt_x</p:attrName>
                                        </p:attrNameLst>
                                      </p:cBhvr>
                                      <p:tavLst>
                                        <p:tav tm="0">
                                          <p:val>
                                            <p:strVal val="#ppt_x+0.4"/>
                                          </p:val>
                                        </p:tav>
                                        <p:tav tm="100000">
                                          <p:val>
                                            <p:strVal val="#ppt_x-0.05"/>
                                          </p:val>
                                        </p:tav>
                                      </p:tavLst>
                                    </p:anim>
                                    <p:anim calcmode="lin" valueType="num">
                                      <p:cBhvr>
                                        <p:cTn id="27" dur="600" decel="100000" fill="hold"/>
                                        <p:tgtEl>
                                          <p:spTgt spid="13"/>
                                        </p:tgtEl>
                                        <p:attrNameLst>
                                          <p:attrName>ppt_y</p:attrName>
                                        </p:attrNameLst>
                                      </p:cBhvr>
                                      <p:tavLst>
                                        <p:tav tm="0">
                                          <p:val>
                                            <p:strVal val="#ppt_y-0.4"/>
                                          </p:val>
                                        </p:tav>
                                        <p:tav tm="100000">
                                          <p:val>
                                            <p:strVal val="#ppt_y+0.1"/>
                                          </p:val>
                                        </p:tav>
                                      </p:tavLst>
                                    </p:anim>
                                    <p:anim calcmode="lin" valueType="num">
                                      <p:cBhvr>
                                        <p:cTn id="28" dur="150" accel="100000" fill="hold">
                                          <p:stCondLst>
                                            <p:cond delay="600"/>
                                          </p:stCondLst>
                                        </p:cTn>
                                        <p:tgtEl>
                                          <p:spTgt spid="13"/>
                                        </p:tgtEl>
                                        <p:attrNameLst>
                                          <p:attrName>ppt_x</p:attrName>
                                        </p:attrNameLst>
                                      </p:cBhvr>
                                      <p:tavLst>
                                        <p:tav tm="0">
                                          <p:val>
                                            <p:strVal val="#ppt_x-0.05"/>
                                          </p:val>
                                        </p:tav>
                                        <p:tav tm="100000">
                                          <p:val>
                                            <p:strVal val="#ppt_x"/>
                                          </p:val>
                                        </p:tav>
                                      </p:tavLst>
                                    </p:anim>
                                    <p:anim calcmode="lin" valueType="num">
                                      <p:cBhvr>
                                        <p:cTn id="29" dur="150" accel="100000" fill="hold">
                                          <p:stCondLst>
                                            <p:cond delay="600"/>
                                          </p:stCondLst>
                                        </p:cTn>
                                        <p:tgtEl>
                                          <p:spTgt spid="13"/>
                                        </p:tgtEl>
                                        <p:attrNameLst>
                                          <p:attrName>ppt_y</p:attrName>
                                        </p:attrNameLst>
                                      </p:cBhvr>
                                      <p:tavLst>
                                        <p:tav tm="0">
                                          <p:val>
                                            <p:strVal val="#ppt_y+0.1"/>
                                          </p:val>
                                        </p:tav>
                                        <p:tav tm="100000">
                                          <p:val>
                                            <p:strVal val="#ppt_y"/>
                                          </p:val>
                                        </p:tav>
                                      </p:tavLst>
                                    </p:anim>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1500"/>
                                        <p:tgtEl>
                                          <p:spTgt spid="11"/>
                                        </p:tgtEl>
                                      </p:cBhvr>
                                    </p:animEffect>
                                  </p:childTnLst>
                                </p:cTn>
                              </p:par>
                            </p:childTnLst>
                          </p:cTn>
                        </p:par>
                        <p:par>
                          <p:cTn id="34" fill="hold">
                            <p:stCondLst>
                              <p:cond delay="4500"/>
                            </p:stCondLst>
                            <p:childTnLst>
                              <p:par>
                                <p:cTn id="35" presetID="52" presetClass="entr" presetSubtype="0" fill="hold" grpId="0" nodeType="afterEffect">
                                  <p:stCondLst>
                                    <p:cond delay="500"/>
                                  </p:stCondLst>
                                  <p:childTnLst>
                                    <p:set>
                                      <p:cBhvr>
                                        <p:cTn id="36" dur="1" fill="hold">
                                          <p:stCondLst>
                                            <p:cond delay="0"/>
                                          </p:stCondLst>
                                        </p:cTn>
                                        <p:tgtEl>
                                          <p:spTgt spid="12"/>
                                        </p:tgtEl>
                                        <p:attrNameLst>
                                          <p:attrName>style.visibility</p:attrName>
                                        </p:attrNameLst>
                                      </p:cBhvr>
                                      <p:to>
                                        <p:strVal val="visible"/>
                                      </p:to>
                                    </p:set>
                                    <p:animScale>
                                      <p:cBhvr>
                                        <p:cTn id="37" dur="75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750" decel="50000" fill="hold">
                                          <p:stCondLst>
                                            <p:cond delay="0"/>
                                          </p:stCondLst>
                                        </p:cTn>
                                        <p:tgtEl>
                                          <p:spTgt spid="12"/>
                                        </p:tgtEl>
                                        <p:attrNameLst>
                                          <p:attrName>ppt_x</p:attrName>
                                          <p:attrName>ppt_y</p:attrName>
                                        </p:attrNameLst>
                                      </p:cBhvr>
                                    </p:animMotion>
                                    <p:animEffect transition="in" filter="fade">
                                      <p:cBhvr>
                                        <p:cTn id="39" dur="750"/>
                                        <p:tgtEl>
                                          <p:spTgt spid="12"/>
                                        </p:tgtEl>
                                      </p:cBhvr>
                                    </p:animEffect>
                                  </p:childTnLst>
                                </p:cTn>
                              </p:par>
                            </p:childTnLst>
                          </p:cTn>
                        </p:par>
                        <p:par>
                          <p:cTn id="40" fill="hold">
                            <p:stCondLst>
                              <p:cond delay="6000"/>
                            </p:stCondLst>
                            <p:childTnLst>
                              <p:par>
                                <p:cTn id="41" presetID="14" presetClass="entr" presetSubtype="1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1500"/>
                                        <p:tgtEl>
                                          <p:spTgt spid="14"/>
                                        </p:tgtEl>
                                      </p:cBhvr>
                                    </p:animEffect>
                                  </p:childTnLst>
                                </p:cTn>
                              </p:par>
                            </p:childTnLst>
                          </p:cTn>
                        </p:par>
                        <p:par>
                          <p:cTn id="44" fill="hold">
                            <p:stCondLst>
                              <p:cond delay="750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p:bldP spid="11" grpId="0"/>
      <p:bldP spid="12" grpId="0" bldLvl="0" animBg="1"/>
      <p:bldP spid="13" grpId="0" bldLvl="0" animBg="1"/>
      <p:bldP spid="14" grpId="0"/>
      <p:bldP spid="15"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093" y="1917661"/>
            <a:ext cx="12241360" cy="31236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 y="2061677"/>
            <a:ext cx="12218266" cy="28083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092" y="1700808"/>
            <a:ext cx="12241359" cy="3601229"/>
          </a:xfrm>
          <a:prstGeom prst="rect">
            <a:avLst/>
          </a:prstGeom>
          <a:solidFill>
            <a:srgbClr val="202A36">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p:cNvSpPr>
            <a:spLocks noChangeArrowheads="1"/>
          </p:cNvSpPr>
          <p:nvPr/>
        </p:nvSpPr>
        <p:spPr bwMode="auto">
          <a:xfrm>
            <a:off x="3361283" y="3062238"/>
            <a:ext cx="547197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smtClean="0">
                <a:solidFill>
                  <a:srgbClr val="31859C"/>
                </a:solidFill>
                <a:latin typeface="微软雅黑" panose="020B0503020204020204" pitchFamily="34" charset="-122"/>
                <a:ea typeface="微软雅黑" panose="020B0503020204020204" pitchFamily="34" charset="-122"/>
                <a:sym typeface="微软雅黑" panose="020B0503020204020204" pitchFamily="34" charset="-122"/>
              </a:rPr>
              <a:t>谢谢您的指导</a:t>
            </a:r>
            <a:endParaRPr lang="zh-CN" altLang="en-US" sz="6600" b="1" dirty="0">
              <a:solidFill>
                <a:srgbClr val="31859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7"/>
          <p:cNvSpPr>
            <a:spLocks noChangeArrowheads="1"/>
          </p:cNvSpPr>
          <p:nvPr/>
        </p:nvSpPr>
        <p:spPr bwMode="auto">
          <a:xfrm>
            <a:off x="3505299" y="2785819"/>
            <a:ext cx="51119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smtClean="0">
                <a:solidFill>
                  <a:srgbClr val="31859C"/>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rPr>
              <a:t>THANK YOU FOR YOUR GUIDANCE.</a:t>
            </a:r>
            <a:endParaRPr lang="zh-CN" altLang="en-US" sz="2000" dirty="0">
              <a:solidFill>
                <a:srgbClr val="31859C"/>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endParaRPr>
          </a:p>
        </p:txBody>
      </p:sp>
      <p:sp>
        <p:nvSpPr>
          <p:cNvPr id="18" name="矩形 17"/>
          <p:cNvSpPr/>
          <p:nvPr/>
        </p:nvSpPr>
        <p:spPr>
          <a:xfrm>
            <a:off x="0" y="6741368"/>
            <a:ext cx="12195175" cy="11663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1000"/>
                                  </p:stCondLst>
                                  <p:iterate type="lt">
                                    <p:tmPct val="50000"/>
                                  </p:iterate>
                                  <p:childTnLst>
                                    <p:set>
                                      <p:cBhvr>
                                        <p:cTn id="6" dur="1" fill="hold">
                                          <p:stCondLst>
                                            <p:cond delay="0"/>
                                          </p:stCondLst>
                                        </p:cTn>
                                        <p:tgtEl>
                                          <p:spTgt spid="17"/>
                                        </p:tgtEl>
                                        <p:attrNameLst>
                                          <p:attrName>style.visibility</p:attrName>
                                        </p:attrNameLst>
                                      </p:cBhvr>
                                      <p:to>
                                        <p:strVal val="visible"/>
                                      </p:to>
                                    </p:set>
                                    <p:set>
                                      <p:cBhvr>
                                        <p:cTn id="7" dur="114" fill="hold">
                                          <p:stCondLst>
                                            <p:cond delay="0"/>
                                          </p:stCondLst>
                                        </p:cTn>
                                        <p:tgtEl>
                                          <p:spTgt spid="17"/>
                                        </p:tgtEl>
                                        <p:attrNameLst>
                                          <p:attrName>style.rotation</p:attrName>
                                        </p:attrNameLst>
                                      </p:cBhvr>
                                      <p:to>
                                        <p:strVal val="-45.0"/>
                                      </p:to>
                                    </p:set>
                                    <p:anim calcmode="lin" valueType="num">
                                      <p:cBhvr>
                                        <p:cTn id="8" dur="114" fill="hold">
                                          <p:stCondLst>
                                            <p:cond delay="114"/>
                                          </p:stCondLst>
                                        </p:cTn>
                                        <p:tgtEl>
                                          <p:spTgt spid="17"/>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17"/>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17"/>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17"/>
                                        </p:tgtEl>
                                        <p:attrNameLst>
                                          <p:attrName>ppt_y</p:attrName>
                                        </p:attrNameLst>
                                      </p:cBhvr>
                                      <p:tavLst>
                                        <p:tav tm="0">
                                          <p:val>
                                            <p:strVal val="#ppt_y-(0.354*#ppt_w-0.172*#ppt_h)"/>
                                          </p:val>
                                        </p:tav>
                                        <p:tav tm="100000">
                                          <p:val>
                                            <p:strVal val="#ppt_y"/>
                                          </p:val>
                                        </p:tav>
                                      </p:tavLst>
                                    </p:anim>
                                  </p:childTnLst>
                                </p:cTn>
                              </p:par>
                              <p:par>
                                <p:cTn id="12" presetID="52" presetClass="entr" presetSubtype="0" fill="hold" grpId="0" nodeType="withEffect">
                                  <p:stCondLst>
                                    <p:cond delay="1500"/>
                                  </p:stCondLst>
                                  <p:iterate type="lt">
                                    <p:tmPct val="10000"/>
                                  </p:iterate>
                                  <p:childTnLst>
                                    <p:set>
                                      <p:cBhvr>
                                        <p:cTn id="13" dur="1" fill="hold">
                                          <p:stCondLst>
                                            <p:cond delay="0"/>
                                          </p:stCondLst>
                                        </p:cTn>
                                        <p:tgtEl>
                                          <p:spTgt spid="16"/>
                                        </p:tgtEl>
                                        <p:attrNameLst>
                                          <p:attrName>style.visibility</p:attrName>
                                        </p:attrNameLst>
                                      </p:cBhvr>
                                      <p:to>
                                        <p:strVal val="visible"/>
                                      </p:to>
                                    </p:set>
                                    <p:animScale>
                                      <p:cBhvr>
                                        <p:cTn id="14"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6"/>
                                        </p:tgtEl>
                                        <p:attrNameLst>
                                          <p:attrName>ppt_x</p:attrName>
                                          <p:attrName>ppt_y</p:attrName>
                                        </p:attrNameLst>
                                      </p:cBhvr>
                                    </p:animMotion>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03" y="31750"/>
            <a:ext cx="12192000" cy="6858000"/>
          </a:xfrm>
          <a:prstGeom prst="rect">
            <a:avLst/>
          </a:prstGeom>
        </p:spPr>
      </p:pic>
      <p:sp>
        <p:nvSpPr>
          <p:cNvPr id="59" name="TextBox 58"/>
          <p:cNvSpPr txBox="1"/>
          <p:nvPr/>
        </p:nvSpPr>
        <p:spPr>
          <a:xfrm>
            <a:off x="5377507" y="1115452"/>
            <a:ext cx="1476879" cy="369332"/>
          </a:xfrm>
          <a:prstGeom prst="rect">
            <a:avLst/>
          </a:prstGeom>
          <a:noFill/>
        </p:spPr>
        <p:txBody>
          <a:bodyPr wrap="none" rtlCol="0">
            <a:spAutoFit/>
          </a:bodyPr>
          <a:lstStyle/>
          <a:p>
            <a:r>
              <a:rPr lang="en-US" altLang="zh-CN" b="1" dirty="0" smtClean="0">
                <a:solidFill>
                  <a:schemeClr val="accent5">
                    <a:lumMod val="60000"/>
                    <a:lumOff val="40000"/>
                  </a:schemeClr>
                </a:solidFill>
                <a:latin typeface="微软雅黑" panose="020B0503020204020204" pitchFamily="34" charset="-122"/>
                <a:ea typeface="微软雅黑" panose="020B0503020204020204" pitchFamily="34" charset="-122"/>
              </a:rPr>
              <a:t>CONTENTS</a:t>
            </a:r>
            <a:endParaRPr lang="zh-CN" altLang="en-US" b="1"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
        <p:nvSpPr>
          <p:cNvPr id="60" name="Freeform 5"/>
          <p:cNvSpPr/>
          <p:nvPr/>
        </p:nvSpPr>
        <p:spPr bwMode="auto">
          <a:xfrm>
            <a:off x="4832905" y="0"/>
            <a:ext cx="2529366" cy="1070672"/>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solidFill>
                <a:srgbClr val="31859C"/>
              </a:solidFill>
            </a:endParaRPr>
          </a:p>
        </p:txBody>
      </p:sp>
      <p:sp>
        <p:nvSpPr>
          <p:cNvPr id="61" name="TextBox 60"/>
          <p:cNvSpPr txBox="1"/>
          <p:nvPr/>
        </p:nvSpPr>
        <p:spPr>
          <a:xfrm>
            <a:off x="5340497" y="260648"/>
            <a:ext cx="1481496" cy="769441"/>
          </a:xfrm>
          <a:prstGeom prst="rect">
            <a:avLst/>
          </a:prstGeom>
          <a:noFill/>
        </p:spPr>
        <p:txBody>
          <a:bodyPr wrap="none" rtlCol="0">
            <a:spAutoFit/>
          </a:bodyPr>
          <a:lstStyle/>
          <a:p>
            <a:pPr algn="ctr"/>
            <a:r>
              <a:rPr lang="zh-CN" altLang="en-US" sz="4400" b="1" dirty="0" smtClean="0">
                <a:solidFill>
                  <a:schemeClr val="accent5">
                    <a:lumMod val="60000"/>
                    <a:lumOff val="40000"/>
                  </a:schemeClr>
                </a:solidFill>
                <a:latin typeface="微软雅黑" panose="020B0503020204020204" pitchFamily="34" charset="-122"/>
                <a:ea typeface="微软雅黑" panose="020B0503020204020204" pitchFamily="34" charset="-122"/>
              </a:rPr>
              <a:t>目 录</a:t>
            </a:r>
            <a:endParaRPr lang="zh-CN" altLang="en-US" sz="4400" b="1"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
        <p:nvSpPr>
          <p:cNvPr id="62" name="Freeform 5"/>
          <p:cNvSpPr/>
          <p:nvPr/>
        </p:nvSpPr>
        <p:spPr bwMode="auto">
          <a:xfrm>
            <a:off x="2848111" y="299949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3" name="Freeform 5"/>
          <p:cNvSpPr/>
          <p:nvPr/>
        </p:nvSpPr>
        <p:spPr bwMode="auto">
          <a:xfrm>
            <a:off x="4575950" y="299949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50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4" name="Freeform 5"/>
          <p:cNvSpPr/>
          <p:nvPr/>
        </p:nvSpPr>
        <p:spPr bwMode="auto">
          <a:xfrm>
            <a:off x="6289014" y="299949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5" name="Freeform 5"/>
          <p:cNvSpPr/>
          <p:nvPr/>
        </p:nvSpPr>
        <p:spPr bwMode="auto">
          <a:xfrm>
            <a:off x="8070658" y="299822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50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7" name="Freeform 126"/>
          <p:cNvSpPr>
            <a:spLocks noChangeAspect="1" noEditPoints="1"/>
          </p:cNvSpPr>
          <p:nvPr/>
        </p:nvSpPr>
        <p:spPr bwMode="auto">
          <a:xfrm>
            <a:off x="3285173" y="3343652"/>
            <a:ext cx="452469" cy="566177"/>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68" name="Freeform 261"/>
          <p:cNvSpPr/>
          <p:nvPr/>
        </p:nvSpPr>
        <p:spPr bwMode="auto">
          <a:xfrm>
            <a:off x="4929390" y="3317069"/>
            <a:ext cx="619856" cy="619856"/>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endParaRPr>
          </a:p>
        </p:txBody>
      </p:sp>
      <p:grpSp>
        <p:nvGrpSpPr>
          <p:cNvPr id="69" name="组合 68"/>
          <p:cNvGrpSpPr>
            <a:grpSpLocks noChangeAspect="1"/>
          </p:cNvGrpSpPr>
          <p:nvPr/>
        </p:nvGrpSpPr>
        <p:grpSpPr>
          <a:xfrm>
            <a:off x="6646905" y="3317339"/>
            <a:ext cx="632543" cy="542603"/>
            <a:chOff x="5084763" y="971548"/>
            <a:chExt cx="323865" cy="277813"/>
          </a:xfrm>
          <a:solidFill>
            <a:schemeClr val="accent5">
              <a:lumMod val="60000"/>
              <a:lumOff val="40000"/>
            </a:schemeClr>
          </a:solidFill>
        </p:grpSpPr>
        <p:sp>
          <p:nvSpPr>
            <p:cNvPr id="7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sp>
          <p:nvSpPr>
            <p:cNvPr id="7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sp>
          <p:nvSpPr>
            <p:cNvPr id="7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grpSp>
      <p:sp>
        <p:nvSpPr>
          <p:cNvPr id="73" name="Freeform 9"/>
          <p:cNvSpPr>
            <a:spLocks noEditPoints="1"/>
          </p:cNvSpPr>
          <p:nvPr/>
        </p:nvSpPr>
        <p:spPr bwMode="auto">
          <a:xfrm rot="19469485">
            <a:off x="8421456" y="3262810"/>
            <a:ext cx="626398" cy="66746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endParaRPr>
          </a:p>
        </p:txBody>
      </p:sp>
      <p:sp>
        <p:nvSpPr>
          <p:cNvPr id="76" name="矩形 75"/>
          <p:cNvSpPr/>
          <p:nvPr/>
        </p:nvSpPr>
        <p:spPr>
          <a:xfrm>
            <a:off x="2912050" y="4462737"/>
            <a:ext cx="1198880" cy="998220"/>
          </a:xfrm>
          <a:prstGeom prst="rect">
            <a:avLst/>
          </a:prstGeom>
        </p:spPr>
        <p:txBody>
          <a:bodyPr wrap="none">
            <a:spAutoFit/>
          </a:bodyPr>
          <a:lstStyle/>
          <a:p>
            <a:pPr algn="ctr">
              <a:lnSpc>
                <a:spcPct val="130000"/>
              </a:lnSpc>
              <a:spcAft>
                <a:spcPts val="0"/>
              </a:spcAft>
              <a:defRPr/>
            </a:pPr>
            <a:r>
              <a:rPr lang="en-US" altLang="zh-CN" sz="1600"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600"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zh-CN" altLang="en-US" sz="2000" b="1"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en-US" sz="2000" b="1"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sz="1400" kern="100" dirty="0" smtClean="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Background</a:t>
            </a:r>
            <a:endParaRPr lang="zh-CN"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7" name="矩形 76"/>
          <p:cNvSpPr/>
          <p:nvPr/>
        </p:nvSpPr>
        <p:spPr>
          <a:xfrm>
            <a:off x="4394151" y="4462737"/>
            <a:ext cx="1691640" cy="998220"/>
          </a:xfrm>
          <a:prstGeom prst="rect">
            <a:avLst/>
          </a:prstGeom>
        </p:spPr>
        <p:txBody>
          <a:bodyPr wrap="none">
            <a:spAutoFit/>
          </a:bodyPr>
          <a:lstStyle/>
          <a:p>
            <a:pPr algn="ctr">
              <a:lnSpc>
                <a:spcPct val="130000"/>
              </a:lnSpc>
              <a:spcAft>
                <a:spcPts val="0"/>
              </a:spcAft>
              <a:defRPr/>
            </a:pPr>
            <a:r>
              <a:rPr lang="en-US" altLang="zh-CN" sz="1600"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600"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zh-CN" altLang="en-US" sz="2000" b="1"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研究内容</a:t>
            </a:r>
            <a:endParaRPr lang="zh-CN" altLang="en-US" sz="2000" b="1"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 Thesis </a:t>
            </a:r>
            <a:r>
              <a:rPr lang="en-US" altLang="zh-CN" sz="1400" kern="100" dirty="0" smtClean="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8" name="矩形 77"/>
          <p:cNvSpPr/>
          <p:nvPr/>
        </p:nvSpPr>
        <p:spPr>
          <a:xfrm>
            <a:off x="6289195" y="4462737"/>
            <a:ext cx="1452880" cy="998220"/>
          </a:xfrm>
          <a:prstGeom prst="rect">
            <a:avLst/>
          </a:prstGeom>
        </p:spPr>
        <p:txBody>
          <a:bodyPr wrap="none">
            <a:spAutoFit/>
          </a:bodyPr>
          <a:lstStyle/>
          <a:p>
            <a:pPr algn="ctr">
              <a:lnSpc>
                <a:spcPct val="130000"/>
              </a:lnSpc>
              <a:spcAft>
                <a:spcPts val="0"/>
              </a:spcAft>
              <a:defRPr/>
            </a:pPr>
            <a:r>
              <a:rPr lang="en-US" altLang="zh-CN" sz="1600"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600"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可行性分析</a:t>
            </a:r>
            <a:endPar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sz="1400" kern="100" dirty="0" smtClean="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The Feasibility</a:t>
            </a:r>
            <a:endParaRPr lang="en-US" altLang="zh-CN" sz="1400" kern="100" dirty="0" smtClean="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9" name="矩形 78"/>
          <p:cNvSpPr/>
          <p:nvPr/>
        </p:nvSpPr>
        <p:spPr>
          <a:xfrm>
            <a:off x="8163591" y="4462737"/>
            <a:ext cx="1143000" cy="998220"/>
          </a:xfrm>
          <a:prstGeom prst="rect">
            <a:avLst/>
          </a:prstGeom>
        </p:spPr>
        <p:txBody>
          <a:bodyPr wrap="none">
            <a:spAutoFit/>
          </a:bodyPr>
          <a:lstStyle/>
          <a:p>
            <a:pPr algn="ctr">
              <a:lnSpc>
                <a:spcPct val="130000"/>
              </a:lnSpc>
              <a:spcAft>
                <a:spcPts val="0"/>
              </a:spcAft>
              <a:defRPr/>
            </a:pPr>
            <a:r>
              <a:rPr lang="en-US" altLang="zh-CN" sz="1600"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600" kern="100" dirty="0" smtClean="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创新点</a:t>
            </a:r>
            <a:endPar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1400" kern="100" dirty="0" smtClean="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Innovations</a:t>
            </a:r>
            <a:endParaRPr lang="en-US" altLang="zh-CN" sz="1400" kern="100" dirty="0" smtClean="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TextBox 25"/>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61"/>
                                        </p:tgtEl>
                                        <p:attrNameLst>
                                          <p:attrName>style.visibility</p:attrName>
                                        </p:attrNameLst>
                                      </p:cBhvr>
                                      <p:to>
                                        <p:strVal val="visible"/>
                                      </p:to>
                                    </p:set>
                                    <p:anim calcmode="lin" valueType="num">
                                      <p:cBhvr>
                                        <p:cTn id="12" dur="500" fill="hold"/>
                                        <p:tgtEl>
                                          <p:spTgt spid="61"/>
                                        </p:tgtEl>
                                        <p:attrNameLst>
                                          <p:attrName>ppt_w</p:attrName>
                                        </p:attrNameLst>
                                      </p:cBhvr>
                                      <p:tavLst>
                                        <p:tav tm="0">
                                          <p:val>
                                            <p:fltVal val="0"/>
                                          </p:val>
                                        </p:tav>
                                        <p:tav tm="100000">
                                          <p:val>
                                            <p:strVal val="#ppt_w"/>
                                          </p:val>
                                        </p:tav>
                                      </p:tavLst>
                                    </p:anim>
                                    <p:anim calcmode="lin" valueType="num">
                                      <p:cBhvr>
                                        <p:cTn id="13" dur="500" fill="hold"/>
                                        <p:tgtEl>
                                          <p:spTgt spid="61"/>
                                        </p:tgtEl>
                                        <p:attrNameLst>
                                          <p:attrName>ppt_h</p:attrName>
                                        </p:attrNameLst>
                                      </p:cBhvr>
                                      <p:tavLst>
                                        <p:tav tm="0">
                                          <p:val>
                                            <p:fltVal val="0"/>
                                          </p:val>
                                        </p:tav>
                                        <p:tav tm="100000">
                                          <p:val>
                                            <p:strVal val="#ppt_h"/>
                                          </p:val>
                                        </p:tav>
                                      </p:tavLst>
                                    </p:anim>
                                    <p:animEffect transition="in" filter="fade">
                                      <p:cBhvr>
                                        <p:cTn id="14" dur="500"/>
                                        <p:tgtEl>
                                          <p:spTgt spid="6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9"/>
                                        </p:tgtEl>
                                        <p:attrNameLst>
                                          <p:attrName>style.visibility</p:attrName>
                                        </p:attrNameLst>
                                      </p:cBhvr>
                                      <p:to>
                                        <p:strVal val="visible"/>
                                      </p:to>
                                    </p:set>
                                    <p:anim calcmode="lin" valueType="num">
                                      <p:cBhvr>
                                        <p:cTn id="17" dur="500" fill="hold"/>
                                        <p:tgtEl>
                                          <p:spTgt spid="59"/>
                                        </p:tgtEl>
                                        <p:attrNameLst>
                                          <p:attrName>ppt_w</p:attrName>
                                        </p:attrNameLst>
                                      </p:cBhvr>
                                      <p:tavLst>
                                        <p:tav tm="0">
                                          <p:val>
                                            <p:fltVal val="0"/>
                                          </p:val>
                                        </p:tav>
                                        <p:tav tm="100000">
                                          <p:val>
                                            <p:strVal val="#ppt_w"/>
                                          </p:val>
                                        </p:tav>
                                      </p:tavLst>
                                    </p:anim>
                                    <p:anim calcmode="lin" valueType="num">
                                      <p:cBhvr>
                                        <p:cTn id="18" dur="500" fill="hold"/>
                                        <p:tgtEl>
                                          <p:spTgt spid="59"/>
                                        </p:tgtEl>
                                        <p:attrNameLst>
                                          <p:attrName>ppt_h</p:attrName>
                                        </p:attrNameLst>
                                      </p:cBhvr>
                                      <p:tavLst>
                                        <p:tav tm="0">
                                          <p:val>
                                            <p:fltVal val="0"/>
                                          </p:val>
                                        </p:tav>
                                        <p:tav tm="100000">
                                          <p:val>
                                            <p:strVal val="#ppt_h"/>
                                          </p:val>
                                        </p:tav>
                                      </p:tavLst>
                                    </p:anim>
                                    <p:animEffect transition="in" filter="fade">
                                      <p:cBhvr>
                                        <p:cTn id="19" dur="500"/>
                                        <p:tgtEl>
                                          <p:spTgt spid="59"/>
                                        </p:tgtEl>
                                      </p:cBhvr>
                                    </p:animEffect>
                                  </p:childTnLst>
                                </p:cTn>
                              </p:par>
                              <p:par>
                                <p:cTn id="20" presetID="53" presetClass="entr" presetSubtype="528" fill="hold" grpId="0" nodeType="withEffect">
                                  <p:stCondLst>
                                    <p:cond delay="1000"/>
                                  </p:stCondLst>
                                  <p:childTnLst>
                                    <p:set>
                                      <p:cBhvr>
                                        <p:cTn id="21" dur="1" fill="hold">
                                          <p:stCondLst>
                                            <p:cond delay="0"/>
                                          </p:stCondLst>
                                        </p:cTn>
                                        <p:tgtEl>
                                          <p:spTgt spid="62"/>
                                        </p:tgtEl>
                                        <p:attrNameLst>
                                          <p:attrName>style.visibility</p:attrName>
                                        </p:attrNameLst>
                                      </p:cBhvr>
                                      <p:to>
                                        <p:strVal val="visible"/>
                                      </p:to>
                                    </p:set>
                                    <p:anim calcmode="lin" valueType="num">
                                      <p:cBhvr>
                                        <p:cTn id="22" dur="500" fill="hold"/>
                                        <p:tgtEl>
                                          <p:spTgt spid="62"/>
                                        </p:tgtEl>
                                        <p:attrNameLst>
                                          <p:attrName>ppt_w</p:attrName>
                                        </p:attrNameLst>
                                      </p:cBhvr>
                                      <p:tavLst>
                                        <p:tav tm="0">
                                          <p:val>
                                            <p:fltVal val="0"/>
                                          </p:val>
                                        </p:tav>
                                        <p:tav tm="100000">
                                          <p:val>
                                            <p:strVal val="#ppt_w"/>
                                          </p:val>
                                        </p:tav>
                                      </p:tavLst>
                                    </p:anim>
                                    <p:anim calcmode="lin" valueType="num">
                                      <p:cBhvr>
                                        <p:cTn id="23" dur="500" fill="hold"/>
                                        <p:tgtEl>
                                          <p:spTgt spid="62"/>
                                        </p:tgtEl>
                                        <p:attrNameLst>
                                          <p:attrName>ppt_h</p:attrName>
                                        </p:attrNameLst>
                                      </p:cBhvr>
                                      <p:tavLst>
                                        <p:tav tm="0">
                                          <p:val>
                                            <p:fltVal val="0"/>
                                          </p:val>
                                        </p:tav>
                                        <p:tav tm="100000">
                                          <p:val>
                                            <p:strVal val="#ppt_h"/>
                                          </p:val>
                                        </p:tav>
                                      </p:tavLst>
                                    </p:anim>
                                    <p:animEffect transition="in" filter="fade">
                                      <p:cBhvr>
                                        <p:cTn id="24" dur="500"/>
                                        <p:tgtEl>
                                          <p:spTgt spid="62"/>
                                        </p:tgtEl>
                                      </p:cBhvr>
                                    </p:animEffect>
                                    <p:anim calcmode="lin" valueType="num">
                                      <p:cBhvr>
                                        <p:cTn id="25" dur="500" fill="hold"/>
                                        <p:tgtEl>
                                          <p:spTgt spid="62"/>
                                        </p:tgtEl>
                                        <p:attrNameLst>
                                          <p:attrName>ppt_x</p:attrName>
                                        </p:attrNameLst>
                                      </p:cBhvr>
                                      <p:tavLst>
                                        <p:tav tm="0">
                                          <p:val>
                                            <p:fltVal val="0.5"/>
                                          </p:val>
                                        </p:tav>
                                        <p:tav tm="100000">
                                          <p:val>
                                            <p:strVal val="#ppt_x"/>
                                          </p:val>
                                        </p:tav>
                                      </p:tavLst>
                                    </p:anim>
                                    <p:anim calcmode="lin" valueType="num">
                                      <p:cBhvr>
                                        <p:cTn id="26" dur="500" fill="hold"/>
                                        <p:tgtEl>
                                          <p:spTgt spid="62"/>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100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anim calcmode="lin" valueType="num">
                                      <p:cBhvr>
                                        <p:cTn id="32" dur="500" fill="hold"/>
                                        <p:tgtEl>
                                          <p:spTgt spid="63"/>
                                        </p:tgtEl>
                                        <p:attrNameLst>
                                          <p:attrName>ppt_x</p:attrName>
                                        </p:attrNameLst>
                                      </p:cBhvr>
                                      <p:tavLst>
                                        <p:tav tm="0">
                                          <p:val>
                                            <p:fltVal val="0.5"/>
                                          </p:val>
                                        </p:tav>
                                        <p:tav tm="100000">
                                          <p:val>
                                            <p:strVal val="#ppt_x"/>
                                          </p:val>
                                        </p:tav>
                                      </p:tavLst>
                                    </p:anim>
                                    <p:anim calcmode="lin" valueType="num">
                                      <p:cBhvr>
                                        <p:cTn id="33" dur="500" fill="hold"/>
                                        <p:tgtEl>
                                          <p:spTgt spid="63"/>
                                        </p:tgtEl>
                                        <p:attrNameLst>
                                          <p:attrName>ppt_y</p:attrName>
                                        </p:attrNameLst>
                                      </p:cBhvr>
                                      <p:tavLst>
                                        <p:tav tm="0">
                                          <p:val>
                                            <p:fltVal val="0.5"/>
                                          </p:val>
                                        </p:tav>
                                        <p:tav tm="100000">
                                          <p:val>
                                            <p:strVal val="#ppt_y"/>
                                          </p:val>
                                        </p:tav>
                                      </p:tavLst>
                                    </p:anim>
                                  </p:childTnLst>
                                </p:cTn>
                              </p:par>
                              <p:par>
                                <p:cTn id="34" presetID="53" presetClass="entr" presetSubtype="528" fill="hold" grpId="0" nodeType="withEffect">
                                  <p:stCondLst>
                                    <p:cond delay="1000"/>
                                  </p:stCondLst>
                                  <p:childTnLst>
                                    <p:set>
                                      <p:cBhvr>
                                        <p:cTn id="35" dur="1" fill="hold">
                                          <p:stCondLst>
                                            <p:cond delay="0"/>
                                          </p:stCondLst>
                                        </p:cTn>
                                        <p:tgtEl>
                                          <p:spTgt spid="64"/>
                                        </p:tgtEl>
                                        <p:attrNameLst>
                                          <p:attrName>style.visibility</p:attrName>
                                        </p:attrNameLst>
                                      </p:cBhvr>
                                      <p:to>
                                        <p:strVal val="visible"/>
                                      </p:to>
                                    </p:set>
                                    <p:anim calcmode="lin" valueType="num">
                                      <p:cBhvr>
                                        <p:cTn id="36" dur="500" fill="hold"/>
                                        <p:tgtEl>
                                          <p:spTgt spid="64"/>
                                        </p:tgtEl>
                                        <p:attrNameLst>
                                          <p:attrName>ppt_w</p:attrName>
                                        </p:attrNameLst>
                                      </p:cBhvr>
                                      <p:tavLst>
                                        <p:tav tm="0">
                                          <p:val>
                                            <p:fltVal val="0"/>
                                          </p:val>
                                        </p:tav>
                                        <p:tav tm="100000">
                                          <p:val>
                                            <p:strVal val="#ppt_w"/>
                                          </p:val>
                                        </p:tav>
                                      </p:tavLst>
                                    </p:anim>
                                    <p:anim calcmode="lin" valueType="num">
                                      <p:cBhvr>
                                        <p:cTn id="37" dur="500" fill="hold"/>
                                        <p:tgtEl>
                                          <p:spTgt spid="64"/>
                                        </p:tgtEl>
                                        <p:attrNameLst>
                                          <p:attrName>ppt_h</p:attrName>
                                        </p:attrNameLst>
                                      </p:cBhvr>
                                      <p:tavLst>
                                        <p:tav tm="0">
                                          <p:val>
                                            <p:fltVal val="0"/>
                                          </p:val>
                                        </p:tav>
                                        <p:tav tm="100000">
                                          <p:val>
                                            <p:strVal val="#ppt_h"/>
                                          </p:val>
                                        </p:tav>
                                      </p:tavLst>
                                    </p:anim>
                                    <p:animEffect transition="in" filter="fade">
                                      <p:cBhvr>
                                        <p:cTn id="38" dur="500"/>
                                        <p:tgtEl>
                                          <p:spTgt spid="64"/>
                                        </p:tgtEl>
                                      </p:cBhvr>
                                    </p:animEffect>
                                    <p:anim calcmode="lin" valueType="num">
                                      <p:cBhvr>
                                        <p:cTn id="39" dur="500" fill="hold"/>
                                        <p:tgtEl>
                                          <p:spTgt spid="64"/>
                                        </p:tgtEl>
                                        <p:attrNameLst>
                                          <p:attrName>ppt_x</p:attrName>
                                        </p:attrNameLst>
                                      </p:cBhvr>
                                      <p:tavLst>
                                        <p:tav tm="0">
                                          <p:val>
                                            <p:fltVal val="0.5"/>
                                          </p:val>
                                        </p:tav>
                                        <p:tav tm="100000">
                                          <p:val>
                                            <p:strVal val="#ppt_x"/>
                                          </p:val>
                                        </p:tav>
                                      </p:tavLst>
                                    </p:anim>
                                    <p:anim calcmode="lin" valueType="num">
                                      <p:cBhvr>
                                        <p:cTn id="40" dur="500" fill="hold"/>
                                        <p:tgtEl>
                                          <p:spTgt spid="64"/>
                                        </p:tgtEl>
                                        <p:attrNameLst>
                                          <p:attrName>ppt_y</p:attrName>
                                        </p:attrNameLst>
                                      </p:cBhvr>
                                      <p:tavLst>
                                        <p:tav tm="0">
                                          <p:val>
                                            <p:fltVal val="0.5"/>
                                          </p:val>
                                        </p:tav>
                                        <p:tav tm="100000">
                                          <p:val>
                                            <p:strVal val="#ppt_y"/>
                                          </p:val>
                                        </p:tav>
                                      </p:tavLst>
                                    </p:anim>
                                  </p:childTnLst>
                                </p:cTn>
                              </p:par>
                              <p:par>
                                <p:cTn id="41" presetID="53" presetClass="entr" presetSubtype="528" fill="hold" grpId="0" nodeType="withEffect">
                                  <p:stCondLst>
                                    <p:cond delay="1000"/>
                                  </p:stCondLst>
                                  <p:childTnLst>
                                    <p:set>
                                      <p:cBhvr>
                                        <p:cTn id="42" dur="1" fill="hold">
                                          <p:stCondLst>
                                            <p:cond delay="0"/>
                                          </p:stCondLst>
                                        </p:cTn>
                                        <p:tgtEl>
                                          <p:spTgt spid="65"/>
                                        </p:tgtEl>
                                        <p:attrNameLst>
                                          <p:attrName>style.visibility</p:attrName>
                                        </p:attrNameLst>
                                      </p:cBhvr>
                                      <p:to>
                                        <p:strVal val="visible"/>
                                      </p:to>
                                    </p:set>
                                    <p:anim calcmode="lin" valueType="num">
                                      <p:cBhvr>
                                        <p:cTn id="43" dur="500" fill="hold"/>
                                        <p:tgtEl>
                                          <p:spTgt spid="65"/>
                                        </p:tgtEl>
                                        <p:attrNameLst>
                                          <p:attrName>ppt_w</p:attrName>
                                        </p:attrNameLst>
                                      </p:cBhvr>
                                      <p:tavLst>
                                        <p:tav tm="0">
                                          <p:val>
                                            <p:fltVal val="0"/>
                                          </p:val>
                                        </p:tav>
                                        <p:tav tm="100000">
                                          <p:val>
                                            <p:strVal val="#ppt_w"/>
                                          </p:val>
                                        </p:tav>
                                      </p:tavLst>
                                    </p:anim>
                                    <p:anim calcmode="lin" valueType="num">
                                      <p:cBhvr>
                                        <p:cTn id="44" dur="500" fill="hold"/>
                                        <p:tgtEl>
                                          <p:spTgt spid="65"/>
                                        </p:tgtEl>
                                        <p:attrNameLst>
                                          <p:attrName>ppt_h</p:attrName>
                                        </p:attrNameLst>
                                      </p:cBhvr>
                                      <p:tavLst>
                                        <p:tav tm="0">
                                          <p:val>
                                            <p:fltVal val="0"/>
                                          </p:val>
                                        </p:tav>
                                        <p:tav tm="100000">
                                          <p:val>
                                            <p:strVal val="#ppt_h"/>
                                          </p:val>
                                        </p:tav>
                                      </p:tavLst>
                                    </p:anim>
                                    <p:animEffect transition="in" filter="fade">
                                      <p:cBhvr>
                                        <p:cTn id="45" dur="500"/>
                                        <p:tgtEl>
                                          <p:spTgt spid="65"/>
                                        </p:tgtEl>
                                      </p:cBhvr>
                                    </p:animEffect>
                                    <p:anim calcmode="lin" valueType="num">
                                      <p:cBhvr>
                                        <p:cTn id="46" dur="500" fill="hold"/>
                                        <p:tgtEl>
                                          <p:spTgt spid="65"/>
                                        </p:tgtEl>
                                        <p:attrNameLst>
                                          <p:attrName>ppt_x</p:attrName>
                                        </p:attrNameLst>
                                      </p:cBhvr>
                                      <p:tavLst>
                                        <p:tav tm="0">
                                          <p:val>
                                            <p:fltVal val="0.5"/>
                                          </p:val>
                                        </p:tav>
                                        <p:tav tm="100000">
                                          <p:val>
                                            <p:strVal val="#ppt_x"/>
                                          </p:val>
                                        </p:tav>
                                      </p:tavLst>
                                    </p:anim>
                                    <p:anim calcmode="lin" valueType="num">
                                      <p:cBhvr>
                                        <p:cTn id="47" dur="500" fill="hold"/>
                                        <p:tgtEl>
                                          <p:spTgt spid="65"/>
                                        </p:tgtEl>
                                        <p:attrNameLst>
                                          <p:attrName>ppt_y</p:attrName>
                                        </p:attrNameLst>
                                      </p:cBhvr>
                                      <p:tavLst>
                                        <p:tav tm="0">
                                          <p:val>
                                            <p:fltVal val="0.5"/>
                                          </p:val>
                                        </p:tav>
                                        <p:tav tm="100000">
                                          <p:val>
                                            <p:strVal val="#ppt_y"/>
                                          </p:val>
                                        </p:tav>
                                      </p:tavLst>
                                    </p:anim>
                                  </p:childTnLst>
                                </p:cTn>
                              </p:par>
                              <p:par>
                                <p:cTn id="48" presetID="53" presetClass="entr" presetSubtype="16" fill="hold" grpId="0" nodeType="withEffect">
                                  <p:stCondLst>
                                    <p:cond delay="1500"/>
                                  </p:stCondLst>
                                  <p:childTnLst>
                                    <p:set>
                                      <p:cBhvr>
                                        <p:cTn id="49" dur="1" fill="hold">
                                          <p:stCondLst>
                                            <p:cond delay="0"/>
                                          </p:stCondLst>
                                        </p:cTn>
                                        <p:tgtEl>
                                          <p:spTgt spid="67"/>
                                        </p:tgtEl>
                                        <p:attrNameLst>
                                          <p:attrName>style.visibility</p:attrName>
                                        </p:attrNameLst>
                                      </p:cBhvr>
                                      <p:to>
                                        <p:strVal val="visible"/>
                                      </p:to>
                                    </p:set>
                                    <p:anim calcmode="lin" valueType="num">
                                      <p:cBhvr>
                                        <p:cTn id="50" dur="500" fill="hold"/>
                                        <p:tgtEl>
                                          <p:spTgt spid="67"/>
                                        </p:tgtEl>
                                        <p:attrNameLst>
                                          <p:attrName>ppt_w</p:attrName>
                                        </p:attrNameLst>
                                      </p:cBhvr>
                                      <p:tavLst>
                                        <p:tav tm="0">
                                          <p:val>
                                            <p:fltVal val="0"/>
                                          </p:val>
                                        </p:tav>
                                        <p:tav tm="100000">
                                          <p:val>
                                            <p:strVal val="#ppt_w"/>
                                          </p:val>
                                        </p:tav>
                                      </p:tavLst>
                                    </p:anim>
                                    <p:anim calcmode="lin" valueType="num">
                                      <p:cBhvr>
                                        <p:cTn id="51" dur="500" fill="hold"/>
                                        <p:tgtEl>
                                          <p:spTgt spid="67"/>
                                        </p:tgtEl>
                                        <p:attrNameLst>
                                          <p:attrName>ppt_h</p:attrName>
                                        </p:attrNameLst>
                                      </p:cBhvr>
                                      <p:tavLst>
                                        <p:tav tm="0">
                                          <p:val>
                                            <p:fltVal val="0"/>
                                          </p:val>
                                        </p:tav>
                                        <p:tav tm="100000">
                                          <p:val>
                                            <p:strVal val="#ppt_h"/>
                                          </p:val>
                                        </p:tav>
                                      </p:tavLst>
                                    </p:anim>
                                    <p:animEffect transition="in" filter="fade">
                                      <p:cBhvr>
                                        <p:cTn id="52" dur="500"/>
                                        <p:tgtEl>
                                          <p:spTgt spid="67"/>
                                        </p:tgtEl>
                                      </p:cBhvr>
                                    </p:animEffect>
                                  </p:childTnLst>
                                </p:cTn>
                              </p:par>
                              <p:par>
                                <p:cTn id="53" presetID="53" presetClass="entr" presetSubtype="16" fill="hold" grpId="0" nodeType="withEffect">
                                  <p:stCondLst>
                                    <p:cond delay="150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fltVal val="0"/>
                                          </p:val>
                                        </p:tav>
                                        <p:tav tm="100000">
                                          <p:val>
                                            <p:strVal val="#ppt_w"/>
                                          </p:val>
                                        </p:tav>
                                      </p:tavLst>
                                    </p:anim>
                                    <p:anim calcmode="lin" valueType="num">
                                      <p:cBhvr>
                                        <p:cTn id="56" dur="500" fill="hold"/>
                                        <p:tgtEl>
                                          <p:spTgt spid="68"/>
                                        </p:tgtEl>
                                        <p:attrNameLst>
                                          <p:attrName>ppt_h</p:attrName>
                                        </p:attrNameLst>
                                      </p:cBhvr>
                                      <p:tavLst>
                                        <p:tav tm="0">
                                          <p:val>
                                            <p:fltVal val="0"/>
                                          </p:val>
                                        </p:tav>
                                        <p:tav tm="100000">
                                          <p:val>
                                            <p:strVal val="#ppt_h"/>
                                          </p:val>
                                        </p:tav>
                                      </p:tavLst>
                                    </p:anim>
                                    <p:animEffect transition="in" filter="fade">
                                      <p:cBhvr>
                                        <p:cTn id="57" dur="500"/>
                                        <p:tgtEl>
                                          <p:spTgt spid="68"/>
                                        </p:tgtEl>
                                      </p:cBhvr>
                                    </p:animEffect>
                                  </p:childTnLst>
                                </p:cTn>
                              </p:par>
                              <p:par>
                                <p:cTn id="58" presetID="53" presetClass="entr" presetSubtype="16" fill="hold" nodeType="withEffect">
                                  <p:stCondLst>
                                    <p:cond delay="1500"/>
                                  </p:stCondLst>
                                  <p:childTnLst>
                                    <p:set>
                                      <p:cBhvr>
                                        <p:cTn id="59" dur="1" fill="hold">
                                          <p:stCondLst>
                                            <p:cond delay="0"/>
                                          </p:stCondLst>
                                        </p:cTn>
                                        <p:tgtEl>
                                          <p:spTgt spid="69"/>
                                        </p:tgtEl>
                                        <p:attrNameLst>
                                          <p:attrName>style.visibility</p:attrName>
                                        </p:attrNameLst>
                                      </p:cBhvr>
                                      <p:to>
                                        <p:strVal val="visible"/>
                                      </p:to>
                                    </p:set>
                                    <p:anim calcmode="lin" valueType="num">
                                      <p:cBhvr>
                                        <p:cTn id="60" dur="500" fill="hold"/>
                                        <p:tgtEl>
                                          <p:spTgt spid="69"/>
                                        </p:tgtEl>
                                        <p:attrNameLst>
                                          <p:attrName>ppt_w</p:attrName>
                                        </p:attrNameLst>
                                      </p:cBhvr>
                                      <p:tavLst>
                                        <p:tav tm="0">
                                          <p:val>
                                            <p:fltVal val="0"/>
                                          </p:val>
                                        </p:tav>
                                        <p:tav tm="100000">
                                          <p:val>
                                            <p:strVal val="#ppt_w"/>
                                          </p:val>
                                        </p:tav>
                                      </p:tavLst>
                                    </p:anim>
                                    <p:anim calcmode="lin" valueType="num">
                                      <p:cBhvr>
                                        <p:cTn id="61" dur="500" fill="hold"/>
                                        <p:tgtEl>
                                          <p:spTgt spid="69"/>
                                        </p:tgtEl>
                                        <p:attrNameLst>
                                          <p:attrName>ppt_h</p:attrName>
                                        </p:attrNameLst>
                                      </p:cBhvr>
                                      <p:tavLst>
                                        <p:tav tm="0">
                                          <p:val>
                                            <p:fltVal val="0"/>
                                          </p:val>
                                        </p:tav>
                                        <p:tav tm="100000">
                                          <p:val>
                                            <p:strVal val="#ppt_h"/>
                                          </p:val>
                                        </p:tav>
                                      </p:tavLst>
                                    </p:anim>
                                    <p:animEffect transition="in" filter="fade">
                                      <p:cBhvr>
                                        <p:cTn id="62" dur="500"/>
                                        <p:tgtEl>
                                          <p:spTgt spid="69"/>
                                        </p:tgtEl>
                                      </p:cBhvr>
                                    </p:animEffect>
                                  </p:childTnLst>
                                </p:cTn>
                              </p:par>
                              <p:par>
                                <p:cTn id="63" presetID="53" presetClass="entr" presetSubtype="16" fill="hold" grpId="0" nodeType="withEffect">
                                  <p:stCondLst>
                                    <p:cond delay="1500"/>
                                  </p:stCondLst>
                                  <p:childTnLst>
                                    <p:set>
                                      <p:cBhvr>
                                        <p:cTn id="64" dur="1" fill="hold">
                                          <p:stCondLst>
                                            <p:cond delay="0"/>
                                          </p:stCondLst>
                                        </p:cTn>
                                        <p:tgtEl>
                                          <p:spTgt spid="73"/>
                                        </p:tgtEl>
                                        <p:attrNameLst>
                                          <p:attrName>style.visibility</p:attrName>
                                        </p:attrNameLst>
                                      </p:cBhvr>
                                      <p:to>
                                        <p:strVal val="visible"/>
                                      </p:to>
                                    </p:set>
                                    <p:anim calcmode="lin" valueType="num">
                                      <p:cBhvr>
                                        <p:cTn id="65" dur="500" fill="hold"/>
                                        <p:tgtEl>
                                          <p:spTgt spid="73"/>
                                        </p:tgtEl>
                                        <p:attrNameLst>
                                          <p:attrName>ppt_w</p:attrName>
                                        </p:attrNameLst>
                                      </p:cBhvr>
                                      <p:tavLst>
                                        <p:tav tm="0">
                                          <p:val>
                                            <p:fltVal val="0"/>
                                          </p:val>
                                        </p:tav>
                                        <p:tav tm="100000">
                                          <p:val>
                                            <p:strVal val="#ppt_w"/>
                                          </p:val>
                                        </p:tav>
                                      </p:tavLst>
                                    </p:anim>
                                    <p:anim calcmode="lin" valueType="num">
                                      <p:cBhvr>
                                        <p:cTn id="66" dur="500" fill="hold"/>
                                        <p:tgtEl>
                                          <p:spTgt spid="73"/>
                                        </p:tgtEl>
                                        <p:attrNameLst>
                                          <p:attrName>ppt_h</p:attrName>
                                        </p:attrNameLst>
                                      </p:cBhvr>
                                      <p:tavLst>
                                        <p:tav tm="0">
                                          <p:val>
                                            <p:fltVal val="0"/>
                                          </p:val>
                                        </p:tav>
                                        <p:tav tm="100000">
                                          <p:val>
                                            <p:strVal val="#ppt_h"/>
                                          </p:val>
                                        </p:tav>
                                      </p:tavLst>
                                    </p:anim>
                                    <p:animEffect transition="in" filter="fade">
                                      <p:cBhvr>
                                        <p:cTn id="67" dur="500"/>
                                        <p:tgtEl>
                                          <p:spTgt spid="73"/>
                                        </p:tgtEl>
                                      </p:cBhvr>
                                    </p:animEffect>
                                  </p:childTnLst>
                                </p:cTn>
                              </p:par>
                              <p:par>
                                <p:cTn id="68" presetID="22" presetClass="entr" presetSubtype="1" fill="hold" grpId="0" nodeType="withEffect">
                                  <p:stCondLst>
                                    <p:cond delay="2000"/>
                                  </p:stCondLst>
                                  <p:childTnLst>
                                    <p:set>
                                      <p:cBhvr>
                                        <p:cTn id="69" dur="1" fill="hold">
                                          <p:stCondLst>
                                            <p:cond delay="0"/>
                                          </p:stCondLst>
                                        </p:cTn>
                                        <p:tgtEl>
                                          <p:spTgt spid="76"/>
                                        </p:tgtEl>
                                        <p:attrNameLst>
                                          <p:attrName>style.visibility</p:attrName>
                                        </p:attrNameLst>
                                      </p:cBhvr>
                                      <p:to>
                                        <p:strVal val="visible"/>
                                      </p:to>
                                    </p:set>
                                    <p:animEffect transition="in" filter="wipe(up)">
                                      <p:cBhvr>
                                        <p:cTn id="70" dur="500"/>
                                        <p:tgtEl>
                                          <p:spTgt spid="76"/>
                                        </p:tgtEl>
                                      </p:cBhvr>
                                    </p:animEffect>
                                  </p:childTnLst>
                                </p:cTn>
                              </p:par>
                              <p:par>
                                <p:cTn id="71" presetID="22" presetClass="entr" presetSubtype="1" fill="hold" grpId="0" nodeType="withEffect">
                                  <p:stCondLst>
                                    <p:cond delay="2000"/>
                                  </p:stCondLst>
                                  <p:childTnLst>
                                    <p:set>
                                      <p:cBhvr>
                                        <p:cTn id="72" dur="1" fill="hold">
                                          <p:stCondLst>
                                            <p:cond delay="0"/>
                                          </p:stCondLst>
                                        </p:cTn>
                                        <p:tgtEl>
                                          <p:spTgt spid="77"/>
                                        </p:tgtEl>
                                        <p:attrNameLst>
                                          <p:attrName>style.visibility</p:attrName>
                                        </p:attrNameLst>
                                      </p:cBhvr>
                                      <p:to>
                                        <p:strVal val="visible"/>
                                      </p:to>
                                    </p:set>
                                    <p:animEffect transition="in" filter="wipe(up)">
                                      <p:cBhvr>
                                        <p:cTn id="73" dur="500"/>
                                        <p:tgtEl>
                                          <p:spTgt spid="77"/>
                                        </p:tgtEl>
                                      </p:cBhvr>
                                    </p:animEffect>
                                  </p:childTnLst>
                                </p:cTn>
                              </p:par>
                              <p:par>
                                <p:cTn id="74" presetID="22" presetClass="entr" presetSubtype="1" fill="hold" grpId="0" nodeType="withEffect">
                                  <p:stCondLst>
                                    <p:cond delay="2000"/>
                                  </p:stCondLst>
                                  <p:childTnLst>
                                    <p:set>
                                      <p:cBhvr>
                                        <p:cTn id="75" dur="1" fill="hold">
                                          <p:stCondLst>
                                            <p:cond delay="0"/>
                                          </p:stCondLst>
                                        </p:cTn>
                                        <p:tgtEl>
                                          <p:spTgt spid="78"/>
                                        </p:tgtEl>
                                        <p:attrNameLst>
                                          <p:attrName>style.visibility</p:attrName>
                                        </p:attrNameLst>
                                      </p:cBhvr>
                                      <p:to>
                                        <p:strVal val="visible"/>
                                      </p:to>
                                    </p:set>
                                    <p:animEffect transition="in" filter="wipe(up)">
                                      <p:cBhvr>
                                        <p:cTn id="76" dur="500"/>
                                        <p:tgtEl>
                                          <p:spTgt spid="78"/>
                                        </p:tgtEl>
                                      </p:cBhvr>
                                    </p:animEffect>
                                  </p:childTnLst>
                                </p:cTn>
                              </p:par>
                              <p:par>
                                <p:cTn id="77" presetID="22" presetClass="entr" presetSubtype="1" fill="hold" grpId="0" nodeType="withEffect">
                                  <p:stCondLst>
                                    <p:cond delay="2000"/>
                                  </p:stCondLst>
                                  <p:childTnLst>
                                    <p:set>
                                      <p:cBhvr>
                                        <p:cTn id="78" dur="1" fill="hold">
                                          <p:stCondLst>
                                            <p:cond delay="0"/>
                                          </p:stCondLst>
                                        </p:cTn>
                                        <p:tgtEl>
                                          <p:spTgt spid="79"/>
                                        </p:tgtEl>
                                        <p:attrNameLst>
                                          <p:attrName>style.visibility</p:attrName>
                                        </p:attrNameLst>
                                      </p:cBhvr>
                                      <p:to>
                                        <p:strVal val="visible"/>
                                      </p:to>
                                    </p:set>
                                    <p:animEffect transition="in" filter="wipe(up)">
                                      <p:cBhvr>
                                        <p:cTn id="79" dur="500"/>
                                        <p:tgtEl>
                                          <p:spTgt spid="79"/>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animBg="1"/>
      <p:bldP spid="61" grpId="0"/>
      <p:bldP spid="62" grpId="0" bldLvl="0" animBg="1"/>
      <p:bldP spid="63" grpId="0" bldLvl="0" animBg="1"/>
      <p:bldP spid="64" grpId="0" bldLvl="0" animBg="1"/>
      <p:bldP spid="65" grpId="0" bldLvl="0" animBg="1"/>
      <p:bldP spid="67" grpId="0" bldLvl="0" animBg="1"/>
      <p:bldP spid="68" grpId="0" bldLvl="0" animBg="1"/>
      <p:bldP spid="73" grpId="0" bldLvl="0" animBg="1"/>
      <p:bldP spid="76" grpId="0"/>
      <p:bldP spid="77" grpId="0"/>
      <p:bldP spid="78" grpId="0"/>
      <p:bldP spid="79"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218267" cy="6858000"/>
          </a:xfrm>
          <a:prstGeom prst="rect">
            <a:avLst/>
          </a:prstGeom>
        </p:spPr>
      </p:pic>
      <p:sp>
        <p:nvSpPr>
          <p:cNvPr id="55" name="矩形 5"/>
          <p:cNvSpPr/>
          <p:nvPr/>
        </p:nvSpPr>
        <p:spPr>
          <a:xfrm>
            <a:off x="784" y="2571750"/>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文本框 12"/>
          <p:cNvSpPr txBox="1"/>
          <p:nvPr/>
        </p:nvSpPr>
        <p:spPr>
          <a:xfrm>
            <a:off x="4821787" y="3573016"/>
            <a:ext cx="2621280" cy="1260475"/>
          </a:xfrm>
          <a:prstGeom prst="rect">
            <a:avLst/>
          </a:prstGeom>
          <a:noFill/>
        </p:spPr>
        <p:txBody>
          <a:bodyPr wrap="none" rtlCol="0">
            <a:spAutoFit/>
          </a:bodyPr>
          <a:lstStyle/>
          <a:p>
            <a:pPr algn="ctr"/>
            <a:r>
              <a:rPr lang="zh-CN" altLang="en-US" sz="4800" b="1" dirty="0" smtClean="0">
                <a:solidFill>
                  <a:schemeClr val="accent5">
                    <a:lumMod val="60000"/>
                    <a:lumOff val="40000"/>
                  </a:schemeClr>
                </a:solidFill>
                <a:latin typeface="微软雅黑" panose="020B0503020204020204" pitchFamily="34" charset="-122"/>
                <a:ea typeface="微软雅黑" panose="020B0503020204020204" pitchFamily="34" charset="-122"/>
              </a:rPr>
              <a:t>研究背景</a:t>
            </a:r>
            <a:endParaRPr lang="zh-CN" altLang="en-US" sz="4800" b="1" dirty="0" smtClean="0">
              <a:solidFill>
                <a:schemeClr val="accent5">
                  <a:lumMod val="60000"/>
                  <a:lumOff val="40000"/>
                </a:schemeClr>
              </a:solidFill>
              <a:latin typeface="微软雅黑" panose="020B0503020204020204" pitchFamily="34" charset="-122"/>
              <a:ea typeface="微软雅黑" panose="020B0503020204020204" pitchFamily="34" charset="-122"/>
            </a:endParaRPr>
          </a:p>
          <a:p>
            <a:pPr algn="ctr">
              <a:defRPr/>
            </a:pPr>
            <a:r>
              <a:rPr lang="en-US"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Background</a:t>
            </a:r>
            <a:endParaRPr lang="zh-CN"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Freeform 261"/>
          <p:cNvSpPr/>
          <p:nvPr/>
        </p:nvSpPr>
        <p:spPr bwMode="auto">
          <a:xfrm>
            <a:off x="5566131" y="2132856"/>
            <a:ext cx="982742" cy="98274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9" name="TextBox 38"/>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38" grpId="0" animBg="1"/>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smtClean="0">
                <a:solidFill>
                  <a:schemeClr val="bg1"/>
                </a:solidFill>
                <a:latin typeface="微软雅黑" panose="020B0503020204020204" pitchFamily="34" charset="-122"/>
                <a:ea typeface="微软雅黑" panose="020B0503020204020204" pitchFamily="34" charset="-122"/>
              </a:rPr>
              <a:t>选题背景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Freeform 261"/>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0" name="矩形 47"/>
          <p:cNvSpPr>
            <a:spLocks noChangeArrowheads="1"/>
          </p:cNvSpPr>
          <p:nvPr/>
        </p:nvSpPr>
        <p:spPr bwMode="auto">
          <a:xfrm>
            <a:off x="6021643" y="1539998"/>
            <a:ext cx="4652394" cy="118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了解用户身份、行为规律、态度、认知情况。用户的身份特征，购买力，兴趣特征，消费习惯等信息具有珍贵的商业价值，对于产品推送和基于大数据的精准营销具有重要意义。</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矩形 3"/>
          <p:cNvSpPr>
            <a:spLocks noChangeArrowheads="1"/>
          </p:cNvSpPr>
          <p:nvPr/>
        </p:nvSpPr>
        <p:spPr bwMode="auto">
          <a:xfrm>
            <a:off x="6038166" y="1081734"/>
            <a:ext cx="1050290" cy="34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商业价值</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6097289" y="1449292"/>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6712139" y="1449292"/>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矩形 47"/>
          <p:cNvSpPr>
            <a:spLocks noChangeArrowheads="1"/>
          </p:cNvSpPr>
          <p:nvPr/>
        </p:nvSpPr>
        <p:spPr bwMode="auto">
          <a:xfrm>
            <a:off x="6021643" y="3210437"/>
            <a:ext cx="4652394" cy="146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用户通过参与微博事件讨论可以自由表达出自己的态度和立场，对其中蕴含的个人价值观，情绪和社会心态等社会心理类信息进行分析识别，在维护社会秩序、帮助政府部门重点人群进行监控、保护公民利益等方面都能起到重要作用。</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矩形 3"/>
          <p:cNvSpPr>
            <a:spLocks noChangeArrowheads="1"/>
          </p:cNvSpPr>
          <p:nvPr/>
        </p:nvSpPr>
        <p:spPr bwMode="auto">
          <a:xfrm>
            <a:off x="6038166" y="2802338"/>
            <a:ext cx="1278890" cy="34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社会学价值</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6097289" y="3169896"/>
            <a:ext cx="599800" cy="40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6712139" y="3169896"/>
            <a:ext cx="1215000" cy="40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625659" y="1052736"/>
            <a:ext cx="3915332" cy="3245473"/>
          </a:xfrm>
          <a:prstGeom prst="rect">
            <a:avLst/>
          </a:prstGeom>
          <a:blipFill rotWithShape="1">
            <a:blip r:embed="rId2"/>
            <a:srcRect/>
            <a:stretch>
              <a:fillRect l="-12168" r="-121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Freeform 12"/>
          <p:cNvSpPr/>
          <p:nvPr/>
        </p:nvSpPr>
        <p:spPr bwMode="auto">
          <a:xfrm>
            <a:off x="1608509" y="465782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65000"/>
                  <a:lumOff val="35000"/>
                </a:schemeClr>
              </a:solidFill>
            </a:endParaRPr>
          </a:p>
        </p:txBody>
      </p:sp>
      <p:sp>
        <p:nvSpPr>
          <p:cNvPr id="40" name="Freeform 12"/>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50000"/>
                  <a:lumOff val="50000"/>
                </a:schemeClr>
              </a:solidFill>
            </a:endParaRPr>
          </a:p>
        </p:txBody>
      </p:sp>
      <p:sp>
        <p:nvSpPr>
          <p:cNvPr id="41" name="TextBox 40"/>
          <p:cNvSpPr txBox="1"/>
          <p:nvPr/>
        </p:nvSpPr>
        <p:spPr>
          <a:xfrm>
            <a:off x="1968549" y="4972024"/>
            <a:ext cx="8545239" cy="650240"/>
          </a:xfrm>
          <a:prstGeom prst="rect">
            <a:avLst/>
          </a:prstGeom>
          <a:noFill/>
        </p:spPr>
        <p:txBody>
          <a:bodyPr wrap="square" rtlCol="0">
            <a:spAutoFit/>
          </a:bodyPr>
          <a:lstStyle/>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用户画像是大数据技术的重要应用之一，其目标是在多维度上构建针对用户的描述性标签属性。利用这些标签属性，对用户多方面的真实个人特征进行描绘勾勒，可用于描述用户相关的兴趣、特征、行为及偏好。</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trips(downRight)">
                                      <p:cBhvr>
                                        <p:cTn id="7" dur="500"/>
                                        <p:tgtEl>
                                          <p:spTgt spid="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750"/>
                                        <p:tgtEl>
                                          <p:spTgt spid="33"/>
                                        </p:tgtEl>
                                      </p:cBhvr>
                                    </p:animEffect>
                                  </p:childTnLst>
                                </p:cTn>
                              </p:par>
                            </p:childTnLst>
                          </p:cTn>
                        </p:par>
                        <p:par>
                          <p:cTn id="20" fill="hold">
                            <p:stCondLst>
                              <p:cond delay="2500"/>
                            </p:stCondLst>
                            <p:childTnLst>
                              <p:par>
                                <p:cTn id="21" presetID="14" presetClass="entr" presetSubtype="1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750"/>
                                        <p:tgtEl>
                                          <p:spTgt spid="30"/>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750"/>
                                        <p:tgtEl>
                                          <p:spTgt spid="37"/>
                                        </p:tgtEl>
                                      </p:cBhvr>
                                    </p:animEffect>
                                  </p:childTnLst>
                                </p:cTn>
                              </p:par>
                            </p:childTnLst>
                          </p:cTn>
                        </p:par>
                        <p:par>
                          <p:cTn id="36" fill="hold">
                            <p:stCondLst>
                              <p:cond delay="5500"/>
                            </p:stCondLst>
                            <p:childTnLst>
                              <p:par>
                                <p:cTn id="37" presetID="14" presetClass="entr" presetSubtype="1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randombar(horizontal)">
                                      <p:cBhvr>
                                        <p:cTn id="39" dur="750"/>
                                        <p:tgtEl>
                                          <p:spTgt spid="34"/>
                                        </p:tgtEl>
                                      </p:cBhvr>
                                    </p:animEffect>
                                  </p:childTnLst>
                                </p:cTn>
                              </p:par>
                            </p:childTnLst>
                          </p:cTn>
                        </p:par>
                        <p:par>
                          <p:cTn id="40" fill="hold">
                            <p:stCondLst>
                              <p:cond delay="6500"/>
                            </p:stCondLst>
                            <p:childTnLst>
                              <p:par>
                                <p:cTn id="41" presetID="1"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35" presetClass="path" presetSubtype="0" accel="50000" decel="50000" fill="hold" grpId="1" nodeType="withEffect">
                                  <p:stCondLst>
                                    <p:cond delay="0"/>
                                  </p:stCondLst>
                                  <p:childTnLst>
                                    <p:animMotion origin="layout" path="M -3.56836E-6 -3.7037E-7 L 0.36686 0.15278 " pathEditMode="relative" rAng="0" ptsTypes="AA">
                                      <p:cBhvr>
                                        <p:cTn id="44" dur="500" spd="-99900" fill="hold"/>
                                        <p:tgtEl>
                                          <p:spTgt spid="39"/>
                                        </p:tgtEl>
                                        <p:attrNameLst>
                                          <p:attrName>ppt_x</p:attrName>
                                          <p:attrName>ppt_y</p:attrName>
                                        </p:attrNameLst>
                                      </p:cBhvr>
                                      <p:rCtr x="18343" y="7639"/>
                                    </p:animMotion>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35" presetClass="path" presetSubtype="0" accel="50000" decel="50000" fill="hold" grpId="1" nodeType="withEffect">
                                  <p:stCondLst>
                                    <p:cond delay="0"/>
                                  </p:stCondLst>
                                  <p:childTnLst>
                                    <p:animMotion origin="layout" path="M 7.85742E-7 -3.33333E-6 L -0.39495 -0.11018 " pathEditMode="relative" rAng="0" ptsTypes="AA">
                                      <p:cBhvr>
                                        <p:cTn id="48" dur="500" spd="-99900" fill="hold"/>
                                        <p:tgtEl>
                                          <p:spTgt spid="40"/>
                                        </p:tgtEl>
                                        <p:attrNameLst>
                                          <p:attrName>ppt_x</p:attrName>
                                          <p:attrName>ppt_y</p:attrName>
                                        </p:attrNameLst>
                                      </p:cBhvr>
                                      <p:rCtr x="-19748" y="-5509"/>
                                    </p:animMotion>
                                  </p:childTnLst>
                                </p:cTn>
                              </p:par>
                            </p:childTnLst>
                          </p:cTn>
                        </p:par>
                        <p:par>
                          <p:cTn id="49" fill="hold">
                            <p:stCondLst>
                              <p:cond delay="6500"/>
                            </p:stCondLst>
                            <p:childTnLst>
                              <p:par>
                                <p:cTn id="50" presetID="18" presetClass="entr" presetSubtype="3"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strips(upRight)">
                                      <p:cBhvr>
                                        <p:cTn id="52" dur="500"/>
                                        <p:tgtEl>
                                          <p:spTgt spid="41"/>
                                        </p:tgtEl>
                                      </p:cBhvr>
                                    </p:animEffect>
                                  </p:childTnLst>
                                </p:cTn>
                              </p:par>
                            </p:childTnLst>
                          </p:cTn>
                        </p:par>
                        <p:par>
                          <p:cTn id="53" fill="hold">
                            <p:stCondLst>
                              <p:cond delay="7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34" grpId="0"/>
      <p:bldP spid="35" grpId="0"/>
      <p:bldP spid="36" grpId="0" animBg="1"/>
      <p:bldP spid="37" grpId="0" animBg="1"/>
      <p:bldP spid="38" grpId="0" bldLvl="0" animBg="1"/>
      <p:bldP spid="39" grpId="0" animBg="1"/>
      <p:bldP spid="39" grpId="1" animBg="1"/>
      <p:bldP spid="40" grpId="0" animBg="1"/>
      <p:bldP spid="40" grpId="1" animBg="1"/>
      <p:bldP spid="41"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4885" y="188595"/>
            <a:ext cx="4013200"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社交媒体用户画像</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Freeform 261"/>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8" name="矩形 5"/>
          <p:cNvSpPr/>
          <p:nvPr/>
        </p:nvSpPr>
        <p:spPr>
          <a:xfrm rot="2919292">
            <a:off x="6196380" y="2667787"/>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5"/>
          <p:cNvSpPr/>
          <p:nvPr/>
        </p:nvSpPr>
        <p:spPr>
          <a:xfrm rot="18719445">
            <a:off x="5063059" y="2601632"/>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516126" y="2060848"/>
            <a:ext cx="1008112" cy="1008112"/>
            <a:chOff x="4416945" y="2276872"/>
            <a:chExt cx="1008112" cy="1008112"/>
          </a:xfrm>
        </p:grpSpPr>
        <p:sp>
          <p:nvSpPr>
            <p:cNvPr id="11" name="椭圆 10"/>
            <p:cNvSpPr/>
            <p:nvPr/>
          </p:nvSpPr>
          <p:spPr>
            <a:xfrm>
              <a:off x="4416945" y="2276872"/>
              <a:ext cx="1008112" cy="100811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92"/>
            <p:cNvSpPr>
              <a:spLocks noEditPoints="1"/>
            </p:cNvSpPr>
            <p:nvPr/>
          </p:nvSpPr>
          <p:spPr bwMode="auto">
            <a:xfrm>
              <a:off x="4780507" y="2642667"/>
              <a:ext cx="280988" cy="287338"/>
            </a:xfrm>
            <a:custGeom>
              <a:avLst/>
              <a:gdLst>
                <a:gd name="T0" fmla="*/ 161 w 195"/>
                <a:gd name="T1" fmla="*/ 101 h 200"/>
                <a:gd name="T2" fmla="*/ 152 w 195"/>
                <a:gd name="T3" fmla="*/ 99 h 200"/>
                <a:gd name="T4" fmla="*/ 159 w 195"/>
                <a:gd name="T5" fmla="*/ 87 h 200"/>
                <a:gd name="T6" fmla="*/ 161 w 195"/>
                <a:gd name="T7" fmla="*/ 87 h 200"/>
                <a:gd name="T8" fmla="*/ 184 w 195"/>
                <a:gd name="T9" fmla="*/ 46 h 200"/>
                <a:gd name="T10" fmla="*/ 164 w 195"/>
                <a:gd name="T11" fmla="*/ 23 h 200"/>
                <a:gd name="T12" fmla="*/ 164 w 195"/>
                <a:gd name="T13" fmla="*/ 9 h 200"/>
                <a:gd name="T14" fmla="*/ 195 w 195"/>
                <a:gd name="T15" fmla="*/ 46 h 200"/>
                <a:gd name="T16" fmla="*/ 161 w 195"/>
                <a:gd name="T17" fmla="*/ 101 h 200"/>
                <a:gd name="T18" fmla="*/ 98 w 195"/>
                <a:gd name="T19" fmla="*/ 130 h 200"/>
                <a:gd name="T20" fmla="*/ 36 w 195"/>
                <a:gd name="T21" fmla="*/ 40 h 200"/>
                <a:gd name="T22" fmla="*/ 36 w 195"/>
                <a:gd name="T23" fmla="*/ 0 h 200"/>
                <a:gd name="T24" fmla="*/ 160 w 195"/>
                <a:gd name="T25" fmla="*/ 0 h 200"/>
                <a:gd name="T26" fmla="*/ 160 w 195"/>
                <a:gd name="T27" fmla="*/ 40 h 200"/>
                <a:gd name="T28" fmla="*/ 98 w 195"/>
                <a:gd name="T29" fmla="*/ 130 h 200"/>
                <a:gd name="T30" fmla="*/ 67 w 195"/>
                <a:gd name="T31" fmla="*/ 12 h 200"/>
                <a:gd name="T32" fmla="*/ 52 w 195"/>
                <a:gd name="T33" fmla="*/ 12 h 200"/>
                <a:gd name="T34" fmla="*/ 99 w 195"/>
                <a:gd name="T35" fmla="*/ 119 h 200"/>
                <a:gd name="T36" fmla="*/ 67 w 195"/>
                <a:gd name="T37" fmla="*/ 12 h 200"/>
                <a:gd name="T38" fmla="*/ 34 w 195"/>
                <a:gd name="T39" fmla="*/ 87 h 200"/>
                <a:gd name="T40" fmla="*/ 36 w 195"/>
                <a:gd name="T41" fmla="*/ 87 h 200"/>
                <a:gd name="T42" fmla="*/ 43 w 195"/>
                <a:gd name="T43" fmla="*/ 99 h 200"/>
                <a:gd name="T44" fmla="*/ 34 w 195"/>
                <a:gd name="T45" fmla="*/ 101 h 200"/>
                <a:gd name="T46" fmla="*/ 0 w 195"/>
                <a:gd name="T47" fmla="*/ 46 h 200"/>
                <a:gd name="T48" fmla="*/ 31 w 195"/>
                <a:gd name="T49" fmla="*/ 9 h 200"/>
                <a:gd name="T50" fmla="*/ 31 w 195"/>
                <a:gd name="T51" fmla="*/ 23 h 200"/>
                <a:gd name="T52" fmla="*/ 11 w 195"/>
                <a:gd name="T53" fmla="*/ 46 h 200"/>
                <a:gd name="T54" fmla="*/ 34 w 195"/>
                <a:gd name="T55" fmla="*/ 87 h 200"/>
                <a:gd name="T56" fmla="*/ 87 w 195"/>
                <a:gd name="T57" fmla="*/ 147 h 200"/>
                <a:gd name="T58" fmla="*/ 97 w 195"/>
                <a:gd name="T59" fmla="*/ 136 h 200"/>
                <a:gd name="T60" fmla="*/ 108 w 195"/>
                <a:gd name="T61" fmla="*/ 147 h 200"/>
                <a:gd name="T62" fmla="*/ 97 w 195"/>
                <a:gd name="T63" fmla="*/ 157 h 200"/>
                <a:gd name="T64" fmla="*/ 87 w 195"/>
                <a:gd name="T65" fmla="*/ 147 h 200"/>
                <a:gd name="T66" fmla="*/ 128 w 195"/>
                <a:gd name="T67" fmla="*/ 170 h 200"/>
                <a:gd name="T68" fmla="*/ 118 w 195"/>
                <a:gd name="T69" fmla="*/ 180 h 200"/>
                <a:gd name="T70" fmla="*/ 78 w 195"/>
                <a:gd name="T71" fmla="*/ 180 h 200"/>
                <a:gd name="T72" fmla="*/ 68 w 195"/>
                <a:gd name="T73" fmla="*/ 170 h 200"/>
                <a:gd name="T74" fmla="*/ 78 w 195"/>
                <a:gd name="T75" fmla="*/ 160 h 200"/>
                <a:gd name="T76" fmla="*/ 118 w 195"/>
                <a:gd name="T77" fmla="*/ 160 h 200"/>
                <a:gd name="T78" fmla="*/ 128 w 195"/>
                <a:gd name="T79" fmla="*/ 170 h 200"/>
                <a:gd name="T80" fmla="*/ 58 w 195"/>
                <a:gd name="T81" fmla="*/ 184 h 200"/>
                <a:gd name="T82" fmla="*/ 134 w 195"/>
                <a:gd name="T83" fmla="*/ 184 h 200"/>
                <a:gd name="T84" fmla="*/ 144 w 195"/>
                <a:gd name="T85" fmla="*/ 200 h 200"/>
                <a:gd name="T86" fmla="*/ 48 w 195"/>
                <a:gd name="T87" fmla="*/ 200 h 200"/>
                <a:gd name="T88" fmla="*/ 58 w 195"/>
                <a:gd name="T89"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grpSp>
      <p:grpSp>
        <p:nvGrpSpPr>
          <p:cNvPr id="13" name="组合 12"/>
          <p:cNvGrpSpPr/>
          <p:nvPr/>
        </p:nvGrpSpPr>
        <p:grpSpPr>
          <a:xfrm>
            <a:off x="5389677" y="2852936"/>
            <a:ext cx="1285817" cy="1285817"/>
            <a:chOff x="5290496" y="3068960"/>
            <a:chExt cx="1285817" cy="1285817"/>
          </a:xfrm>
        </p:grpSpPr>
        <p:sp>
          <p:nvSpPr>
            <p:cNvPr id="14" name="椭圆 13"/>
            <p:cNvSpPr/>
            <p:nvPr/>
          </p:nvSpPr>
          <p:spPr>
            <a:xfrm>
              <a:off x="5290496" y="3068960"/>
              <a:ext cx="1285817" cy="128581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90"/>
            <p:cNvSpPr>
              <a:spLocks noEditPoints="1"/>
            </p:cNvSpPr>
            <p:nvPr/>
          </p:nvSpPr>
          <p:spPr bwMode="auto">
            <a:xfrm>
              <a:off x="5837798" y="3501008"/>
              <a:ext cx="332982" cy="354529"/>
            </a:xfrm>
            <a:custGeom>
              <a:avLst/>
              <a:gdLst>
                <a:gd name="T0" fmla="*/ 20 w 188"/>
                <a:gd name="T1" fmla="*/ 116 h 200"/>
                <a:gd name="T2" fmla="*/ 160 w 188"/>
                <a:gd name="T3" fmla="*/ 96 h 200"/>
                <a:gd name="T4" fmla="*/ 180 w 188"/>
                <a:gd name="T5" fmla="*/ 56 h 200"/>
                <a:gd name="T6" fmla="*/ 180 w 188"/>
                <a:gd name="T7" fmla="*/ 36 h 200"/>
                <a:gd name="T8" fmla="*/ 20 w 188"/>
                <a:gd name="T9" fmla="*/ 8 h 200"/>
                <a:gd name="T10" fmla="*/ 188 w 188"/>
                <a:gd name="T11" fmla="*/ 104 h 200"/>
                <a:gd name="T12" fmla="*/ 120 w 188"/>
                <a:gd name="T13" fmla="*/ 36 h 200"/>
                <a:gd name="T14" fmla="*/ 120 w 188"/>
                <a:gd name="T15" fmla="*/ 56 h 200"/>
                <a:gd name="T16" fmla="*/ 100 w 188"/>
                <a:gd name="T17" fmla="*/ 36 h 200"/>
                <a:gd name="T18" fmla="*/ 40 w 188"/>
                <a:gd name="T19" fmla="*/ 56 h 200"/>
                <a:gd name="T20" fmla="*/ 60 w 188"/>
                <a:gd name="T21" fmla="*/ 56 h 200"/>
                <a:gd name="T22" fmla="*/ 40 w 188"/>
                <a:gd name="T23" fmla="*/ 96 h 200"/>
                <a:gd name="T24" fmla="*/ 60 w 188"/>
                <a:gd name="T25" fmla="*/ 96 h 200"/>
                <a:gd name="T26" fmla="*/ 80 w 188"/>
                <a:gd name="T27" fmla="*/ 96 h 200"/>
                <a:gd name="T28" fmla="*/ 140 w 188"/>
                <a:gd name="T29" fmla="*/ 76 h 200"/>
                <a:gd name="T30" fmla="*/ 120 w 188"/>
                <a:gd name="T31" fmla="*/ 76 h 200"/>
                <a:gd name="T32" fmla="*/ 160 w 188"/>
                <a:gd name="T33" fmla="*/ 56 h 200"/>
                <a:gd name="T34" fmla="*/ 140 w 188"/>
                <a:gd name="T35" fmla="*/ 56 h 200"/>
                <a:gd name="T36" fmla="*/ 120 w 188"/>
                <a:gd name="T37" fmla="*/ 56 h 200"/>
                <a:gd name="T38" fmla="*/ 60 w 188"/>
                <a:gd name="T39" fmla="*/ 76 h 200"/>
                <a:gd name="T40" fmla="*/ 80 w 188"/>
                <a:gd name="T41" fmla="*/ 76 h 200"/>
                <a:gd name="T42" fmla="*/ 16 w 188"/>
                <a:gd name="T43" fmla="*/ 192 h 200"/>
                <a:gd name="T44" fmla="*/ 0 w 188"/>
                <a:gd name="T45" fmla="*/ 8 h 200"/>
                <a:gd name="T46" fmla="*/ 16 w 188"/>
                <a:gd name="T47" fmla="*/ 124 h 200"/>
                <a:gd name="T48" fmla="*/ 16 w 188"/>
                <a:gd name="T49" fmla="*/ 124 h 200"/>
                <a:gd name="T50" fmla="*/ 140 w 188"/>
                <a:gd name="T51" fmla="*/ 96 h 200"/>
                <a:gd name="T52" fmla="*/ 120 w 188"/>
                <a:gd name="T53" fmla="*/ 116 h 200"/>
                <a:gd name="T54" fmla="*/ 120 w 188"/>
                <a:gd name="T55" fmla="*/ 96 h 200"/>
                <a:gd name="T56" fmla="*/ 60 w 188"/>
                <a:gd name="T57" fmla="*/ 116 h 200"/>
                <a:gd name="T58" fmla="*/ 80 w 188"/>
                <a:gd name="T59" fmla="*/ 116 h 200"/>
                <a:gd name="T60" fmla="*/ 40 w 188"/>
                <a:gd name="T61" fmla="*/ 96 h 200"/>
                <a:gd name="T62" fmla="*/ 20 w 188"/>
                <a:gd name="T63" fmla="*/ 76 h 200"/>
                <a:gd name="T64" fmla="*/ 40 w 188"/>
                <a:gd name="T65" fmla="*/ 76 h 200"/>
                <a:gd name="T66" fmla="*/ 20 w 188"/>
                <a:gd name="T67" fmla="*/ 16 h 200"/>
                <a:gd name="T68" fmla="*/ 40 w 188"/>
                <a:gd name="T69" fmla="*/ 36 h 200"/>
                <a:gd name="T70" fmla="*/ 60 w 188"/>
                <a:gd name="T71" fmla="*/ 16 h 200"/>
                <a:gd name="T72" fmla="*/ 80 w 188"/>
                <a:gd name="T73" fmla="*/ 36 h 200"/>
                <a:gd name="T74" fmla="*/ 100 w 188"/>
                <a:gd name="T75" fmla="*/ 16 h 200"/>
                <a:gd name="T76" fmla="*/ 120 w 188"/>
                <a:gd name="T77" fmla="*/ 36 h 200"/>
                <a:gd name="T78" fmla="*/ 140 w 188"/>
                <a:gd name="T79" fmla="*/ 16 h 200"/>
                <a:gd name="T80" fmla="*/ 160 w 188"/>
                <a:gd name="T81" fmla="*/ 36 h 200"/>
                <a:gd name="T82" fmla="*/ 20 w 188"/>
                <a:gd name="T83" fmla="*/ 8 h 200"/>
                <a:gd name="T84" fmla="*/ 20 w 188"/>
                <a:gd name="T85"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8" h="200">
                  <a:moveTo>
                    <a:pt x="168" y="124"/>
                  </a:moveTo>
                  <a:cubicBezTo>
                    <a:pt x="168" y="124"/>
                    <a:pt x="57" y="124"/>
                    <a:pt x="20" y="124"/>
                  </a:cubicBezTo>
                  <a:cubicBezTo>
                    <a:pt x="20" y="116"/>
                    <a:pt x="20" y="116"/>
                    <a:pt x="20" y="116"/>
                  </a:cubicBezTo>
                  <a:cubicBezTo>
                    <a:pt x="160" y="116"/>
                    <a:pt x="160" y="116"/>
                    <a:pt x="160" y="116"/>
                  </a:cubicBezTo>
                  <a:cubicBezTo>
                    <a:pt x="171" y="116"/>
                    <a:pt x="180" y="107"/>
                    <a:pt x="180" y="96"/>
                  </a:cubicBezTo>
                  <a:cubicBezTo>
                    <a:pt x="160" y="96"/>
                    <a:pt x="160" y="96"/>
                    <a:pt x="160" y="96"/>
                  </a:cubicBezTo>
                  <a:cubicBezTo>
                    <a:pt x="160" y="76"/>
                    <a:pt x="160" y="76"/>
                    <a:pt x="160" y="76"/>
                  </a:cubicBezTo>
                  <a:cubicBezTo>
                    <a:pt x="180" y="76"/>
                    <a:pt x="180" y="76"/>
                    <a:pt x="180" y="76"/>
                  </a:cubicBezTo>
                  <a:cubicBezTo>
                    <a:pt x="180" y="56"/>
                    <a:pt x="180" y="56"/>
                    <a:pt x="180" y="56"/>
                  </a:cubicBezTo>
                  <a:cubicBezTo>
                    <a:pt x="160" y="56"/>
                    <a:pt x="160" y="56"/>
                    <a:pt x="160" y="56"/>
                  </a:cubicBezTo>
                  <a:cubicBezTo>
                    <a:pt x="160" y="36"/>
                    <a:pt x="160" y="36"/>
                    <a:pt x="160" y="36"/>
                  </a:cubicBezTo>
                  <a:cubicBezTo>
                    <a:pt x="180" y="36"/>
                    <a:pt x="180" y="36"/>
                    <a:pt x="180" y="36"/>
                  </a:cubicBezTo>
                  <a:cubicBezTo>
                    <a:pt x="180" y="25"/>
                    <a:pt x="171" y="16"/>
                    <a:pt x="160" y="16"/>
                  </a:cubicBezTo>
                  <a:cubicBezTo>
                    <a:pt x="20" y="16"/>
                    <a:pt x="20" y="16"/>
                    <a:pt x="20" y="16"/>
                  </a:cubicBezTo>
                  <a:cubicBezTo>
                    <a:pt x="20" y="8"/>
                    <a:pt x="20" y="8"/>
                    <a:pt x="20" y="8"/>
                  </a:cubicBezTo>
                  <a:cubicBezTo>
                    <a:pt x="57" y="8"/>
                    <a:pt x="168" y="8"/>
                    <a:pt x="168" y="8"/>
                  </a:cubicBezTo>
                  <a:cubicBezTo>
                    <a:pt x="179" y="8"/>
                    <a:pt x="188" y="17"/>
                    <a:pt x="188" y="28"/>
                  </a:cubicBezTo>
                  <a:cubicBezTo>
                    <a:pt x="188" y="104"/>
                    <a:pt x="188" y="104"/>
                    <a:pt x="188" y="104"/>
                  </a:cubicBezTo>
                  <a:cubicBezTo>
                    <a:pt x="188" y="115"/>
                    <a:pt x="179" y="124"/>
                    <a:pt x="168" y="124"/>
                  </a:cubicBezTo>
                  <a:close/>
                  <a:moveTo>
                    <a:pt x="120" y="56"/>
                  </a:moveTo>
                  <a:cubicBezTo>
                    <a:pt x="120" y="36"/>
                    <a:pt x="120" y="36"/>
                    <a:pt x="120" y="36"/>
                  </a:cubicBezTo>
                  <a:cubicBezTo>
                    <a:pt x="140" y="36"/>
                    <a:pt x="140" y="36"/>
                    <a:pt x="140" y="36"/>
                  </a:cubicBezTo>
                  <a:cubicBezTo>
                    <a:pt x="140" y="56"/>
                    <a:pt x="140" y="56"/>
                    <a:pt x="140" y="56"/>
                  </a:cubicBezTo>
                  <a:lnTo>
                    <a:pt x="120" y="56"/>
                  </a:lnTo>
                  <a:close/>
                  <a:moveTo>
                    <a:pt x="80" y="56"/>
                  </a:moveTo>
                  <a:cubicBezTo>
                    <a:pt x="80" y="36"/>
                    <a:pt x="80" y="36"/>
                    <a:pt x="80" y="36"/>
                  </a:cubicBezTo>
                  <a:cubicBezTo>
                    <a:pt x="100" y="36"/>
                    <a:pt x="100" y="36"/>
                    <a:pt x="100" y="36"/>
                  </a:cubicBezTo>
                  <a:cubicBezTo>
                    <a:pt x="100" y="56"/>
                    <a:pt x="100" y="56"/>
                    <a:pt x="100" y="56"/>
                  </a:cubicBezTo>
                  <a:lnTo>
                    <a:pt x="80" y="56"/>
                  </a:lnTo>
                  <a:close/>
                  <a:moveTo>
                    <a:pt x="40" y="56"/>
                  </a:moveTo>
                  <a:cubicBezTo>
                    <a:pt x="40" y="36"/>
                    <a:pt x="40" y="36"/>
                    <a:pt x="40" y="36"/>
                  </a:cubicBezTo>
                  <a:cubicBezTo>
                    <a:pt x="60" y="36"/>
                    <a:pt x="60" y="36"/>
                    <a:pt x="60" y="36"/>
                  </a:cubicBezTo>
                  <a:cubicBezTo>
                    <a:pt x="60" y="56"/>
                    <a:pt x="60" y="56"/>
                    <a:pt x="60" y="56"/>
                  </a:cubicBezTo>
                  <a:lnTo>
                    <a:pt x="40" y="56"/>
                  </a:lnTo>
                  <a:close/>
                  <a:moveTo>
                    <a:pt x="60" y="96"/>
                  </a:moveTo>
                  <a:cubicBezTo>
                    <a:pt x="40" y="96"/>
                    <a:pt x="40" y="96"/>
                    <a:pt x="40" y="96"/>
                  </a:cubicBezTo>
                  <a:cubicBezTo>
                    <a:pt x="40" y="76"/>
                    <a:pt x="40" y="76"/>
                    <a:pt x="40" y="76"/>
                  </a:cubicBezTo>
                  <a:cubicBezTo>
                    <a:pt x="60" y="76"/>
                    <a:pt x="60" y="76"/>
                    <a:pt x="60" y="76"/>
                  </a:cubicBezTo>
                  <a:lnTo>
                    <a:pt x="60" y="96"/>
                  </a:lnTo>
                  <a:close/>
                  <a:moveTo>
                    <a:pt x="100" y="76"/>
                  </a:moveTo>
                  <a:cubicBezTo>
                    <a:pt x="100" y="96"/>
                    <a:pt x="100" y="96"/>
                    <a:pt x="100" y="96"/>
                  </a:cubicBezTo>
                  <a:cubicBezTo>
                    <a:pt x="80" y="96"/>
                    <a:pt x="80" y="96"/>
                    <a:pt x="80" y="96"/>
                  </a:cubicBezTo>
                  <a:cubicBezTo>
                    <a:pt x="80" y="76"/>
                    <a:pt x="80" y="76"/>
                    <a:pt x="80" y="76"/>
                  </a:cubicBezTo>
                  <a:lnTo>
                    <a:pt x="100" y="76"/>
                  </a:lnTo>
                  <a:close/>
                  <a:moveTo>
                    <a:pt x="140" y="76"/>
                  </a:moveTo>
                  <a:cubicBezTo>
                    <a:pt x="140" y="96"/>
                    <a:pt x="140" y="96"/>
                    <a:pt x="140" y="96"/>
                  </a:cubicBezTo>
                  <a:cubicBezTo>
                    <a:pt x="120" y="96"/>
                    <a:pt x="120" y="96"/>
                    <a:pt x="120" y="96"/>
                  </a:cubicBezTo>
                  <a:cubicBezTo>
                    <a:pt x="120" y="76"/>
                    <a:pt x="120" y="76"/>
                    <a:pt x="120" y="76"/>
                  </a:cubicBezTo>
                  <a:lnTo>
                    <a:pt x="140" y="76"/>
                  </a:lnTo>
                  <a:close/>
                  <a:moveTo>
                    <a:pt x="140" y="56"/>
                  </a:moveTo>
                  <a:cubicBezTo>
                    <a:pt x="160" y="56"/>
                    <a:pt x="160" y="56"/>
                    <a:pt x="160" y="56"/>
                  </a:cubicBezTo>
                  <a:cubicBezTo>
                    <a:pt x="160" y="76"/>
                    <a:pt x="160" y="76"/>
                    <a:pt x="160" y="76"/>
                  </a:cubicBezTo>
                  <a:cubicBezTo>
                    <a:pt x="140" y="76"/>
                    <a:pt x="140" y="76"/>
                    <a:pt x="140" y="76"/>
                  </a:cubicBezTo>
                  <a:lnTo>
                    <a:pt x="140" y="56"/>
                  </a:lnTo>
                  <a:close/>
                  <a:moveTo>
                    <a:pt x="100" y="76"/>
                  </a:moveTo>
                  <a:cubicBezTo>
                    <a:pt x="100" y="56"/>
                    <a:pt x="100" y="56"/>
                    <a:pt x="100" y="56"/>
                  </a:cubicBezTo>
                  <a:cubicBezTo>
                    <a:pt x="120" y="56"/>
                    <a:pt x="120" y="56"/>
                    <a:pt x="120" y="56"/>
                  </a:cubicBezTo>
                  <a:cubicBezTo>
                    <a:pt x="120" y="76"/>
                    <a:pt x="120" y="76"/>
                    <a:pt x="120" y="76"/>
                  </a:cubicBezTo>
                  <a:lnTo>
                    <a:pt x="100" y="76"/>
                  </a:lnTo>
                  <a:close/>
                  <a:moveTo>
                    <a:pt x="60" y="76"/>
                  </a:moveTo>
                  <a:cubicBezTo>
                    <a:pt x="60" y="56"/>
                    <a:pt x="60" y="56"/>
                    <a:pt x="60" y="56"/>
                  </a:cubicBezTo>
                  <a:cubicBezTo>
                    <a:pt x="80" y="56"/>
                    <a:pt x="80" y="56"/>
                    <a:pt x="80" y="56"/>
                  </a:cubicBezTo>
                  <a:cubicBezTo>
                    <a:pt x="80" y="76"/>
                    <a:pt x="80" y="76"/>
                    <a:pt x="80" y="76"/>
                  </a:cubicBezTo>
                  <a:lnTo>
                    <a:pt x="60" y="76"/>
                  </a:lnTo>
                  <a:close/>
                  <a:moveTo>
                    <a:pt x="16" y="124"/>
                  </a:moveTo>
                  <a:cubicBezTo>
                    <a:pt x="16" y="192"/>
                    <a:pt x="16" y="192"/>
                    <a:pt x="16" y="192"/>
                  </a:cubicBezTo>
                  <a:cubicBezTo>
                    <a:pt x="16" y="196"/>
                    <a:pt x="12" y="200"/>
                    <a:pt x="8" y="200"/>
                  </a:cubicBezTo>
                  <a:cubicBezTo>
                    <a:pt x="3" y="200"/>
                    <a:pt x="0" y="196"/>
                    <a:pt x="0" y="192"/>
                  </a:cubicBezTo>
                  <a:cubicBezTo>
                    <a:pt x="0" y="8"/>
                    <a:pt x="0" y="8"/>
                    <a:pt x="0" y="8"/>
                  </a:cubicBezTo>
                  <a:cubicBezTo>
                    <a:pt x="0" y="3"/>
                    <a:pt x="3" y="0"/>
                    <a:pt x="8" y="0"/>
                  </a:cubicBezTo>
                  <a:cubicBezTo>
                    <a:pt x="12" y="0"/>
                    <a:pt x="16" y="3"/>
                    <a:pt x="16" y="8"/>
                  </a:cubicBezTo>
                  <a:cubicBezTo>
                    <a:pt x="16" y="124"/>
                    <a:pt x="16" y="124"/>
                    <a:pt x="16" y="124"/>
                  </a:cubicBezTo>
                  <a:cubicBezTo>
                    <a:pt x="17" y="124"/>
                    <a:pt x="18" y="124"/>
                    <a:pt x="20" y="124"/>
                  </a:cubicBezTo>
                  <a:cubicBezTo>
                    <a:pt x="20" y="124"/>
                    <a:pt x="20" y="124"/>
                    <a:pt x="20" y="124"/>
                  </a:cubicBezTo>
                  <a:cubicBezTo>
                    <a:pt x="18" y="124"/>
                    <a:pt x="17" y="124"/>
                    <a:pt x="16" y="124"/>
                  </a:cubicBezTo>
                  <a:close/>
                  <a:moveTo>
                    <a:pt x="160" y="116"/>
                  </a:moveTo>
                  <a:cubicBezTo>
                    <a:pt x="140" y="116"/>
                    <a:pt x="140" y="116"/>
                    <a:pt x="140" y="116"/>
                  </a:cubicBezTo>
                  <a:cubicBezTo>
                    <a:pt x="140" y="96"/>
                    <a:pt x="140" y="96"/>
                    <a:pt x="140" y="96"/>
                  </a:cubicBezTo>
                  <a:cubicBezTo>
                    <a:pt x="160" y="96"/>
                    <a:pt x="160" y="96"/>
                    <a:pt x="160" y="96"/>
                  </a:cubicBezTo>
                  <a:lnTo>
                    <a:pt x="160" y="116"/>
                  </a:lnTo>
                  <a:close/>
                  <a:moveTo>
                    <a:pt x="120" y="116"/>
                  </a:moveTo>
                  <a:cubicBezTo>
                    <a:pt x="100" y="116"/>
                    <a:pt x="100" y="116"/>
                    <a:pt x="100" y="116"/>
                  </a:cubicBezTo>
                  <a:cubicBezTo>
                    <a:pt x="100" y="96"/>
                    <a:pt x="100" y="96"/>
                    <a:pt x="100" y="96"/>
                  </a:cubicBezTo>
                  <a:cubicBezTo>
                    <a:pt x="120" y="96"/>
                    <a:pt x="120" y="96"/>
                    <a:pt x="120" y="96"/>
                  </a:cubicBezTo>
                  <a:lnTo>
                    <a:pt x="120" y="116"/>
                  </a:lnTo>
                  <a:close/>
                  <a:moveTo>
                    <a:pt x="80" y="116"/>
                  </a:moveTo>
                  <a:cubicBezTo>
                    <a:pt x="60" y="116"/>
                    <a:pt x="60" y="116"/>
                    <a:pt x="60" y="116"/>
                  </a:cubicBezTo>
                  <a:cubicBezTo>
                    <a:pt x="60" y="96"/>
                    <a:pt x="60" y="96"/>
                    <a:pt x="60" y="96"/>
                  </a:cubicBezTo>
                  <a:cubicBezTo>
                    <a:pt x="80" y="96"/>
                    <a:pt x="80" y="96"/>
                    <a:pt x="80" y="96"/>
                  </a:cubicBezTo>
                  <a:lnTo>
                    <a:pt x="80" y="116"/>
                  </a:lnTo>
                  <a:close/>
                  <a:moveTo>
                    <a:pt x="20" y="116"/>
                  </a:moveTo>
                  <a:cubicBezTo>
                    <a:pt x="20" y="96"/>
                    <a:pt x="20" y="96"/>
                    <a:pt x="20" y="96"/>
                  </a:cubicBezTo>
                  <a:cubicBezTo>
                    <a:pt x="40" y="96"/>
                    <a:pt x="40" y="96"/>
                    <a:pt x="40" y="96"/>
                  </a:cubicBezTo>
                  <a:cubicBezTo>
                    <a:pt x="40" y="116"/>
                    <a:pt x="40" y="116"/>
                    <a:pt x="40" y="116"/>
                  </a:cubicBezTo>
                  <a:lnTo>
                    <a:pt x="20" y="116"/>
                  </a:lnTo>
                  <a:close/>
                  <a:moveTo>
                    <a:pt x="20" y="76"/>
                  </a:moveTo>
                  <a:cubicBezTo>
                    <a:pt x="20" y="56"/>
                    <a:pt x="20" y="56"/>
                    <a:pt x="20" y="56"/>
                  </a:cubicBezTo>
                  <a:cubicBezTo>
                    <a:pt x="40" y="56"/>
                    <a:pt x="40" y="56"/>
                    <a:pt x="40" y="56"/>
                  </a:cubicBezTo>
                  <a:cubicBezTo>
                    <a:pt x="40" y="76"/>
                    <a:pt x="40" y="76"/>
                    <a:pt x="40" y="76"/>
                  </a:cubicBezTo>
                  <a:lnTo>
                    <a:pt x="20" y="76"/>
                  </a:lnTo>
                  <a:close/>
                  <a:moveTo>
                    <a:pt x="20" y="36"/>
                  </a:moveTo>
                  <a:cubicBezTo>
                    <a:pt x="20" y="16"/>
                    <a:pt x="20" y="16"/>
                    <a:pt x="20" y="16"/>
                  </a:cubicBezTo>
                  <a:cubicBezTo>
                    <a:pt x="40" y="16"/>
                    <a:pt x="40" y="16"/>
                    <a:pt x="40" y="16"/>
                  </a:cubicBezTo>
                  <a:cubicBezTo>
                    <a:pt x="40" y="36"/>
                    <a:pt x="40" y="36"/>
                    <a:pt x="40" y="36"/>
                  </a:cubicBezTo>
                  <a:cubicBezTo>
                    <a:pt x="40" y="36"/>
                    <a:pt x="40" y="36"/>
                    <a:pt x="40" y="36"/>
                  </a:cubicBezTo>
                  <a:cubicBezTo>
                    <a:pt x="20" y="36"/>
                    <a:pt x="20" y="36"/>
                    <a:pt x="20" y="36"/>
                  </a:cubicBezTo>
                  <a:close/>
                  <a:moveTo>
                    <a:pt x="60" y="36"/>
                  </a:moveTo>
                  <a:cubicBezTo>
                    <a:pt x="60" y="16"/>
                    <a:pt x="60" y="16"/>
                    <a:pt x="60" y="16"/>
                  </a:cubicBezTo>
                  <a:cubicBezTo>
                    <a:pt x="80" y="16"/>
                    <a:pt x="80" y="16"/>
                    <a:pt x="80" y="16"/>
                  </a:cubicBezTo>
                  <a:cubicBezTo>
                    <a:pt x="80" y="36"/>
                    <a:pt x="80" y="36"/>
                    <a:pt x="80" y="36"/>
                  </a:cubicBezTo>
                  <a:cubicBezTo>
                    <a:pt x="80" y="36"/>
                    <a:pt x="80" y="36"/>
                    <a:pt x="80" y="36"/>
                  </a:cubicBezTo>
                  <a:cubicBezTo>
                    <a:pt x="60" y="36"/>
                    <a:pt x="60" y="36"/>
                    <a:pt x="60" y="36"/>
                  </a:cubicBezTo>
                  <a:close/>
                  <a:moveTo>
                    <a:pt x="100" y="36"/>
                  </a:moveTo>
                  <a:cubicBezTo>
                    <a:pt x="100" y="16"/>
                    <a:pt x="100" y="16"/>
                    <a:pt x="100" y="16"/>
                  </a:cubicBezTo>
                  <a:cubicBezTo>
                    <a:pt x="120" y="16"/>
                    <a:pt x="120" y="16"/>
                    <a:pt x="120" y="16"/>
                  </a:cubicBezTo>
                  <a:cubicBezTo>
                    <a:pt x="120" y="36"/>
                    <a:pt x="120" y="36"/>
                    <a:pt x="120" y="36"/>
                  </a:cubicBezTo>
                  <a:cubicBezTo>
                    <a:pt x="120" y="36"/>
                    <a:pt x="120" y="36"/>
                    <a:pt x="120" y="36"/>
                  </a:cubicBezTo>
                  <a:cubicBezTo>
                    <a:pt x="100" y="36"/>
                    <a:pt x="100" y="36"/>
                    <a:pt x="100" y="36"/>
                  </a:cubicBezTo>
                  <a:close/>
                  <a:moveTo>
                    <a:pt x="140" y="36"/>
                  </a:moveTo>
                  <a:cubicBezTo>
                    <a:pt x="140" y="16"/>
                    <a:pt x="140" y="16"/>
                    <a:pt x="140" y="16"/>
                  </a:cubicBezTo>
                  <a:cubicBezTo>
                    <a:pt x="160" y="16"/>
                    <a:pt x="160" y="16"/>
                    <a:pt x="160" y="16"/>
                  </a:cubicBezTo>
                  <a:cubicBezTo>
                    <a:pt x="160" y="36"/>
                    <a:pt x="160" y="36"/>
                    <a:pt x="160" y="36"/>
                  </a:cubicBezTo>
                  <a:cubicBezTo>
                    <a:pt x="160" y="36"/>
                    <a:pt x="160" y="36"/>
                    <a:pt x="160" y="36"/>
                  </a:cubicBezTo>
                  <a:cubicBezTo>
                    <a:pt x="140" y="36"/>
                    <a:pt x="140" y="36"/>
                    <a:pt x="140" y="36"/>
                  </a:cubicBezTo>
                  <a:close/>
                  <a:moveTo>
                    <a:pt x="20" y="8"/>
                  </a:moveTo>
                  <a:cubicBezTo>
                    <a:pt x="20" y="8"/>
                    <a:pt x="20" y="8"/>
                    <a:pt x="20" y="8"/>
                  </a:cubicBezTo>
                  <a:cubicBezTo>
                    <a:pt x="15" y="8"/>
                    <a:pt x="16" y="8"/>
                    <a:pt x="20" y="8"/>
                  </a:cubicBezTo>
                  <a:close/>
                  <a:moveTo>
                    <a:pt x="20" y="8"/>
                  </a:moveTo>
                  <a:cubicBezTo>
                    <a:pt x="20" y="8"/>
                    <a:pt x="20" y="8"/>
                    <a:pt x="20" y="8"/>
                  </a:cubicBezTo>
                  <a:cubicBezTo>
                    <a:pt x="43" y="8"/>
                    <a:pt x="27" y="8"/>
                    <a:pt x="20" y="8"/>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grpSp>
      <p:grpSp>
        <p:nvGrpSpPr>
          <p:cNvPr id="16" name="组合 15"/>
          <p:cNvGrpSpPr/>
          <p:nvPr/>
        </p:nvGrpSpPr>
        <p:grpSpPr>
          <a:xfrm>
            <a:off x="6556808" y="1661762"/>
            <a:ext cx="1512168" cy="1512168"/>
            <a:chOff x="6457627" y="1877786"/>
            <a:chExt cx="1512168" cy="1512168"/>
          </a:xfrm>
        </p:grpSpPr>
        <p:sp>
          <p:nvSpPr>
            <p:cNvPr id="17" name="椭圆 16"/>
            <p:cNvSpPr/>
            <p:nvPr/>
          </p:nvSpPr>
          <p:spPr>
            <a:xfrm>
              <a:off x="6457627" y="1877786"/>
              <a:ext cx="1512168" cy="1512168"/>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a:spLocks noEditPoints="1"/>
            </p:cNvSpPr>
            <p:nvPr/>
          </p:nvSpPr>
          <p:spPr bwMode="auto">
            <a:xfrm>
              <a:off x="7030838" y="2430778"/>
              <a:ext cx="406183" cy="406183"/>
            </a:xfrm>
            <a:custGeom>
              <a:avLst/>
              <a:gdLst>
                <a:gd name="T0" fmla="*/ 140 w 200"/>
                <a:gd name="T1" fmla="*/ 200 h 200"/>
                <a:gd name="T2" fmla="*/ 140 w 200"/>
                <a:gd name="T3" fmla="*/ 184 h 200"/>
                <a:gd name="T4" fmla="*/ 200 w 200"/>
                <a:gd name="T5" fmla="*/ 184 h 200"/>
                <a:gd name="T6" fmla="*/ 200 w 200"/>
                <a:gd name="T7" fmla="*/ 200 h 200"/>
                <a:gd name="T8" fmla="*/ 140 w 200"/>
                <a:gd name="T9" fmla="*/ 200 h 200"/>
                <a:gd name="T10" fmla="*/ 160 w 200"/>
                <a:gd name="T11" fmla="*/ 87 h 200"/>
                <a:gd name="T12" fmla="*/ 40 w 200"/>
                <a:gd name="T13" fmla="*/ 87 h 200"/>
                <a:gd name="T14" fmla="*/ 40 w 200"/>
                <a:gd name="T15" fmla="*/ 180 h 200"/>
                <a:gd name="T16" fmla="*/ 20 w 200"/>
                <a:gd name="T17" fmla="*/ 180 h 200"/>
                <a:gd name="T18" fmla="*/ 20 w 200"/>
                <a:gd name="T19" fmla="*/ 10 h 200"/>
                <a:gd name="T20" fmla="*/ 30 w 200"/>
                <a:gd name="T21" fmla="*/ 0 h 200"/>
                <a:gd name="T22" fmla="*/ 40 w 200"/>
                <a:gd name="T23" fmla="*/ 10 h 200"/>
                <a:gd name="T24" fmla="*/ 40 w 200"/>
                <a:gd name="T25" fmla="*/ 28 h 200"/>
                <a:gd name="T26" fmla="*/ 160 w 200"/>
                <a:gd name="T27" fmla="*/ 28 h 200"/>
                <a:gd name="T28" fmla="*/ 160 w 200"/>
                <a:gd name="T29" fmla="*/ 10 h 200"/>
                <a:gd name="T30" fmla="*/ 170 w 200"/>
                <a:gd name="T31" fmla="*/ 0 h 200"/>
                <a:gd name="T32" fmla="*/ 180 w 200"/>
                <a:gd name="T33" fmla="*/ 10 h 200"/>
                <a:gd name="T34" fmla="*/ 180 w 200"/>
                <a:gd name="T35" fmla="*/ 180 h 200"/>
                <a:gd name="T36" fmla="*/ 160 w 200"/>
                <a:gd name="T37" fmla="*/ 180 h 200"/>
                <a:gd name="T38" fmla="*/ 160 w 200"/>
                <a:gd name="T39" fmla="*/ 87 h 200"/>
                <a:gd name="T40" fmla="*/ 140 w 200"/>
                <a:gd name="T41" fmla="*/ 40 h 200"/>
                <a:gd name="T42" fmla="*/ 140 w 200"/>
                <a:gd name="T43" fmla="*/ 60 h 200"/>
                <a:gd name="T44" fmla="*/ 120 w 200"/>
                <a:gd name="T45" fmla="*/ 60 h 200"/>
                <a:gd name="T46" fmla="*/ 120 w 200"/>
                <a:gd name="T47" fmla="*/ 40 h 200"/>
                <a:gd name="T48" fmla="*/ 100 w 200"/>
                <a:gd name="T49" fmla="*/ 40 h 200"/>
                <a:gd name="T50" fmla="*/ 100 w 200"/>
                <a:gd name="T51" fmla="*/ 60 h 200"/>
                <a:gd name="T52" fmla="*/ 80 w 200"/>
                <a:gd name="T53" fmla="*/ 60 h 200"/>
                <a:gd name="T54" fmla="*/ 80 w 200"/>
                <a:gd name="T55" fmla="*/ 40 h 200"/>
                <a:gd name="T56" fmla="*/ 60 w 200"/>
                <a:gd name="T57" fmla="*/ 40 h 200"/>
                <a:gd name="T58" fmla="*/ 60 w 200"/>
                <a:gd name="T59" fmla="*/ 60 h 200"/>
                <a:gd name="T60" fmla="*/ 40 w 200"/>
                <a:gd name="T61" fmla="*/ 60 h 200"/>
                <a:gd name="T62" fmla="*/ 40 w 200"/>
                <a:gd name="T63" fmla="*/ 80 h 200"/>
                <a:gd name="T64" fmla="*/ 60 w 200"/>
                <a:gd name="T65" fmla="*/ 80 h 200"/>
                <a:gd name="T66" fmla="*/ 60 w 200"/>
                <a:gd name="T67" fmla="*/ 60 h 200"/>
                <a:gd name="T68" fmla="*/ 80 w 200"/>
                <a:gd name="T69" fmla="*/ 60 h 200"/>
                <a:gd name="T70" fmla="*/ 80 w 200"/>
                <a:gd name="T71" fmla="*/ 80 h 200"/>
                <a:gd name="T72" fmla="*/ 100 w 200"/>
                <a:gd name="T73" fmla="*/ 80 h 200"/>
                <a:gd name="T74" fmla="*/ 100 w 200"/>
                <a:gd name="T75" fmla="*/ 60 h 200"/>
                <a:gd name="T76" fmla="*/ 120 w 200"/>
                <a:gd name="T77" fmla="*/ 60 h 200"/>
                <a:gd name="T78" fmla="*/ 120 w 200"/>
                <a:gd name="T79" fmla="*/ 80 h 200"/>
                <a:gd name="T80" fmla="*/ 140 w 200"/>
                <a:gd name="T81" fmla="*/ 80 h 200"/>
                <a:gd name="T82" fmla="*/ 140 w 200"/>
                <a:gd name="T83" fmla="*/ 60 h 200"/>
                <a:gd name="T84" fmla="*/ 160 w 200"/>
                <a:gd name="T85" fmla="*/ 60 h 200"/>
                <a:gd name="T86" fmla="*/ 160 w 200"/>
                <a:gd name="T87" fmla="*/ 40 h 200"/>
                <a:gd name="T88" fmla="*/ 140 w 200"/>
                <a:gd name="T89" fmla="*/ 40 h 200"/>
                <a:gd name="T90" fmla="*/ 60 w 200"/>
                <a:gd name="T91" fmla="*/ 200 h 200"/>
                <a:gd name="T92" fmla="*/ 0 w 200"/>
                <a:gd name="T93" fmla="*/ 200 h 200"/>
                <a:gd name="T94" fmla="*/ 0 w 200"/>
                <a:gd name="T95" fmla="*/ 184 h 200"/>
                <a:gd name="T96" fmla="*/ 60 w 200"/>
                <a:gd name="T97" fmla="*/ 184 h 200"/>
                <a:gd name="T98" fmla="*/ 60 w 200"/>
                <a:gd name="T9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0" h="200">
                  <a:moveTo>
                    <a:pt x="140" y="200"/>
                  </a:moveTo>
                  <a:cubicBezTo>
                    <a:pt x="140" y="184"/>
                    <a:pt x="140" y="184"/>
                    <a:pt x="140" y="184"/>
                  </a:cubicBezTo>
                  <a:cubicBezTo>
                    <a:pt x="200" y="184"/>
                    <a:pt x="200" y="184"/>
                    <a:pt x="200" y="184"/>
                  </a:cubicBezTo>
                  <a:cubicBezTo>
                    <a:pt x="200" y="200"/>
                    <a:pt x="200" y="200"/>
                    <a:pt x="200" y="200"/>
                  </a:cubicBezTo>
                  <a:lnTo>
                    <a:pt x="140" y="200"/>
                  </a:lnTo>
                  <a:close/>
                  <a:moveTo>
                    <a:pt x="160" y="87"/>
                  </a:moveTo>
                  <a:cubicBezTo>
                    <a:pt x="40" y="87"/>
                    <a:pt x="40" y="87"/>
                    <a:pt x="40" y="87"/>
                  </a:cubicBezTo>
                  <a:cubicBezTo>
                    <a:pt x="40" y="180"/>
                    <a:pt x="40" y="180"/>
                    <a:pt x="40" y="180"/>
                  </a:cubicBezTo>
                  <a:cubicBezTo>
                    <a:pt x="20" y="180"/>
                    <a:pt x="20" y="180"/>
                    <a:pt x="20" y="180"/>
                  </a:cubicBezTo>
                  <a:cubicBezTo>
                    <a:pt x="20" y="10"/>
                    <a:pt x="20" y="10"/>
                    <a:pt x="20" y="10"/>
                  </a:cubicBezTo>
                  <a:cubicBezTo>
                    <a:pt x="20" y="4"/>
                    <a:pt x="24" y="0"/>
                    <a:pt x="30" y="0"/>
                  </a:cubicBezTo>
                  <a:cubicBezTo>
                    <a:pt x="35" y="0"/>
                    <a:pt x="40" y="4"/>
                    <a:pt x="40" y="10"/>
                  </a:cubicBezTo>
                  <a:cubicBezTo>
                    <a:pt x="40" y="28"/>
                    <a:pt x="40" y="28"/>
                    <a:pt x="40" y="28"/>
                  </a:cubicBezTo>
                  <a:cubicBezTo>
                    <a:pt x="160" y="28"/>
                    <a:pt x="160" y="28"/>
                    <a:pt x="160" y="28"/>
                  </a:cubicBezTo>
                  <a:cubicBezTo>
                    <a:pt x="160" y="10"/>
                    <a:pt x="160" y="10"/>
                    <a:pt x="160" y="10"/>
                  </a:cubicBezTo>
                  <a:cubicBezTo>
                    <a:pt x="160" y="4"/>
                    <a:pt x="164" y="0"/>
                    <a:pt x="170" y="0"/>
                  </a:cubicBezTo>
                  <a:cubicBezTo>
                    <a:pt x="175" y="0"/>
                    <a:pt x="180" y="4"/>
                    <a:pt x="180" y="10"/>
                  </a:cubicBezTo>
                  <a:cubicBezTo>
                    <a:pt x="180" y="180"/>
                    <a:pt x="180" y="180"/>
                    <a:pt x="180" y="180"/>
                  </a:cubicBezTo>
                  <a:cubicBezTo>
                    <a:pt x="160" y="180"/>
                    <a:pt x="160" y="180"/>
                    <a:pt x="160" y="180"/>
                  </a:cubicBezTo>
                  <a:lnTo>
                    <a:pt x="160" y="87"/>
                  </a:lnTo>
                  <a:close/>
                  <a:moveTo>
                    <a:pt x="140" y="40"/>
                  </a:moveTo>
                  <a:cubicBezTo>
                    <a:pt x="140" y="60"/>
                    <a:pt x="140" y="60"/>
                    <a:pt x="140" y="60"/>
                  </a:cubicBezTo>
                  <a:cubicBezTo>
                    <a:pt x="120" y="60"/>
                    <a:pt x="120" y="60"/>
                    <a:pt x="120" y="60"/>
                  </a:cubicBezTo>
                  <a:cubicBezTo>
                    <a:pt x="120" y="40"/>
                    <a:pt x="120" y="40"/>
                    <a:pt x="120" y="40"/>
                  </a:cubicBezTo>
                  <a:cubicBezTo>
                    <a:pt x="100" y="40"/>
                    <a:pt x="100" y="40"/>
                    <a:pt x="100" y="40"/>
                  </a:cubicBezTo>
                  <a:cubicBezTo>
                    <a:pt x="100" y="60"/>
                    <a:pt x="100" y="60"/>
                    <a:pt x="100" y="60"/>
                  </a:cubicBezTo>
                  <a:cubicBezTo>
                    <a:pt x="80" y="60"/>
                    <a:pt x="80" y="60"/>
                    <a:pt x="80" y="60"/>
                  </a:cubicBezTo>
                  <a:cubicBezTo>
                    <a:pt x="80" y="40"/>
                    <a:pt x="80" y="40"/>
                    <a:pt x="80" y="40"/>
                  </a:cubicBezTo>
                  <a:cubicBezTo>
                    <a:pt x="60" y="40"/>
                    <a:pt x="60" y="40"/>
                    <a:pt x="60" y="40"/>
                  </a:cubicBezTo>
                  <a:cubicBezTo>
                    <a:pt x="60" y="60"/>
                    <a:pt x="60" y="60"/>
                    <a:pt x="60" y="60"/>
                  </a:cubicBezTo>
                  <a:cubicBezTo>
                    <a:pt x="40" y="60"/>
                    <a:pt x="40" y="60"/>
                    <a:pt x="40" y="60"/>
                  </a:cubicBezTo>
                  <a:cubicBezTo>
                    <a:pt x="40" y="80"/>
                    <a:pt x="40" y="80"/>
                    <a:pt x="40" y="80"/>
                  </a:cubicBezTo>
                  <a:cubicBezTo>
                    <a:pt x="60" y="80"/>
                    <a:pt x="60" y="80"/>
                    <a:pt x="60" y="80"/>
                  </a:cubicBezTo>
                  <a:cubicBezTo>
                    <a:pt x="60" y="60"/>
                    <a:pt x="60" y="60"/>
                    <a:pt x="60" y="60"/>
                  </a:cubicBezTo>
                  <a:cubicBezTo>
                    <a:pt x="80" y="60"/>
                    <a:pt x="80" y="60"/>
                    <a:pt x="80" y="60"/>
                  </a:cubicBezTo>
                  <a:cubicBezTo>
                    <a:pt x="80" y="80"/>
                    <a:pt x="80" y="80"/>
                    <a:pt x="80" y="80"/>
                  </a:cubicBezTo>
                  <a:cubicBezTo>
                    <a:pt x="100" y="80"/>
                    <a:pt x="100" y="80"/>
                    <a:pt x="100" y="80"/>
                  </a:cubicBezTo>
                  <a:cubicBezTo>
                    <a:pt x="100" y="60"/>
                    <a:pt x="100" y="60"/>
                    <a:pt x="100" y="60"/>
                  </a:cubicBezTo>
                  <a:cubicBezTo>
                    <a:pt x="120" y="60"/>
                    <a:pt x="120" y="60"/>
                    <a:pt x="120" y="60"/>
                  </a:cubicBezTo>
                  <a:cubicBezTo>
                    <a:pt x="120" y="80"/>
                    <a:pt x="120" y="80"/>
                    <a:pt x="120" y="80"/>
                  </a:cubicBezTo>
                  <a:cubicBezTo>
                    <a:pt x="140" y="80"/>
                    <a:pt x="140" y="80"/>
                    <a:pt x="140" y="80"/>
                  </a:cubicBezTo>
                  <a:cubicBezTo>
                    <a:pt x="140" y="60"/>
                    <a:pt x="140" y="60"/>
                    <a:pt x="140" y="60"/>
                  </a:cubicBezTo>
                  <a:cubicBezTo>
                    <a:pt x="160" y="60"/>
                    <a:pt x="160" y="60"/>
                    <a:pt x="160" y="60"/>
                  </a:cubicBezTo>
                  <a:cubicBezTo>
                    <a:pt x="160" y="40"/>
                    <a:pt x="160" y="40"/>
                    <a:pt x="160" y="40"/>
                  </a:cubicBezTo>
                  <a:lnTo>
                    <a:pt x="140" y="40"/>
                  </a:lnTo>
                  <a:close/>
                  <a:moveTo>
                    <a:pt x="60" y="200"/>
                  </a:moveTo>
                  <a:cubicBezTo>
                    <a:pt x="0" y="200"/>
                    <a:pt x="0" y="200"/>
                    <a:pt x="0" y="200"/>
                  </a:cubicBezTo>
                  <a:cubicBezTo>
                    <a:pt x="0" y="184"/>
                    <a:pt x="0" y="184"/>
                    <a:pt x="0" y="184"/>
                  </a:cubicBezTo>
                  <a:cubicBezTo>
                    <a:pt x="60" y="184"/>
                    <a:pt x="60" y="184"/>
                    <a:pt x="60" y="184"/>
                  </a:cubicBezTo>
                  <a:lnTo>
                    <a:pt x="60" y="200"/>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grpSp>
      <p:sp>
        <p:nvSpPr>
          <p:cNvPr id="23" name="弧形 22"/>
          <p:cNvSpPr/>
          <p:nvPr/>
        </p:nvSpPr>
        <p:spPr>
          <a:xfrm rot="15231781">
            <a:off x="4275713" y="1926402"/>
            <a:ext cx="1328675" cy="1328675"/>
          </a:xfrm>
          <a:prstGeom prst="arc">
            <a:avLst>
              <a:gd name="adj1" fmla="val 10956006"/>
              <a:gd name="adj2" fmla="val 0"/>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p:nvPr/>
        </p:nvSpPr>
        <p:spPr>
          <a:xfrm rot="8176387">
            <a:off x="5318376" y="2833614"/>
            <a:ext cx="1546686" cy="1546686"/>
          </a:xfrm>
          <a:prstGeom prst="arc">
            <a:avLst>
              <a:gd name="adj1" fmla="val 13244638"/>
              <a:gd name="adj2" fmla="val 56923"/>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椭圆 24"/>
          <p:cNvSpPr/>
          <p:nvPr/>
        </p:nvSpPr>
        <p:spPr>
          <a:xfrm>
            <a:off x="4760030" y="1793130"/>
            <a:ext cx="360040" cy="360040"/>
          </a:xfrm>
          <a:prstGeom prst="ellipse">
            <a:avLst/>
          </a:prstGeom>
          <a:solidFill>
            <a:schemeClr val="accent5">
              <a:lumMod val="60000"/>
              <a:lumOff val="40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标题 4"/>
          <p:cNvSpPr txBox="1"/>
          <p:nvPr/>
        </p:nvSpPr>
        <p:spPr>
          <a:xfrm>
            <a:off x="4717151" y="1803832"/>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smtClean="0">
                <a:solidFill>
                  <a:schemeClr val="bg1"/>
                </a:solidFill>
                <a:latin typeface="Impact MT Std" pitchFamily="34" charset="0"/>
                <a:ea typeface="微软雅黑" panose="020B0503020204020204" pitchFamily="34" charset="-122"/>
              </a:rPr>
              <a:t>01</a:t>
            </a:r>
            <a:endParaRPr lang="en-US" altLang="zh-CN" sz="1600" b="1" dirty="0" smtClean="0">
              <a:solidFill>
                <a:schemeClr val="bg1"/>
              </a:solidFill>
              <a:latin typeface="Impact MT Std" pitchFamily="34" charset="0"/>
              <a:ea typeface="微软雅黑" panose="020B0503020204020204" pitchFamily="34" charset="-122"/>
            </a:endParaRPr>
          </a:p>
        </p:txBody>
      </p:sp>
      <p:sp>
        <p:nvSpPr>
          <p:cNvPr id="27" name="椭圆 26"/>
          <p:cNvSpPr/>
          <p:nvPr/>
        </p:nvSpPr>
        <p:spPr>
          <a:xfrm>
            <a:off x="5289793" y="3778337"/>
            <a:ext cx="360040" cy="360040"/>
          </a:xfrm>
          <a:prstGeom prst="ellipse">
            <a:avLst/>
          </a:prstGeom>
          <a:solidFill>
            <a:schemeClr val="accent5">
              <a:lumMod val="60000"/>
              <a:lumOff val="40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4"/>
          <p:cNvSpPr txBox="1"/>
          <p:nvPr/>
        </p:nvSpPr>
        <p:spPr>
          <a:xfrm>
            <a:off x="5246914" y="3789039"/>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smtClean="0">
                <a:solidFill>
                  <a:schemeClr val="bg1"/>
                </a:solidFill>
                <a:latin typeface="Impact MT Std" pitchFamily="34" charset="0"/>
                <a:ea typeface="微软雅黑" panose="020B0503020204020204" pitchFamily="34" charset="-122"/>
              </a:rPr>
              <a:t>02</a:t>
            </a:r>
            <a:endParaRPr lang="en-US" altLang="zh-CN" sz="1600" b="1" dirty="0" smtClean="0">
              <a:solidFill>
                <a:schemeClr val="bg1"/>
              </a:solidFill>
              <a:latin typeface="Impact MT Std" pitchFamily="34" charset="0"/>
              <a:ea typeface="微软雅黑" panose="020B0503020204020204" pitchFamily="34" charset="-122"/>
            </a:endParaRPr>
          </a:p>
        </p:txBody>
      </p:sp>
      <p:sp>
        <p:nvSpPr>
          <p:cNvPr id="30" name="椭圆 29"/>
          <p:cNvSpPr/>
          <p:nvPr/>
        </p:nvSpPr>
        <p:spPr>
          <a:xfrm>
            <a:off x="7378025" y="1412776"/>
            <a:ext cx="360040" cy="360040"/>
          </a:xfrm>
          <a:prstGeom prst="ellipse">
            <a:avLst/>
          </a:prstGeom>
          <a:solidFill>
            <a:schemeClr val="accent5">
              <a:lumMod val="60000"/>
              <a:lumOff val="40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标题 4"/>
          <p:cNvSpPr txBox="1"/>
          <p:nvPr/>
        </p:nvSpPr>
        <p:spPr>
          <a:xfrm>
            <a:off x="7335146" y="1423478"/>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smtClean="0">
                <a:solidFill>
                  <a:schemeClr val="bg1"/>
                </a:solidFill>
                <a:latin typeface="Impact MT Std" pitchFamily="34" charset="0"/>
                <a:ea typeface="微软雅黑" panose="020B0503020204020204" pitchFamily="34" charset="-122"/>
              </a:rPr>
              <a:t>03</a:t>
            </a:r>
            <a:endParaRPr lang="en-US" altLang="zh-CN" sz="1600" b="1" dirty="0" smtClean="0">
              <a:solidFill>
                <a:schemeClr val="bg1"/>
              </a:solidFill>
              <a:latin typeface="Impact MT Std" pitchFamily="34" charset="0"/>
              <a:ea typeface="微软雅黑" panose="020B0503020204020204" pitchFamily="34" charset="-122"/>
            </a:endParaRPr>
          </a:p>
        </p:txBody>
      </p:sp>
      <p:sp>
        <p:nvSpPr>
          <p:cNvPr id="32" name="矩形 31"/>
          <p:cNvSpPr/>
          <p:nvPr/>
        </p:nvSpPr>
        <p:spPr>
          <a:xfrm>
            <a:off x="2002713" y="2780308"/>
            <a:ext cx="2385512" cy="367030"/>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难以隐藏。</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矩形 47"/>
          <p:cNvSpPr>
            <a:spLocks noChangeArrowheads="1"/>
          </p:cNvSpPr>
          <p:nvPr/>
        </p:nvSpPr>
        <p:spPr bwMode="auto">
          <a:xfrm>
            <a:off x="1260346" y="2002851"/>
            <a:ext cx="2304256" cy="112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1400" dirty="0">
                <a:solidFill>
                  <a:schemeClr val="tx1">
                    <a:lumMod val="65000"/>
                    <a:lumOff val="35000"/>
                  </a:schemeClr>
                </a:solidFill>
                <a:sym typeface="微软雅黑" panose="020B0503020204020204" pitchFamily="34" charset="-122"/>
              </a:rPr>
              <a:t>       </a:t>
            </a:r>
            <a:r>
              <a:rPr lang="zh-CN" altLang="en-US" sz="1400" dirty="0">
                <a:solidFill>
                  <a:schemeClr val="tx1">
                    <a:lumMod val="65000"/>
                    <a:lumOff val="35000"/>
                  </a:schemeClr>
                </a:solidFill>
                <a:sym typeface="微软雅黑" panose="020B0503020204020204" pitchFamily="34" charset="-122"/>
              </a:rPr>
              <a:t>相对传统消费问卷和心理调查收集信息进行画像的方式，文字习惯所透露的信息</a:t>
            </a:r>
            <a:endParaRPr lang="zh-CN" altLang="en-US" sz="1400" dirty="0">
              <a:solidFill>
                <a:schemeClr val="tx1">
                  <a:lumMod val="65000"/>
                  <a:lumOff val="35000"/>
                </a:schemeClr>
              </a:solidFill>
              <a:sym typeface="微软雅黑" panose="020B0503020204020204" pitchFamily="34" charset="-122"/>
            </a:endParaRPr>
          </a:p>
        </p:txBody>
      </p:sp>
      <p:sp>
        <p:nvSpPr>
          <p:cNvPr id="34" name="矩形 33"/>
          <p:cNvSpPr/>
          <p:nvPr/>
        </p:nvSpPr>
        <p:spPr>
          <a:xfrm>
            <a:off x="3243407" y="4082647"/>
            <a:ext cx="2146270" cy="367030"/>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情感描述</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矩形 47"/>
          <p:cNvSpPr>
            <a:spLocks noChangeArrowheads="1"/>
          </p:cNvSpPr>
          <p:nvPr/>
        </p:nvSpPr>
        <p:spPr bwMode="auto">
          <a:xfrm>
            <a:off x="3242720" y="4405645"/>
            <a:ext cx="2350811"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1400" dirty="0">
                <a:solidFill>
                  <a:schemeClr val="tx1">
                    <a:lumMod val="65000"/>
                    <a:lumOff val="35000"/>
                  </a:schemeClr>
                </a:solidFill>
                <a:sym typeface="微软雅黑" panose="020B0503020204020204" pitchFamily="34" charset="-122"/>
              </a:rPr>
              <a:t>       </a:t>
            </a:r>
            <a:r>
              <a:rPr lang="zh-CN" altLang="en-US" sz="1400" dirty="0">
                <a:solidFill>
                  <a:schemeClr val="tx1">
                    <a:lumMod val="65000"/>
                    <a:lumOff val="35000"/>
                  </a:schemeClr>
                </a:solidFill>
                <a:sym typeface="微软雅黑" panose="020B0503020204020204" pitchFamily="34" charset="-122"/>
              </a:rPr>
              <a:t>相对于用户在商业网站上的短评，社交媒体中有更多个人情感的信息。</a:t>
            </a:r>
            <a:endParaRPr lang="zh-CN" altLang="en-US" sz="1400" dirty="0">
              <a:solidFill>
                <a:schemeClr val="tx1">
                  <a:lumMod val="65000"/>
                  <a:lumOff val="35000"/>
                </a:schemeClr>
              </a:solidFill>
              <a:sym typeface="微软雅黑" panose="020B0503020204020204" pitchFamily="34" charset="-122"/>
            </a:endParaRPr>
          </a:p>
        </p:txBody>
      </p:sp>
      <p:sp>
        <p:nvSpPr>
          <p:cNvPr id="36" name="矩形 35"/>
          <p:cNvSpPr/>
          <p:nvPr/>
        </p:nvSpPr>
        <p:spPr>
          <a:xfrm>
            <a:off x="8429703" y="2642487"/>
            <a:ext cx="2276396" cy="367030"/>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社交网络</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7" name="矩形 47"/>
          <p:cNvSpPr>
            <a:spLocks noChangeArrowheads="1"/>
          </p:cNvSpPr>
          <p:nvPr/>
        </p:nvSpPr>
        <p:spPr bwMode="auto">
          <a:xfrm>
            <a:off x="8428990" y="2965450"/>
            <a:ext cx="2862580" cy="112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1400" dirty="0">
                <a:solidFill>
                  <a:schemeClr val="tx1">
                    <a:lumMod val="65000"/>
                    <a:lumOff val="35000"/>
                  </a:schemeClr>
                </a:solidFill>
                <a:sym typeface="微软雅黑" panose="020B0503020204020204" pitchFamily="34" charset="-122"/>
              </a:rPr>
              <a:t>       </a:t>
            </a:r>
            <a:r>
              <a:rPr lang="zh-CN" altLang="en-US" sz="1400" dirty="0">
                <a:solidFill>
                  <a:schemeClr val="tx1">
                    <a:lumMod val="65000"/>
                    <a:lumOff val="35000"/>
                  </a:schemeClr>
                </a:solidFill>
                <a:sym typeface="微软雅黑" panose="020B0503020204020204" pitchFamily="34" charset="-122"/>
              </a:rPr>
              <a:t>微博提供了海量的用户数据便于分析，不仅可以有针对性地对某一用户进行分析，还可以对其好友进行分析。</a:t>
            </a:r>
            <a:endParaRPr lang="zh-CN" altLang="en-US" sz="1400" dirty="0">
              <a:solidFill>
                <a:schemeClr val="tx1">
                  <a:lumMod val="65000"/>
                  <a:lumOff val="35000"/>
                </a:schemeClr>
              </a:solidFill>
              <a:sym typeface="微软雅黑" panose="020B0503020204020204" pitchFamily="34" charset="-122"/>
            </a:endParaRPr>
          </a:p>
        </p:txBody>
      </p:sp>
      <p:sp>
        <p:nvSpPr>
          <p:cNvPr id="41" name="TextBox 40"/>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nodeType="withEffect">
                                  <p:stCondLst>
                                    <p:cond delay="5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100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53" presetClass="entr" presetSubtype="16" fill="hold" grpId="0" nodeType="withEffect">
                                  <p:stCondLst>
                                    <p:cond delay="1500"/>
                                  </p:stCondLst>
                                  <p:childTnLst>
                                    <p:set>
                                      <p:cBhvr>
                                        <p:cTn id="37" dur="1" fill="hold">
                                          <p:stCondLst>
                                            <p:cond delay="0"/>
                                          </p:stCondLst>
                                        </p:cTn>
                                        <p:tgtEl>
                                          <p:spTgt spid="27"/>
                                        </p:tgtEl>
                                        <p:attrNameLst>
                                          <p:attrName>style.visibility</p:attrName>
                                        </p:attrNameLst>
                                      </p:cBhvr>
                                      <p:to>
                                        <p:strVal val="visible"/>
                                      </p:to>
                                    </p:set>
                                    <p:anim calcmode="lin" valueType="num">
                                      <p:cBhvr>
                                        <p:cTn id="38" dur="500" fill="hold"/>
                                        <p:tgtEl>
                                          <p:spTgt spid="27"/>
                                        </p:tgtEl>
                                        <p:attrNameLst>
                                          <p:attrName>ppt_w</p:attrName>
                                        </p:attrNameLst>
                                      </p:cBhvr>
                                      <p:tavLst>
                                        <p:tav tm="0">
                                          <p:val>
                                            <p:fltVal val="0"/>
                                          </p:val>
                                        </p:tav>
                                        <p:tav tm="100000">
                                          <p:val>
                                            <p:strVal val="#ppt_w"/>
                                          </p:val>
                                        </p:tav>
                                      </p:tavLst>
                                    </p:anim>
                                    <p:anim calcmode="lin" valueType="num">
                                      <p:cBhvr>
                                        <p:cTn id="39" dur="500" fill="hold"/>
                                        <p:tgtEl>
                                          <p:spTgt spid="27"/>
                                        </p:tgtEl>
                                        <p:attrNameLst>
                                          <p:attrName>ppt_h</p:attrName>
                                        </p:attrNameLst>
                                      </p:cBhvr>
                                      <p:tavLst>
                                        <p:tav tm="0">
                                          <p:val>
                                            <p:fltVal val="0"/>
                                          </p:val>
                                        </p:tav>
                                        <p:tav tm="100000">
                                          <p:val>
                                            <p:strVal val="#ppt_h"/>
                                          </p:val>
                                        </p:tav>
                                      </p:tavLst>
                                    </p:anim>
                                    <p:animEffect transition="in" filter="fade">
                                      <p:cBhvr>
                                        <p:cTn id="40" dur="500"/>
                                        <p:tgtEl>
                                          <p:spTgt spid="27"/>
                                        </p:tgtEl>
                                      </p:cBhvr>
                                    </p:animEffect>
                                  </p:childTnLst>
                                </p:cTn>
                              </p:par>
                              <p:par>
                                <p:cTn id="41" presetID="53" presetClass="entr" presetSubtype="16" fill="hold" grpId="0" nodeType="withEffect">
                                  <p:stCondLst>
                                    <p:cond delay="1500"/>
                                  </p:stCondLst>
                                  <p:childTnLst>
                                    <p:set>
                                      <p:cBhvr>
                                        <p:cTn id="42" dur="1" fill="hold">
                                          <p:stCondLst>
                                            <p:cond delay="0"/>
                                          </p:stCondLst>
                                        </p:cTn>
                                        <p:tgtEl>
                                          <p:spTgt spid="28"/>
                                        </p:tgtEl>
                                        <p:attrNameLst>
                                          <p:attrName>style.visibility</p:attrName>
                                        </p:attrNameLst>
                                      </p:cBhvr>
                                      <p:to>
                                        <p:strVal val="visible"/>
                                      </p:to>
                                    </p:set>
                                    <p:anim calcmode="lin" valueType="num">
                                      <p:cBhvr>
                                        <p:cTn id="43" dur="500" fill="hold"/>
                                        <p:tgtEl>
                                          <p:spTgt spid="28"/>
                                        </p:tgtEl>
                                        <p:attrNameLst>
                                          <p:attrName>ppt_w</p:attrName>
                                        </p:attrNameLst>
                                      </p:cBhvr>
                                      <p:tavLst>
                                        <p:tav tm="0">
                                          <p:val>
                                            <p:fltVal val="0"/>
                                          </p:val>
                                        </p:tav>
                                        <p:tav tm="100000">
                                          <p:val>
                                            <p:strVal val="#ppt_w"/>
                                          </p:val>
                                        </p:tav>
                                      </p:tavLst>
                                    </p:anim>
                                    <p:anim calcmode="lin" valueType="num">
                                      <p:cBhvr>
                                        <p:cTn id="44" dur="500" fill="hold"/>
                                        <p:tgtEl>
                                          <p:spTgt spid="28"/>
                                        </p:tgtEl>
                                        <p:attrNameLst>
                                          <p:attrName>ppt_h</p:attrName>
                                        </p:attrNameLst>
                                      </p:cBhvr>
                                      <p:tavLst>
                                        <p:tav tm="0">
                                          <p:val>
                                            <p:fltVal val="0"/>
                                          </p:val>
                                        </p:tav>
                                        <p:tav tm="100000">
                                          <p:val>
                                            <p:strVal val="#ppt_h"/>
                                          </p:val>
                                        </p:tav>
                                      </p:tavLst>
                                    </p:anim>
                                    <p:animEffect transition="in" filter="fade">
                                      <p:cBhvr>
                                        <p:cTn id="45" dur="500"/>
                                        <p:tgtEl>
                                          <p:spTgt spid="28"/>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30"/>
                                        </p:tgtEl>
                                        <p:attrNameLst>
                                          <p:attrName>style.visibility</p:attrName>
                                        </p:attrNameLst>
                                      </p:cBhvr>
                                      <p:to>
                                        <p:strVal val="visible"/>
                                      </p:to>
                                    </p:set>
                                    <p:anim calcmode="lin" valueType="num">
                                      <p:cBhvr>
                                        <p:cTn id="48" dur="500" fill="hold"/>
                                        <p:tgtEl>
                                          <p:spTgt spid="30"/>
                                        </p:tgtEl>
                                        <p:attrNameLst>
                                          <p:attrName>ppt_w</p:attrName>
                                        </p:attrNameLst>
                                      </p:cBhvr>
                                      <p:tavLst>
                                        <p:tav tm="0">
                                          <p:val>
                                            <p:fltVal val="0"/>
                                          </p:val>
                                        </p:tav>
                                        <p:tav tm="100000">
                                          <p:val>
                                            <p:strVal val="#ppt_w"/>
                                          </p:val>
                                        </p:tav>
                                      </p:tavLst>
                                    </p:anim>
                                    <p:anim calcmode="lin" valueType="num">
                                      <p:cBhvr>
                                        <p:cTn id="49" dur="500" fill="hold"/>
                                        <p:tgtEl>
                                          <p:spTgt spid="30"/>
                                        </p:tgtEl>
                                        <p:attrNameLst>
                                          <p:attrName>ppt_h</p:attrName>
                                        </p:attrNameLst>
                                      </p:cBhvr>
                                      <p:tavLst>
                                        <p:tav tm="0">
                                          <p:val>
                                            <p:fltVal val="0"/>
                                          </p:val>
                                        </p:tav>
                                        <p:tav tm="100000">
                                          <p:val>
                                            <p:strVal val="#ppt_h"/>
                                          </p:val>
                                        </p:tav>
                                      </p:tavLst>
                                    </p:anim>
                                    <p:animEffect transition="in" filter="fade">
                                      <p:cBhvr>
                                        <p:cTn id="50" dur="500"/>
                                        <p:tgtEl>
                                          <p:spTgt spid="30"/>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14" presetClass="entr" presetSubtype="10" fill="hold" grpId="0" nodeType="withEffect">
                                  <p:stCondLst>
                                    <p:cond delay="2000"/>
                                  </p:stCondLst>
                                  <p:childTnLst>
                                    <p:set>
                                      <p:cBhvr>
                                        <p:cTn id="57" dur="1" fill="hold">
                                          <p:stCondLst>
                                            <p:cond delay="0"/>
                                          </p:stCondLst>
                                        </p:cTn>
                                        <p:tgtEl>
                                          <p:spTgt spid="32"/>
                                        </p:tgtEl>
                                        <p:attrNameLst>
                                          <p:attrName>style.visibility</p:attrName>
                                        </p:attrNameLst>
                                      </p:cBhvr>
                                      <p:to>
                                        <p:strVal val="visible"/>
                                      </p:to>
                                    </p:set>
                                    <p:animEffect transition="in" filter="randombar(horizontal)">
                                      <p:cBhvr>
                                        <p:cTn id="58" dur="400"/>
                                        <p:tgtEl>
                                          <p:spTgt spid="32"/>
                                        </p:tgtEl>
                                      </p:cBhvr>
                                    </p:animEffect>
                                  </p:childTnLst>
                                </p:cTn>
                              </p:par>
                              <p:par>
                                <p:cTn id="59" presetID="14" presetClass="entr" presetSubtype="10" fill="hold" grpId="0" nodeType="withEffect">
                                  <p:stCondLst>
                                    <p:cond delay="2000"/>
                                  </p:stCondLst>
                                  <p:childTnLst>
                                    <p:set>
                                      <p:cBhvr>
                                        <p:cTn id="60" dur="1" fill="hold">
                                          <p:stCondLst>
                                            <p:cond delay="0"/>
                                          </p:stCondLst>
                                        </p:cTn>
                                        <p:tgtEl>
                                          <p:spTgt spid="33"/>
                                        </p:tgtEl>
                                        <p:attrNameLst>
                                          <p:attrName>style.visibility</p:attrName>
                                        </p:attrNameLst>
                                      </p:cBhvr>
                                      <p:to>
                                        <p:strVal val="visible"/>
                                      </p:to>
                                    </p:set>
                                    <p:animEffect transition="in" filter="randombar(horizontal)">
                                      <p:cBhvr>
                                        <p:cTn id="61" dur="400"/>
                                        <p:tgtEl>
                                          <p:spTgt spid="33"/>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up)">
                                      <p:cBhvr>
                                        <p:cTn id="65" dur="500"/>
                                        <p:tgtEl>
                                          <p:spTgt spid="23"/>
                                        </p:tgtEl>
                                      </p:cBhvr>
                                    </p:animEffect>
                                  </p:childTnLst>
                                </p:cTn>
                              </p:par>
                              <p:par>
                                <p:cTn id="66" presetID="14" presetClass="entr" presetSubtype="10" fill="hold" grpId="0" nodeType="withEffect">
                                  <p:stCondLst>
                                    <p:cond delay="500"/>
                                  </p:stCondLst>
                                  <p:childTnLst>
                                    <p:set>
                                      <p:cBhvr>
                                        <p:cTn id="67" dur="1" fill="hold">
                                          <p:stCondLst>
                                            <p:cond delay="0"/>
                                          </p:stCondLst>
                                        </p:cTn>
                                        <p:tgtEl>
                                          <p:spTgt spid="34"/>
                                        </p:tgtEl>
                                        <p:attrNameLst>
                                          <p:attrName>style.visibility</p:attrName>
                                        </p:attrNameLst>
                                      </p:cBhvr>
                                      <p:to>
                                        <p:strVal val="visible"/>
                                      </p:to>
                                    </p:set>
                                    <p:animEffect transition="in" filter="randombar(horizontal)">
                                      <p:cBhvr>
                                        <p:cTn id="68" dur="400"/>
                                        <p:tgtEl>
                                          <p:spTgt spid="34"/>
                                        </p:tgtEl>
                                      </p:cBhvr>
                                    </p:animEffect>
                                  </p:childTnLst>
                                </p:cTn>
                              </p:par>
                              <p:par>
                                <p:cTn id="69" presetID="14" presetClass="entr" presetSubtype="10" fill="hold" grpId="0" nodeType="withEffect">
                                  <p:stCondLst>
                                    <p:cond delay="500"/>
                                  </p:stCondLst>
                                  <p:childTnLst>
                                    <p:set>
                                      <p:cBhvr>
                                        <p:cTn id="70" dur="1" fill="hold">
                                          <p:stCondLst>
                                            <p:cond delay="0"/>
                                          </p:stCondLst>
                                        </p:cTn>
                                        <p:tgtEl>
                                          <p:spTgt spid="35"/>
                                        </p:tgtEl>
                                        <p:attrNameLst>
                                          <p:attrName>style.visibility</p:attrName>
                                        </p:attrNameLst>
                                      </p:cBhvr>
                                      <p:to>
                                        <p:strVal val="visible"/>
                                      </p:to>
                                    </p:set>
                                    <p:animEffect transition="in" filter="randombar(horizontal)">
                                      <p:cBhvr>
                                        <p:cTn id="71" dur="400"/>
                                        <p:tgtEl>
                                          <p:spTgt spid="35"/>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14" presetClass="entr" presetSubtype="10" fill="hold" grpId="0" nodeType="withEffect">
                                  <p:stCondLst>
                                    <p:cond delay="500"/>
                                  </p:stCondLst>
                                  <p:childTnLst>
                                    <p:set>
                                      <p:cBhvr>
                                        <p:cTn id="77" dur="1" fill="hold">
                                          <p:stCondLst>
                                            <p:cond delay="0"/>
                                          </p:stCondLst>
                                        </p:cTn>
                                        <p:tgtEl>
                                          <p:spTgt spid="36"/>
                                        </p:tgtEl>
                                        <p:attrNameLst>
                                          <p:attrName>style.visibility</p:attrName>
                                        </p:attrNameLst>
                                      </p:cBhvr>
                                      <p:to>
                                        <p:strVal val="visible"/>
                                      </p:to>
                                    </p:set>
                                    <p:animEffect transition="in" filter="randombar(horizontal)">
                                      <p:cBhvr>
                                        <p:cTn id="78" dur="400"/>
                                        <p:tgtEl>
                                          <p:spTgt spid="36"/>
                                        </p:tgtEl>
                                      </p:cBhvr>
                                    </p:animEffect>
                                  </p:childTnLst>
                                </p:cTn>
                              </p:par>
                              <p:par>
                                <p:cTn id="79" presetID="14" presetClass="entr" presetSubtype="10" fill="hold" grpId="0" nodeType="withEffect">
                                  <p:stCondLst>
                                    <p:cond delay="500"/>
                                  </p:stCondLst>
                                  <p:childTnLst>
                                    <p:set>
                                      <p:cBhvr>
                                        <p:cTn id="80" dur="1" fill="hold">
                                          <p:stCondLst>
                                            <p:cond delay="0"/>
                                          </p:stCondLst>
                                        </p:cTn>
                                        <p:tgtEl>
                                          <p:spTgt spid="37"/>
                                        </p:tgtEl>
                                        <p:attrNameLst>
                                          <p:attrName>style.visibility</p:attrName>
                                        </p:attrNameLst>
                                      </p:cBhvr>
                                      <p:to>
                                        <p:strVal val="visible"/>
                                      </p:to>
                                    </p:set>
                                    <p:animEffect transition="in" filter="randombar(horizontal)">
                                      <p:cBhvr>
                                        <p:cTn id="81" dur="400"/>
                                        <p:tgtEl>
                                          <p:spTgt spid="37"/>
                                        </p:tgtEl>
                                      </p:cBhvr>
                                    </p:animEffect>
                                  </p:childTnLst>
                                </p:cTn>
                              </p:par>
                            </p:childTnLst>
                          </p:cTn>
                        </p:par>
                        <p:par>
                          <p:cTn id="82" fill="hold">
                            <p:stCondLst>
                              <p:cond delay="2000"/>
                            </p:stCondLst>
                            <p:childTnLst>
                              <p:par>
                                <p:cTn id="83" presetID="10" presetClass="entr" presetSubtype="0" fill="hold" grpId="0" nodeType="after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animBg="1"/>
      <p:bldP spid="24" grpId="0" animBg="1"/>
      <p:bldP spid="25" grpId="0" animBg="1"/>
      <p:bldP spid="26" grpId="0"/>
      <p:bldP spid="27" grpId="0" animBg="1"/>
      <p:bldP spid="28" grpId="0"/>
      <p:bldP spid="30" grpId="0" animBg="1"/>
      <p:bldP spid="31" grpId="0"/>
      <p:bldP spid="32" grpId="0"/>
      <p:bldP spid="33" grpId="0"/>
      <p:bldP spid="34" grpId="0"/>
      <p:bldP spid="35" grpId="0"/>
      <p:bldP spid="36" grpId="0"/>
      <p:bldP spid="37"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4885" y="188595"/>
            <a:ext cx="3651250"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sym typeface="+mn-ea"/>
              </a:rPr>
              <a:t>研究现状：微博主题的提取</a:t>
            </a:r>
            <a:endParaRPr lang="zh-CN" altLang="en-US" dirty="0">
              <a:solidFill>
                <a:schemeClr val="bg1"/>
              </a:solidFill>
              <a:latin typeface="微软雅黑" panose="020B0503020204020204" pitchFamily="34" charset="-122"/>
              <a:ea typeface="微软雅黑" panose="020B0503020204020204" pitchFamily="34" charset="-122"/>
              <a:sym typeface="+mn-ea"/>
            </a:endParaRPr>
          </a:p>
        </p:txBody>
      </p:sp>
      <p:sp>
        <p:nvSpPr>
          <p:cNvPr id="29" name="Freeform 261"/>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8" name="矩形 7"/>
          <p:cNvSpPr/>
          <p:nvPr/>
        </p:nvSpPr>
        <p:spPr>
          <a:xfrm>
            <a:off x="7648023" y="1844824"/>
            <a:ext cx="745490" cy="367030"/>
          </a:xfrm>
          <a:prstGeom prst="rect">
            <a:avLst/>
          </a:prstGeom>
        </p:spPr>
        <p:txBody>
          <a:bodyPr wrap="none" lIns="91431" tIns="45716" rIns="91431" bIns="45716">
            <a:spAutoFit/>
          </a:bodyPr>
          <a:lstStyle/>
          <a:p>
            <a:pPr>
              <a:spcBef>
                <a:spcPct val="0"/>
              </a:spcBef>
              <a:buFont typeface="Arial" panose="020B0604020202020204" pitchFamily="34" charset="0"/>
              <a:buNone/>
            </a:pPr>
            <a:r>
              <a:rPr lang="en-US" altLang="zh-CN"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2003</a:t>
            </a:r>
            <a:endParaRPr lang="en-US" altLang="zh-CN"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p:nvSpPr>
        <p:spPr>
          <a:xfrm>
            <a:off x="3188154" y="2767261"/>
            <a:ext cx="745490" cy="367030"/>
          </a:xfrm>
          <a:prstGeom prst="rect">
            <a:avLst/>
          </a:prstGeom>
        </p:spPr>
        <p:txBody>
          <a:bodyPr wrap="none" lIns="91431" tIns="45716" rIns="91431" bIns="45716">
            <a:spAutoFit/>
          </a:bodyPr>
          <a:lstStyle/>
          <a:p>
            <a:pPr algn="l">
              <a:spcBef>
                <a:spcPct val="0"/>
              </a:spcBef>
              <a:buFont typeface="Arial" panose="020B0604020202020204" pitchFamily="34" charset="0"/>
              <a:buNone/>
            </a:pPr>
            <a:r>
              <a:rPr lang="en-US" altLang="zh-CN"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2013</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0" name="矩形 9"/>
          <p:cNvSpPr/>
          <p:nvPr/>
        </p:nvSpPr>
        <p:spPr>
          <a:xfrm>
            <a:off x="7824708" y="3953414"/>
            <a:ext cx="745490" cy="367030"/>
          </a:xfrm>
          <a:prstGeom prst="rect">
            <a:avLst/>
          </a:prstGeom>
        </p:spPr>
        <p:txBody>
          <a:bodyPr wrap="none" lIns="91431" tIns="45716" rIns="91431" bIns="45716">
            <a:spAutoFit/>
          </a:bodyPr>
          <a:lstStyle/>
          <a:p>
            <a:pPr algn="l">
              <a:spcBef>
                <a:spcPct val="0"/>
              </a:spcBef>
              <a:buFont typeface="Arial" panose="020B0604020202020204" pitchFamily="34" charset="0"/>
              <a:buNone/>
            </a:pPr>
            <a:r>
              <a:rPr lang="en-US" altLang="zh-CN"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2014</a:t>
            </a:r>
            <a:endParaRPr lang="en-US" altLang="zh-CN"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等腰三角形 10"/>
          <p:cNvSpPr>
            <a:spLocks noChangeAspect="1" noChangeArrowheads="1"/>
          </p:cNvSpPr>
          <p:nvPr/>
        </p:nvSpPr>
        <p:spPr bwMode="auto">
          <a:xfrm rot="5400000" flipV="1">
            <a:off x="7339678" y="2255403"/>
            <a:ext cx="239249" cy="206315"/>
          </a:xfrm>
          <a:prstGeom prst="triangle">
            <a:avLst>
              <a:gd name="adj" fmla="val 50000"/>
            </a:avLst>
          </a:prstGeom>
          <a:solidFill>
            <a:schemeClr val="accent5">
              <a:lumMod val="50000"/>
            </a:schemeClr>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12" name="矩形 47"/>
          <p:cNvSpPr>
            <a:spLocks noChangeArrowheads="1"/>
          </p:cNvSpPr>
          <p:nvPr/>
        </p:nvSpPr>
        <p:spPr bwMode="auto">
          <a:xfrm>
            <a:off x="7635061" y="2161206"/>
            <a:ext cx="282240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anose="020B0503020204020204" pitchFamily="34" charset="-122"/>
              </a:rPr>
              <a:t>DavidM.Blei首次提出</a:t>
            </a:r>
            <a:r>
              <a:rPr lang="en-US" altLang="zh-CN" sz="1400" dirty="0">
                <a:solidFill>
                  <a:schemeClr val="tx1">
                    <a:lumMod val="65000"/>
                    <a:lumOff val="35000"/>
                  </a:schemeClr>
                </a:solidFill>
                <a:sym typeface="微软雅黑" panose="020B0503020204020204" pitchFamily="34" charset="-122"/>
              </a:rPr>
              <a:t>LDA</a:t>
            </a:r>
            <a:r>
              <a:rPr lang="zh-CN" altLang="en-US" sz="1400" dirty="0">
                <a:solidFill>
                  <a:schemeClr val="tx1">
                    <a:lumMod val="65000"/>
                    <a:lumOff val="35000"/>
                  </a:schemeClr>
                </a:solidFill>
                <a:sym typeface="微软雅黑" panose="020B0503020204020204" pitchFamily="34" charset="-122"/>
              </a:rPr>
              <a:t>模型，应用于文本分类。</a:t>
            </a:r>
            <a:endParaRPr lang="zh-CN" altLang="en-US" sz="1400" dirty="0">
              <a:solidFill>
                <a:schemeClr val="tx1">
                  <a:lumMod val="65000"/>
                  <a:lumOff val="35000"/>
                </a:schemeClr>
              </a:solidFill>
              <a:sym typeface="微软雅黑" panose="020B0503020204020204" pitchFamily="34" charset="-122"/>
            </a:endParaRPr>
          </a:p>
        </p:txBody>
      </p:sp>
      <p:sp>
        <p:nvSpPr>
          <p:cNvPr id="13" name="等腰三角形 18"/>
          <p:cNvSpPr>
            <a:spLocks noChangeAspect="1" noChangeArrowheads="1"/>
          </p:cNvSpPr>
          <p:nvPr/>
        </p:nvSpPr>
        <p:spPr bwMode="auto">
          <a:xfrm rot="5400000" flipV="1">
            <a:off x="7339678" y="4438471"/>
            <a:ext cx="239249" cy="206315"/>
          </a:xfrm>
          <a:prstGeom prst="triangle">
            <a:avLst>
              <a:gd name="adj" fmla="val 50000"/>
            </a:avLst>
          </a:prstGeom>
          <a:solidFill>
            <a:schemeClr val="accent5">
              <a:lumMod val="50000"/>
            </a:schemeClr>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14" name="矩形 47"/>
          <p:cNvSpPr>
            <a:spLocks noChangeArrowheads="1"/>
          </p:cNvSpPr>
          <p:nvPr/>
        </p:nvSpPr>
        <p:spPr bwMode="auto">
          <a:xfrm>
            <a:off x="1398726" y="3260968"/>
            <a:ext cx="2822407" cy="112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1400" dirty="0">
                <a:solidFill>
                  <a:schemeClr val="tx1">
                    <a:lumMod val="65000"/>
                    <a:lumOff val="35000"/>
                  </a:schemeClr>
                </a:solidFill>
                <a:sym typeface="微软雅黑" panose="020B0503020204020204" pitchFamily="34" charset="-122"/>
              </a:rPr>
              <a:t>       </a:t>
            </a:r>
            <a:r>
              <a:rPr lang="zh-CN" altLang="en-US" sz="1400" dirty="0">
                <a:solidFill>
                  <a:schemeClr val="tx1">
                    <a:lumMod val="65000"/>
                    <a:lumOff val="35000"/>
                  </a:schemeClr>
                </a:solidFill>
                <a:sym typeface="微软雅黑" panose="020B0503020204020204" pitchFamily="34" charset="-122"/>
              </a:rPr>
              <a:t>王臻皇</a:t>
            </a:r>
            <a:r>
              <a:rPr lang="zh-CN" altLang="en-US" sz="1400" dirty="0">
                <a:solidFill>
                  <a:schemeClr val="tx1">
                    <a:lumMod val="65000"/>
                    <a:lumOff val="35000"/>
                  </a:schemeClr>
                </a:solidFill>
                <a:sym typeface="微软雅黑" panose="020B0503020204020204" pitchFamily="34" charset="-122"/>
              </a:rPr>
              <a:t>等人对LDA模型进行了深入研究，提出可通过修改模型参数人为地合并，拆分主题，对主题模型进行干预</a:t>
            </a:r>
            <a:endParaRPr lang="zh-CN" altLang="en-US" sz="1400" dirty="0">
              <a:solidFill>
                <a:schemeClr val="tx1">
                  <a:lumMod val="65000"/>
                  <a:lumOff val="35000"/>
                </a:schemeClr>
              </a:solidFill>
              <a:sym typeface="微软雅黑" panose="020B0503020204020204" pitchFamily="34" charset="-122"/>
            </a:endParaRPr>
          </a:p>
        </p:txBody>
      </p:sp>
      <p:sp>
        <p:nvSpPr>
          <p:cNvPr id="15" name="等腰三角形 18"/>
          <p:cNvSpPr>
            <a:spLocks noChangeAspect="1" noChangeArrowheads="1"/>
          </p:cNvSpPr>
          <p:nvPr/>
        </p:nvSpPr>
        <p:spPr bwMode="auto">
          <a:xfrm rot="16200000" flipH="1" flipV="1">
            <a:off x="4269367" y="3308515"/>
            <a:ext cx="239249" cy="206315"/>
          </a:xfrm>
          <a:prstGeom prst="triangle">
            <a:avLst>
              <a:gd name="adj" fmla="val 50000"/>
            </a:avLst>
          </a:prstGeom>
          <a:solidFill>
            <a:schemeClr val="accent5">
              <a:lumMod val="50000"/>
            </a:schemeClr>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16" name="矩形 47"/>
          <p:cNvSpPr>
            <a:spLocks noChangeArrowheads="1"/>
          </p:cNvSpPr>
          <p:nvPr/>
        </p:nvSpPr>
        <p:spPr bwMode="auto">
          <a:xfrm>
            <a:off x="7750362" y="4320484"/>
            <a:ext cx="2443253" cy="138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1400" dirty="0">
                <a:solidFill>
                  <a:schemeClr val="tx1">
                    <a:lumMod val="65000"/>
                    <a:lumOff val="35000"/>
                  </a:schemeClr>
                </a:solidFill>
                <a:sym typeface="微软雅黑" panose="020B0503020204020204" pitchFamily="34" charset="-122"/>
              </a:rPr>
              <a:t>       </a:t>
            </a:r>
            <a:r>
              <a:rPr lang="zh-CN" altLang="en-US" sz="1400" dirty="0">
                <a:solidFill>
                  <a:schemeClr val="tx1">
                    <a:lumMod val="65000"/>
                    <a:lumOff val="35000"/>
                  </a:schemeClr>
                </a:solidFill>
                <a:sym typeface="微软雅黑" panose="020B0503020204020204" pitchFamily="34" charset="-122"/>
              </a:rPr>
              <a:t>每条微博通常涉及一个或多个主题，与 LDA 主题模型匹配，提出了基于 LDA 主题模型推断微博的主题分布和用户关注点</a:t>
            </a:r>
            <a:endParaRPr lang="zh-CN" altLang="en-US" sz="1400" dirty="0">
              <a:solidFill>
                <a:schemeClr val="tx1">
                  <a:lumMod val="65000"/>
                  <a:lumOff val="35000"/>
                </a:schemeClr>
              </a:solidFill>
              <a:sym typeface="微软雅黑" panose="020B0503020204020204" pitchFamily="34" charset="-122"/>
            </a:endParaRPr>
          </a:p>
        </p:txBody>
      </p:sp>
      <p:sp>
        <p:nvSpPr>
          <p:cNvPr id="17" name="形状 16"/>
          <p:cNvSpPr/>
          <p:nvPr/>
        </p:nvSpPr>
        <p:spPr>
          <a:xfrm>
            <a:off x="4635277" y="2731047"/>
            <a:ext cx="1867985" cy="1868267"/>
          </a:xfrm>
          <a:prstGeom prst="leftCircularArrow">
            <a:avLst>
              <a:gd name="adj1" fmla="val 8909"/>
              <a:gd name="adj2" fmla="val 1142322"/>
              <a:gd name="adj3" fmla="val 6293598"/>
              <a:gd name="adj4" fmla="val 18900002"/>
              <a:gd name="adj5" fmla="val 12500"/>
            </a:avLst>
          </a:prstGeom>
          <a:solidFill>
            <a:schemeClr val="accent5">
              <a:lumMod val="75000"/>
            </a:schemeClr>
          </a:solidFill>
          <a:ln>
            <a:noFill/>
          </a:ln>
          <a:effectLst/>
        </p:spPr>
        <p:style>
          <a:lnRef idx="0">
            <a:scrgbClr r="0" g="0" b="0"/>
          </a:lnRef>
          <a:fillRef idx="3">
            <a:scrgbClr r="0" g="0" b="0"/>
          </a:fillRef>
          <a:effectRef idx="2">
            <a:scrgbClr r="0" g="0" b="0"/>
          </a:effectRef>
          <a:fontRef idx="minor">
            <a:schemeClr val="lt1"/>
          </a:fontRef>
        </p:style>
      </p:sp>
      <p:sp>
        <p:nvSpPr>
          <p:cNvPr id="21" name="空心弧 20"/>
          <p:cNvSpPr/>
          <p:nvPr/>
        </p:nvSpPr>
        <p:spPr>
          <a:xfrm>
            <a:off x="5305528" y="3953591"/>
            <a:ext cx="1604887" cy="1605530"/>
          </a:xfrm>
          <a:prstGeom prst="blockArc">
            <a:avLst>
              <a:gd name="adj1" fmla="val 13624405"/>
              <a:gd name="adj2" fmla="val 17228224"/>
              <a:gd name="adj3" fmla="val 11481"/>
            </a:avLst>
          </a:prstGeom>
          <a:solidFill>
            <a:schemeClr val="accent5">
              <a:lumMod val="75000"/>
            </a:schemeClr>
          </a:solidFill>
          <a:ln>
            <a:noFill/>
          </a:ln>
          <a:effectLst/>
        </p:spPr>
        <p:style>
          <a:lnRef idx="0">
            <a:scrgbClr r="0" g="0" b="0"/>
          </a:lnRef>
          <a:fillRef idx="3">
            <a:scrgbClr r="0" g="0" b="0"/>
          </a:fillRef>
          <a:effectRef idx="2">
            <a:scrgbClr r="0" g="0" b="0"/>
          </a:effectRef>
          <a:fontRef idx="minor">
            <a:schemeClr val="lt1"/>
          </a:fontRef>
        </p:style>
      </p:sp>
      <p:grpSp>
        <p:nvGrpSpPr>
          <p:cNvPr id="23" name="组合 22"/>
          <p:cNvGrpSpPr/>
          <p:nvPr/>
        </p:nvGrpSpPr>
        <p:grpSpPr>
          <a:xfrm rot="2736489">
            <a:off x="5853855" y="2268800"/>
            <a:ext cx="578227" cy="506765"/>
            <a:chOff x="4212441" y="1835306"/>
            <a:chExt cx="645570" cy="565784"/>
          </a:xfrm>
          <a:solidFill>
            <a:schemeClr val="accent5">
              <a:lumMod val="50000"/>
            </a:schemeClr>
          </a:solidFill>
        </p:grpSpPr>
        <p:sp>
          <p:nvSpPr>
            <p:cNvPr id="24" name="Freeform 143"/>
            <p:cNvSpPr/>
            <p:nvPr/>
          </p:nvSpPr>
          <p:spPr bwMode="auto">
            <a:xfrm>
              <a:off x="4386528" y="210006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25" name="Freeform 144"/>
            <p:cNvSpPr/>
            <p:nvPr/>
          </p:nvSpPr>
          <p:spPr bwMode="auto">
            <a:xfrm>
              <a:off x="4451810" y="222700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26" name="Freeform 145"/>
            <p:cNvSpPr/>
            <p:nvPr/>
          </p:nvSpPr>
          <p:spPr bwMode="auto">
            <a:xfrm>
              <a:off x="4299484" y="196224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27" name="Freeform 146"/>
            <p:cNvSpPr/>
            <p:nvPr/>
          </p:nvSpPr>
          <p:spPr bwMode="auto">
            <a:xfrm>
              <a:off x="4212441" y="183530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grpSp>
      <p:grpSp>
        <p:nvGrpSpPr>
          <p:cNvPr id="28" name="组合 27"/>
          <p:cNvGrpSpPr/>
          <p:nvPr/>
        </p:nvGrpSpPr>
        <p:grpSpPr>
          <a:xfrm>
            <a:off x="5277283" y="3424611"/>
            <a:ext cx="554403" cy="442165"/>
            <a:chOff x="3009633" y="2833220"/>
            <a:chExt cx="591168" cy="471487"/>
          </a:xfrm>
          <a:solidFill>
            <a:schemeClr val="accent5">
              <a:lumMod val="50000"/>
            </a:schemeClr>
          </a:solidFill>
        </p:grpSpPr>
        <p:sp>
          <p:nvSpPr>
            <p:cNvPr id="30" name="Oval 214"/>
            <p:cNvSpPr>
              <a:spLocks noChangeArrowheads="1"/>
            </p:cNvSpPr>
            <p:nvPr/>
          </p:nvSpPr>
          <p:spPr bwMode="auto">
            <a:xfrm>
              <a:off x="3234494" y="3210410"/>
              <a:ext cx="94297"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31" name="Oval 215"/>
            <p:cNvSpPr>
              <a:spLocks noChangeArrowheads="1"/>
            </p:cNvSpPr>
            <p:nvPr/>
          </p:nvSpPr>
          <p:spPr bwMode="auto">
            <a:xfrm>
              <a:off x="3404954" y="3210410"/>
              <a:ext cx="101550"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32" name="Freeform 216"/>
            <p:cNvSpPr>
              <a:spLocks noEditPoints="1"/>
            </p:cNvSpPr>
            <p:nvPr/>
          </p:nvSpPr>
          <p:spPr bwMode="auto">
            <a:xfrm>
              <a:off x="3009633" y="2833220"/>
              <a:ext cx="591168" cy="340921"/>
            </a:xfrm>
            <a:custGeom>
              <a:avLst/>
              <a:gdLst>
                <a:gd name="T0" fmla="*/ 66 w 69"/>
                <a:gd name="T1" fmla="*/ 13 h 40"/>
                <a:gd name="T2" fmla="*/ 26 w 69"/>
                <a:gd name="T3" fmla="*/ 13 h 40"/>
                <a:gd name="T4" fmla="*/ 22 w 69"/>
                <a:gd name="T5" fmla="*/ 9 h 40"/>
                <a:gd name="T6" fmla="*/ 22 w 69"/>
                <a:gd name="T7" fmla="*/ 4 h 40"/>
                <a:gd name="T8" fmla="*/ 17 w 69"/>
                <a:gd name="T9" fmla="*/ 0 h 40"/>
                <a:gd name="T10" fmla="*/ 4 w 69"/>
                <a:gd name="T11" fmla="*/ 0 h 40"/>
                <a:gd name="T12" fmla="*/ 0 w 69"/>
                <a:gd name="T13" fmla="*/ 4 h 40"/>
                <a:gd name="T14" fmla="*/ 4 w 69"/>
                <a:gd name="T15" fmla="*/ 8 h 40"/>
                <a:gd name="T16" fmla="*/ 9 w 69"/>
                <a:gd name="T17" fmla="*/ 8 h 40"/>
                <a:gd name="T18" fmla="*/ 14 w 69"/>
                <a:gd name="T19" fmla="*/ 12 h 40"/>
                <a:gd name="T20" fmla="*/ 24 w 69"/>
                <a:gd name="T21" fmla="*/ 37 h 40"/>
                <a:gd name="T22" fmla="*/ 30 w 69"/>
                <a:gd name="T23" fmla="*/ 40 h 40"/>
                <a:gd name="T24" fmla="*/ 54 w 69"/>
                <a:gd name="T25" fmla="*/ 40 h 40"/>
                <a:gd name="T26" fmla="*/ 60 w 69"/>
                <a:gd name="T27" fmla="*/ 37 h 40"/>
                <a:gd name="T28" fmla="*/ 68 w 69"/>
                <a:gd name="T29" fmla="*/ 17 h 40"/>
                <a:gd name="T30" fmla="*/ 66 w 69"/>
                <a:gd name="T31" fmla="*/ 13 h 40"/>
                <a:gd name="T32" fmla="*/ 53 w 69"/>
                <a:gd name="T33" fmla="*/ 35 h 40"/>
                <a:gd name="T34" fmla="*/ 32 w 69"/>
                <a:gd name="T35" fmla="*/ 35 h 40"/>
                <a:gd name="T36" fmla="*/ 26 w 69"/>
                <a:gd name="T37" fmla="*/ 19 h 40"/>
                <a:gd name="T38" fmla="*/ 59 w 69"/>
                <a:gd name="T39" fmla="*/ 19 h 40"/>
                <a:gd name="T40" fmla="*/ 53 w 69"/>
                <a:gd name="T4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grpSp>
      <p:grpSp>
        <p:nvGrpSpPr>
          <p:cNvPr id="33" name="组合 32"/>
          <p:cNvGrpSpPr/>
          <p:nvPr/>
        </p:nvGrpSpPr>
        <p:grpSpPr>
          <a:xfrm>
            <a:off x="5864139" y="4479150"/>
            <a:ext cx="425157" cy="554407"/>
            <a:chOff x="6889388" y="2720789"/>
            <a:chExt cx="453350" cy="591172"/>
          </a:xfrm>
          <a:solidFill>
            <a:schemeClr val="accent5">
              <a:lumMod val="50000"/>
            </a:schemeClr>
          </a:solidFill>
        </p:grpSpPr>
        <p:sp>
          <p:nvSpPr>
            <p:cNvPr id="34" name="Freeform 197"/>
            <p:cNvSpPr>
              <a:spLocks noEditPoints="1"/>
            </p:cNvSpPr>
            <p:nvPr/>
          </p:nvSpPr>
          <p:spPr bwMode="auto">
            <a:xfrm>
              <a:off x="7092489" y="2920264"/>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grpFill/>
            <a:ln>
              <a:noFill/>
            </a:ln>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35" name="Freeform 198"/>
            <p:cNvSpPr/>
            <p:nvPr/>
          </p:nvSpPr>
          <p:spPr bwMode="auto">
            <a:xfrm>
              <a:off x="6889388" y="2720789"/>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grpFill/>
            <a:ln>
              <a:noFill/>
            </a:ln>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grpSp>
      <p:sp>
        <p:nvSpPr>
          <p:cNvPr id="36" name="空心弧 35"/>
          <p:cNvSpPr/>
          <p:nvPr/>
        </p:nvSpPr>
        <p:spPr>
          <a:xfrm>
            <a:off x="5305528" y="3953591"/>
            <a:ext cx="1604887" cy="1605530"/>
          </a:xfrm>
          <a:prstGeom prst="blockArc">
            <a:avLst>
              <a:gd name="adj1" fmla="val 17085111"/>
              <a:gd name="adj2" fmla="val 10799997"/>
              <a:gd name="adj3" fmla="val 11504"/>
            </a:avLst>
          </a:prstGeom>
          <a:solidFill>
            <a:schemeClr val="accent5">
              <a:lumMod val="75000"/>
            </a:schemeClr>
          </a:solidFill>
          <a:ln>
            <a:noFill/>
          </a:ln>
          <a:effectLst/>
        </p:spPr>
        <p:style>
          <a:lnRef idx="0">
            <a:scrgbClr r="0" g="0" b="0"/>
          </a:lnRef>
          <a:fillRef idx="3">
            <a:scrgbClr r="0" g="0" b="0"/>
          </a:fillRef>
          <a:effectRef idx="2">
            <a:scrgbClr r="0" g="0" b="0"/>
          </a:effectRef>
          <a:fontRef idx="minor">
            <a:schemeClr val="lt1"/>
          </a:fontRef>
        </p:style>
      </p:sp>
      <p:sp>
        <p:nvSpPr>
          <p:cNvPr id="37" name="任意多边形 36"/>
          <p:cNvSpPr/>
          <p:nvPr/>
        </p:nvSpPr>
        <p:spPr>
          <a:xfrm rot="17307692">
            <a:off x="5663027" y="2214108"/>
            <a:ext cx="1619267" cy="872432"/>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endParaRPr>
          </a:p>
        </p:txBody>
      </p:sp>
      <p:sp>
        <p:nvSpPr>
          <p:cNvPr id="38" name="任意多边形 37"/>
          <p:cNvSpPr/>
          <p:nvPr/>
        </p:nvSpPr>
        <p:spPr>
          <a:xfrm rot="17307692">
            <a:off x="5266953" y="1762962"/>
            <a:ext cx="1063396" cy="744568"/>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endParaRPr>
          </a:p>
        </p:txBody>
      </p:sp>
      <p:sp>
        <p:nvSpPr>
          <p:cNvPr id="40" name="TextBox 39"/>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350"/>
                                        <p:tgtEl>
                                          <p:spTgt spid="3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600"/>
                                        <p:tgtEl>
                                          <p:spTgt spid="37"/>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6" presetClass="emph" presetSubtype="0" fill="hold" grpId="1" nodeType="withEffect">
                                  <p:stCondLst>
                                    <p:cond delay="0"/>
                                  </p:stCondLst>
                                  <p:childTnLst>
                                    <p:animEffect transition="out" filter="fade">
                                      <p:cBhvr>
                                        <p:cTn id="20" dur="500" tmFilter="0, 0; .2, .5; .8, .5; 1, 0"/>
                                        <p:tgtEl>
                                          <p:spTgt spid="11"/>
                                        </p:tgtEl>
                                      </p:cBhvr>
                                    </p:animEffect>
                                    <p:animScale>
                                      <p:cBhvr>
                                        <p:cTn id="21" dur="250" autoRev="1" fill="hold"/>
                                        <p:tgtEl>
                                          <p:spTgt spid="11"/>
                                        </p:tgtEl>
                                      </p:cBhvr>
                                      <p:by x="105000" y="105000"/>
                                    </p:animScale>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750"/>
                                        <p:tgtEl>
                                          <p:spTgt spid="17"/>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15"/>
                                        </p:tgtEl>
                                      </p:cBhvr>
                                    </p:animEffect>
                                    <p:animScale>
                                      <p:cBhvr>
                                        <p:cTn id="42" dur="250" autoRev="1" fill="hold"/>
                                        <p:tgtEl>
                                          <p:spTgt spid="15"/>
                                        </p:tgtEl>
                                      </p:cBhvr>
                                      <p:by x="105000" y="105000"/>
                                    </p:animScale>
                                  </p:childTnLst>
                                </p:cTn>
                              </p:par>
                            </p:childTnLst>
                          </p:cTn>
                        </p:par>
                        <p:par>
                          <p:cTn id="43" fill="hold">
                            <p:stCondLst>
                              <p:cond delay="4000"/>
                            </p:stCondLst>
                            <p:childTnLst>
                              <p:par>
                                <p:cTn id="44" presetID="22" presetClass="entr" presetSubtype="2"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right)">
                                      <p:cBhvr>
                                        <p:cTn id="46" dur="500"/>
                                        <p:tgtEl>
                                          <p:spTgt spid="10"/>
                                        </p:tgtEl>
                                      </p:cBhvr>
                                    </p:animEffect>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right)">
                                      <p:cBhvr>
                                        <p:cTn id="50" dur="500"/>
                                        <p:tgtEl>
                                          <p:spTgt spid="16"/>
                                        </p:tgtEl>
                                      </p:cBhvr>
                                    </p:animEffect>
                                  </p:childTnLst>
                                </p:cTn>
                              </p:par>
                            </p:childTnLst>
                          </p:cTn>
                        </p:par>
                        <p:par>
                          <p:cTn id="51" fill="hold">
                            <p:stCondLst>
                              <p:cond delay="50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250"/>
                                        <p:tgtEl>
                                          <p:spTgt spid="21"/>
                                        </p:tgtEl>
                                      </p:cBhvr>
                                    </p:animEffect>
                                  </p:childTnLst>
                                </p:cTn>
                              </p:par>
                            </p:childTnLst>
                          </p:cTn>
                        </p:par>
                        <p:par>
                          <p:cTn id="55" fill="hold">
                            <p:stCondLst>
                              <p:cond delay="5500"/>
                            </p:stCondLst>
                            <p:childTnLst>
                              <p:par>
                                <p:cTn id="56" presetID="21" presetClass="entr" presetSubtype="1"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heel(1)">
                                      <p:cBhvr>
                                        <p:cTn id="58" dur="1000"/>
                                        <p:tgtEl>
                                          <p:spTgt spid="36"/>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par>
                          <p:cTn id="63" fill="hold">
                            <p:stCondLst>
                              <p:cond delay="7000"/>
                            </p:stCondLst>
                            <p:childTnLst>
                              <p:par>
                                <p:cTn id="64" presetID="1" presetClass="entr" presetSubtype="0"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par>
                                <p:cTn id="66" presetID="26" presetClass="emph" presetSubtype="0" fill="hold" grpId="1" nodeType="withEffect">
                                  <p:stCondLst>
                                    <p:cond delay="0"/>
                                  </p:stCondLst>
                                  <p:childTnLst>
                                    <p:animEffect transition="out" filter="fade">
                                      <p:cBhvr>
                                        <p:cTn id="67" dur="500" tmFilter="0, 0; .2, .5; .8, .5; 1, 0"/>
                                        <p:tgtEl>
                                          <p:spTgt spid="13"/>
                                        </p:tgtEl>
                                      </p:cBhvr>
                                    </p:animEffect>
                                    <p:animScale>
                                      <p:cBhvr>
                                        <p:cTn id="68" dur="250" autoRev="1" fill="hold"/>
                                        <p:tgtEl>
                                          <p:spTgt spid="13"/>
                                        </p:tgtEl>
                                      </p:cBhvr>
                                      <p:by x="105000" y="105000"/>
                                    </p:animScale>
                                  </p:childTnLst>
                                </p:cTn>
                              </p:par>
                            </p:childTnLst>
                          </p:cTn>
                        </p:par>
                        <p:par>
                          <p:cTn id="69" fill="hold">
                            <p:stCondLst>
                              <p:cond delay="7000"/>
                            </p:stCondLst>
                            <p:childTnLst>
                              <p:par>
                                <p:cTn id="70" presetID="22" presetClass="entr" presetSubtype="8"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wipe(left)">
                                      <p:cBhvr>
                                        <p:cTn id="72" dur="500"/>
                                        <p:tgtEl>
                                          <p:spTgt spid="9"/>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left)">
                                      <p:cBhvr>
                                        <p:cTn id="75" dur="500"/>
                                        <p:tgtEl>
                                          <p:spTgt spid="14"/>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1" grpId="1" animBg="1"/>
      <p:bldP spid="12" grpId="0"/>
      <p:bldP spid="13" grpId="0" animBg="1"/>
      <p:bldP spid="13" grpId="1" animBg="1"/>
      <p:bldP spid="14" grpId="0"/>
      <p:bldP spid="15" grpId="0" animBg="1"/>
      <p:bldP spid="15" grpId="1" animBg="1"/>
      <p:bldP spid="16" grpId="0"/>
      <p:bldP spid="37" grpId="0" animBg="1"/>
      <p:bldP spid="38" grpId="0" animBg="1"/>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40435" y="174625"/>
            <a:ext cx="4044950"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研究现状：人格预测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Freeform 261"/>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8" name="Freeform 471"/>
          <p:cNvSpPr>
            <a:spLocks noEditPoints="1"/>
          </p:cNvSpPr>
          <p:nvPr/>
        </p:nvSpPr>
        <p:spPr bwMode="auto">
          <a:xfrm>
            <a:off x="6487218" y="3356992"/>
            <a:ext cx="967236" cy="738967"/>
          </a:xfrm>
          <a:custGeom>
            <a:avLst/>
            <a:gdLst>
              <a:gd name="T0" fmla="*/ 103 w 106"/>
              <a:gd name="T1" fmla="*/ 44 h 81"/>
              <a:gd name="T2" fmla="*/ 85 w 106"/>
              <a:gd name="T3" fmla="*/ 26 h 81"/>
              <a:gd name="T4" fmla="*/ 66 w 106"/>
              <a:gd name="T5" fmla="*/ 7 h 81"/>
              <a:gd name="T6" fmla="*/ 47 w 106"/>
              <a:gd name="T7" fmla="*/ 26 h 81"/>
              <a:gd name="T8" fmla="*/ 29 w 106"/>
              <a:gd name="T9" fmla="*/ 44 h 81"/>
              <a:gd name="T10" fmla="*/ 4 w 106"/>
              <a:gd name="T11" fmla="*/ 44 h 81"/>
              <a:gd name="T12" fmla="*/ 4 w 106"/>
              <a:gd name="T13" fmla="*/ 81 h 81"/>
              <a:gd name="T14" fmla="*/ 66 w 106"/>
              <a:gd name="T15" fmla="*/ 81 h 81"/>
              <a:gd name="T16" fmla="*/ 66 w 106"/>
              <a:gd name="T17" fmla="*/ 53 h 81"/>
              <a:gd name="T18" fmla="*/ 84 w 106"/>
              <a:gd name="T19" fmla="*/ 53 h 81"/>
              <a:gd name="T20" fmla="*/ 84 w 106"/>
              <a:gd name="T21" fmla="*/ 81 h 81"/>
              <a:gd name="T22" fmla="*/ 103 w 106"/>
              <a:gd name="T23" fmla="*/ 81 h 81"/>
              <a:gd name="T24" fmla="*/ 103 w 106"/>
              <a:gd name="T25" fmla="*/ 44 h 81"/>
              <a:gd name="T26" fmla="*/ 25 w 106"/>
              <a:gd name="T27" fmla="*/ 66 h 81"/>
              <a:gd name="T28" fmla="*/ 11 w 106"/>
              <a:gd name="T29" fmla="*/ 66 h 81"/>
              <a:gd name="T30" fmla="*/ 11 w 106"/>
              <a:gd name="T31" fmla="*/ 52 h 81"/>
              <a:gd name="T32" fmla="*/ 25 w 106"/>
              <a:gd name="T33" fmla="*/ 52 h 81"/>
              <a:gd name="T34" fmla="*/ 25 w 106"/>
              <a:gd name="T35" fmla="*/ 66 h 81"/>
              <a:gd name="T36" fmla="*/ 47 w 106"/>
              <a:gd name="T37" fmla="*/ 66 h 81"/>
              <a:gd name="T38" fmla="*/ 33 w 106"/>
              <a:gd name="T39" fmla="*/ 66 h 81"/>
              <a:gd name="T40" fmla="*/ 33 w 106"/>
              <a:gd name="T41" fmla="*/ 52 h 81"/>
              <a:gd name="T42" fmla="*/ 47 w 106"/>
              <a:gd name="T43" fmla="*/ 52 h 81"/>
              <a:gd name="T44" fmla="*/ 47 w 106"/>
              <a:gd name="T45" fmla="*/ 66 h 81"/>
              <a:gd name="T46" fmla="*/ 63 w 106"/>
              <a:gd name="T47" fmla="*/ 38 h 81"/>
              <a:gd name="T48" fmla="*/ 56 w 106"/>
              <a:gd name="T49" fmla="*/ 31 h 81"/>
              <a:gd name="T50" fmla="*/ 63 w 106"/>
              <a:gd name="T51" fmla="*/ 25 h 81"/>
              <a:gd name="T52" fmla="*/ 70 w 106"/>
              <a:gd name="T53" fmla="*/ 31 h 81"/>
              <a:gd name="T54" fmla="*/ 63 w 106"/>
              <a:gd name="T55" fmla="*/ 38 h 81"/>
              <a:gd name="T56" fmla="*/ 106 w 106"/>
              <a:gd name="T57" fmla="*/ 40 h 81"/>
              <a:gd name="T58" fmla="*/ 104 w 106"/>
              <a:gd name="T59" fmla="*/ 42 h 81"/>
              <a:gd name="T60" fmla="*/ 66 w 106"/>
              <a:gd name="T61" fmla="*/ 3 h 81"/>
              <a:gd name="T62" fmla="*/ 28 w 106"/>
              <a:gd name="T63" fmla="*/ 41 h 81"/>
              <a:gd name="T64" fmla="*/ 28 w 106"/>
              <a:gd name="T65" fmla="*/ 42 h 81"/>
              <a:gd name="T66" fmla="*/ 0 w 106"/>
              <a:gd name="T67" fmla="*/ 42 h 81"/>
              <a:gd name="T68" fmla="*/ 21 w 106"/>
              <a:gd name="T69" fmla="*/ 20 h 81"/>
              <a:gd name="T70" fmla="*/ 47 w 106"/>
              <a:gd name="T71" fmla="*/ 20 h 81"/>
              <a:gd name="T72" fmla="*/ 66 w 106"/>
              <a:gd name="T73" fmla="*/ 0 h 81"/>
              <a:gd name="T74" fmla="*/ 87 w 106"/>
              <a:gd name="T75" fmla="*/ 21 h 81"/>
              <a:gd name="T76" fmla="*/ 87 w 106"/>
              <a:gd name="T77" fmla="*/ 9 h 81"/>
              <a:gd name="T78" fmla="*/ 95 w 106"/>
              <a:gd name="T79" fmla="*/ 9 h 81"/>
              <a:gd name="T80" fmla="*/ 95 w 106"/>
              <a:gd name="T81" fmla="*/ 30 h 81"/>
              <a:gd name="T82" fmla="*/ 106 w 106"/>
              <a:gd name="T8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81">
                <a:moveTo>
                  <a:pt x="103" y="44"/>
                </a:moveTo>
                <a:cubicBezTo>
                  <a:pt x="85" y="26"/>
                  <a:pt x="85" y="26"/>
                  <a:pt x="85" y="26"/>
                </a:cubicBezTo>
                <a:cubicBezTo>
                  <a:pt x="66" y="7"/>
                  <a:pt x="66" y="7"/>
                  <a:pt x="66" y="7"/>
                </a:cubicBezTo>
                <a:cubicBezTo>
                  <a:pt x="47" y="26"/>
                  <a:pt x="47" y="26"/>
                  <a:pt x="47" y="26"/>
                </a:cubicBezTo>
                <a:cubicBezTo>
                  <a:pt x="29" y="44"/>
                  <a:pt x="29" y="44"/>
                  <a:pt x="29" y="44"/>
                </a:cubicBezTo>
                <a:cubicBezTo>
                  <a:pt x="4" y="44"/>
                  <a:pt x="4" y="44"/>
                  <a:pt x="4" y="44"/>
                </a:cubicBezTo>
                <a:cubicBezTo>
                  <a:pt x="4" y="81"/>
                  <a:pt x="4" y="81"/>
                  <a:pt x="4" y="81"/>
                </a:cubicBezTo>
                <a:cubicBezTo>
                  <a:pt x="66" y="81"/>
                  <a:pt x="66" y="81"/>
                  <a:pt x="66" y="81"/>
                </a:cubicBezTo>
                <a:cubicBezTo>
                  <a:pt x="66" y="53"/>
                  <a:pt x="66" y="53"/>
                  <a:pt x="66" y="53"/>
                </a:cubicBezTo>
                <a:cubicBezTo>
                  <a:pt x="84" y="53"/>
                  <a:pt x="84" y="53"/>
                  <a:pt x="84" y="53"/>
                </a:cubicBezTo>
                <a:cubicBezTo>
                  <a:pt x="84" y="81"/>
                  <a:pt x="84" y="81"/>
                  <a:pt x="84" y="81"/>
                </a:cubicBezTo>
                <a:cubicBezTo>
                  <a:pt x="103" y="81"/>
                  <a:pt x="103" y="81"/>
                  <a:pt x="103" y="81"/>
                </a:cubicBezTo>
                <a:cubicBezTo>
                  <a:pt x="103" y="44"/>
                  <a:pt x="103" y="44"/>
                  <a:pt x="103" y="44"/>
                </a:cubicBezTo>
                <a:close/>
                <a:moveTo>
                  <a:pt x="25" y="66"/>
                </a:moveTo>
                <a:cubicBezTo>
                  <a:pt x="11" y="66"/>
                  <a:pt x="11" y="66"/>
                  <a:pt x="11" y="66"/>
                </a:cubicBezTo>
                <a:cubicBezTo>
                  <a:pt x="11" y="52"/>
                  <a:pt x="11" y="52"/>
                  <a:pt x="11" y="52"/>
                </a:cubicBezTo>
                <a:cubicBezTo>
                  <a:pt x="25" y="52"/>
                  <a:pt x="25" y="52"/>
                  <a:pt x="25" y="52"/>
                </a:cubicBezTo>
                <a:lnTo>
                  <a:pt x="25" y="66"/>
                </a:lnTo>
                <a:close/>
                <a:moveTo>
                  <a:pt x="47" y="66"/>
                </a:moveTo>
                <a:cubicBezTo>
                  <a:pt x="33" y="66"/>
                  <a:pt x="33" y="66"/>
                  <a:pt x="33" y="66"/>
                </a:cubicBezTo>
                <a:cubicBezTo>
                  <a:pt x="33" y="52"/>
                  <a:pt x="33" y="52"/>
                  <a:pt x="33" y="52"/>
                </a:cubicBezTo>
                <a:cubicBezTo>
                  <a:pt x="47" y="52"/>
                  <a:pt x="47" y="52"/>
                  <a:pt x="47" y="52"/>
                </a:cubicBezTo>
                <a:lnTo>
                  <a:pt x="47" y="66"/>
                </a:lnTo>
                <a:close/>
                <a:moveTo>
                  <a:pt x="63" y="38"/>
                </a:moveTo>
                <a:cubicBezTo>
                  <a:pt x="59" y="38"/>
                  <a:pt x="56" y="35"/>
                  <a:pt x="56" y="31"/>
                </a:cubicBezTo>
                <a:cubicBezTo>
                  <a:pt x="56" y="28"/>
                  <a:pt x="59" y="25"/>
                  <a:pt x="63" y="25"/>
                </a:cubicBezTo>
                <a:cubicBezTo>
                  <a:pt x="67" y="25"/>
                  <a:pt x="70" y="28"/>
                  <a:pt x="70" y="31"/>
                </a:cubicBezTo>
                <a:cubicBezTo>
                  <a:pt x="70" y="35"/>
                  <a:pt x="67" y="38"/>
                  <a:pt x="63" y="38"/>
                </a:cubicBezTo>
                <a:close/>
                <a:moveTo>
                  <a:pt x="106" y="40"/>
                </a:moveTo>
                <a:cubicBezTo>
                  <a:pt x="104" y="42"/>
                  <a:pt x="104" y="42"/>
                  <a:pt x="104" y="42"/>
                </a:cubicBezTo>
                <a:cubicBezTo>
                  <a:pt x="66" y="3"/>
                  <a:pt x="66" y="3"/>
                  <a:pt x="66" y="3"/>
                </a:cubicBezTo>
                <a:cubicBezTo>
                  <a:pt x="28" y="41"/>
                  <a:pt x="28" y="41"/>
                  <a:pt x="28" y="41"/>
                </a:cubicBezTo>
                <a:cubicBezTo>
                  <a:pt x="28" y="42"/>
                  <a:pt x="28" y="42"/>
                  <a:pt x="28" y="42"/>
                </a:cubicBezTo>
                <a:cubicBezTo>
                  <a:pt x="0" y="42"/>
                  <a:pt x="0" y="42"/>
                  <a:pt x="0" y="42"/>
                </a:cubicBezTo>
                <a:cubicBezTo>
                  <a:pt x="21" y="20"/>
                  <a:pt x="21" y="20"/>
                  <a:pt x="21" y="20"/>
                </a:cubicBezTo>
                <a:cubicBezTo>
                  <a:pt x="47" y="20"/>
                  <a:pt x="47" y="20"/>
                  <a:pt x="47" y="20"/>
                </a:cubicBezTo>
                <a:cubicBezTo>
                  <a:pt x="66" y="0"/>
                  <a:pt x="66" y="0"/>
                  <a:pt x="66" y="0"/>
                </a:cubicBezTo>
                <a:cubicBezTo>
                  <a:pt x="87" y="21"/>
                  <a:pt x="87" y="21"/>
                  <a:pt x="87" y="21"/>
                </a:cubicBezTo>
                <a:cubicBezTo>
                  <a:pt x="87" y="9"/>
                  <a:pt x="87" y="9"/>
                  <a:pt x="87" y="9"/>
                </a:cubicBezTo>
                <a:cubicBezTo>
                  <a:pt x="95" y="9"/>
                  <a:pt x="95" y="9"/>
                  <a:pt x="95" y="9"/>
                </a:cubicBezTo>
                <a:cubicBezTo>
                  <a:pt x="95" y="30"/>
                  <a:pt x="95" y="30"/>
                  <a:pt x="95" y="30"/>
                </a:cubicBezTo>
                <a:lnTo>
                  <a:pt x="106" y="40"/>
                </a:lnTo>
                <a:close/>
              </a:path>
            </a:pathLst>
          </a:custGeom>
          <a:solidFill>
            <a:schemeClr val="accent5">
              <a:lumMod val="75000"/>
            </a:schemeClr>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9" name="Freeform 476"/>
          <p:cNvSpPr>
            <a:spLocks noEditPoints="1"/>
          </p:cNvSpPr>
          <p:nvPr/>
        </p:nvSpPr>
        <p:spPr bwMode="auto">
          <a:xfrm>
            <a:off x="1770740" y="1542906"/>
            <a:ext cx="1041341" cy="754547"/>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chemeClr val="accent5">
              <a:lumMod val="75000"/>
            </a:schemeClr>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10" name="Oval 493"/>
          <p:cNvSpPr>
            <a:spLocks noChangeArrowheads="1"/>
          </p:cNvSpPr>
          <p:nvPr/>
        </p:nvSpPr>
        <p:spPr bwMode="auto">
          <a:xfrm>
            <a:off x="1770740" y="3433277"/>
            <a:ext cx="730404" cy="66268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chemeClr val="accent5">
              <a:lumMod val="50000"/>
            </a:schemeClr>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11" name="Freeform 497"/>
          <p:cNvSpPr>
            <a:spLocks noEditPoints="1"/>
          </p:cNvSpPr>
          <p:nvPr/>
        </p:nvSpPr>
        <p:spPr bwMode="auto">
          <a:xfrm>
            <a:off x="6487219" y="1542906"/>
            <a:ext cx="563836" cy="777833"/>
          </a:xfrm>
          <a:custGeom>
            <a:avLst/>
            <a:gdLst>
              <a:gd name="T0" fmla="*/ 125 w 128"/>
              <a:gd name="T1" fmla="*/ 83 h 177"/>
              <a:gd name="T2" fmla="*/ 64 w 128"/>
              <a:gd name="T3" fmla="*/ 177 h 177"/>
              <a:gd name="T4" fmla="*/ 0 w 128"/>
              <a:gd name="T5" fmla="*/ 71 h 177"/>
              <a:gd name="T6" fmla="*/ 0 w 128"/>
              <a:gd name="T7" fmla="*/ 70 h 177"/>
              <a:gd name="T8" fmla="*/ 0 w 128"/>
              <a:gd name="T9" fmla="*/ 64 h 177"/>
              <a:gd name="T10" fmla="*/ 64 w 128"/>
              <a:gd name="T11" fmla="*/ 0 h 177"/>
              <a:gd name="T12" fmla="*/ 128 w 128"/>
              <a:gd name="T13" fmla="*/ 64 h 177"/>
              <a:gd name="T14" fmla="*/ 127 w 128"/>
              <a:gd name="T15" fmla="*/ 68 h 177"/>
              <a:gd name="T16" fmla="*/ 125 w 128"/>
              <a:gd name="T17" fmla="*/ 83 h 177"/>
              <a:gd name="T18" fmla="*/ 64 w 128"/>
              <a:gd name="T19" fmla="*/ 20 h 177"/>
              <a:gd name="T20" fmla="*/ 22 w 128"/>
              <a:gd name="T21" fmla="*/ 62 h 177"/>
              <a:gd name="T22" fmla="*/ 64 w 128"/>
              <a:gd name="T23" fmla="*/ 104 h 177"/>
              <a:gd name="T24" fmla="*/ 106 w 128"/>
              <a:gd name="T25" fmla="*/ 62 h 177"/>
              <a:gd name="T26" fmla="*/ 64 w 128"/>
              <a:gd name="T27" fmla="*/ 20 h 177"/>
              <a:gd name="T28" fmla="*/ 64 w 128"/>
              <a:gd name="T29" fmla="*/ 40 h 177"/>
              <a:gd name="T30" fmla="*/ 44 w 128"/>
              <a:gd name="T31" fmla="*/ 60 h 177"/>
              <a:gd name="T32" fmla="*/ 64 w 128"/>
              <a:gd name="T33" fmla="*/ 80 h 177"/>
              <a:gd name="T34" fmla="*/ 84 w 128"/>
              <a:gd name="T35" fmla="*/ 60 h 177"/>
              <a:gd name="T36" fmla="*/ 64 w 128"/>
              <a:gd name="T37"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177">
                <a:moveTo>
                  <a:pt x="125" y="83"/>
                </a:moveTo>
                <a:cubicBezTo>
                  <a:pt x="120" y="104"/>
                  <a:pt x="105" y="138"/>
                  <a:pt x="64" y="177"/>
                </a:cubicBezTo>
                <a:cubicBezTo>
                  <a:pt x="64" y="177"/>
                  <a:pt x="5" y="122"/>
                  <a:pt x="0" y="71"/>
                </a:cubicBezTo>
                <a:cubicBezTo>
                  <a:pt x="0" y="71"/>
                  <a:pt x="0" y="70"/>
                  <a:pt x="0" y="70"/>
                </a:cubicBezTo>
                <a:cubicBezTo>
                  <a:pt x="0" y="68"/>
                  <a:pt x="0" y="66"/>
                  <a:pt x="0" y="64"/>
                </a:cubicBezTo>
                <a:cubicBezTo>
                  <a:pt x="0" y="29"/>
                  <a:pt x="28" y="0"/>
                  <a:pt x="64" y="0"/>
                </a:cubicBezTo>
                <a:cubicBezTo>
                  <a:pt x="99" y="0"/>
                  <a:pt x="128" y="29"/>
                  <a:pt x="128" y="64"/>
                </a:cubicBezTo>
                <a:cubicBezTo>
                  <a:pt x="128" y="64"/>
                  <a:pt x="128" y="65"/>
                  <a:pt x="127" y="68"/>
                </a:cubicBezTo>
                <a:cubicBezTo>
                  <a:pt x="127" y="73"/>
                  <a:pt x="126" y="78"/>
                  <a:pt x="125" y="83"/>
                </a:cubicBezTo>
                <a:close/>
                <a:moveTo>
                  <a:pt x="64" y="20"/>
                </a:moveTo>
                <a:cubicBezTo>
                  <a:pt x="40" y="20"/>
                  <a:pt x="22" y="39"/>
                  <a:pt x="22" y="62"/>
                </a:cubicBezTo>
                <a:cubicBezTo>
                  <a:pt x="22" y="85"/>
                  <a:pt x="40" y="104"/>
                  <a:pt x="64" y="104"/>
                </a:cubicBezTo>
                <a:cubicBezTo>
                  <a:pt x="87" y="104"/>
                  <a:pt x="106" y="85"/>
                  <a:pt x="106" y="62"/>
                </a:cubicBezTo>
                <a:cubicBezTo>
                  <a:pt x="106" y="39"/>
                  <a:pt x="87" y="20"/>
                  <a:pt x="64" y="20"/>
                </a:cubicBezTo>
                <a:close/>
                <a:moveTo>
                  <a:pt x="64" y="40"/>
                </a:moveTo>
                <a:cubicBezTo>
                  <a:pt x="53" y="40"/>
                  <a:pt x="44" y="49"/>
                  <a:pt x="44" y="60"/>
                </a:cubicBezTo>
                <a:cubicBezTo>
                  <a:pt x="44" y="71"/>
                  <a:pt x="53" y="80"/>
                  <a:pt x="64" y="80"/>
                </a:cubicBezTo>
                <a:cubicBezTo>
                  <a:pt x="75" y="80"/>
                  <a:pt x="84" y="71"/>
                  <a:pt x="84" y="60"/>
                </a:cubicBezTo>
                <a:cubicBezTo>
                  <a:pt x="84" y="49"/>
                  <a:pt x="75" y="40"/>
                  <a:pt x="64" y="40"/>
                </a:cubicBezTo>
                <a:close/>
              </a:path>
            </a:pathLst>
          </a:custGeom>
          <a:solidFill>
            <a:schemeClr val="accent5">
              <a:lumMod val="50000"/>
            </a:schemeClr>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cxnSp>
        <p:nvCxnSpPr>
          <p:cNvPr id="12" name="直接连接符 11"/>
          <p:cNvCxnSpPr/>
          <p:nvPr/>
        </p:nvCxnSpPr>
        <p:spPr>
          <a:xfrm>
            <a:off x="1770740" y="2389686"/>
            <a:ext cx="403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87218" y="2389686"/>
            <a:ext cx="403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770740" y="4254954"/>
            <a:ext cx="403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487218" y="4254954"/>
            <a:ext cx="403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498"/>
          <p:cNvSpPr txBox="1"/>
          <p:nvPr/>
        </p:nvSpPr>
        <p:spPr>
          <a:xfrm>
            <a:off x="3418711" y="1928858"/>
            <a:ext cx="2534920" cy="368300"/>
          </a:xfrm>
          <a:prstGeom prst="rect">
            <a:avLst/>
          </a:prstGeom>
          <a:noFill/>
        </p:spPr>
        <p:txBody>
          <a:bodyPr wrap="none" rtlCol="0" anchor="ctr">
            <a:spAutoFit/>
          </a:bodyPr>
          <a:lstStyle/>
          <a:p>
            <a:pPr algn="l">
              <a:spcBef>
                <a:spcPct val="0"/>
              </a:spcBef>
              <a:buFont typeface="Arial" panose="020B0604020202020204" pitchFamily="34" charset="0"/>
              <a:buNone/>
            </a:pP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Amichai-Hamburger</a:t>
            </a:r>
            <a:endPar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TextBox 499"/>
          <p:cNvSpPr txBox="1"/>
          <p:nvPr/>
        </p:nvSpPr>
        <p:spPr>
          <a:xfrm>
            <a:off x="9071184" y="1959338"/>
            <a:ext cx="1097280" cy="368300"/>
          </a:xfrm>
          <a:prstGeom prst="rect">
            <a:avLst/>
          </a:prstGeom>
          <a:noFill/>
        </p:spPr>
        <p:txBody>
          <a:bodyPr wrap="none" rtlCol="0" anchor="ctr">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李昂等人</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TextBox 500"/>
          <p:cNvSpPr txBox="1"/>
          <p:nvPr/>
        </p:nvSpPr>
        <p:spPr>
          <a:xfrm>
            <a:off x="3791456" y="3794150"/>
            <a:ext cx="2011680" cy="368300"/>
          </a:xfrm>
          <a:prstGeom prst="rect">
            <a:avLst/>
          </a:prstGeom>
          <a:noFill/>
        </p:spPr>
        <p:txBody>
          <a:bodyPr wrap="none" rtlCol="0" anchor="ctr">
            <a:spAutoFit/>
          </a:bodyPr>
          <a:lstStyle/>
          <a:p>
            <a:pPr algn="l">
              <a:spcBef>
                <a:spcPct val="0"/>
              </a:spcBef>
              <a:buFont typeface="Arial" panose="020B0604020202020204" pitchFamily="34" charset="0"/>
              <a:buNone/>
            </a:pP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中科院相关项目组</a:t>
            </a:r>
            <a:endParaRPr lang="zh-CN" altLang="en-US"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TextBox 501"/>
          <p:cNvSpPr txBox="1"/>
          <p:nvPr/>
        </p:nvSpPr>
        <p:spPr>
          <a:xfrm>
            <a:off x="9071184" y="3794150"/>
            <a:ext cx="1554480" cy="368300"/>
          </a:xfrm>
          <a:prstGeom prst="rect">
            <a:avLst/>
          </a:prstGeom>
          <a:noFill/>
        </p:spPr>
        <p:txBody>
          <a:bodyPr wrap="none" rtlCol="0" anchor="ctr">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中科院项目组</a:t>
            </a:r>
            <a:endPar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TextBox 503"/>
          <p:cNvSpPr txBox="1"/>
          <p:nvPr/>
        </p:nvSpPr>
        <p:spPr>
          <a:xfrm>
            <a:off x="1645516" y="2479734"/>
            <a:ext cx="4296169" cy="810260"/>
          </a:xfrm>
          <a:prstGeom prst="rect">
            <a:avLst/>
          </a:prstGeom>
          <a:noFill/>
        </p:spPr>
        <p:txBody>
          <a:bodyPr wrap="square" rtlCol="0">
            <a:spAutoFit/>
          </a:bodyPr>
          <a:lstStyle/>
          <a:p>
            <a:pPr>
              <a:lnSpc>
                <a:spcPct val="13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2003</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年，首次从实证研究的角度</a:t>
            </a:r>
            <a:r>
              <a:rPr lang="zh-CN" altLang="en-US" sz="1800"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证明</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了网络行为特征与心理特征(人格)之间存在</a:t>
            </a:r>
            <a:r>
              <a:rPr lang="zh-CN" altLang="en-US" sz="1800" b="1" dirty="0" smtClean="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相关关系</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TextBox 504"/>
          <p:cNvSpPr txBox="1"/>
          <p:nvPr/>
        </p:nvSpPr>
        <p:spPr>
          <a:xfrm>
            <a:off x="6385619" y="2479734"/>
            <a:ext cx="4296169" cy="81026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65000"/>
                    <a:lumOff val="35000"/>
                  </a:schemeClr>
                </a:solidFill>
              </a:rPr>
              <a:t>根据新浪微博的</a:t>
            </a:r>
            <a:r>
              <a:rPr lang="zh-CN" altLang="en-US" sz="1800" b="1" dirty="0" smtClean="0">
                <a:solidFill>
                  <a:schemeClr val="accent5">
                    <a:lumMod val="75000"/>
                  </a:schemeClr>
                </a:solidFill>
                <a:cs typeface="Arial" panose="020B0604020202020204" pitchFamily="34" charset="0"/>
              </a:rPr>
              <a:t>使用功能与数据格式</a:t>
            </a:r>
            <a:r>
              <a:rPr lang="zh-CN" altLang="en-US" dirty="0">
                <a:solidFill>
                  <a:schemeClr val="tx1">
                    <a:lumMod val="65000"/>
                    <a:lumOff val="35000"/>
                  </a:schemeClr>
                </a:solidFill>
              </a:rPr>
              <a:t>,设计特征向量测量被试者的</a:t>
            </a:r>
            <a:r>
              <a:rPr lang="zh-CN" altLang="en-US" sz="1800" b="1" dirty="0" smtClean="0">
                <a:solidFill>
                  <a:schemeClr val="accent5">
                    <a:lumMod val="75000"/>
                  </a:schemeClr>
                </a:solidFill>
                <a:cs typeface="Arial" panose="020B0604020202020204" pitchFamily="34" charset="0"/>
              </a:rPr>
              <a:t>抑郁、焦虑</a:t>
            </a:r>
            <a:r>
              <a:rPr lang="zh-CN" altLang="en-US" dirty="0">
                <a:solidFill>
                  <a:schemeClr val="tx1">
                    <a:lumMod val="65000"/>
                    <a:lumOff val="35000"/>
                  </a:schemeClr>
                </a:solidFill>
              </a:rPr>
              <a:t>水平。</a:t>
            </a:r>
            <a:endParaRPr lang="zh-CN" altLang="en-US" dirty="0">
              <a:solidFill>
                <a:schemeClr val="tx1">
                  <a:lumMod val="65000"/>
                  <a:lumOff val="35000"/>
                </a:schemeClr>
              </a:solidFill>
            </a:endParaRPr>
          </a:p>
        </p:txBody>
      </p:sp>
      <p:sp>
        <p:nvSpPr>
          <p:cNvPr id="26" name="TextBox 505"/>
          <p:cNvSpPr txBox="1"/>
          <p:nvPr/>
        </p:nvSpPr>
        <p:spPr>
          <a:xfrm>
            <a:off x="1639166" y="4355428"/>
            <a:ext cx="4296169" cy="1090295"/>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65000"/>
                    <a:lumOff val="35000"/>
                  </a:schemeClr>
                </a:solidFill>
              </a:rPr>
              <a:t>将多任务增量回归的分析方法用于文本挖掘，通过收集分析用户</a:t>
            </a:r>
            <a:r>
              <a:rPr lang="zh-CN" altLang="en-US" sz="1800" b="1" dirty="0" smtClean="0">
                <a:solidFill>
                  <a:schemeClr val="accent5">
                    <a:lumMod val="75000"/>
                  </a:schemeClr>
                </a:solidFill>
                <a:cs typeface="Arial" panose="020B0604020202020204" pitchFamily="34" charset="0"/>
              </a:rPr>
              <a:t>好友数，收藏数</a:t>
            </a:r>
            <a:r>
              <a:rPr lang="zh-CN" altLang="en-US" dirty="0">
                <a:solidFill>
                  <a:schemeClr val="tx1">
                    <a:lumMod val="65000"/>
                    <a:lumOff val="35000"/>
                  </a:schemeClr>
                </a:solidFill>
              </a:rPr>
              <a:t>等10个维度的特征信息，分析预测了用户的</a:t>
            </a:r>
            <a:r>
              <a:rPr lang="zh-CN" altLang="en-US" sz="1800" b="1" dirty="0" smtClean="0">
                <a:solidFill>
                  <a:schemeClr val="accent5">
                    <a:lumMod val="75000"/>
                  </a:schemeClr>
                </a:solidFill>
                <a:cs typeface="Arial" panose="020B0604020202020204" pitchFamily="34" charset="0"/>
              </a:rPr>
              <a:t>大五人格特征</a:t>
            </a:r>
            <a:endParaRPr lang="zh-CN" altLang="en-US" dirty="0">
              <a:solidFill>
                <a:schemeClr val="tx1">
                  <a:lumMod val="65000"/>
                  <a:lumOff val="35000"/>
                </a:schemeClr>
              </a:solidFill>
            </a:endParaRPr>
          </a:p>
        </p:txBody>
      </p:sp>
      <p:sp>
        <p:nvSpPr>
          <p:cNvPr id="27" name="TextBox 506"/>
          <p:cNvSpPr txBox="1"/>
          <p:nvPr/>
        </p:nvSpPr>
        <p:spPr>
          <a:xfrm>
            <a:off x="6385619" y="4355428"/>
            <a:ext cx="4296169" cy="1090295"/>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65000"/>
                    <a:lumOff val="35000"/>
                  </a:schemeClr>
                </a:solidFill>
              </a:rPr>
              <a:t>对用户微博文本进行挖掘，利用汉语改进的LIWC软件来获取被试者在88个</a:t>
            </a:r>
            <a:r>
              <a:rPr lang="zh-CN" altLang="en-US" sz="1800" b="1" dirty="0">
                <a:solidFill>
                  <a:schemeClr val="accent5">
                    <a:lumMod val="75000"/>
                  </a:schemeClr>
                </a:solidFill>
                <a:cs typeface="Arial" panose="020B0604020202020204" pitchFamily="34" charset="0"/>
              </a:rPr>
              <a:t>内容类</a:t>
            </a:r>
            <a:r>
              <a:rPr lang="zh-CN" altLang="en-US" sz="1400" dirty="0">
                <a:solidFill>
                  <a:schemeClr val="tx1">
                    <a:lumMod val="65000"/>
                    <a:lumOff val="35000"/>
                  </a:schemeClr>
                </a:solidFill>
              </a:rPr>
              <a:t>网络行为特征</a:t>
            </a:r>
            <a:r>
              <a:rPr lang="zh-CN" altLang="en-US" dirty="0">
                <a:solidFill>
                  <a:schemeClr val="tx1">
                    <a:lumMod val="65000"/>
                    <a:lumOff val="35000"/>
                  </a:schemeClr>
                </a:solidFill>
              </a:rPr>
              <a:t>上的取值，以此评估用户的</a:t>
            </a:r>
            <a:r>
              <a:rPr lang="zh-CN" altLang="en-US" sz="1800" b="1" dirty="0" smtClean="0">
                <a:solidFill>
                  <a:schemeClr val="accent5">
                    <a:lumMod val="75000"/>
                  </a:schemeClr>
                </a:solidFill>
                <a:cs typeface="Arial" panose="020B0604020202020204" pitchFamily="34" charset="0"/>
              </a:rPr>
              <a:t>主观幸福感</a:t>
            </a:r>
            <a:r>
              <a:rPr lang="zh-CN" altLang="en-US" dirty="0">
                <a:solidFill>
                  <a:schemeClr val="tx1">
                    <a:lumMod val="65000"/>
                    <a:lumOff val="35000"/>
                  </a:schemeClr>
                </a:solidFill>
              </a:rPr>
              <a:t>。</a:t>
            </a:r>
            <a:endParaRPr lang="zh-CN" altLang="en-US" dirty="0">
              <a:solidFill>
                <a:schemeClr val="tx1">
                  <a:lumMod val="65000"/>
                  <a:lumOff val="35000"/>
                </a:schemeClr>
              </a:solidFill>
            </a:endParaRPr>
          </a:p>
        </p:txBody>
      </p:sp>
      <p:sp>
        <p:nvSpPr>
          <p:cNvPr id="30" name="TextBox 29"/>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1+#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22" presetClass="entr" presetSubtype="8"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8"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1500"/>
                            </p:stCondLst>
                            <p:childTnLst>
                              <p:par>
                                <p:cTn id="35" presetID="12" presetClass="entr" presetSubtype="4" fill="hold" grpId="0" nodeType="afterEffect">
                                  <p:stCondLst>
                                    <p:cond delay="0"/>
                                  </p:stCondLst>
                                  <p:iterate type="lt">
                                    <p:tmPct val="50000"/>
                                  </p:iterate>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300"/>
                                        <p:tgtEl>
                                          <p:spTgt spid="16"/>
                                        </p:tgtEl>
                                        <p:attrNameLst>
                                          <p:attrName>ppt_y</p:attrName>
                                        </p:attrNameLst>
                                      </p:cBhvr>
                                      <p:tavLst>
                                        <p:tav tm="0">
                                          <p:val>
                                            <p:strVal val="#ppt_y+#ppt_h*1.125000"/>
                                          </p:val>
                                        </p:tav>
                                        <p:tav tm="100000">
                                          <p:val>
                                            <p:strVal val="#ppt_y"/>
                                          </p:val>
                                        </p:tav>
                                      </p:tavLst>
                                    </p:anim>
                                    <p:animEffect transition="in" filter="wipe(up)">
                                      <p:cBhvr>
                                        <p:cTn id="38" dur="300"/>
                                        <p:tgtEl>
                                          <p:spTgt spid="16"/>
                                        </p:tgtEl>
                                      </p:cBhvr>
                                    </p:animEffect>
                                  </p:childTnLst>
                                </p:cTn>
                              </p:par>
                              <p:par>
                                <p:cTn id="39" presetID="12" presetClass="entr" presetSubtype="4" fill="hold" grpId="0" nodeType="withEffect">
                                  <p:stCondLst>
                                    <p:cond delay="0"/>
                                  </p:stCondLst>
                                  <p:iterate type="lt">
                                    <p:tmPct val="50000"/>
                                  </p:iterate>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300"/>
                                        <p:tgtEl>
                                          <p:spTgt spid="17"/>
                                        </p:tgtEl>
                                        <p:attrNameLst>
                                          <p:attrName>ppt_y</p:attrName>
                                        </p:attrNameLst>
                                      </p:cBhvr>
                                      <p:tavLst>
                                        <p:tav tm="0">
                                          <p:val>
                                            <p:strVal val="#ppt_y+#ppt_h*1.125000"/>
                                          </p:val>
                                        </p:tav>
                                        <p:tav tm="100000">
                                          <p:val>
                                            <p:strVal val="#ppt_y"/>
                                          </p:val>
                                        </p:tav>
                                      </p:tavLst>
                                    </p:anim>
                                    <p:animEffect transition="in" filter="wipe(up)">
                                      <p:cBhvr>
                                        <p:cTn id="42" dur="300"/>
                                        <p:tgtEl>
                                          <p:spTgt spid="17"/>
                                        </p:tgtEl>
                                      </p:cBhvr>
                                    </p:animEffect>
                                  </p:childTnLst>
                                </p:cTn>
                              </p:par>
                              <p:par>
                                <p:cTn id="43" presetID="12" presetClass="entr" presetSubtype="4" fill="hold" grpId="0" nodeType="withEffect">
                                  <p:stCondLst>
                                    <p:cond delay="0"/>
                                  </p:stCondLst>
                                  <p:iterate type="lt">
                                    <p:tmPct val="50000"/>
                                  </p:iterate>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300"/>
                                        <p:tgtEl>
                                          <p:spTgt spid="21"/>
                                        </p:tgtEl>
                                        <p:attrNameLst>
                                          <p:attrName>ppt_y</p:attrName>
                                        </p:attrNameLst>
                                      </p:cBhvr>
                                      <p:tavLst>
                                        <p:tav tm="0">
                                          <p:val>
                                            <p:strVal val="#ppt_y+#ppt_h*1.125000"/>
                                          </p:val>
                                        </p:tav>
                                        <p:tav tm="100000">
                                          <p:val>
                                            <p:strVal val="#ppt_y"/>
                                          </p:val>
                                        </p:tav>
                                      </p:tavLst>
                                    </p:anim>
                                    <p:animEffect transition="in" filter="wipe(up)">
                                      <p:cBhvr>
                                        <p:cTn id="46" dur="300"/>
                                        <p:tgtEl>
                                          <p:spTgt spid="21"/>
                                        </p:tgtEl>
                                      </p:cBhvr>
                                    </p:animEffect>
                                  </p:childTnLst>
                                </p:cTn>
                              </p:par>
                              <p:par>
                                <p:cTn id="47" presetID="12" presetClass="entr" presetSubtype="4" fill="hold" grpId="0" nodeType="withEffect">
                                  <p:stCondLst>
                                    <p:cond delay="0"/>
                                  </p:stCondLst>
                                  <p:iterate type="lt">
                                    <p:tmPct val="50000"/>
                                  </p:iterate>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300"/>
                                        <p:tgtEl>
                                          <p:spTgt spid="23"/>
                                        </p:tgtEl>
                                        <p:attrNameLst>
                                          <p:attrName>ppt_y</p:attrName>
                                        </p:attrNameLst>
                                      </p:cBhvr>
                                      <p:tavLst>
                                        <p:tav tm="0">
                                          <p:val>
                                            <p:strVal val="#ppt_y+#ppt_h*1.125000"/>
                                          </p:val>
                                        </p:tav>
                                        <p:tav tm="100000">
                                          <p:val>
                                            <p:strVal val="#ppt_y"/>
                                          </p:val>
                                        </p:tav>
                                      </p:tavLst>
                                    </p:anim>
                                    <p:animEffect transition="in" filter="wipe(up)">
                                      <p:cBhvr>
                                        <p:cTn id="50" dur="300"/>
                                        <p:tgtEl>
                                          <p:spTgt spid="23"/>
                                        </p:tgtEl>
                                      </p:cBhvr>
                                    </p:animEffect>
                                  </p:childTnLst>
                                </p:cTn>
                              </p:par>
                              <p:par>
                                <p:cTn id="51" presetID="10" presetClass="entr" presetSubtype="0" fill="hold" grpId="0" nodeType="withEffect">
                                  <p:stCondLst>
                                    <p:cond delay="1000"/>
                                  </p:stCondLst>
                                  <p:iterate type="lt">
                                    <p:tmPct val="10000"/>
                                  </p:iterate>
                                  <p:childTnLst>
                                    <p:set>
                                      <p:cBhvr>
                                        <p:cTn id="52" dur="1" fill="hold">
                                          <p:stCondLst>
                                            <p:cond delay="0"/>
                                          </p:stCondLst>
                                        </p:cTn>
                                        <p:tgtEl>
                                          <p:spTgt spid="24"/>
                                        </p:tgtEl>
                                        <p:attrNameLst>
                                          <p:attrName>style.visibility</p:attrName>
                                        </p:attrNameLst>
                                      </p:cBhvr>
                                      <p:to>
                                        <p:strVal val="visible"/>
                                      </p:to>
                                    </p:set>
                                    <p:animEffect transition="in" filter="fade">
                                      <p:cBhvr>
                                        <p:cTn id="53" dur="100"/>
                                        <p:tgtEl>
                                          <p:spTgt spid="24"/>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25"/>
                                        </p:tgtEl>
                                        <p:attrNameLst>
                                          <p:attrName>style.visibility</p:attrName>
                                        </p:attrNameLst>
                                      </p:cBhvr>
                                      <p:to>
                                        <p:strVal val="visible"/>
                                      </p:to>
                                    </p:set>
                                    <p:animEffect transition="in" filter="fade">
                                      <p:cBhvr>
                                        <p:cTn id="56" dur="100"/>
                                        <p:tgtEl>
                                          <p:spTgt spid="25"/>
                                        </p:tgtEl>
                                      </p:cBhvr>
                                    </p:animEffect>
                                  </p:childTnLst>
                                </p:cTn>
                              </p:par>
                              <p:par>
                                <p:cTn id="57" presetID="10" presetClass="entr" presetSubtype="0" fill="hold" grpId="0" nodeType="withEffect">
                                  <p:stCondLst>
                                    <p:cond delay="1000"/>
                                  </p:stCondLst>
                                  <p:iterate type="lt">
                                    <p:tmPct val="10000"/>
                                  </p:iterate>
                                  <p:childTnLst>
                                    <p:set>
                                      <p:cBhvr>
                                        <p:cTn id="58" dur="1" fill="hold">
                                          <p:stCondLst>
                                            <p:cond delay="0"/>
                                          </p:stCondLst>
                                        </p:cTn>
                                        <p:tgtEl>
                                          <p:spTgt spid="26"/>
                                        </p:tgtEl>
                                        <p:attrNameLst>
                                          <p:attrName>style.visibility</p:attrName>
                                        </p:attrNameLst>
                                      </p:cBhvr>
                                      <p:to>
                                        <p:strVal val="visible"/>
                                      </p:to>
                                    </p:set>
                                    <p:animEffect transition="in" filter="fade">
                                      <p:cBhvr>
                                        <p:cTn id="59" dur="100"/>
                                        <p:tgtEl>
                                          <p:spTgt spid="26"/>
                                        </p:tgtEl>
                                      </p:cBhvr>
                                    </p:animEffect>
                                  </p:childTnLst>
                                </p:cTn>
                              </p:par>
                              <p:par>
                                <p:cTn id="60" presetID="10" presetClass="entr" presetSubtype="0" fill="hold" grpId="0" nodeType="withEffect">
                                  <p:stCondLst>
                                    <p:cond delay="1000"/>
                                  </p:stCondLst>
                                  <p:iterate type="lt">
                                    <p:tmPct val="10000"/>
                                  </p:iterate>
                                  <p:childTnLst>
                                    <p:set>
                                      <p:cBhvr>
                                        <p:cTn id="61" dur="1" fill="hold">
                                          <p:stCondLst>
                                            <p:cond delay="0"/>
                                          </p:stCondLst>
                                        </p:cTn>
                                        <p:tgtEl>
                                          <p:spTgt spid="27"/>
                                        </p:tgtEl>
                                        <p:attrNameLst>
                                          <p:attrName>style.visibility</p:attrName>
                                        </p:attrNameLst>
                                      </p:cBhvr>
                                      <p:to>
                                        <p:strVal val="visible"/>
                                      </p:to>
                                    </p:set>
                                    <p:animEffect transition="in" filter="fade">
                                      <p:cBhvr>
                                        <p:cTn id="62" dur="100"/>
                                        <p:tgtEl>
                                          <p:spTgt spid="27"/>
                                        </p:tgtEl>
                                      </p:cBhvr>
                                    </p:animEffect>
                                  </p:childTnLst>
                                </p:cTn>
                              </p:par>
                            </p:childTnLst>
                          </p:cTn>
                        </p:par>
                        <p:par>
                          <p:cTn id="63" fill="hold">
                            <p:stCondLst>
                              <p:cond delay="3950"/>
                            </p:stCondLst>
                            <p:childTnLst>
                              <p:par>
                                <p:cTn id="64" presetID="10" presetClass="entr" presetSubtype="0"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6" grpId="0"/>
      <p:bldP spid="17" grpId="0"/>
      <p:bldP spid="21" grpId="0"/>
      <p:bldP spid="23" grpId="0"/>
      <p:bldP spid="24" grpId="0"/>
      <p:bldP spid="25" grpId="0"/>
      <p:bldP spid="26" grpId="0"/>
      <p:bldP spid="27"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218267" cy="6858000"/>
          </a:xfrm>
          <a:prstGeom prst="rect">
            <a:avLst/>
          </a:prstGeom>
        </p:spPr>
      </p:pic>
      <p:sp>
        <p:nvSpPr>
          <p:cNvPr id="55" name="矩形 5"/>
          <p:cNvSpPr/>
          <p:nvPr/>
        </p:nvSpPr>
        <p:spPr>
          <a:xfrm>
            <a:off x="-10646" y="2619375"/>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文本框 12"/>
          <p:cNvSpPr txBox="1"/>
          <p:nvPr/>
        </p:nvSpPr>
        <p:spPr>
          <a:xfrm>
            <a:off x="4579851" y="3573016"/>
            <a:ext cx="3105150" cy="1260475"/>
          </a:xfrm>
          <a:prstGeom prst="rect">
            <a:avLst/>
          </a:prstGeom>
          <a:noFill/>
        </p:spPr>
        <p:txBody>
          <a:bodyPr wrap="none" rtlCol="0">
            <a:spAutoFit/>
          </a:bodyPr>
          <a:lstStyle/>
          <a:p>
            <a:pPr algn="ctr"/>
            <a:r>
              <a:rPr lang="zh-CN" altLang="en-US" sz="4800" b="1" dirty="0" smtClean="0">
                <a:solidFill>
                  <a:schemeClr val="accent5">
                    <a:lumMod val="60000"/>
                    <a:lumOff val="40000"/>
                  </a:schemeClr>
                </a:solidFill>
                <a:latin typeface="微软雅黑" panose="020B0503020204020204" pitchFamily="34" charset="-122"/>
                <a:ea typeface="微软雅黑" panose="020B0503020204020204" pitchFamily="34" charset="-122"/>
              </a:rPr>
              <a:t>研究内容</a:t>
            </a:r>
            <a:endParaRPr lang="en-US" altLang="zh-CN" sz="4800" b="1" dirty="0" smtClean="0">
              <a:solidFill>
                <a:schemeClr val="accent5">
                  <a:lumMod val="60000"/>
                  <a:lumOff val="40000"/>
                </a:schemeClr>
              </a:solidFill>
              <a:latin typeface="微软雅黑" panose="020B0503020204020204" pitchFamily="34" charset="-122"/>
              <a:ea typeface="微软雅黑" panose="020B0503020204020204" pitchFamily="34" charset="-122"/>
            </a:endParaRPr>
          </a:p>
          <a:p>
            <a:pPr algn="ctr">
              <a:defRPr/>
            </a:pPr>
            <a:r>
              <a:rPr lang="en-US"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rPr>
              <a:t>Thesis Description</a:t>
            </a:r>
            <a:endParaRPr lang="zh-CN"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60" name="组合 59"/>
          <p:cNvGrpSpPr/>
          <p:nvPr/>
        </p:nvGrpSpPr>
        <p:grpSpPr>
          <a:xfrm>
            <a:off x="4618355" y="4940935"/>
            <a:ext cx="1763395" cy="215265"/>
            <a:chOff x="4369395" y="3284984"/>
            <a:chExt cx="1436675" cy="215265"/>
          </a:xfrm>
        </p:grpSpPr>
        <p:sp>
          <p:nvSpPr>
            <p:cNvPr id="61" name="文本框 9"/>
            <p:cNvSpPr txBox="1"/>
            <p:nvPr/>
          </p:nvSpPr>
          <p:spPr>
            <a:xfrm>
              <a:off x="4581935" y="3284984"/>
              <a:ext cx="1224135" cy="215265"/>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数据的收集与处理</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4369395" y="3316401"/>
              <a:ext cx="159769" cy="150495"/>
              <a:chOff x="5005199" y="3717032"/>
              <a:chExt cx="159769" cy="150495"/>
            </a:xfrm>
          </p:grpSpPr>
          <p:sp>
            <p:nvSpPr>
              <p:cNvPr id="63" name="椭圆 62"/>
              <p:cNvSpPr/>
              <p:nvPr/>
            </p:nvSpPr>
            <p:spPr>
              <a:xfrm>
                <a:off x="5005199" y="3717032"/>
                <a:ext cx="137615" cy="150495"/>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4" name="等腰三角形 6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65" name="组合 64"/>
          <p:cNvGrpSpPr/>
          <p:nvPr/>
        </p:nvGrpSpPr>
        <p:grpSpPr>
          <a:xfrm>
            <a:off x="6495149" y="4939898"/>
            <a:ext cx="1436675" cy="215265"/>
            <a:chOff x="4369395" y="3284984"/>
            <a:chExt cx="1436675" cy="215265"/>
          </a:xfrm>
        </p:grpSpPr>
        <p:sp>
          <p:nvSpPr>
            <p:cNvPr id="66" name="文本框 9"/>
            <p:cNvSpPr txBox="1"/>
            <p:nvPr/>
          </p:nvSpPr>
          <p:spPr>
            <a:xfrm>
              <a:off x="4581935" y="3284984"/>
              <a:ext cx="1224135" cy="215265"/>
            </a:xfrm>
            <a:prstGeom prst="rect">
              <a:avLst/>
            </a:prstGeom>
            <a:noFill/>
          </p:spPr>
          <p:txBody>
            <a:bodyPr wrap="square" lIns="0" tIns="0" rIns="0" bIns="0" rtlCol="0">
              <a:spAutoFit/>
            </a:bodyPr>
            <a:lstStyle/>
            <a:p>
              <a:pPr marL="0" lvl="1"/>
              <a:r>
                <a:rPr lang="en-US" altLang="zh-CN" sz="1400" dirty="0">
                  <a:solidFill>
                    <a:schemeClr val="accent5">
                      <a:lumMod val="60000"/>
                      <a:lumOff val="40000"/>
                    </a:schemeClr>
                  </a:solidFill>
                  <a:latin typeface="微软雅黑" panose="020B0503020204020204" pitchFamily="34" charset="-122"/>
                  <a:ea typeface="微软雅黑" panose="020B0503020204020204" pitchFamily="34" charset="-122"/>
                </a:rPr>
                <a:t>LDA</a:t>
              </a:r>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模型</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4369395" y="3316401"/>
              <a:ext cx="168551" cy="168551"/>
              <a:chOff x="5005199" y="3717032"/>
              <a:chExt cx="168551" cy="168551"/>
            </a:xfrm>
          </p:grpSpPr>
          <p:sp>
            <p:nvSpPr>
              <p:cNvPr id="68" name="椭圆 6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9" name="等腰三角形 6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75" name="组合 74"/>
          <p:cNvGrpSpPr/>
          <p:nvPr/>
        </p:nvGrpSpPr>
        <p:grpSpPr>
          <a:xfrm>
            <a:off x="4618434" y="5268515"/>
            <a:ext cx="1469060" cy="215265"/>
            <a:chOff x="4039830" y="3316734"/>
            <a:chExt cx="1469060" cy="215265"/>
          </a:xfrm>
        </p:grpSpPr>
        <p:sp>
          <p:nvSpPr>
            <p:cNvPr id="76" name="文本框 9"/>
            <p:cNvSpPr txBox="1"/>
            <p:nvPr/>
          </p:nvSpPr>
          <p:spPr>
            <a:xfrm>
              <a:off x="4284755" y="3316734"/>
              <a:ext cx="1224135" cy="215265"/>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人格模型</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039830" y="3341166"/>
              <a:ext cx="168551" cy="168551"/>
              <a:chOff x="4675634" y="3741797"/>
              <a:chExt cx="168551" cy="168551"/>
            </a:xfrm>
          </p:grpSpPr>
          <p:sp>
            <p:nvSpPr>
              <p:cNvPr id="78" name="椭圆 77"/>
              <p:cNvSpPr/>
              <p:nvPr/>
            </p:nvSpPr>
            <p:spPr>
              <a:xfrm>
                <a:off x="4675634" y="3741797"/>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79" name="等腰三角形 78"/>
              <p:cNvSpPr/>
              <p:nvPr/>
            </p:nvSpPr>
            <p:spPr>
              <a:xfrm rot="5400000">
                <a:off x="4718614" y="376569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80" name="组合 79"/>
          <p:cNvGrpSpPr/>
          <p:nvPr/>
        </p:nvGrpSpPr>
        <p:grpSpPr>
          <a:xfrm>
            <a:off x="6495149" y="5237455"/>
            <a:ext cx="1436675" cy="215265"/>
            <a:chOff x="4369395" y="3284984"/>
            <a:chExt cx="1436675" cy="215265"/>
          </a:xfrm>
        </p:grpSpPr>
        <p:sp>
          <p:nvSpPr>
            <p:cNvPr id="88" name="文本框 9"/>
            <p:cNvSpPr txBox="1"/>
            <p:nvPr/>
          </p:nvSpPr>
          <p:spPr>
            <a:xfrm>
              <a:off x="4581935" y="3284984"/>
              <a:ext cx="1224135" cy="215265"/>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难点分析</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4369395" y="3316401"/>
              <a:ext cx="168551" cy="168551"/>
              <a:chOff x="5005199" y="3717032"/>
              <a:chExt cx="168551" cy="168551"/>
            </a:xfrm>
          </p:grpSpPr>
          <p:sp>
            <p:nvSpPr>
              <p:cNvPr id="90" name="椭圆 89"/>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91" name="等腰三角形 9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39" name="组合 38"/>
          <p:cNvGrpSpPr>
            <a:grpSpLocks noChangeAspect="1"/>
          </p:cNvGrpSpPr>
          <p:nvPr/>
        </p:nvGrpSpPr>
        <p:grpSpPr>
          <a:xfrm>
            <a:off x="5568207" y="2132856"/>
            <a:ext cx="1128001" cy="967612"/>
            <a:chOff x="5084763" y="971548"/>
            <a:chExt cx="323865" cy="277813"/>
          </a:xfrm>
          <a:solidFill>
            <a:schemeClr val="accent5">
              <a:lumMod val="60000"/>
              <a:lumOff val="40000"/>
            </a:schemeClr>
          </a:solidFill>
        </p:grpSpPr>
        <p:sp>
          <p:nvSpPr>
            <p:cNvPr id="4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3" name="TextBox 42"/>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2" name="组合 1"/>
          <p:cNvGrpSpPr/>
          <p:nvPr/>
        </p:nvGrpSpPr>
        <p:grpSpPr>
          <a:xfrm>
            <a:off x="4619069" y="5611415"/>
            <a:ext cx="1469060" cy="215265"/>
            <a:chOff x="4039830" y="3316734"/>
            <a:chExt cx="1469060" cy="215265"/>
          </a:xfrm>
        </p:grpSpPr>
        <p:sp>
          <p:nvSpPr>
            <p:cNvPr id="3" name="文本框 9"/>
            <p:cNvSpPr txBox="1"/>
            <p:nvPr/>
          </p:nvSpPr>
          <p:spPr>
            <a:xfrm>
              <a:off x="4284755" y="3316734"/>
              <a:ext cx="1224135" cy="215265"/>
            </a:xfrm>
            <a:prstGeom prst="rect">
              <a:avLst/>
            </a:prstGeom>
            <a:noFill/>
          </p:spPr>
          <p:txBody>
            <a:bodyPr wrap="square" lIns="0" tIns="0" rIns="0" bIns="0" rtlCol="0">
              <a:spAutoFit/>
            </a:bodyPr>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展示平台</a:t>
              </a:r>
              <a:endPar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039830" y="3341166"/>
              <a:ext cx="168551" cy="168551"/>
              <a:chOff x="4675634" y="3741797"/>
              <a:chExt cx="168551" cy="168551"/>
            </a:xfrm>
          </p:grpSpPr>
          <p:sp>
            <p:nvSpPr>
              <p:cNvPr id="5" name="椭圆 4"/>
              <p:cNvSpPr/>
              <p:nvPr/>
            </p:nvSpPr>
            <p:spPr>
              <a:xfrm>
                <a:off x="4675634" y="3741797"/>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5">
                      <a:lumMod val="60000"/>
                      <a:lumOff val="40000"/>
                    </a:schemeClr>
                  </a:solidFill>
                </a:endParaRPr>
              </a:p>
            </p:txBody>
          </p:sp>
          <p:sp>
            <p:nvSpPr>
              <p:cNvPr id="6" name="等腰三角形 5"/>
              <p:cNvSpPr/>
              <p:nvPr/>
            </p:nvSpPr>
            <p:spPr>
              <a:xfrm rot="5400000">
                <a:off x="4718614" y="376569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5">
                      <a:lumMod val="60000"/>
                      <a:lumOff val="40000"/>
                    </a:schemeClr>
                  </a:solidFill>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animEffect transition="in" filter="fade">
                                      <p:cBhvr>
                                        <p:cTn id="13" dur="500"/>
                                        <p:tgtEl>
                                          <p:spTgt spid="39"/>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par>
                                <p:cTn id="18" presetID="53" presetClass="entr" presetSubtype="16" fill="hold" nodeType="withEffect">
                                  <p:stCondLst>
                                    <p:cond delay="500"/>
                                  </p:stCondLst>
                                  <p:childTnLst>
                                    <p:set>
                                      <p:cBhvr>
                                        <p:cTn id="19" dur="1" fill="hold">
                                          <p:stCondLst>
                                            <p:cond delay="0"/>
                                          </p:stCondLst>
                                        </p:cTn>
                                        <p:tgtEl>
                                          <p:spTgt spid="60"/>
                                        </p:tgtEl>
                                        <p:attrNameLst>
                                          <p:attrName>style.visibility</p:attrName>
                                        </p:attrNameLst>
                                      </p:cBhvr>
                                      <p:to>
                                        <p:strVal val="visible"/>
                                      </p:to>
                                    </p:set>
                                    <p:anim calcmode="lin" valueType="num">
                                      <p:cBhvr>
                                        <p:cTn id="20" dur="500" fill="hold"/>
                                        <p:tgtEl>
                                          <p:spTgt spid="60"/>
                                        </p:tgtEl>
                                        <p:attrNameLst>
                                          <p:attrName>ppt_w</p:attrName>
                                        </p:attrNameLst>
                                      </p:cBhvr>
                                      <p:tavLst>
                                        <p:tav tm="0">
                                          <p:val>
                                            <p:fltVal val="0"/>
                                          </p:val>
                                        </p:tav>
                                        <p:tav tm="100000">
                                          <p:val>
                                            <p:strVal val="#ppt_w"/>
                                          </p:val>
                                        </p:tav>
                                      </p:tavLst>
                                    </p:anim>
                                    <p:anim calcmode="lin" valueType="num">
                                      <p:cBhvr>
                                        <p:cTn id="21" dur="500" fill="hold"/>
                                        <p:tgtEl>
                                          <p:spTgt spid="60"/>
                                        </p:tgtEl>
                                        <p:attrNameLst>
                                          <p:attrName>ppt_h</p:attrName>
                                        </p:attrNameLst>
                                      </p:cBhvr>
                                      <p:tavLst>
                                        <p:tav tm="0">
                                          <p:val>
                                            <p:fltVal val="0"/>
                                          </p:val>
                                        </p:tav>
                                        <p:tav tm="100000">
                                          <p:val>
                                            <p:strVal val="#ppt_h"/>
                                          </p:val>
                                        </p:tav>
                                      </p:tavLst>
                                    </p:anim>
                                    <p:animEffect transition="in" filter="fade">
                                      <p:cBhvr>
                                        <p:cTn id="22" dur="500"/>
                                        <p:tgtEl>
                                          <p:spTgt spid="60"/>
                                        </p:tgtEl>
                                      </p:cBhvr>
                                    </p:animEffect>
                                  </p:childTnLst>
                                </p:cTn>
                              </p:par>
                              <p:par>
                                <p:cTn id="23" presetID="53" presetClass="entr" presetSubtype="16" fill="hold" nodeType="withEffect">
                                  <p:stCondLst>
                                    <p:cond delay="500"/>
                                  </p:stCondLst>
                                  <p:childTnLst>
                                    <p:set>
                                      <p:cBhvr>
                                        <p:cTn id="24" dur="1" fill="hold">
                                          <p:stCondLst>
                                            <p:cond delay="0"/>
                                          </p:stCondLst>
                                        </p:cTn>
                                        <p:tgtEl>
                                          <p:spTgt spid="65"/>
                                        </p:tgtEl>
                                        <p:attrNameLst>
                                          <p:attrName>style.visibility</p:attrName>
                                        </p:attrNameLst>
                                      </p:cBhvr>
                                      <p:to>
                                        <p:strVal val="visible"/>
                                      </p:to>
                                    </p:set>
                                    <p:anim calcmode="lin" valueType="num">
                                      <p:cBhvr>
                                        <p:cTn id="25" dur="500" fill="hold"/>
                                        <p:tgtEl>
                                          <p:spTgt spid="65"/>
                                        </p:tgtEl>
                                        <p:attrNameLst>
                                          <p:attrName>ppt_w</p:attrName>
                                        </p:attrNameLst>
                                      </p:cBhvr>
                                      <p:tavLst>
                                        <p:tav tm="0">
                                          <p:val>
                                            <p:fltVal val="0"/>
                                          </p:val>
                                        </p:tav>
                                        <p:tav tm="100000">
                                          <p:val>
                                            <p:strVal val="#ppt_w"/>
                                          </p:val>
                                        </p:tav>
                                      </p:tavLst>
                                    </p:anim>
                                    <p:anim calcmode="lin" valueType="num">
                                      <p:cBhvr>
                                        <p:cTn id="26" dur="500" fill="hold"/>
                                        <p:tgtEl>
                                          <p:spTgt spid="65"/>
                                        </p:tgtEl>
                                        <p:attrNameLst>
                                          <p:attrName>ppt_h</p:attrName>
                                        </p:attrNameLst>
                                      </p:cBhvr>
                                      <p:tavLst>
                                        <p:tav tm="0">
                                          <p:val>
                                            <p:fltVal val="0"/>
                                          </p:val>
                                        </p:tav>
                                        <p:tav tm="100000">
                                          <p:val>
                                            <p:strVal val="#ppt_h"/>
                                          </p:val>
                                        </p:tav>
                                      </p:tavLst>
                                    </p:anim>
                                    <p:animEffect transition="in" filter="fade">
                                      <p:cBhvr>
                                        <p:cTn id="27" dur="500"/>
                                        <p:tgtEl>
                                          <p:spTgt spid="65"/>
                                        </p:tgtEl>
                                      </p:cBhvr>
                                    </p:animEffect>
                                  </p:childTnLst>
                                </p:cTn>
                              </p:par>
                              <p:par>
                                <p:cTn id="28" presetID="53" presetClass="entr" presetSubtype="16" fill="hold" nodeType="withEffect">
                                  <p:stCondLst>
                                    <p:cond delay="500"/>
                                  </p:stCondLst>
                                  <p:childTnLst>
                                    <p:set>
                                      <p:cBhvr>
                                        <p:cTn id="29" dur="1" fill="hold">
                                          <p:stCondLst>
                                            <p:cond delay="0"/>
                                          </p:stCondLst>
                                        </p:cTn>
                                        <p:tgtEl>
                                          <p:spTgt spid="75"/>
                                        </p:tgtEl>
                                        <p:attrNameLst>
                                          <p:attrName>style.visibility</p:attrName>
                                        </p:attrNameLst>
                                      </p:cBhvr>
                                      <p:to>
                                        <p:strVal val="visible"/>
                                      </p:to>
                                    </p:set>
                                    <p:anim calcmode="lin" valueType="num">
                                      <p:cBhvr>
                                        <p:cTn id="30" dur="500" fill="hold"/>
                                        <p:tgtEl>
                                          <p:spTgt spid="75"/>
                                        </p:tgtEl>
                                        <p:attrNameLst>
                                          <p:attrName>ppt_w</p:attrName>
                                        </p:attrNameLst>
                                      </p:cBhvr>
                                      <p:tavLst>
                                        <p:tav tm="0">
                                          <p:val>
                                            <p:fltVal val="0"/>
                                          </p:val>
                                        </p:tav>
                                        <p:tav tm="100000">
                                          <p:val>
                                            <p:strVal val="#ppt_w"/>
                                          </p:val>
                                        </p:tav>
                                      </p:tavLst>
                                    </p:anim>
                                    <p:anim calcmode="lin" valueType="num">
                                      <p:cBhvr>
                                        <p:cTn id="31" dur="500" fill="hold"/>
                                        <p:tgtEl>
                                          <p:spTgt spid="75"/>
                                        </p:tgtEl>
                                        <p:attrNameLst>
                                          <p:attrName>ppt_h</p:attrName>
                                        </p:attrNameLst>
                                      </p:cBhvr>
                                      <p:tavLst>
                                        <p:tav tm="0">
                                          <p:val>
                                            <p:fltVal val="0"/>
                                          </p:val>
                                        </p:tav>
                                        <p:tav tm="100000">
                                          <p:val>
                                            <p:strVal val="#ppt_h"/>
                                          </p:val>
                                        </p:tav>
                                      </p:tavLst>
                                    </p:anim>
                                    <p:animEffect transition="in" filter="fade">
                                      <p:cBhvr>
                                        <p:cTn id="32" dur="500"/>
                                        <p:tgtEl>
                                          <p:spTgt spid="75"/>
                                        </p:tgtEl>
                                      </p:cBhvr>
                                    </p:animEffect>
                                  </p:childTnLst>
                                </p:cTn>
                              </p:par>
                              <p:par>
                                <p:cTn id="33" presetID="53" presetClass="entr" presetSubtype="16" fill="hold" nodeType="withEffect">
                                  <p:stCondLst>
                                    <p:cond delay="50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2000"/>
                                        <p:tgtEl>
                                          <p:spTgt spid="43"/>
                                        </p:tgtEl>
                                      </p:cBhvr>
                                    </p:animEffect>
                                  </p:childTnLst>
                                </p:cTn>
                              </p:par>
                              <p:par>
                                <p:cTn id="42" presetID="53" presetClass="entr" presetSubtype="16" fill="hold" nodeType="withEffect">
                                  <p:stCondLst>
                                    <p:cond delay="50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1"/>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5440"/>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流程图</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a:grpSpLocks noChangeAspect="1"/>
          </p:cNvGrpSpPr>
          <p:nvPr/>
        </p:nvGrpSpPr>
        <p:grpSpPr>
          <a:xfrm>
            <a:off x="362213" y="116632"/>
            <a:ext cx="381514" cy="327267"/>
            <a:chOff x="5084763" y="971548"/>
            <a:chExt cx="323865" cy="277813"/>
          </a:xfrm>
          <a:solidFill>
            <a:schemeClr val="accent5">
              <a:lumMod val="60000"/>
              <a:lumOff val="40000"/>
            </a:schemeClr>
          </a:solidFill>
        </p:grpSpPr>
        <p:sp>
          <p:nvSpPr>
            <p:cNvPr id="3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8" name="TextBox 47"/>
          <p:cNvSpPr txBox="1"/>
          <p:nvPr/>
        </p:nvSpPr>
        <p:spPr>
          <a:xfrm>
            <a:off x="15674651" y="8397552"/>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5" name="图片 4"/>
          <p:cNvPicPr>
            <a:picLocks noChangeAspect="1"/>
          </p:cNvPicPr>
          <p:nvPr/>
        </p:nvPicPr>
        <p:blipFill>
          <a:blip r:embed="rId2"/>
          <a:stretch>
            <a:fillRect/>
          </a:stretch>
        </p:blipFill>
        <p:spPr>
          <a:xfrm>
            <a:off x="2266950" y="0"/>
            <a:ext cx="7661275" cy="681672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2966</Words>
  <Application>WPS 演示</Application>
  <PresentationFormat>自定义</PresentationFormat>
  <Paragraphs>224</Paragraphs>
  <Slides>19</Slides>
  <Notes>41</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19</vt:i4>
      </vt:variant>
    </vt:vector>
  </HeadingPairs>
  <TitlesOfParts>
    <vt:vector size="50" baseType="lpstr">
      <vt:lpstr>Arial</vt:lpstr>
      <vt:lpstr>宋体</vt:lpstr>
      <vt:lpstr>Wingdings</vt:lpstr>
      <vt:lpstr>微软雅黑</vt:lpstr>
      <vt:lpstr>Times New Roman</vt:lpstr>
      <vt:lpstr>仿宋_GB2312</vt:lpstr>
      <vt:lpstr>Calibri</vt:lpstr>
      <vt:lpstr>Impact MT Std</vt:lpstr>
      <vt:lpstr>Calibri</vt:lpstr>
      <vt:lpstr>UKIJ Qolyazma</vt:lpstr>
      <vt:lpstr>Agency FB</vt:lpstr>
      <vt:lpstr>Arial Rounded MT Bold</vt:lpstr>
      <vt:lpstr>Arial Unicode MS</vt:lpstr>
      <vt:lpstr>Gill Sans</vt:lpstr>
      <vt:lpstr>Lato Light</vt:lpstr>
      <vt:lpstr>Bebas Neue</vt:lpstr>
      <vt:lpstr>Open Sans Condensed Light</vt:lpstr>
      <vt:lpstr>Open Sans</vt:lpstr>
      <vt:lpstr>华文黑体</vt:lpstr>
      <vt:lpstr>方正兰亭黑_GBK</vt:lpstr>
      <vt:lpstr>Source Sans Pro Light</vt:lpstr>
      <vt:lpstr>Roboto</vt:lpstr>
      <vt:lpstr>方正兰亭黑简体</vt:lpstr>
      <vt:lpstr>LilyUPC</vt:lpstr>
      <vt:lpstr>Meiryo</vt:lpstr>
      <vt:lpstr>Arial Narrow</vt:lpstr>
      <vt:lpstr>Impact</vt:lpstr>
      <vt:lpstr>Segoe Print</vt:lpstr>
      <vt:lpstr>Vrinda</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自由行走的葩</cp:lastModifiedBy>
  <cp:revision>153</cp:revision>
  <dcterms:created xsi:type="dcterms:W3CDTF">2015-12-03T10:50:00Z</dcterms:created>
  <dcterms:modified xsi:type="dcterms:W3CDTF">2018-01-11T13:37:23Z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