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1" r:id="rId6"/>
    <p:sldId id="259" r:id="rId7"/>
    <p:sldId id="263" r:id="rId8"/>
    <p:sldId id="264" r:id="rId9"/>
    <p:sldId id="265" r:id="rId10"/>
    <p:sldId id="262" r:id="rId11"/>
    <p:sldId id="26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356 Hurricanes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0A-DC4F-905F-F92DDD1822F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30A-DC4F-905F-F92DDD1822F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30A-DC4F-905F-F92DDD1822F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30A-DC4F-905F-F92DDD1822FB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C2-BB44-BDD4-32C202B0EF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B90D6-855D-0347-9396-6228B34A5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9015A-35AD-2346-8AC2-CF3F9F10A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5C7F1-B64E-EF4F-A851-2C7A70E5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ED9C-2BE8-E344-A47A-C11FA70278C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9CF85-6772-8B4C-92E0-957CA29DF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12660-C59F-3141-BD5B-6711A488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36FA-049F-D445-948F-DD6DE267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1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CAD4-5245-0F4B-98F7-680C8F071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5F6BA-A043-0840-BBFC-463E907BB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854F2-3878-E64C-A20E-159DA80D1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ED9C-2BE8-E344-A47A-C11FA70278C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DDD92-0CAD-0B4C-BE39-5C791E005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676DD-0A53-BC40-924D-6492F1C7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36FA-049F-D445-948F-DD6DE267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1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ED310-AB43-194C-996F-0468886B1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71E9D-D4F7-7C40-A597-8AED50465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EA047-A7CF-1D45-AF50-4BD289DB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ED9C-2BE8-E344-A47A-C11FA70278C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66461-EA6C-A84C-A4EE-43640008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03232-189E-5E43-9FED-B4A17FD5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36FA-049F-D445-948F-DD6DE267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6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1B04-6E4B-C544-9A94-6ECFA3627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C075F-8C66-B841-A463-A800403B3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5B839-50FF-CF41-9A48-D1CFB5A85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ED9C-2BE8-E344-A47A-C11FA70278C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2405C-A32A-6044-B020-D30C3DB5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AAEC3-3DF1-3045-83E0-DB0DA316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36FA-049F-D445-948F-DD6DE267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9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BE8-7AD7-8F4F-A637-0EEF0F81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6BDCD-023D-464B-8AA2-B31164B56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2F495-4180-784C-A4AD-23C362AB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ED9C-2BE8-E344-A47A-C11FA70278C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17B7B-F83A-5644-A375-938CC6BE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62868-2D1C-8949-A72E-EA17D26F4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36FA-049F-D445-948F-DD6DE267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1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DDC9-2FFD-4045-A617-15DD34B7C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7F66C-CFBE-EA4A-99BF-7A07B0B33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6389F-F74D-F845-AF7F-3B225C7D1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A4153-0DFA-2947-8149-E3202AA0A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ED9C-2BE8-E344-A47A-C11FA70278C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317A3-09DB-454D-BE1C-14546049D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81C8F-67F7-B24D-AF91-4793EE6FE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36FA-049F-D445-948F-DD6DE267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9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5804-674E-454A-8BD6-0EC98A0B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E66A7-5496-2047-9CB9-A6102FF9C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E9637-1895-BE4D-B238-EB1FEEF04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8690A-9A3F-B64C-B59B-F140499AD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15314-1FD9-0544-8BE4-88BEAADED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0E3D42-71E9-E74D-A872-99FEA44A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ED9C-2BE8-E344-A47A-C11FA70278C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34515-95BE-1E4A-9150-76777CF8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CC59EF-CF7A-A748-B16A-750EA26C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36FA-049F-D445-948F-DD6DE267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4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7E2E-FBFF-644F-891C-7C554FBC2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AD043C-1475-B044-A11B-9BE9E3A2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ED9C-2BE8-E344-A47A-C11FA70278C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5409F-F5F2-454B-8C0E-E8B4E7E6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F25A3-7B58-504A-BD72-9B671EE4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36FA-049F-D445-948F-DD6DE267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5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797187-1C2D-5440-A0A4-1F0F511F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ED9C-2BE8-E344-A47A-C11FA70278C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AA07E-6D94-D948-8558-CCC3B0D9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6EE7B-DEED-F944-B899-AF170CF7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36FA-049F-D445-948F-DD6DE267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5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082A-ADF5-084A-B5A3-FE1A3DB6C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3CEA9-44F2-C84C-99C7-CD828600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596A3-4684-4640-A3C6-05D4FF7DD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D55D2-941A-7F47-BF65-0E427D85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ED9C-2BE8-E344-A47A-C11FA70278C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49F07-FB0E-1945-A020-6FC0E472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F057D-E81E-2647-A7B0-AFE7C0FD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36FA-049F-D445-948F-DD6DE267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5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C706-2F8C-4043-8292-B73BF1261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7D9E18-C8A1-3740-A777-D01819A7A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86857-8A84-9043-8B8A-47DF4E687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7CEA8-4030-3745-BCE4-A6AD7B911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ED9C-2BE8-E344-A47A-C11FA70278C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F619A-E647-8344-AEC4-376EE305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3E86A-EC13-EE4D-B9FB-9438BF95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36FA-049F-D445-948F-DD6DE267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7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F8017-5D64-1342-A3B9-C18071999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4021F-CCC3-804E-AAAC-05DCA95E6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52654-F725-3C49-A39B-1DA55687E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9ED9C-2BE8-E344-A47A-C11FA70278C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32F3C-7116-2F4B-8493-AADBEB429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1D0F9-5603-E942-8C3D-1C365BBE2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636FA-049F-D445-948F-DD6DE267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7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file:////var/folders/qj/r7kg16fj6pd93xdtyq4jmwv00000gn/T/com.microsoft.Powerpoint/converted_emf.em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D9340-2579-F04C-83E8-26BE18714A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/>
              <a:t>Bayesian modelling of hurricane trajectories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E5B65-D1F2-FB45-9CEA-2C67B3D02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857" y="4266067"/>
            <a:ext cx="3211286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/>
              <a:t>Sitong</a:t>
            </a:r>
            <a:r>
              <a:rPr lang="zh-CN" altLang="en-US" sz="1800" dirty="0"/>
              <a:t> </a:t>
            </a:r>
            <a:r>
              <a:rPr lang="en-US" altLang="zh-CN" sz="1800" dirty="0"/>
              <a:t>Cui</a:t>
            </a:r>
            <a:r>
              <a:rPr lang="zh-CN" altLang="en-US" sz="1800" dirty="0"/>
              <a:t>    </a:t>
            </a:r>
            <a:endParaRPr lang="en-US" altLang="zh-CN" sz="1800" dirty="0"/>
          </a:p>
          <a:p>
            <a:pPr algn="l"/>
            <a:r>
              <a:rPr lang="zh-CN" altLang="en-US" sz="1800" dirty="0"/>
              <a:t> </a:t>
            </a:r>
            <a:r>
              <a:rPr lang="en-US" altLang="zh-CN" sz="1800" dirty="0" err="1"/>
              <a:t>Zongchao</a:t>
            </a:r>
            <a:r>
              <a:rPr lang="zh-CN" altLang="en-US" sz="1800" dirty="0"/>
              <a:t> </a:t>
            </a:r>
            <a:r>
              <a:rPr lang="en-US" altLang="zh-CN" sz="1800" dirty="0"/>
              <a:t>Liu</a:t>
            </a:r>
            <a:r>
              <a:rPr lang="zh-CN" altLang="en-US" sz="1800" dirty="0"/>
              <a:t>     </a:t>
            </a:r>
            <a:endParaRPr lang="en-US" altLang="zh-CN" sz="1800" dirty="0"/>
          </a:p>
          <a:p>
            <a:pPr algn="l"/>
            <a:r>
              <a:rPr lang="en-US" altLang="zh-CN" sz="1800" dirty="0" err="1"/>
              <a:t>Yuanzhi</a:t>
            </a:r>
            <a:r>
              <a:rPr lang="zh-CN" altLang="en-US" sz="1800" dirty="0"/>
              <a:t> </a:t>
            </a:r>
            <a:r>
              <a:rPr lang="en-US" altLang="zh-CN" sz="1800" dirty="0"/>
              <a:t>Yu</a:t>
            </a:r>
            <a:r>
              <a:rPr lang="zh-CN" altLang="en-US" sz="1800" dirty="0"/>
              <a:t>     </a:t>
            </a:r>
            <a:endParaRPr lang="en-US" altLang="zh-CN" sz="1800" dirty="0"/>
          </a:p>
          <a:p>
            <a:pPr algn="l"/>
            <a:r>
              <a:rPr lang="en-US" altLang="zh-CN" sz="1800" dirty="0"/>
              <a:t>Mengyu</a:t>
            </a:r>
            <a:r>
              <a:rPr lang="zh-CN" altLang="en-US" sz="1800" dirty="0"/>
              <a:t> </a:t>
            </a:r>
            <a:r>
              <a:rPr lang="en-US" altLang="zh-CN" sz="1800" dirty="0"/>
              <a:t>Zhang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C2219-3200-EB4A-83E9-595D25A8B3A5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5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C2F68-2CBF-2644-AEDB-20A4EDAD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kumimoji="1"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2B5458-0717-D145-9386-93D3024F2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3" y="2155426"/>
            <a:ext cx="5479974" cy="27399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CA228B-34B7-F944-AA90-F26A9142E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2155426"/>
            <a:ext cx="5557837" cy="277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51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A9AA5-7D09-C046-B367-D2DCD4D7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464B2-3218-1845-964F-14DA7D778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82" y="1953175"/>
            <a:ext cx="6141098" cy="396243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How well did the full model perform?</a:t>
            </a:r>
          </a:p>
          <a:p>
            <a:r>
              <a:rPr lang="en-US" dirty="0"/>
              <a:t>Why did we run only 1000 </a:t>
            </a:r>
            <a:r>
              <a:rPr lang="en-US" dirty="0" err="1"/>
              <a:t>iters</a:t>
            </a:r>
            <a:r>
              <a:rPr lang="en-US" dirty="0"/>
              <a:t>?</a:t>
            </a:r>
          </a:p>
          <a:p>
            <a:r>
              <a:rPr lang="en-US" dirty="0"/>
              <a:t>Why is the predicted plot so different from the original plot?</a:t>
            </a:r>
          </a:p>
          <a:p>
            <a:r>
              <a:rPr lang="en-US" dirty="0"/>
              <a:t>What can we do to improve the results?</a:t>
            </a:r>
          </a:p>
          <a:p>
            <a:r>
              <a:rPr lang="en-US" dirty="0"/>
              <a:t>1. Try the component MH algorithm</a:t>
            </a:r>
          </a:p>
          <a:p>
            <a:r>
              <a:rPr lang="en-US" dirty="0"/>
              <a:t>2. Try  the simplified model</a:t>
            </a:r>
          </a:p>
          <a:p>
            <a:r>
              <a:rPr lang="en-US" dirty="0"/>
              <a:t>3. Check the values of the parameters</a:t>
            </a:r>
          </a:p>
          <a:p>
            <a:r>
              <a:rPr lang="en-US" dirty="0"/>
              <a:t>4. More iterations</a:t>
            </a:r>
          </a:p>
          <a:p>
            <a:r>
              <a:rPr lang="en-US" dirty="0"/>
              <a:t>5. “Not Rated” wind type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C89438-AF37-D740-B20F-60E239B29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12" y="966470"/>
            <a:ext cx="5479974" cy="27399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6D4C81-581C-E34B-9AF6-92BA4E07E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12" y="3854660"/>
            <a:ext cx="5557837" cy="277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34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FAF2-CFF5-1445-B482-47F54CE5C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403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BF3B9F3-DF3B-494A-A94D-ECD50B1302CD}"/>
              </a:ext>
            </a:extLst>
          </p:cNvPr>
          <p:cNvSpPr txBox="1">
            <a:spLocks/>
          </p:cNvSpPr>
          <p:nvPr/>
        </p:nvSpPr>
        <p:spPr>
          <a:xfrm>
            <a:off x="8109857" y="4266067"/>
            <a:ext cx="321128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Sitong</a:t>
            </a:r>
            <a:r>
              <a:rPr lang="zh-CN" altLang="en-US" sz="1800"/>
              <a:t> </a:t>
            </a:r>
            <a:r>
              <a:rPr lang="en-US" altLang="zh-CN" sz="1800"/>
              <a:t>Cui</a:t>
            </a:r>
            <a:r>
              <a:rPr lang="zh-CN" altLang="en-US" sz="1800"/>
              <a:t>    </a:t>
            </a:r>
            <a:endParaRPr lang="en-US" altLang="zh-CN" sz="1800"/>
          </a:p>
          <a:p>
            <a:r>
              <a:rPr lang="zh-CN" altLang="en-US" sz="1800"/>
              <a:t> </a:t>
            </a:r>
            <a:r>
              <a:rPr lang="en-US" altLang="zh-CN" sz="1800"/>
              <a:t>Zongchao</a:t>
            </a:r>
            <a:r>
              <a:rPr lang="zh-CN" altLang="en-US" sz="1800"/>
              <a:t> </a:t>
            </a:r>
            <a:r>
              <a:rPr lang="en-US" altLang="zh-CN" sz="1800"/>
              <a:t>Liu</a:t>
            </a:r>
            <a:r>
              <a:rPr lang="zh-CN" altLang="en-US" sz="1800"/>
              <a:t>     </a:t>
            </a:r>
            <a:endParaRPr lang="en-US" altLang="zh-CN" sz="1800"/>
          </a:p>
          <a:p>
            <a:r>
              <a:rPr lang="en-US" altLang="zh-CN" sz="1800"/>
              <a:t>Yuanzhi</a:t>
            </a:r>
            <a:r>
              <a:rPr lang="zh-CN" altLang="en-US" sz="1800"/>
              <a:t> </a:t>
            </a:r>
            <a:r>
              <a:rPr lang="en-US" altLang="zh-CN" sz="1800"/>
              <a:t>Yu</a:t>
            </a:r>
            <a:r>
              <a:rPr lang="zh-CN" altLang="en-US" sz="1800"/>
              <a:t>     </a:t>
            </a:r>
            <a:endParaRPr lang="en-US" altLang="zh-CN" sz="1800"/>
          </a:p>
          <a:p>
            <a:r>
              <a:rPr lang="en-US" altLang="zh-CN" sz="1800"/>
              <a:t>Mengyu</a:t>
            </a:r>
            <a:r>
              <a:rPr lang="zh-CN" altLang="en-US" sz="1800"/>
              <a:t> </a:t>
            </a:r>
            <a:r>
              <a:rPr lang="en-US" altLang="zh-CN" sz="1800"/>
              <a:t>Zhang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2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8E57-7F63-294D-9246-C71E7CBD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7BC58-902E-684D-9467-3F1045E7A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hurricane based on its year-day, calendar year and the type</a:t>
            </a:r>
          </a:p>
        </p:txBody>
      </p:sp>
    </p:spTree>
    <p:extLst>
      <p:ext uri="{BB962C8B-B14F-4D97-AF65-F5344CB8AC3E}">
        <p14:creationId xmlns:p14="http://schemas.microsoft.com/office/powerpoint/2010/main" val="69637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875B-5EC5-194E-BDAA-C17FDD50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A6C411-9B95-9249-9D85-5AB30D4BB5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Bayesian model</a:t>
                </a:r>
              </a:p>
              <a:p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Mean functions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year-day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calendar year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3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type of hurricane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A6C411-9B95-9249-9D85-5AB30D4BB5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50867F0-D6FD-DF4A-90CB-5B63B9EA3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041" y="2228396"/>
            <a:ext cx="3505200" cy="55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5066EC-4850-0E4C-B9A2-0458FB252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840" y="3552598"/>
            <a:ext cx="5664200" cy="800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49FED8-37C6-1E41-B416-A4789C55E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040" y="6079670"/>
            <a:ext cx="4871581" cy="5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9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F2E9F4-780C-8D42-8DE1-D61C5E9D7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311150"/>
            <a:ext cx="8648700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0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447C550-6327-994B-87FC-7E2B364847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172392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3308D50-1907-A24D-927C-842A011D6346}"/>
              </a:ext>
            </a:extLst>
          </p:cNvPr>
          <p:cNvSpPr txBox="1"/>
          <p:nvPr/>
        </p:nvSpPr>
        <p:spPr>
          <a:xfrm>
            <a:off x="8873067" y="22860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 (80%)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Estimate model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95% CI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C2671B-DA23-104F-9DF8-AC87ED62FE6B}"/>
              </a:ext>
            </a:extLst>
          </p:cNvPr>
          <p:cNvSpPr txBox="1"/>
          <p:nvPr/>
        </p:nvSpPr>
        <p:spPr>
          <a:xfrm>
            <a:off x="1591733" y="1685835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data (20%)</a:t>
            </a:r>
          </a:p>
          <a:p>
            <a:r>
              <a:rPr lang="en-US" dirty="0"/>
              <a:t>* Model predictability</a:t>
            </a:r>
          </a:p>
        </p:txBody>
      </p:sp>
    </p:spTree>
    <p:extLst>
      <p:ext uri="{BB962C8B-B14F-4D97-AF65-F5344CB8AC3E}">
        <p14:creationId xmlns:p14="http://schemas.microsoft.com/office/powerpoint/2010/main" val="271885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FE04-E30A-8D4A-A420-77376F18C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62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2EFD6EC-016F-7145-9F63-31F8EE3FA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715" y="1059148"/>
            <a:ext cx="5831386" cy="29156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01AC69-2B66-D743-B5FB-BACB0D6E9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123" y="3854159"/>
            <a:ext cx="5831386" cy="29156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E11DF92-088B-2446-B50B-96BFBD2ED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558" y="1059148"/>
            <a:ext cx="5277432" cy="26387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1A8DA0-FB0B-8347-8BD3-06221C204317}"/>
              </a:ext>
            </a:extLst>
          </p:cNvPr>
          <p:cNvSpPr txBox="1"/>
          <p:nvPr/>
        </p:nvSpPr>
        <p:spPr>
          <a:xfrm>
            <a:off x="382315" y="4673085"/>
            <a:ext cx="322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875,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  <a:r>
              <a:rPr lang="zh-CN" altLang="en-US" dirty="0"/>
              <a:t> </a:t>
            </a:r>
            <a:r>
              <a:rPr lang="en-US" altLang="zh-CN" dirty="0"/>
              <a:t>converge.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2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F16B8-30D8-2944-B1B8-748F94B1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kumimoji="1" lang="zh-CN" altLang="en-US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C0FC6942-2446-AC46-A70C-D00CBEB27D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214457"/>
              </p:ext>
            </p:extLst>
          </p:nvPr>
        </p:nvGraphicFramePr>
        <p:xfrm>
          <a:off x="310244" y="1545205"/>
          <a:ext cx="11571512" cy="43235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9208">
                  <a:extLst>
                    <a:ext uri="{9D8B030D-6E8A-4147-A177-3AD203B41FA5}">
                      <a16:colId xmlns:a16="http://schemas.microsoft.com/office/drawing/2014/main" val="1562400400"/>
                    </a:ext>
                  </a:extLst>
                </a:gridCol>
                <a:gridCol w="1229208">
                  <a:extLst>
                    <a:ext uri="{9D8B030D-6E8A-4147-A177-3AD203B41FA5}">
                      <a16:colId xmlns:a16="http://schemas.microsoft.com/office/drawing/2014/main" val="600784831"/>
                    </a:ext>
                  </a:extLst>
                </a:gridCol>
                <a:gridCol w="1229208">
                  <a:extLst>
                    <a:ext uri="{9D8B030D-6E8A-4147-A177-3AD203B41FA5}">
                      <a16:colId xmlns:a16="http://schemas.microsoft.com/office/drawing/2014/main" val="2813454939"/>
                    </a:ext>
                  </a:extLst>
                </a:gridCol>
                <a:gridCol w="1229208">
                  <a:extLst>
                    <a:ext uri="{9D8B030D-6E8A-4147-A177-3AD203B41FA5}">
                      <a16:colId xmlns:a16="http://schemas.microsoft.com/office/drawing/2014/main" val="1197516833"/>
                    </a:ext>
                  </a:extLst>
                </a:gridCol>
                <a:gridCol w="1229208">
                  <a:extLst>
                    <a:ext uri="{9D8B030D-6E8A-4147-A177-3AD203B41FA5}">
                      <a16:colId xmlns:a16="http://schemas.microsoft.com/office/drawing/2014/main" val="1275483256"/>
                    </a:ext>
                  </a:extLst>
                </a:gridCol>
                <a:gridCol w="1808490">
                  <a:extLst>
                    <a:ext uri="{9D8B030D-6E8A-4147-A177-3AD203B41FA5}">
                      <a16:colId xmlns:a16="http://schemas.microsoft.com/office/drawing/2014/main" val="619983143"/>
                    </a:ext>
                  </a:extLst>
                </a:gridCol>
                <a:gridCol w="1978037">
                  <a:extLst>
                    <a:ext uri="{9D8B030D-6E8A-4147-A177-3AD203B41FA5}">
                      <a16:colId xmlns:a16="http://schemas.microsoft.com/office/drawing/2014/main" val="2283731168"/>
                    </a:ext>
                  </a:extLst>
                </a:gridCol>
                <a:gridCol w="1638945">
                  <a:extLst>
                    <a:ext uri="{9D8B030D-6E8A-4147-A177-3AD203B41FA5}">
                      <a16:colId xmlns:a16="http://schemas.microsoft.com/office/drawing/2014/main" val="751277130"/>
                    </a:ext>
                  </a:extLst>
                </a:gridCol>
              </a:tblGrid>
              <a:tr h="299467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esti</a:t>
                      </a:r>
                      <a:r>
                        <a:rPr lang="en-US" altLang="zh-CN" sz="1800" u="none" strike="noStrike" dirty="0">
                          <a:effectLst/>
                        </a:rPr>
                        <a:t>ma</a:t>
                      </a:r>
                      <a:r>
                        <a:rPr lang="en-US" sz="1800" u="none" strike="noStrike" dirty="0">
                          <a:effectLst/>
                        </a:rPr>
                        <a:t>tes of </a:t>
                      </a:r>
                      <a:r>
                        <a:rPr lang="el-GR" sz="1800" u="none" strike="noStrike" dirty="0">
                          <a:effectLst/>
                        </a:rPr>
                        <a:t>β</a:t>
                      </a:r>
                      <a:endParaRPr lang="el-G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348654"/>
                  </a:ext>
                </a:extLst>
              </a:tr>
              <a:tr h="3181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819115"/>
                  </a:ext>
                </a:extLst>
              </a:tr>
              <a:tr h="3181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Latitude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Intercept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Beta1 (DOY)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Beta2 (year)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Beta3 (type)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change of latitude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change of longitude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change of speed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9786740"/>
                  </a:ext>
                </a:extLst>
              </a:tr>
              <a:tr h="2994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</a:rPr>
                        <a:t>hat_beta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0.1248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0.0319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-0.0311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-0.0098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-0.0069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-0.0158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0.0031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0756898"/>
                  </a:ext>
                </a:extLst>
              </a:tr>
              <a:tr h="2994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2.5%   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0.1215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0.0242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-0.0353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-0.0100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-0.0070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-0.0161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0.0031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1050505"/>
                  </a:ext>
                </a:extLst>
              </a:tr>
              <a:tr h="3181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97.5%  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0.1291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0.0395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-0.0269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-0.0098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-0.0065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-0.0152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0.0032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1655045"/>
                  </a:ext>
                </a:extLst>
              </a:tr>
              <a:tr h="3181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Longitude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9831401"/>
                  </a:ext>
                </a:extLst>
              </a:tr>
              <a:tr h="2994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hat_beta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0.0004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0.0023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-0.0934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0.0016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0.0107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-0.0081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-0.0408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376884"/>
                  </a:ext>
                </a:extLst>
              </a:tr>
              <a:tr h="2994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2.5%   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0.0004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0.0023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-0.0959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-0.0004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0.0096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-0.0111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-0.0432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6346494"/>
                  </a:ext>
                </a:extLst>
              </a:tr>
              <a:tr h="3181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97.5%  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0.0005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0.0023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-0.0898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0.0025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0.0140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-0.0056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-0.0400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2060070"/>
                  </a:ext>
                </a:extLst>
              </a:tr>
              <a:tr h="3181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Speed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5973001"/>
                  </a:ext>
                </a:extLst>
              </a:tr>
              <a:tr h="2994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hat_beta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0.0124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0.1951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0.0409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0.0808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0.0297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0.1181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0.1440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3550203"/>
                  </a:ext>
                </a:extLst>
              </a:tr>
              <a:tr h="2994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2.5%   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0.0112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0.1892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0.0372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0.0765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0.0254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0.1147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0.1434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3504145"/>
                  </a:ext>
                </a:extLst>
              </a:tr>
              <a:tr h="3181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97.5%  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0.0156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0.1978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0.0418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0.0816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0.0337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0.1219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0.1443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209119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7B71CFC-4E67-2942-94C4-FFD300556A6F}"/>
              </a:ext>
            </a:extLst>
          </p:cNvPr>
          <p:cNvSpPr/>
          <p:nvPr/>
        </p:nvSpPr>
        <p:spPr>
          <a:xfrm>
            <a:off x="579453" y="6123543"/>
            <a:ext cx="2430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Levels: DS ET SS TS</a:t>
            </a:r>
            <a:r>
              <a:rPr lang="zh-CN" altLang="en-US" dirty="0"/>
              <a:t> </a:t>
            </a:r>
            <a:r>
              <a:rPr lang="en-US" altLang="zh-CN" dirty="0"/>
              <a:t>(1-4)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A95A2-5FF2-D64F-A7F4-614E79F0CCD3}"/>
              </a:ext>
            </a:extLst>
          </p:cNvPr>
          <p:cNvSpPr txBox="1"/>
          <p:nvPr/>
        </p:nvSpPr>
        <p:spPr>
          <a:xfrm>
            <a:off x="3668485" y="5895523"/>
            <a:ext cx="4169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ET: Extra Tropical</a:t>
            </a:r>
            <a:r>
              <a:rPr lang="zh-CN" altLang="en-US" dirty="0"/>
              <a:t>        </a:t>
            </a:r>
            <a:r>
              <a:rPr lang="en-US" dirty="0"/>
              <a:t>DS: Disturbance</a:t>
            </a:r>
          </a:p>
          <a:p>
            <a:r>
              <a:rPr lang="en-US" dirty="0"/>
              <a:t>SS: Sub Tropical</a:t>
            </a:r>
            <a:r>
              <a:rPr lang="zh-CN" altLang="en-US" dirty="0"/>
              <a:t>          </a:t>
            </a:r>
            <a:r>
              <a:rPr lang="en-US" dirty="0"/>
              <a:t>TS: Tropical Storm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96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F16B8-30D8-2944-B1B8-748F94B1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kumimoji="1" lang="zh-CN" alt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7A9EE2B-0CAE-D244-9947-442DD27AD8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749814"/>
              </p:ext>
            </p:extLst>
          </p:nvPr>
        </p:nvGraphicFramePr>
        <p:xfrm>
          <a:off x="3374571" y="1611087"/>
          <a:ext cx="4756604" cy="19709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9151">
                  <a:extLst>
                    <a:ext uri="{9D8B030D-6E8A-4147-A177-3AD203B41FA5}">
                      <a16:colId xmlns:a16="http://schemas.microsoft.com/office/drawing/2014/main" val="2098466748"/>
                    </a:ext>
                  </a:extLst>
                </a:gridCol>
                <a:gridCol w="1189151">
                  <a:extLst>
                    <a:ext uri="{9D8B030D-6E8A-4147-A177-3AD203B41FA5}">
                      <a16:colId xmlns:a16="http://schemas.microsoft.com/office/drawing/2014/main" val="4025869190"/>
                    </a:ext>
                  </a:extLst>
                </a:gridCol>
                <a:gridCol w="1189151">
                  <a:extLst>
                    <a:ext uri="{9D8B030D-6E8A-4147-A177-3AD203B41FA5}">
                      <a16:colId xmlns:a16="http://schemas.microsoft.com/office/drawing/2014/main" val="3134960015"/>
                    </a:ext>
                  </a:extLst>
                </a:gridCol>
                <a:gridCol w="1189151">
                  <a:extLst>
                    <a:ext uri="{9D8B030D-6E8A-4147-A177-3AD203B41FA5}">
                      <a16:colId xmlns:a16="http://schemas.microsoft.com/office/drawing/2014/main" val="2437203146"/>
                    </a:ext>
                  </a:extLst>
                </a:gridCol>
              </a:tblGrid>
              <a:tr h="31880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estimates of </a:t>
                      </a:r>
                      <a:r>
                        <a:rPr lang="el-GR" sz="1800" u="none" strike="noStrike" dirty="0">
                          <a:effectLst/>
                        </a:rPr>
                        <a:t>ρ</a:t>
                      </a:r>
                      <a:r>
                        <a:rPr lang="zh-CN" altLang="en-US" sz="1800" u="none" strike="noStrike" dirty="0">
                          <a:effectLst/>
                        </a:rPr>
                        <a:t> </a:t>
                      </a:r>
                      <a:r>
                        <a:rPr lang="en-US" altLang="zh-CN" sz="1800" u="none" strike="noStrike" dirty="0">
                          <a:effectLst/>
                        </a:rPr>
                        <a:t>(the</a:t>
                      </a:r>
                      <a:r>
                        <a:rPr lang="zh-CN" altLang="en-US" sz="1800" u="none" strike="noStrike" dirty="0">
                          <a:effectLst/>
                        </a:rPr>
                        <a:t> </a:t>
                      </a:r>
                      <a:r>
                        <a:rPr lang="en-US" altLang="zh-CN" sz="1800" u="none" strike="noStrike" dirty="0">
                          <a:effectLst/>
                        </a:rPr>
                        <a:t>effect</a:t>
                      </a:r>
                      <a:r>
                        <a:rPr lang="zh-CN" altLang="en-US" sz="1800" u="none" strike="noStrike" dirty="0">
                          <a:effectLst/>
                        </a:rPr>
                        <a:t> </a:t>
                      </a:r>
                      <a:r>
                        <a:rPr lang="en-US" altLang="zh-CN" sz="1800" u="none" strike="noStrike" dirty="0">
                          <a:effectLst/>
                        </a:rPr>
                        <a:t>of</a:t>
                      </a:r>
                      <a:r>
                        <a:rPr lang="zh-CN" altLang="en-US" sz="1800" u="none" strike="noStrike" dirty="0">
                          <a:effectLst/>
                        </a:rPr>
                        <a:t> </a:t>
                      </a:r>
                      <a:r>
                        <a:rPr lang="en-US" altLang="zh-CN" sz="1800" u="none" strike="noStrike" dirty="0">
                          <a:effectLst/>
                        </a:rPr>
                        <a:t>previous</a:t>
                      </a:r>
                      <a:r>
                        <a:rPr lang="zh-CN" altLang="en-US" sz="1800" u="none" strike="noStrike" dirty="0">
                          <a:effectLst/>
                        </a:rPr>
                        <a:t> </a:t>
                      </a:r>
                      <a:r>
                        <a:rPr lang="en-US" altLang="zh-CN" sz="1800" u="none" strike="noStrike" dirty="0">
                          <a:effectLst/>
                        </a:rPr>
                        <a:t>value)</a:t>
                      </a:r>
                      <a:endParaRPr lang="el-G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66426"/>
                  </a:ext>
                </a:extLst>
              </a:tr>
              <a:tr h="3265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5755700"/>
                  </a:ext>
                </a:extLst>
              </a:tr>
              <a:tr h="326589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Latitude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Longitude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Speed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0248251"/>
                  </a:ext>
                </a:extLst>
              </a:tr>
              <a:tr h="3265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hat_rho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0.8937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0.9836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0.9791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595558"/>
                  </a:ext>
                </a:extLst>
              </a:tr>
              <a:tr h="3265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2.5%  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0.8911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0.9830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0.9774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3714129"/>
                  </a:ext>
                </a:extLst>
              </a:tr>
              <a:tr h="345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97.5% 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0.8970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0.9871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0.9842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543701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9FEB4AA-1926-7742-8503-FD6BB3EAB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468188"/>
              </p:ext>
            </p:extLst>
          </p:nvPr>
        </p:nvGraphicFramePr>
        <p:xfrm>
          <a:off x="1741489" y="4097578"/>
          <a:ext cx="8022767" cy="17600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2860">
                  <a:extLst>
                    <a:ext uri="{9D8B030D-6E8A-4147-A177-3AD203B41FA5}">
                      <a16:colId xmlns:a16="http://schemas.microsoft.com/office/drawing/2014/main" val="2398717884"/>
                    </a:ext>
                  </a:extLst>
                </a:gridCol>
                <a:gridCol w="992860">
                  <a:extLst>
                    <a:ext uri="{9D8B030D-6E8A-4147-A177-3AD203B41FA5}">
                      <a16:colId xmlns:a16="http://schemas.microsoft.com/office/drawing/2014/main" val="3398386692"/>
                    </a:ext>
                  </a:extLst>
                </a:gridCol>
                <a:gridCol w="992860">
                  <a:extLst>
                    <a:ext uri="{9D8B030D-6E8A-4147-A177-3AD203B41FA5}">
                      <a16:colId xmlns:a16="http://schemas.microsoft.com/office/drawing/2014/main" val="3086955787"/>
                    </a:ext>
                  </a:extLst>
                </a:gridCol>
                <a:gridCol w="992860">
                  <a:extLst>
                    <a:ext uri="{9D8B030D-6E8A-4147-A177-3AD203B41FA5}">
                      <a16:colId xmlns:a16="http://schemas.microsoft.com/office/drawing/2014/main" val="2819479747"/>
                    </a:ext>
                  </a:extLst>
                </a:gridCol>
                <a:gridCol w="992860">
                  <a:extLst>
                    <a:ext uri="{9D8B030D-6E8A-4147-A177-3AD203B41FA5}">
                      <a16:colId xmlns:a16="http://schemas.microsoft.com/office/drawing/2014/main" val="1946847647"/>
                    </a:ext>
                  </a:extLst>
                </a:gridCol>
                <a:gridCol w="1460760">
                  <a:extLst>
                    <a:ext uri="{9D8B030D-6E8A-4147-A177-3AD203B41FA5}">
                      <a16:colId xmlns:a16="http://schemas.microsoft.com/office/drawing/2014/main" val="2620809069"/>
                    </a:ext>
                  </a:extLst>
                </a:gridCol>
                <a:gridCol w="1597707">
                  <a:extLst>
                    <a:ext uri="{9D8B030D-6E8A-4147-A177-3AD203B41FA5}">
                      <a16:colId xmlns:a16="http://schemas.microsoft.com/office/drawing/2014/main" val="4286278001"/>
                    </a:ext>
                  </a:extLst>
                </a:gridCol>
              </a:tblGrid>
              <a:tr h="280997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estimates of </a:t>
                      </a:r>
                      <a:r>
                        <a:rPr lang="el-GR" sz="1800" u="none" strike="noStrike" dirty="0">
                          <a:effectLst/>
                        </a:rPr>
                        <a:t>σ</a:t>
                      </a:r>
                      <a:endParaRPr lang="el-G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460797"/>
                  </a:ext>
                </a:extLst>
              </a:tr>
              <a:tr h="3019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1597333"/>
                  </a:ext>
                </a:extLst>
              </a:tr>
              <a:tr h="301961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3015847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hat_sigma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7.4551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10.3815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-0.9514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17.1120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-2.4063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34.1761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5349427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2.5%    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7.2092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10.0787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-1.1111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16.8307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-2.9886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33.9040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0717134"/>
                  </a:ext>
                </a:extLst>
              </a:tr>
              <a:tr h="3019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97.5%   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7.9295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10.8143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-0.6238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17.4344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-2.2021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34.3421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1690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19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F16B8-30D8-2944-B1B8-748F94B1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6C3090-4499-A14A-AC04-234C7048F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97" y="2164701"/>
            <a:ext cx="3610172" cy="24067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8C7FA11-F3D5-DC4F-BCC2-027FAEDA4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635" y="2225609"/>
            <a:ext cx="3610173" cy="24067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047C9B1-DA96-1A4B-B035-AE5E776E2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768" y="2225608"/>
            <a:ext cx="3610175" cy="24067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2B54E4-AD49-0049-95B1-0DE1A842BC2A}"/>
              </a:ext>
            </a:extLst>
          </p:cNvPr>
          <p:cNvSpPr txBox="1"/>
          <p:nvPr/>
        </p:nvSpPr>
        <p:spPr>
          <a:xfrm>
            <a:off x="2688771" y="5497286"/>
            <a:ext cx="703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well</a:t>
            </a:r>
            <a:r>
              <a:rPr lang="zh-CN" altLang="en-US" dirty="0"/>
              <a:t> </a:t>
            </a:r>
            <a:r>
              <a:rPr lang="en-US" altLang="zh-CN" dirty="0"/>
              <a:t>especially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speed</a:t>
            </a:r>
            <a:r>
              <a:rPr lang="zh-CN" altLang="en-US" dirty="0"/>
              <a:t> </a:t>
            </a:r>
            <a:r>
              <a:rPr lang="en-US" altLang="zh-CN" dirty="0"/>
              <a:t>prediction.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088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387</Words>
  <Application>Microsoft Macintosh PowerPoint</Application>
  <PresentationFormat>Widescreen</PresentationFormat>
  <Paragraphs>208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Cambria Math</vt:lpstr>
      <vt:lpstr>Helvetica Neue</vt:lpstr>
      <vt:lpstr>Office Theme</vt:lpstr>
      <vt:lpstr>Bayesian modelling of hurricane trajectories</vt:lpstr>
      <vt:lpstr>Objectives</vt:lpstr>
      <vt:lpstr>Statistical method</vt:lpstr>
      <vt:lpstr>PowerPoint Presentation</vt:lpstr>
      <vt:lpstr>PowerPoint Presentation</vt:lpstr>
      <vt:lpstr>Results</vt:lpstr>
      <vt:lpstr>Results</vt:lpstr>
      <vt:lpstr>Results</vt:lpstr>
      <vt:lpstr>Results</vt:lpstr>
      <vt:lpstr>Results</vt:lpstr>
      <vt:lpstr>Discussion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modelling of hurricane trajectories</dc:title>
  <dc:creator>SITONG CUI</dc:creator>
  <cp:lastModifiedBy>Zhang, Mengyu</cp:lastModifiedBy>
  <cp:revision>75</cp:revision>
  <dcterms:created xsi:type="dcterms:W3CDTF">2020-05-12T14:44:52Z</dcterms:created>
  <dcterms:modified xsi:type="dcterms:W3CDTF">2020-05-13T06:19:49Z</dcterms:modified>
</cp:coreProperties>
</file>