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71" r:id="rId5"/>
    <p:sldId id="272" r:id="rId6"/>
    <p:sldId id="259" r:id="rId7"/>
    <p:sldId id="264" r:id="rId8"/>
    <p:sldId id="263" r:id="rId9"/>
    <p:sldId id="265" r:id="rId10"/>
    <p:sldId id="262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1"/>
    <p:restoredTop sz="94663"/>
  </p:normalViewPr>
  <p:slideViewPr>
    <p:cSldViewPr snapToGrid="0" snapToObjects="1">
      <p:cViewPr>
        <p:scale>
          <a:sx n="77" d="100"/>
          <a:sy n="77" d="100"/>
        </p:scale>
        <p:origin x="135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F54CD-3930-574F-AB62-B329330B38D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2E6DF-7EB6-4A4B-8EF4-64689672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Invgamma</a:t>
            </a:r>
            <a:r>
              <a:rPr lang="en-US" altLang="zh-CN" dirty="0"/>
              <a:t>(shape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0.001,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0.001,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1/</a:t>
            </a:r>
            <a:r>
              <a:rPr lang="zh-CN" altLang="en-US" dirty="0"/>
              <a:t> </a:t>
            </a:r>
            <a:r>
              <a:rPr lang="en-US" altLang="zh-CN" dirty="0"/>
              <a:t>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52077-8FC2-304E-B04E-315D6CB49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0D6-855D-0347-9396-6228B34A5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9015A-35AD-2346-8AC2-CF3F9F10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C7F1-B64E-EF4F-A851-2C7A70E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CF85-6772-8B4C-92E0-957CA29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2660-C59F-3141-BD5B-6711A48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AD4-5245-0F4B-98F7-680C8F07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5F6BA-A043-0840-BBFC-463E907B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54F2-3878-E64C-A20E-159DA8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DD92-0CAD-0B4C-BE39-5C791E00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76DD-0A53-BC40-924D-6492F1C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ED310-AB43-194C-996F-0468886B1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1E9D-D4F7-7C40-A597-8AED5046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A047-A7CF-1D45-AF50-4BD289D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6461-EA6C-A84C-A4EE-43640008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3232-189E-5E43-9FED-B4A17FD5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1B04-6E4B-C544-9A94-6ECFA362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075F-8C66-B841-A463-A800403B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B839-50FF-CF41-9A48-D1CFB5A8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405C-A32A-6044-B020-D30C3DB5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AEC3-3DF1-3045-83E0-DB0DA316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E8-7AD7-8F4F-A637-0EEF0F81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BDCD-023D-464B-8AA2-B31164B5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F495-4180-784C-A4AD-23C362A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7B7B-F83A-5644-A375-938CC6BE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2868-2D1C-8949-A72E-EA17D26F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DC9-2FFD-4045-A617-15DD34B7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F66C-CFBE-EA4A-99BF-7A07B0B3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6389F-F74D-F845-AF7F-3B225C7D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A4153-0DFA-2947-8149-E3202AA0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17A3-09DB-454D-BE1C-1454604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81C8F-67F7-B24D-AF91-4793EE6F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5804-674E-454A-8BD6-0EC98A0B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66A7-5496-2047-9CB9-A6102FF9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9637-1895-BE4D-B238-EB1FEEF0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8690A-9A3F-B64C-B59B-F140499A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15314-1FD9-0544-8BE4-88BEAADED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E3D42-71E9-E74D-A872-99FEA44A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34515-95BE-1E4A-9150-76777CF8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C59EF-CF7A-A748-B16A-750EA26C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7E2E-FBFF-644F-891C-7C554FBC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D043C-1475-B044-A11B-9BE9E3A2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5409F-F5F2-454B-8C0E-E8B4E7E6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F25A3-7B58-504A-BD72-9B671EE4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97187-1C2D-5440-A0A4-1F0F511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AA07E-6D94-D948-8558-CCC3B0D9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EE7B-DEED-F944-B899-AF170CF7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082A-ADF5-084A-B5A3-FE1A3DB6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CEA9-44F2-C84C-99C7-CD828600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96A3-4684-4640-A3C6-05D4FF7D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55D2-941A-7F47-BF65-0E427D85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9F07-FB0E-1945-A020-6FC0E472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057D-E81E-2647-A7B0-AFE7C0FD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706-2F8C-4043-8292-B73BF126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D9E18-C8A1-3740-A777-D01819A7A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86857-8A84-9043-8B8A-47DF4E68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CEA8-4030-3745-BCE4-A6AD7B91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619A-E647-8344-AEC4-376EE305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E86A-EC13-EE4D-B9FB-9438BF95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F8017-5D64-1342-A3B9-C1807199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4021F-CCC3-804E-AAAC-05DCA95E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2654-F725-3C49-A39B-1DA55687E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2F3C-7116-2F4B-8493-AADBEB42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D0F9-5603-E942-8C3D-1C365BBE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qj/r7kg16fj6pd93xdtyq4jmwv0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9340-2579-F04C-83E8-26BE18714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Bayesian modelling of hurricane trajectories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5B65-D1F2-FB45-9CEA-2C67B3D0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857" y="4266067"/>
            <a:ext cx="3211286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Sitong</a:t>
            </a:r>
            <a:r>
              <a:rPr lang="zh-CN" altLang="en-US" sz="1800" dirty="0"/>
              <a:t> </a:t>
            </a:r>
            <a:r>
              <a:rPr lang="en-US" altLang="zh-CN" sz="1800" dirty="0"/>
              <a:t>Cui</a:t>
            </a:r>
            <a:r>
              <a:rPr lang="zh-CN" altLang="en-US" sz="1800" dirty="0"/>
              <a:t>    </a:t>
            </a:r>
            <a:endParaRPr lang="en-US" altLang="zh-CN" sz="1800" dirty="0"/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 err="1"/>
              <a:t>Zongchao</a:t>
            </a:r>
            <a:r>
              <a:rPr lang="zh-CN" altLang="en-US" sz="1800" dirty="0"/>
              <a:t> </a:t>
            </a:r>
            <a:r>
              <a:rPr lang="en-US" altLang="zh-CN" sz="1800" dirty="0"/>
              <a:t>Liu</a:t>
            </a:r>
            <a:r>
              <a:rPr lang="zh-CN" altLang="en-US" sz="1800" dirty="0"/>
              <a:t>     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Yuanzhi</a:t>
            </a:r>
            <a:r>
              <a:rPr lang="zh-CN" altLang="en-US" sz="1800" dirty="0"/>
              <a:t> </a:t>
            </a:r>
            <a:r>
              <a:rPr lang="en-US" altLang="zh-CN" sz="1800" dirty="0"/>
              <a:t>Yu</a:t>
            </a:r>
            <a:r>
              <a:rPr lang="zh-CN" altLang="en-US" sz="1800" dirty="0"/>
              <a:t>     </a:t>
            </a:r>
            <a:endParaRPr lang="en-US" altLang="zh-CN" sz="1800" dirty="0"/>
          </a:p>
          <a:p>
            <a:pPr algn="l"/>
            <a:r>
              <a:rPr lang="en-US" altLang="zh-CN" sz="1800" dirty="0"/>
              <a:t>Mengyu</a:t>
            </a:r>
            <a:r>
              <a:rPr lang="zh-CN" altLang="en-US" sz="1800" dirty="0"/>
              <a:t> </a:t>
            </a:r>
            <a:r>
              <a:rPr lang="en-US" altLang="zh-CN" sz="1800" dirty="0"/>
              <a:t>Zhang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C2219-3200-EB4A-83E9-595D25A8B3A5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2B5458-0717-D145-9386-93D3024F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6" y="2592729"/>
            <a:ext cx="5479974" cy="2739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A228B-34B7-F944-AA90-F26A9142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65" y="2553797"/>
            <a:ext cx="5557837" cy="277891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09243E3F-50B6-7D47-B5E6-35710439BF3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05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9AA5-7D09-C046-B367-D2DCD4D7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64B2-3218-1845-964F-14DA7D77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2" y="1953175"/>
            <a:ext cx="6141098" cy="39624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well did the full model perform?</a:t>
            </a:r>
          </a:p>
          <a:p>
            <a:r>
              <a:rPr lang="en-US" dirty="0"/>
              <a:t>Why did we run only 1000 </a:t>
            </a:r>
            <a:r>
              <a:rPr lang="en-US" dirty="0" err="1"/>
              <a:t>iters</a:t>
            </a:r>
            <a:r>
              <a:rPr lang="en-US" dirty="0"/>
              <a:t>?</a:t>
            </a:r>
          </a:p>
          <a:p>
            <a:r>
              <a:rPr lang="en-US" dirty="0"/>
              <a:t>Why is the predicted plot so different from the original plot?</a:t>
            </a:r>
          </a:p>
          <a:p>
            <a:r>
              <a:rPr lang="en-US" dirty="0"/>
              <a:t>What can we do to improve the results?</a:t>
            </a:r>
          </a:p>
          <a:p>
            <a:r>
              <a:rPr lang="en-US" dirty="0"/>
              <a:t>1. Try the component MH algorithm</a:t>
            </a:r>
          </a:p>
          <a:p>
            <a:r>
              <a:rPr lang="en-US" dirty="0"/>
              <a:t>2. Try  the simplified model</a:t>
            </a:r>
          </a:p>
          <a:p>
            <a:r>
              <a:rPr lang="en-US" dirty="0"/>
              <a:t>3. Check the values of the parameters</a:t>
            </a:r>
          </a:p>
          <a:p>
            <a:r>
              <a:rPr lang="en-US" dirty="0"/>
              <a:t>4. More iterations</a:t>
            </a:r>
          </a:p>
          <a:p>
            <a:r>
              <a:rPr lang="en-US" dirty="0"/>
              <a:t>5. “Not Rated” wind 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2C192-E347-7C4D-9892-57F7803D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618135"/>
            <a:ext cx="5557838" cy="2778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545B7-4107-BA45-B563-85F9B4FC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844634"/>
            <a:ext cx="5557837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AF2-CFF5-1445-B482-47F54CE5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0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E57-7F63-294D-9246-C71E7CB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BC58-902E-684D-9467-3F1045E7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hurricane based on its year-day, calendar year and the type</a:t>
            </a:r>
          </a:p>
        </p:txBody>
      </p:sp>
    </p:spTree>
    <p:extLst>
      <p:ext uri="{BB962C8B-B14F-4D97-AF65-F5344CB8AC3E}">
        <p14:creationId xmlns:p14="http://schemas.microsoft.com/office/powerpoint/2010/main" val="69637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75B-5EC5-194E-BDAA-C17FDD50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8619"/>
          </a:xfrm>
          <a:solidFill>
            <a:srgbClr val="C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C0CC29-0CDE-A841-8291-08D7169D6B80}"/>
                  </a:ext>
                </a:extLst>
              </p:cNvPr>
              <p:cNvSpPr/>
              <p:nvPr/>
            </p:nvSpPr>
            <p:spPr>
              <a:xfrm>
                <a:off x="1905205" y="4901439"/>
                <a:ext cx="8377200" cy="9355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zh-CN" altLang="en-US" dirty="0"/>
                  <a:t>* </a:t>
                </a:r>
                <a:r>
                  <a:rPr lang="en-US" altLang="zh-CN" dirty="0"/>
                  <a:t>Change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latitude,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longitude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C0CC29-0CDE-A841-8291-08D7169D6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05" y="4901439"/>
                <a:ext cx="8377200" cy="935513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/>
              <p:nvPr/>
            </p:nvSpPr>
            <p:spPr>
              <a:xfrm>
                <a:off x="1906668" y="1313883"/>
                <a:ext cx="83772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Bayesian 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(simplified)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8" y="1313883"/>
                <a:ext cx="8377200" cy="923330"/>
              </a:xfrm>
              <a:prstGeom prst="rect">
                <a:avLst/>
              </a:prstGeom>
              <a:blipFill>
                <a:blip r:embed="rId3"/>
                <a:stretch>
                  <a:fillRect l="-454" t="-135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5B1EA4-3919-AC4F-9C1D-9A2C9B56F011}"/>
                  </a:ext>
                </a:extLst>
              </p:cNvPr>
              <p:cNvSpPr/>
              <p:nvPr/>
            </p:nvSpPr>
            <p:spPr>
              <a:xfrm>
                <a:off x="1906668" y="3012477"/>
                <a:ext cx="8375737" cy="948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Mean functions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−6)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5B1EA4-3919-AC4F-9C1D-9A2C9B56F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8" y="3012477"/>
                <a:ext cx="8375737" cy="948978"/>
              </a:xfrm>
              <a:prstGeom prst="rect">
                <a:avLst/>
              </a:prstGeom>
              <a:blipFill>
                <a:blip r:embed="rId4"/>
                <a:stretch>
                  <a:fillRect l="-454" t="-1316" b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96B5246-57BC-D444-80D8-202AE3CF29CB}"/>
              </a:ext>
            </a:extLst>
          </p:cNvPr>
          <p:cNvSpPr txBox="1"/>
          <p:nvPr/>
        </p:nvSpPr>
        <p:spPr>
          <a:xfrm>
            <a:off x="3933173" y="2314621"/>
            <a:ext cx="136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Wind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147D-385C-9C4D-9E43-44C164BD3AFC}"/>
              </a:ext>
            </a:extLst>
          </p:cNvPr>
          <p:cNvSpPr txBox="1"/>
          <p:nvPr/>
        </p:nvSpPr>
        <p:spPr>
          <a:xfrm>
            <a:off x="3933173" y="4078322"/>
            <a:ext cx="10250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HK" altLang="zh-CN" dirty="0"/>
              <a:t>Year-</a:t>
            </a:r>
            <a:r>
              <a:rPr lang="en-US" altLang="zh-CN" dirty="0"/>
              <a:t>day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5A789-578A-4141-BA5A-E1792DCB425A}"/>
              </a:ext>
            </a:extLst>
          </p:cNvPr>
          <p:cNvSpPr txBox="1"/>
          <p:nvPr/>
        </p:nvSpPr>
        <p:spPr>
          <a:xfrm>
            <a:off x="5205188" y="4081552"/>
            <a:ext cx="717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Year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DA388-E686-AF49-888C-18581A26C799}"/>
              </a:ext>
            </a:extLst>
          </p:cNvPr>
          <p:cNvSpPr txBox="1"/>
          <p:nvPr/>
        </p:nvSpPr>
        <p:spPr>
          <a:xfrm>
            <a:off x="6169692" y="4086200"/>
            <a:ext cx="717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75B-5EC5-194E-BDAA-C17FDD50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8619"/>
          </a:xfrm>
          <a:solidFill>
            <a:srgbClr val="C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/>
              <p:nvPr/>
            </p:nvSpPr>
            <p:spPr>
              <a:xfrm>
                <a:off x="1906668" y="1313883"/>
                <a:ext cx="8377200" cy="34485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Prior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H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=0,…,6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altLang="zh-CN" b="0" dirty="0"/>
              </a:p>
              <a:p>
                <a:endParaRPr lang="en-HK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truncated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zh-CN" alt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0.5,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HK" altLang="zh-CN" b="0" dirty="0"/>
              </a:p>
              <a:p>
                <a:endParaRPr lang="en-HK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inverse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0.001,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0.001</m:t>
                          </m:r>
                        </m:e>
                      </m:d>
                    </m:oMath>
                  </m:oMathPara>
                </a14:m>
                <a:endParaRPr lang="en-HK" altLang="zh-CN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8" y="1313883"/>
                <a:ext cx="8377200" cy="3448508"/>
              </a:xfrm>
              <a:prstGeom prst="rect">
                <a:avLst/>
              </a:prstGeom>
              <a:blipFill>
                <a:blip r:embed="rId3"/>
                <a:stretch>
                  <a:fillRect l="-454" t="-366" b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9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86FD3-0183-8B4E-9BFF-96F315999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9452"/>
                <a:ext cx="10515600" cy="5237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9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9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⁡[−</m:t>
                          </m:r>
                          <m:f>
                            <m:f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HK" altLang="zh-CN" sz="1900" b="0" dirty="0"/>
              </a:p>
              <a:p>
                <a:pPr marL="0" indent="0">
                  <a:buNone/>
                </a:pPr>
                <a:r>
                  <a:rPr lang="en-US" altLang="zh-CN" sz="1900" dirty="0"/>
                  <a:t>Likelihood:</a:t>
                </a:r>
                <a:endParaRPr lang="en-HK" altLang="zh-CN" sz="19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⁡[−</m:t>
                              </m:r>
                              <m:f>
                                <m:f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zh-CN" altLang="en-US" sz="1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HK" altLang="zh-CN" sz="1900" b="0" dirty="0"/>
              </a:p>
              <a:p>
                <a:pPr marL="0" indent="0">
                  <a:buNone/>
                </a:pPr>
                <a:r>
                  <a:rPr lang="en-US" altLang="zh-CN" sz="1900" dirty="0"/>
                  <a:t>Log-likelihood:</a:t>
                </a:r>
                <a:endParaRPr lang="en-HK" altLang="zh-CN" sz="19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sz="190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⁡[−</m:t>
                              </m:r>
                              <m:f>
                                <m:f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altLang="zh-CN" sz="1900" b="0" dirty="0"/>
              </a:p>
              <a:p>
                <a:pPr marL="0" indent="0">
                  <a:buNone/>
                </a:pPr>
                <a:endParaRPr lang="en-US" altLang="zh-CN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900" b="0" dirty="0"/>
                  <a:t>,</a:t>
                </a:r>
                <a:r>
                  <a:rPr lang="zh-CN" altLang="en-US" sz="1900" b="0" dirty="0"/>
                  <a:t> </a:t>
                </a:r>
                <a:r>
                  <a:rPr lang="en-US" altLang="zh-CN" sz="1900" b="0" dirty="0"/>
                  <a:t>with</a:t>
                </a:r>
                <a:r>
                  <a:rPr lang="zh-CN" altLang="en-US" sz="1900" b="0" dirty="0"/>
                  <a:t> </a:t>
                </a:r>
                <a:r>
                  <a:rPr lang="en-US" altLang="zh-CN" sz="1900" b="0" dirty="0"/>
                  <a:t>probability</a:t>
                </a:r>
                <a:endParaRPr lang="en-HK" altLang="zh-CN" sz="1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e>
                        <m:sSup>
                          <m:sSupPr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9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zh-CN" alt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9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⁡{1,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900" dirty="0"/>
                  <a:t> </a:t>
                </a:r>
                <a:r>
                  <a:rPr lang="en-US" altLang="zh-CN" sz="1900" dirty="0"/>
                  <a:t>when</a:t>
                </a:r>
                <a:r>
                  <a:rPr lang="zh-CN" altLang="en-US" sz="1900" dirty="0"/>
                  <a:t> </a:t>
                </a:r>
                <a:r>
                  <a:rPr lang="en-US" altLang="zh-CN" sz="1900" dirty="0"/>
                  <a:t>using</a:t>
                </a:r>
                <a:r>
                  <a:rPr lang="zh-CN" altLang="en-US" sz="1900" dirty="0"/>
                  <a:t> </a:t>
                </a:r>
                <a:r>
                  <a:rPr lang="en-US" altLang="zh-CN" sz="1900" dirty="0"/>
                  <a:t>random</a:t>
                </a:r>
                <a:r>
                  <a:rPr lang="zh-CN" altLang="en-US" sz="1900" dirty="0"/>
                  <a:t> </a:t>
                </a:r>
                <a:r>
                  <a:rPr lang="en-US" altLang="zh-CN" sz="1900" dirty="0"/>
                  <a:t>walks</a:t>
                </a:r>
              </a:p>
              <a:p>
                <a:pPr marL="0" indent="0">
                  <a:buNone/>
                </a:pPr>
                <a:r>
                  <a:rPr lang="en-US" altLang="zh-CN" sz="1900" dirty="0"/>
                  <a:t>Accept</a:t>
                </a:r>
                <a:r>
                  <a:rPr lang="zh-CN" altLang="en-US" sz="1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1900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altLang="zh-CN" sz="19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HK" altLang="zh-CN" sz="190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86FD3-0183-8B4E-9BFF-96F315999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9452"/>
                <a:ext cx="10515600" cy="5237511"/>
              </a:xfrm>
              <a:blipFill>
                <a:blip r:embed="rId2"/>
                <a:stretch>
                  <a:fillRect l="-483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D5E6A34-4229-CD43-B2A4-C3A8122CCF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386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0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E04-E30A-8D4A-A420-77376F18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EFD6EC-016F-7145-9F63-31F8EE3FA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15" y="1059148"/>
            <a:ext cx="5831386" cy="29156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01AC69-2B66-D743-B5FB-BACB0D6E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23" y="3854159"/>
            <a:ext cx="5831386" cy="29156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11DF92-088B-2446-B50B-96BFBD2E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58" y="1059148"/>
            <a:ext cx="5277432" cy="2638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A8DA0-FB0B-8347-8BD3-06221C204317}"/>
              </a:ext>
            </a:extLst>
          </p:cNvPr>
          <p:cNvSpPr txBox="1"/>
          <p:nvPr/>
        </p:nvSpPr>
        <p:spPr>
          <a:xfrm>
            <a:off x="382315" y="4673085"/>
            <a:ext cx="3225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875,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converge.</a:t>
            </a:r>
          </a:p>
          <a:p>
            <a:endParaRPr lang="en-US" altLang="zh-CN" dirty="0"/>
          </a:p>
          <a:p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0.287.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2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7A9EE2B-0CAE-D244-9947-442DD27AD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749814"/>
              </p:ext>
            </p:extLst>
          </p:nvPr>
        </p:nvGraphicFramePr>
        <p:xfrm>
          <a:off x="3374571" y="1611087"/>
          <a:ext cx="4756604" cy="1970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151">
                  <a:extLst>
                    <a:ext uri="{9D8B030D-6E8A-4147-A177-3AD203B41FA5}">
                      <a16:colId xmlns:a16="http://schemas.microsoft.com/office/drawing/2014/main" val="2098466748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4025869190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3134960015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2437203146"/>
                    </a:ext>
                  </a:extLst>
                </a:gridCol>
              </a:tblGrid>
              <a:tr h="3188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estimates of </a:t>
                      </a:r>
                      <a:r>
                        <a:rPr lang="el-GR" sz="1800" u="none" strike="noStrike" dirty="0">
                          <a:effectLst/>
                        </a:rPr>
                        <a:t>ρ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(the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effect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of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previous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value)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6426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755700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Speed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248251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hat_rho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0.8937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0.9836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0.9791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595558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0.8911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0.9830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0.9774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3714129"/>
                  </a:ext>
                </a:extLst>
              </a:tr>
              <a:tr h="345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0.8970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0.9871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0.9842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543701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FEB4AA-1926-7742-8503-FD6BB3EA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80402"/>
              </p:ext>
            </p:extLst>
          </p:nvPr>
        </p:nvGraphicFramePr>
        <p:xfrm>
          <a:off x="1741489" y="4097578"/>
          <a:ext cx="8022767" cy="1760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860">
                  <a:extLst>
                    <a:ext uri="{9D8B030D-6E8A-4147-A177-3AD203B41FA5}">
                      <a16:colId xmlns:a16="http://schemas.microsoft.com/office/drawing/2014/main" val="2398717884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3398386692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3086955787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2819479747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1946847647"/>
                    </a:ext>
                  </a:extLst>
                </a:gridCol>
                <a:gridCol w="1460760">
                  <a:extLst>
                    <a:ext uri="{9D8B030D-6E8A-4147-A177-3AD203B41FA5}">
                      <a16:colId xmlns:a16="http://schemas.microsoft.com/office/drawing/2014/main" val="2620809069"/>
                    </a:ext>
                  </a:extLst>
                </a:gridCol>
                <a:gridCol w="1597707">
                  <a:extLst>
                    <a:ext uri="{9D8B030D-6E8A-4147-A177-3AD203B41FA5}">
                      <a16:colId xmlns:a16="http://schemas.microsoft.com/office/drawing/2014/main" val="4286278001"/>
                    </a:ext>
                  </a:extLst>
                </a:gridCol>
              </a:tblGrid>
              <a:tr h="28099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estimates of </a:t>
                      </a:r>
                      <a:r>
                        <a:rPr lang="el-GR" sz="1800" u="none" strike="noStrike" dirty="0">
                          <a:effectLst/>
                        </a:rPr>
                        <a:t>σ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60797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597333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01584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hat_sigma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7.4551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10.3815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-0.9514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17.1120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-2.4063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34.1761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34942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 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7.2092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10.0787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-1.1111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16.8307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-2.9886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33.9040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0717134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7.9295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10.8143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-0.6238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17.4344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-2.2021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34.3421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69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1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0FC6942-2446-AC46-A70C-D00CBEB27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52492"/>
              </p:ext>
            </p:extLst>
          </p:nvPr>
        </p:nvGraphicFramePr>
        <p:xfrm>
          <a:off x="310244" y="1545205"/>
          <a:ext cx="11571512" cy="432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208">
                  <a:extLst>
                    <a:ext uri="{9D8B030D-6E8A-4147-A177-3AD203B41FA5}">
                      <a16:colId xmlns:a16="http://schemas.microsoft.com/office/drawing/2014/main" val="1562400400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600784831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2813454939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1197516833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1275483256"/>
                    </a:ext>
                  </a:extLst>
                </a:gridCol>
                <a:gridCol w="1808490">
                  <a:extLst>
                    <a:ext uri="{9D8B030D-6E8A-4147-A177-3AD203B41FA5}">
                      <a16:colId xmlns:a16="http://schemas.microsoft.com/office/drawing/2014/main" val="619983143"/>
                    </a:ext>
                  </a:extLst>
                </a:gridCol>
                <a:gridCol w="1978037">
                  <a:extLst>
                    <a:ext uri="{9D8B030D-6E8A-4147-A177-3AD203B41FA5}">
                      <a16:colId xmlns:a16="http://schemas.microsoft.com/office/drawing/2014/main" val="2283731168"/>
                    </a:ext>
                  </a:extLst>
                </a:gridCol>
                <a:gridCol w="1638945">
                  <a:extLst>
                    <a:ext uri="{9D8B030D-6E8A-4147-A177-3AD203B41FA5}">
                      <a16:colId xmlns:a16="http://schemas.microsoft.com/office/drawing/2014/main" val="751277130"/>
                    </a:ext>
                  </a:extLst>
                </a:gridCol>
              </a:tblGrid>
              <a:tr h="29946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</a:t>
                      </a:r>
                      <a:r>
                        <a:rPr lang="en-US" altLang="zh-CN" sz="1800" u="none" strike="noStrike" dirty="0">
                          <a:effectLst/>
                        </a:rPr>
                        <a:t>ma</a:t>
                      </a:r>
                      <a:r>
                        <a:rPr lang="en-US" sz="1800" u="none" strike="noStrike" dirty="0">
                          <a:effectLst/>
                        </a:rPr>
                        <a:t>tes of </a:t>
                      </a:r>
                      <a:r>
                        <a:rPr lang="el-GR" sz="1800" u="none" strike="noStrike" dirty="0">
                          <a:effectLst/>
                        </a:rPr>
                        <a:t>β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48654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81911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Intercept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Beta1 (DOY)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Beta2 (year)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Beta3 (type)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speed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9786740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hat_beta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0.1248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0.0319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-0.0311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-0.0098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-0.0069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-0.0158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0.0031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756898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0.0242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-0.0353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-0.0161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0.0031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05050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0.1291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-0.0269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-0.0152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65504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9831401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hat_beta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0.0004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0.0023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-0.0934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0.0107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-0.0081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-0.0408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76884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-0.0959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-0.0111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-0.0432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6346494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-0.0898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0.0140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-0.0056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2060070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Speed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973001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hat_beta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0.1951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0.0409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0.0808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0.0297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0.1181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0.1440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3550203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0.0112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0.1892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0.0372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0.0765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0.1147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0.1434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50414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0.0156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0.1978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0.0418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0.0816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0.0337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0.1219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0.1443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20911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B71CFC-4E67-2942-94C4-FFD300556A6F}"/>
              </a:ext>
            </a:extLst>
          </p:cNvPr>
          <p:cNvSpPr/>
          <p:nvPr/>
        </p:nvSpPr>
        <p:spPr>
          <a:xfrm>
            <a:off x="579453" y="6123543"/>
            <a:ext cx="2430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Levels: DS ET SS TS</a:t>
            </a:r>
            <a:r>
              <a:rPr lang="zh-CN" altLang="en-US" dirty="0"/>
              <a:t> </a:t>
            </a:r>
            <a:r>
              <a:rPr lang="en-US" altLang="zh-CN" dirty="0"/>
              <a:t>(1-4)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A95A2-5FF2-D64F-A7F4-614E79F0CCD3}"/>
              </a:ext>
            </a:extLst>
          </p:cNvPr>
          <p:cNvSpPr txBox="1"/>
          <p:nvPr/>
        </p:nvSpPr>
        <p:spPr>
          <a:xfrm>
            <a:off x="3668485" y="5895523"/>
            <a:ext cx="416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ET: Extra Tropical</a:t>
            </a:r>
            <a:r>
              <a:rPr lang="zh-CN" altLang="en-US" dirty="0"/>
              <a:t>        </a:t>
            </a:r>
            <a:r>
              <a:rPr lang="en-US" dirty="0"/>
              <a:t>DS: Disturbance</a:t>
            </a:r>
          </a:p>
          <a:p>
            <a:r>
              <a:rPr lang="en-US" dirty="0"/>
              <a:t>SS: Sub Tropical</a:t>
            </a:r>
            <a:r>
              <a:rPr lang="zh-CN" altLang="en-US" dirty="0"/>
              <a:t>          </a:t>
            </a:r>
            <a:r>
              <a:rPr lang="en-US" dirty="0"/>
              <a:t>TS: Tropical Storm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9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6C3090-4499-A14A-AC04-234C7048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7" y="2164701"/>
            <a:ext cx="3610172" cy="2406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C7FA11-F3D5-DC4F-BCC2-027FAEDA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35" y="2225609"/>
            <a:ext cx="3610173" cy="2406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47C9B1-DA96-1A4B-B035-AE5E776E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68" y="2225608"/>
            <a:ext cx="3610175" cy="2406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2B54E4-AD49-0049-95B1-0DE1A842BC2A}"/>
              </a:ext>
            </a:extLst>
          </p:cNvPr>
          <p:cNvSpPr txBox="1"/>
          <p:nvPr/>
        </p:nvSpPr>
        <p:spPr>
          <a:xfrm>
            <a:off x="2688771" y="5497286"/>
            <a:ext cx="703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578</Words>
  <Application>Microsoft Macintosh PowerPoint</Application>
  <PresentationFormat>Widescreen</PresentationFormat>
  <Paragraphs>229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Helvetica Neue</vt:lpstr>
      <vt:lpstr>Times New Roman</vt:lpstr>
      <vt:lpstr>Office Theme</vt:lpstr>
      <vt:lpstr>Bayesian modelling of hurricane trajectories</vt:lpstr>
      <vt:lpstr>Objectives</vt:lpstr>
      <vt:lpstr>Statistical method</vt:lpstr>
      <vt:lpstr>Statistical method</vt:lpstr>
      <vt:lpstr>PowerPoint Presentation</vt:lpstr>
      <vt:lpstr>Results</vt:lpstr>
      <vt:lpstr>Results</vt:lpstr>
      <vt:lpstr>Results</vt:lpstr>
      <vt:lpstr>Results</vt:lpstr>
      <vt:lpstr>PowerPoint Presentation</vt:lpstr>
      <vt:lpstr>Discussion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modelling of hurricane trajectories</dc:title>
  <dc:creator>SITONG CUI</dc:creator>
  <cp:lastModifiedBy>Zhang, Mengyu</cp:lastModifiedBy>
  <cp:revision>102</cp:revision>
  <dcterms:created xsi:type="dcterms:W3CDTF">2020-05-12T14:44:52Z</dcterms:created>
  <dcterms:modified xsi:type="dcterms:W3CDTF">2020-05-13T12:14:45Z</dcterms:modified>
</cp:coreProperties>
</file>