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5" r:id="rId2"/>
    <p:sldId id="257" r:id="rId3"/>
    <p:sldId id="268" r:id="rId4"/>
    <p:sldId id="269" r:id="rId5"/>
    <p:sldId id="270" r:id="rId6"/>
    <p:sldId id="286" r:id="rId7"/>
    <p:sldId id="263" r:id="rId8"/>
    <p:sldId id="287" r:id="rId9"/>
    <p:sldId id="288" r:id="rId10"/>
    <p:sldId id="294" r:id="rId11"/>
    <p:sldId id="290" r:id="rId12"/>
    <p:sldId id="262" r:id="rId13"/>
    <p:sldId id="293" r:id="rId14"/>
    <p:sldId id="265" r:id="rId15"/>
    <p:sldId id="279" r:id="rId16"/>
    <p:sldId id="280" r:id="rId17"/>
    <p:sldId id="281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30" autoAdjust="0"/>
  </p:normalViewPr>
  <p:slideViewPr>
    <p:cSldViewPr snapToGrid="0">
      <p:cViewPr varScale="1">
        <p:scale>
          <a:sx n="87" d="100"/>
          <a:sy n="87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GB"/>
              <a:t>Algorithms and Complexity - Lecture 3 - divide and conquer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4D68DDE9-D744-4DFA-8EDF-91A76BEE3EF2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58DF22E3-A16D-42D6-BFCD-4EA4B7030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43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GB"/>
              <a:t>Algorithms and Complexity - Lecture 3 - divide and conquer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EC8DEA9-5024-455A-9CDB-1F3B9C03FC0B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96318E6F-4843-4E4D-8F08-D8D0A32E8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603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FFA6640-F15E-4628-BDBB-6E956312D10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30502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08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D38CDE3-4767-48A9-8D54-60B86C82909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299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 recursion tree while explaining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424F263-FEF7-4F67-A997-FDFAEDE0C77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61830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the</a:t>
            </a:r>
            <a:r>
              <a:rPr lang="en-GB" baseline="0" dirty="0"/>
              <a:t> maths on </a:t>
            </a:r>
            <a:r>
              <a:rPr lang="en-GB" baseline="0" dirty="0" err="1"/>
              <a:t>visualiser</a:t>
            </a:r>
            <a:r>
              <a:rPr lang="en-GB" baseline="0" dirty="0"/>
              <a:t> before showing on slide</a:t>
            </a:r>
          </a:p>
          <a:p>
            <a:r>
              <a:rPr lang="en-GB" baseline="0" dirty="0"/>
              <a:t>Illustrate with recursion tree drawn previously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5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5E7D35F-4F99-44F1-9DE2-483C5F44DA1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83836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65318724</a:t>
            </a:r>
          </a:p>
          <a:p>
            <a:r>
              <a:rPr lang="en-GB" dirty="0"/>
              <a:t>For merge sort, when combining we have</a:t>
            </a:r>
            <a:r>
              <a:rPr lang="en-GB" baseline="0" dirty="0"/>
              <a:t> two pointers into the subarrays that increment each time</a:t>
            </a:r>
          </a:p>
          <a:p>
            <a:r>
              <a:rPr lang="en-GB" baseline="0" dirty="0"/>
              <a:t>Analysis, exactly the case in the previous slide</a:t>
            </a:r>
          </a:p>
          <a:p>
            <a:r>
              <a:rPr lang="en-GB" baseline="0" dirty="0"/>
              <a:t>Note that pseudocode is in the printed notes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7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57A222-9965-4A93-8F13-EF25C15CA8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37977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65318724</a:t>
            </a:r>
          </a:p>
          <a:p>
            <a:r>
              <a:rPr lang="en-GB" dirty="0"/>
              <a:t>For merge sort, when combining we have</a:t>
            </a:r>
            <a:r>
              <a:rPr lang="en-GB" baseline="0" dirty="0"/>
              <a:t> two pointers into the subarrays that increment each time</a:t>
            </a:r>
          </a:p>
          <a:p>
            <a:r>
              <a:rPr lang="en-GB" baseline="0" dirty="0"/>
              <a:t>Analysis, exactly the case in the previous slide</a:t>
            </a:r>
          </a:p>
          <a:p>
            <a:r>
              <a:rPr lang="en-GB" baseline="0" dirty="0"/>
              <a:t>Note that pseudocode is in the printed notes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8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57A222-9965-4A93-8F13-EF25C15CA8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6544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Formula</a:t>
            </a:r>
            <a:r>
              <a:rPr lang="en-GB" baseline="0" dirty="0"/>
              <a:t> for running time</a:t>
            </a:r>
          </a:p>
          <a:p>
            <a:r>
              <a:rPr lang="en-GB" baseline="0" dirty="0"/>
              <a:t>Mathematically hard</a:t>
            </a:r>
          </a:p>
          <a:p>
            <a:r>
              <a:rPr lang="en-GB" baseline="0" dirty="0"/>
              <a:t>Always comes up in exam, but the formula is always stated</a:t>
            </a:r>
            <a:endParaRPr lang="en-GB" dirty="0"/>
          </a:p>
          <a:p>
            <a:r>
              <a:rPr lang="en-GB" dirty="0"/>
              <a:t>Points to note:</a:t>
            </a:r>
          </a:p>
          <a:p>
            <a:pPr marL="184882" indent="-184882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baseline="0" dirty="0"/>
              <a:t> is number of subcases</a:t>
            </a:r>
          </a:p>
          <a:p>
            <a:pPr marL="184882" indent="-184882">
              <a:buFont typeface="Arial" panose="020B0604020202020204" pitchFamily="34" charset="0"/>
              <a:buChar char="•"/>
            </a:pPr>
            <a:r>
              <a:rPr lang="en-GB" baseline="0" dirty="0"/>
              <a:t>n/b is the size of each subcase</a:t>
            </a:r>
          </a:p>
          <a:p>
            <a:pPr marL="184882" indent="-184882">
              <a:buFont typeface="Arial" panose="020B0604020202020204" pitchFamily="34" charset="0"/>
              <a:buChar char="•"/>
            </a:pPr>
            <a:r>
              <a:rPr lang="en-GB" baseline="0" dirty="0" err="1"/>
              <a:t>N^d</a:t>
            </a:r>
            <a:r>
              <a:rPr lang="en-GB" baseline="0" dirty="0"/>
              <a:t> is how long it takes to combine</a:t>
            </a:r>
          </a:p>
          <a:p>
            <a:r>
              <a:rPr lang="en-GB" baseline="0" dirty="0"/>
              <a:t>Example, merge sort a=b=2, d=1 so </a:t>
            </a:r>
            <a:r>
              <a:rPr lang="en-GB" baseline="0" dirty="0" err="1"/>
              <a:t>logba</a:t>
            </a:r>
            <a:r>
              <a:rPr lang="en-GB" baseline="0" dirty="0"/>
              <a:t>=1=d so T(n)=O(n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12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1CF2891-25A4-45A8-AA73-044D8B6BDD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Algorithms and Complexity - Lecture 3 -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47835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Optional if time</a:t>
            </a:r>
          </a:p>
          <a:p>
            <a:r>
              <a:rPr lang="en-GB" dirty="0"/>
              <a:t>Draw recursion tree</a:t>
            </a:r>
          </a:p>
          <a:p>
            <a:endParaRPr lang="en-GB" dirty="0"/>
          </a:p>
          <a:p>
            <a:r>
              <a:rPr lang="en-GB" dirty="0"/>
              <a:t>Work done at last step = O(work done combining) because you have to</a:t>
            </a:r>
            <a:r>
              <a:rPr lang="en-GB" baseline="0" dirty="0"/>
              <a:t> do half as many combine ops as final ops for combining at last stage, and each is O(1)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7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Optional if time</a:t>
            </a:r>
          </a:p>
          <a:p>
            <a:r>
              <a:rPr lang="en-GB" dirty="0"/>
              <a:t>Draw recursion tree</a:t>
            </a:r>
          </a:p>
          <a:p>
            <a:endParaRPr lang="en-GB" dirty="0"/>
          </a:p>
          <a:p>
            <a:r>
              <a:rPr lang="en-GB" dirty="0"/>
              <a:t>Don’t do alpha=1 case in lecture,</a:t>
            </a:r>
            <a:r>
              <a:rPr lang="en-GB" baseline="0" dirty="0"/>
              <a:t> a bit more complicated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18E6F-4843-4E4D-8F08-D8D0A32E802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3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99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49633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9258" y="274320"/>
            <a:ext cx="8528858" cy="635092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3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C89-7346-4096-85CE-ED8B277C9137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D39B-DE11-44E9-896F-05ECD8157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6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2380-A595-4797-B131-7DE8A7263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57F-76DC-45FB-852B-D0236E96A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40944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6399-AC15-477B-A902-B4C32C29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3EDBB-8BDC-4E74-AF4F-474076F8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94" y="0"/>
            <a:ext cx="8785211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A5B79-EA1D-43FD-A612-7ED3D80E1BDB}"/>
              </a:ext>
            </a:extLst>
          </p:cNvPr>
          <p:cNvSpPr txBox="1"/>
          <p:nvPr/>
        </p:nvSpPr>
        <p:spPr>
          <a:xfrm>
            <a:off x="6191479" y="550843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Try it out in</a:t>
            </a:r>
          </a:p>
          <a:p>
            <a:r>
              <a:rPr lang="en-GB" dirty="0">
                <a:hlinkClick r:id="rId3"/>
              </a:rPr>
              <a:t>http://pythontutor.com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98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EBD78-A55E-4C67-A6CC-BE11496B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master method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9C7D72-51E4-4574-8651-5B942300F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 master method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If, for some a&gt;0, b&gt;0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F3BBD-84FA-41F4-B871-D6DC0D980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Where does the master method come from?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16F0B7-108A-48E2-8B9F-FBE4E3769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Optional material</a:t>
            </a:r>
          </a:p>
        </p:txBody>
      </p:sp>
    </p:spTree>
    <p:extLst>
      <p:ext uri="{BB962C8B-B14F-4D97-AF65-F5344CB8AC3E}">
        <p14:creationId xmlns:p14="http://schemas.microsoft.com/office/powerpoint/2010/main" val="63993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Where does the master method come from?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Total work =</a:t>
            </a:r>
          </a:p>
          <a:p>
            <a:pPr marL="0" indent="0">
              <a:buNone/>
            </a:pPr>
            <a:r>
              <a:rPr lang="en-GB" dirty="0"/>
              <a:t>    Work done at last step +</a:t>
            </a:r>
          </a:p>
          <a:p>
            <a:pPr marL="0" indent="0">
              <a:buNone/>
            </a:pPr>
            <a:r>
              <a:rPr lang="en-GB" dirty="0"/>
              <a:t>    Work done combining</a:t>
            </a:r>
          </a:p>
          <a:p>
            <a:pPr marL="0" indent="0">
              <a:buNone/>
            </a:pPr>
            <a:r>
              <a:rPr lang="en-GB" dirty="0"/>
              <a:t>Work done at last step = O(work done combining)</a:t>
            </a:r>
          </a:p>
          <a:p>
            <a:pPr marL="0" indent="0">
              <a:buNone/>
            </a:pPr>
            <a:r>
              <a:rPr lang="en-GB" dirty="0"/>
              <a:t>Total work = O(work done combining)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ln w="2857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Master method</a:t>
                </a:r>
              </a:p>
              <a:p>
                <a:r>
                  <a:rPr lang="en-GB" dirty="0"/>
                  <a:t>If, for some a&gt;0, b&gt;0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blipFill>
                <a:blip r:embed="rId3"/>
                <a:stretch>
                  <a:fillRect l="-427" t="-798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3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Combining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dirty="0"/>
                  <a:t>Simplify this by writing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Three cases: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or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 </a:t>
                </a:r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or 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3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ln w="2857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Master method</a:t>
                </a:r>
              </a:p>
              <a:p>
                <a:r>
                  <a:rPr lang="en-GB" dirty="0"/>
                  <a:t>If, for some a&gt;0, b&gt;0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blipFill>
                <a:blip r:embed="rId4"/>
                <a:stretch>
                  <a:fillRect l="-427" t="-798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Work done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Case 1:</a:t>
                </a: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   (b to the power of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ln w="2857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Master method</a:t>
                </a:r>
              </a:p>
              <a:p>
                <a:r>
                  <a:rPr lang="en-GB" dirty="0"/>
                  <a:t>If, for some a&gt;0, b&gt;0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blipFill rotWithShape="0">
                <a:blip r:embed="rId4"/>
                <a:stretch>
                  <a:fillRect l="-427" t="-798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8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Work done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Case 2:</a:t>
                </a: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dirty="0"/>
                  <a:t>    so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sz="2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GB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GB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600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)(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GB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6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6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GB" sz="26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600" b="1" i="1" dirty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GB" sz="2600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GB" sz="2600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ln w="2857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Master method</a:t>
                </a:r>
              </a:p>
              <a:p>
                <a:r>
                  <a:rPr lang="en-GB" dirty="0"/>
                  <a:t>If, for some a&gt;0, b&gt;0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9" y="4249886"/>
                <a:ext cx="8528857" cy="2261645"/>
              </a:xfrm>
              <a:prstGeom prst="rect">
                <a:avLst/>
              </a:prstGeom>
              <a:blipFill rotWithShape="0">
                <a:blip r:embed="rId4"/>
                <a:stretch>
                  <a:fillRect l="-427" t="-798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Divide and conquer is a strategy for designing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Divide</a:t>
            </a:r>
            <a:r>
              <a:rPr lang="en-GB" dirty="0"/>
              <a:t> problem into </a:t>
            </a:r>
            <a:r>
              <a:rPr lang="en-GB" dirty="0" err="1"/>
              <a:t>subproblems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Conquer</a:t>
            </a:r>
            <a:r>
              <a:rPr lang="en-GB" dirty="0"/>
              <a:t> (solve) </a:t>
            </a:r>
            <a:r>
              <a:rPr lang="en-GB" dirty="0" err="1"/>
              <a:t>subproblems</a:t>
            </a:r>
            <a:r>
              <a:rPr lang="en-GB" dirty="0"/>
              <a:t>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Combine</a:t>
            </a:r>
            <a:r>
              <a:rPr lang="en-GB" dirty="0"/>
              <a:t> solutions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cover:</a:t>
            </a:r>
          </a:p>
          <a:p>
            <a:r>
              <a:rPr lang="en-GB" dirty="0"/>
              <a:t>How to divide and conquer</a:t>
            </a:r>
          </a:p>
          <a:p>
            <a:r>
              <a:rPr lang="en-GB" dirty="0"/>
              <a:t>Analysing performance</a:t>
            </a:r>
          </a:p>
          <a:p>
            <a:r>
              <a:rPr lang="en-GB" dirty="0"/>
              <a:t>Proving correctness</a:t>
            </a:r>
          </a:p>
        </p:txBody>
      </p:sp>
    </p:spTree>
    <p:extLst>
      <p:ext uri="{BB962C8B-B14F-4D97-AF65-F5344CB8AC3E}">
        <p14:creationId xmlns:p14="http://schemas.microsoft.com/office/powerpoint/2010/main" val="22922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can dividing help us?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Example</a:t>
            </a:r>
          </a:p>
          <a:p>
            <a:pPr marL="0" indent="0">
              <a:buNone/>
            </a:pPr>
            <a:r>
              <a:rPr lang="en-GB" i="1" dirty="0"/>
              <a:t>Algorithm running on n data takes n</a:t>
            </a:r>
            <a:r>
              <a:rPr lang="en-GB" i="1" baseline="30000" dirty="0"/>
              <a:t>2</a:t>
            </a:r>
            <a:r>
              <a:rPr lang="en-GB" i="1" dirty="0"/>
              <a:t> steps</a:t>
            </a:r>
          </a:p>
          <a:p>
            <a:pPr marL="0" indent="0">
              <a:buNone/>
            </a:pPr>
            <a:r>
              <a:rPr lang="en-GB" dirty="0"/>
              <a:t>n=128 takes 128</a:t>
            </a:r>
            <a:r>
              <a:rPr lang="en-GB" baseline="30000" dirty="0"/>
              <a:t>2</a:t>
            </a:r>
            <a:r>
              <a:rPr lang="en-GB" dirty="0"/>
              <a:t>=16,384 steps</a:t>
            </a:r>
          </a:p>
          <a:p>
            <a:pPr marL="0" indent="0">
              <a:buNone/>
            </a:pPr>
            <a:r>
              <a:rPr lang="en-GB" dirty="0"/>
              <a:t>n=64 takes 64</a:t>
            </a:r>
            <a:r>
              <a:rPr lang="en-GB" baseline="30000" dirty="0"/>
              <a:t>2</a:t>
            </a:r>
            <a:r>
              <a:rPr lang="en-GB" dirty="0"/>
              <a:t>=4,096 steps</a:t>
            </a:r>
          </a:p>
          <a:p>
            <a:pPr marL="0" indent="0">
              <a:buNone/>
            </a:pPr>
            <a:r>
              <a:rPr lang="en-GB" dirty="0"/>
              <a:t>Do this twice (first and second half) = 8,192 steps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Combining results of first half of data and second half of data takes n steps</a:t>
            </a:r>
          </a:p>
          <a:p>
            <a:pPr marL="0" indent="0">
              <a:buNone/>
            </a:pPr>
            <a:r>
              <a:rPr lang="en-GB" dirty="0"/>
              <a:t>Combine results = 128 steps</a:t>
            </a:r>
          </a:p>
          <a:p>
            <a:pPr marL="0" indent="0">
              <a:buNone/>
            </a:pPr>
            <a:r>
              <a:rPr lang="en-GB" dirty="0"/>
              <a:t>Total = 8320 steps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Continue like this: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2987"/>
              </p:ext>
            </p:extLst>
          </p:nvPr>
        </p:nvGraphicFramePr>
        <p:xfrm>
          <a:off x="299254" y="864524"/>
          <a:ext cx="852886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Level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</a:t>
                      </a:r>
                      <a:r>
                        <a:rPr lang="en-GB" baseline="0" dirty="0"/>
                        <a:t> of subc</a:t>
                      </a:r>
                      <a:r>
                        <a:rPr lang="en-GB" dirty="0"/>
                        <a:t>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Each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  <a:r>
                        <a:rPr lang="en-GB" baseline="0" dirty="0"/>
                        <a:t> merging cost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30368" y="5644896"/>
            <a:ext cx="2145792" cy="5242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828800" y="1194816"/>
            <a:ext cx="682752" cy="621792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How much do we gain for general n?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0 divides: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1 divide: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2 divides: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…</a:t>
                </a:r>
              </a:p>
              <a:p>
                <a:pPr marL="0" indent="0">
                  <a:buNone/>
                </a:pPr>
                <a:r>
                  <a:rPr lang="en-GB" dirty="0"/>
                  <a:t>k divides: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Take it as far as we can: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k divides:                         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                                            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3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1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1BFB2-CADC-44D6-9CD6-4026DAB9B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0FB45B-CAB2-4351-ABCC-40A3324B0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Naive sort: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Merge sort</a:t>
                </a:r>
              </a:p>
              <a:p>
                <a:r>
                  <a:rPr lang="en-GB" dirty="0"/>
                  <a:t>Divide into two equal subarrays</a:t>
                </a:r>
              </a:p>
              <a:p>
                <a:r>
                  <a:rPr lang="en-GB" dirty="0"/>
                  <a:t>Conquer (sort) those subarrays</a:t>
                </a:r>
              </a:p>
              <a:p>
                <a:r>
                  <a:rPr lang="en-GB" dirty="0"/>
                  <a:t>Combine (merge) sorted subarrays into sorted array</a:t>
                </a:r>
              </a:p>
              <a:p>
                <a:pPr marL="0" indent="0">
                  <a:buNone/>
                </a:pPr>
                <a:r>
                  <a:rPr lang="en-GB" dirty="0"/>
                  <a:t>Combining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using joint iteration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Naive sort: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Merge sort</a:t>
                </a:r>
              </a:p>
              <a:p>
                <a:r>
                  <a:rPr lang="en-GB" dirty="0"/>
                  <a:t>Divide into two equal subarrays</a:t>
                </a:r>
              </a:p>
              <a:p>
                <a:r>
                  <a:rPr lang="en-GB" dirty="0"/>
                  <a:t>Conquer (sort) those subarrays</a:t>
                </a:r>
              </a:p>
              <a:p>
                <a:r>
                  <a:rPr lang="en-GB" dirty="0"/>
                  <a:t>Combine (merge) sorted subarrays into sorted array</a:t>
                </a:r>
              </a:p>
              <a:p>
                <a:pPr marL="0" indent="0">
                  <a:buNone/>
                </a:pPr>
                <a:r>
                  <a:rPr lang="en-GB" dirty="0"/>
                  <a:t>Combining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using joint iteration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0" t="-1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2" y="3356991"/>
            <a:ext cx="5835015" cy="35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9C7F7-4DFE-4D51-8B6F-473384C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Merge sort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6803C43-CABE-4B27-84CF-3A4EA6B9A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1042</Words>
  <Application>Microsoft Office PowerPoint</Application>
  <PresentationFormat>On-screen Show (4:3)</PresentationFormat>
  <Paragraphs>208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  <vt:lpstr>Merge sort code</vt:lpstr>
      <vt:lpstr>PowerPoint Presentation</vt:lpstr>
      <vt:lpstr>The master method</vt:lpstr>
      <vt:lpstr>PowerPoint Presentation</vt:lpstr>
      <vt:lpstr>Where does the master method come from?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Complexity (EE2-10C)</dc:title>
  <dc:creator>Goodman, Daniel F M</dc:creator>
  <cp:lastModifiedBy>Goodman, Daniel F M</cp:lastModifiedBy>
  <cp:revision>149</cp:revision>
  <cp:lastPrinted>2020-02-12T14:38:06Z</cp:lastPrinted>
  <dcterms:created xsi:type="dcterms:W3CDTF">2016-11-21T16:49:17Z</dcterms:created>
  <dcterms:modified xsi:type="dcterms:W3CDTF">2020-10-21T19:34:08Z</dcterms:modified>
</cp:coreProperties>
</file>