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7" r:id="rId2"/>
    <p:sldId id="312" r:id="rId3"/>
    <p:sldId id="314" r:id="rId4"/>
    <p:sldId id="313" r:id="rId5"/>
    <p:sldId id="289" r:id="rId6"/>
    <p:sldId id="315" r:id="rId7"/>
    <p:sldId id="284" r:id="rId8"/>
    <p:sldId id="285" r:id="rId9"/>
    <p:sldId id="297" r:id="rId10"/>
    <p:sldId id="298" r:id="rId11"/>
    <p:sldId id="296" r:id="rId12"/>
    <p:sldId id="295" r:id="rId13"/>
    <p:sldId id="286" r:id="rId14"/>
    <p:sldId id="302" r:id="rId15"/>
    <p:sldId id="303" r:id="rId16"/>
    <p:sldId id="304" r:id="rId17"/>
    <p:sldId id="305" r:id="rId18"/>
    <p:sldId id="299" r:id="rId19"/>
    <p:sldId id="300" r:id="rId20"/>
    <p:sldId id="287" r:id="rId21"/>
    <p:sldId id="310" r:id="rId22"/>
    <p:sldId id="301" r:id="rId23"/>
    <p:sldId id="306" r:id="rId24"/>
    <p:sldId id="307" r:id="rId25"/>
    <p:sldId id="316" r:id="rId26"/>
    <p:sldId id="317" r:id="rId27"/>
    <p:sldId id="308" r:id="rId28"/>
    <p:sldId id="309" r:id="rId29"/>
    <p:sldId id="31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45D9A-EEA2-4238-9A76-1C1F16DFC08F}">
          <p14:sldIdLst>
            <p14:sldId id="257"/>
            <p14:sldId id="312"/>
            <p14:sldId id="314"/>
            <p14:sldId id="313"/>
            <p14:sldId id="289"/>
            <p14:sldId id="315"/>
            <p14:sldId id="284"/>
            <p14:sldId id="285"/>
            <p14:sldId id="297"/>
            <p14:sldId id="298"/>
            <p14:sldId id="296"/>
            <p14:sldId id="295"/>
            <p14:sldId id="286"/>
            <p14:sldId id="302"/>
            <p14:sldId id="303"/>
            <p14:sldId id="304"/>
            <p14:sldId id="305"/>
            <p14:sldId id="299"/>
            <p14:sldId id="300"/>
            <p14:sldId id="287"/>
            <p14:sldId id="310"/>
            <p14:sldId id="301"/>
            <p14:sldId id="306"/>
            <p14:sldId id="307"/>
            <p14:sldId id="316"/>
            <p14:sldId id="317"/>
            <p14:sldId id="308"/>
            <p14:sldId id="309"/>
            <p14:sldId id="31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8486D-D9E8-4435-B36B-A330989ABF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301D1-1649-43AB-BA6A-26880F5DBD60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976B685F-E0B0-40E0-9C9D-692E27DE6929}" type="parTrans" cxnId="{4E424329-0C78-4E53-B04C-9CD25214B64B}">
      <dgm:prSet/>
      <dgm:spPr/>
      <dgm:t>
        <a:bodyPr/>
        <a:lstStyle/>
        <a:p>
          <a:endParaRPr lang="en-US"/>
        </a:p>
      </dgm:t>
    </dgm:pt>
    <dgm:pt modelId="{F1CB143D-931D-45DE-82FE-C2C68E3DF3C6}" type="sibTrans" cxnId="{4E424329-0C78-4E53-B04C-9CD25214B64B}">
      <dgm:prSet/>
      <dgm:spPr/>
      <dgm:t>
        <a:bodyPr/>
        <a:lstStyle/>
        <a:p>
          <a:endParaRPr lang="en-US"/>
        </a:p>
      </dgm:t>
    </dgm:pt>
    <dgm:pt modelId="{C3840DD6-C0CE-4DB5-9C54-3D1DAB5D7824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E44F126F-5C35-4146-A584-E75A078C8BD0}" type="parTrans" cxnId="{8A5DB04B-73F3-4F60-BF32-4E4C3EE98EBC}">
      <dgm:prSet/>
      <dgm:spPr/>
      <dgm:t>
        <a:bodyPr/>
        <a:lstStyle/>
        <a:p>
          <a:endParaRPr lang="en-US"/>
        </a:p>
      </dgm:t>
    </dgm:pt>
    <dgm:pt modelId="{F72A141E-446F-472C-A381-D29FE8B62709}" type="sibTrans" cxnId="{8A5DB04B-73F3-4F60-BF32-4E4C3EE98EBC}">
      <dgm:prSet/>
      <dgm:spPr/>
      <dgm:t>
        <a:bodyPr/>
        <a:lstStyle/>
        <a:p>
          <a:endParaRPr lang="en-US"/>
        </a:p>
      </dgm:t>
    </dgm:pt>
    <dgm:pt modelId="{30D82A58-5F0E-431E-8A98-DBC6AC4ECC8A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6CD30AB6-36C4-4A31-8EF6-61349EACCB03}" type="parTrans" cxnId="{1DF9197F-351B-4715-B7BC-358A32EBA2D7}">
      <dgm:prSet/>
      <dgm:spPr/>
      <dgm:t>
        <a:bodyPr/>
        <a:lstStyle/>
        <a:p>
          <a:endParaRPr lang="en-US"/>
        </a:p>
      </dgm:t>
    </dgm:pt>
    <dgm:pt modelId="{292834FF-2948-416E-A4B6-D6CED56B8EC0}" type="sibTrans" cxnId="{1DF9197F-351B-4715-B7BC-358A32EBA2D7}">
      <dgm:prSet/>
      <dgm:spPr/>
      <dgm:t>
        <a:bodyPr/>
        <a:lstStyle/>
        <a:p>
          <a:endParaRPr lang="en-US"/>
        </a:p>
      </dgm:t>
    </dgm:pt>
    <dgm:pt modelId="{313A6E05-D644-44B6-AE62-D9F7FBD7E7B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389235A6-20CF-4521-9BB6-43EEC146A8CD}" type="parTrans" cxnId="{48838954-4E98-4CD7-A726-D5505BC10032}">
      <dgm:prSet/>
      <dgm:spPr/>
      <dgm:t>
        <a:bodyPr/>
        <a:lstStyle/>
        <a:p>
          <a:endParaRPr lang="en-US"/>
        </a:p>
      </dgm:t>
    </dgm:pt>
    <dgm:pt modelId="{9C7297A8-B4F6-4FFD-A10E-12C3171FBED1}" type="sibTrans" cxnId="{48838954-4E98-4CD7-A726-D5505BC10032}">
      <dgm:prSet/>
      <dgm:spPr/>
      <dgm:t>
        <a:bodyPr/>
        <a:lstStyle/>
        <a:p>
          <a:endParaRPr lang="en-US"/>
        </a:p>
      </dgm:t>
    </dgm:pt>
    <dgm:pt modelId="{B3675869-7F8D-4954-AC75-601C38BD9D2E}">
      <dgm:prSet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1AC5DCB0-2E98-44B9-A07F-F1F75FA37E4B}" type="parTrans" cxnId="{D6935358-0785-48FE-940E-F66C251DA101}">
      <dgm:prSet/>
      <dgm:spPr/>
      <dgm:t>
        <a:bodyPr/>
        <a:lstStyle/>
        <a:p>
          <a:endParaRPr lang="en-US"/>
        </a:p>
      </dgm:t>
    </dgm:pt>
    <dgm:pt modelId="{29796942-2B2C-4BB5-AD38-B9A1796B95C7}" type="sibTrans" cxnId="{D6935358-0785-48FE-940E-F66C251DA101}">
      <dgm:prSet/>
      <dgm:spPr/>
      <dgm:t>
        <a:bodyPr/>
        <a:lstStyle/>
        <a:p>
          <a:endParaRPr lang="en-US"/>
        </a:p>
      </dgm:t>
    </dgm:pt>
    <dgm:pt modelId="{65E1C5F1-150B-4CF6-85B2-784C73EE1715}">
      <dgm:prSet/>
      <dgm:spPr/>
      <dgm:t>
        <a:bodyPr/>
        <a:lstStyle/>
        <a:p>
          <a:r>
            <a:rPr lang="en-US" dirty="0"/>
            <a:t>Atari games, AlphaGo</a:t>
          </a:r>
        </a:p>
      </dgm:t>
    </dgm:pt>
    <dgm:pt modelId="{20220D59-0173-4B98-981C-AD24343C95F6}" type="parTrans" cxnId="{D3F5404A-7383-435A-9457-EECCFC5A058F}">
      <dgm:prSet/>
      <dgm:spPr/>
      <dgm:t>
        <a:bodyPr/>
        <a:lstStyle/>
        <a:p>
          <a:endParaRPr lang="en-US"/>
        </a:p>
      </dgm:t>
    </dgm:pt>
    <dgm:pt modelId="{B300FD8A-368C-42B0-8AD7-EBD3C0E27200}" type="sibTrans" cxnId="{D3F5404A-7383-435A-9457-EECCFC5A058F}">
      <dgm:prSet/>
      <dgm:spPr/>
      <dgm:t>
        <a:bodyPr/>
        <a:lstStyle/>
        <a:p>
          <a:endParaRPr lang="en-US"/>
        </a:p>
      </dgm:t>
    </dgm:pt>
    <dgm:pt modelId="{22503BC0-09AC-460E-B4A0-20E33423C30E}" type="pres">
      <dgm:prSet presAssocID="{1398486D-D9E8-4435-B36B-A330989ABF9B}" presName="linear" presStyleCnt="0">
        <dgm:presLayoutVars>
          <dgm:animLvl val="lvl"/>
          <dgm:resizeHandles val="exact"/>
        </dgm:presLayoutVars>
      </dgm:prSet>
      <dgm:spPr/>
    </dgm:pt>
    <dgm:pt modelId="{6C70C615-1F31-4B1D-8840-C12D7BF3FF66}" type="pres">
      <dgm:prSet presAssocID="{C51301D1-1649-43AB-BA6A-26880F5DBD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20C651-B453-492A-9780-B7CCAFC0AA95}" type="pres">
      <dgm:prSet presAssocID="{C51301D1-1649-43AB-BA6A-26880F5DBD60}" presName="childText" presStyleLbl="revTx" presStyleIdx="0" presStyleCnt="3">
        <dgm:presLayoutVars>
          <dgm:bulletEnabled val="1"/>
        </dgm:presLayoutVars>
      </dgm:prSet>
      <dgm:spPr/>
    </dgm:pt>
    <dgm:pt modelId="{B7F4C835-2329-47BB-B01E-364819530585}" type="pres">
      <dgm:prSet presAssocID="{30D82A58-5F0E-431E-8A98-DBC6AC4ECC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B8B7FF-1F60-408B-9BA0-3803D5FBF732}" type="pres">
      <dgm:prSet presAssocID="{30D82A58-5F0E-431E-8A98-DBC6AC4ECC8A}" presName="childText" presStyleLbl="revTx" presStyleIdx="1" presStyleCnt="3">
        <dgm:presLayoutVars>
          <dgm:bulletEnabled val="1"/>
        </dgm:presLayoutVars>
      </dgm:prSet>
      <dgm:spPr/>
    </dgm:pt>
    <dgm:pt modelId="{A206D76D-1D78-4E19-9FE7-E40CF959485E}" type="pres">
      <dgm:prSet presAssocID="{B3675869-7F8D-4954-AC75-601C38BD9D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CDE356-47AD-45F8-95E4-7EC3DD79B01C}" type="pres">
      <dgm:prSet presAssocID="{B3675869-7F8D-4954-AC75-601C38BD9D2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EDFB02-DD69-4D71-A737-20B7C92DA27A}" type="presOf" srcId="{B3675869-7F8D-4954-AC75-601C38BD9D2E}" destId="{A206D76D-1D78-4E19-9FE7-E40CF959485E}" srcOrd="0" destOrd="0" presId="urn:microsoft.com/office/officeart/2005/8/layout/vList2"/>
    <dgm:cxn modelId="{5FD9D10C-8046-4289-B176-FEB335BD6800}" type="presOf" srcId="{1398486D-D9E8-4435-B36B-A330989ABF9B}" destId="{22503BC0-09AC-460E-B4A0-20E33423C30E}" srcOrd="0" destOrd="0" presId="urn:microsoft.com/office/officeart/2005/8/layout/vList2"/>
    <dgm:cxn modelId="{B0719D21-625B-4564-AD9D-0FC6D26D401B}" type="presOf" srcId="{313A6E05-D644-44B6-AE62-D9F7FBD7E7B1}" destId="{D5B8B7FF-1F60-408B-9BA0-3803D5FBF732}" srcOrd="0" destOrd="0" presId="urn:microsoft.com/office/officeart/2005/8/layout/vList2"/>
    <dgm:cxn modelId="{4E424329-0C78-4E53-B04C-9CD25214B64B}" srcId="{1398486D-D9E8-4435-B36B-A330989ABF9B}" destId="{C51301D1-1649-43AB-BA6A-26880F5DBD60}" srcOrd="0" destOrd="0" parTransId="{976B685F-E0B0-40E0-9C9D-692E27DE6929}" sibTransId="{F1CB143D-931D-45DE-82FE-C2C68E3DF3C6}"/>
    <dgm:cxn modelId="{D3F5404A-7383-435A-9457-EECCFC5A058F}" srcId="{B3675869-7F8D-4954-AC75-601C38BD9D2E}" destId="{65E1C5F1-150B-4CF6-85B2-784C73EE1715}" srcOrd="0" destOrd="0" parTransId="{20220D59-0173-4B98-981C-AD24343C95F6}" sibTransId="{B300FD8A-368C-42B0-8AD7-EBD3C0E27200}"/>
    <dgm:cxn modelId="{8A5DB04B-73F3-4F60-BF32-4E4C3EE98EBC}" srcId="{C51301D1-1649-43AB-BA6A-26880F5DBD60}" destId="{C3840DD6-C0CE-4DB5-9C54-3D1DAB5D7824}" srcOrd="0" destOrd="0" parTransId="{E44F126F-5C35-4146-A584-E75A078C8BD0}" sibTransId="{F72A141E-446F-472C-A381-D29FE8B62709}"/>
    <dgm:cxn modelId="{48838954-4E98-4CD7-A726-D5505BC10032}" srcId="{30D82A58-5F0E-431E-8A98-DBC6AC4ECC8A}" destId="{313A6E05-D644-44B6-AE62-D9F7FBD7E7B1}" srcOrd="0" destOrd="0" parTransId="{389235A6-20CF-4521-9BB6-43EEC146A8CD}" sibTransId="{9C7297A8-B4F6-4FFD-A10E-12C3171FBED1}"/>
    <dgm:cxn modelId="{D6935358-0785-48FE-940E-F66C251DA101}" srcId="{1398486D-D9E8-4435-B36B-A330989ABF9B}" destId="{B3675869-7F8D-4954-AC75-601C38BD9D2E}" srcOrd="2" destOrd="0" parTransId="{1AC5DCB0-2E98-44B9-A07F-F1F75FA37E4B}" sibTransId="{29796942-2B2C-4BB5-AD38-B9A1796B95C7}"/>
    <dgm:cxn modelId="{1DF9197F-351B-4715-B7BC-358A32EBA2D7}" srcId="{1398486D-D9E8-4435-B36B-A330989ABF9B}" destId="{30D82A58-5F0E-431E-8A98-DBC6AC4ECC8A}" srcOrd="1" destOrd="0" parTransId="{6CD30AB6-36C4-4A31-8EF6-61349EACCB03}" sibTransId="{292834FF-2948-416E-A4B6-D6CED56B8EC0}"/>
    <dgm:cxn modelId="{50EF48AB-C2DB-4525-A8FF-B105AA4539F8}" type="presOf" srcId="{65E1C5F1-150B-4CF6-85B2-784C73EE1715}" destId="{75CDE356-47AD-45F8-95E4-7EC3DD79B01C}" srcOrd="0" destOrd="0" presId="urn:microsoft.com/office/officeart/2005/8/layout/vList2"/>
    <dgm:cxn modelId="{8B801CB2-276A-4060-9C3A-DD775225B90B}" type="presOf" srcId="{C3840DD6-C0CE-4DB5-9C54-3D1DAB5D7824}" destId="{5920C651-B453-492A-9780-B7CCAFC0AA95}" srcOrd="0" destOrd="0" presId="urn:microsoft.com/office/officeart/2005/8/layout/vList2"/>
    <dgm:cxn modelId="{BEEECFC1-58A1-48C1-84DA-AA664F3D6619}" type="presOf" srcId="{30D82A58-5F0E-431E-8A98-DBC6AC4ECC8A}" destId="{B7F4C835-2329-47BB-B01E-364819530585}" srcOrd="0" destOrd="0" presId="urn:microsoft.com/office/officeart/2005/8/layout/vList2"/>
    <dgm:cxn modelId="{4E0539EA-6628-4B16-AF95-3708B70A5811}" type="presOf" srcId="{C51301D1-1649-43AB-BA6A-26880F5DBD60}" destId="{6C70C615-1F31-4B1D-8840-C12D7BF3FF66}" srcOrd="0" destOrd="0" presId="urn:microsoft.com/office/officeart/2005/8/layout/vList2"/>
    <dgm:cxn modelId="{2710E5BC-8A37-4AF2-BDBC-C180A6E17B28}" type="presParOf" srcId="{22503BC0-09AC-460E-B4A0-20E33423C30E}" destId="{6C70C615-1F31-4B1D-8840-C12D7BF3FF66}" srcOrd="0" destOrd="0" presId="urn:microsoft.com/office/officeart/2005/8/layout/vList2"/>
    <dgm:cxn modelId="{33E94E90-A002-4CE3-BD41-B811C21F1216}" type="presParOf" srcId="{22503BC0-09AC-460E-B4A0-20E33423C30E}" destId="{5920C651-B453-492A-9780-B7CCAFC0AA95}" srcOrd="1" destOrd="0" presId="urn:microsoft.com/office/officeart/2005/8/layout/vList2"/>
    <dgm:cxn modelId="{0C02A4E2-9FD6-4640-B089-CD72E783FA84}" type="presParOf" srcId="{22503BC0-09AC-460E-B4A0-20E33423C30E}" destId="{B7F4C835-2329-47BB-B01E-364819530585}" srcOrd="2" destOrd="0" presId="urn:microsoft.com/office/officeart/2005/8/layout/vList2"/>
    <dgm:cxn modelId="{77185C4F-6B8C-4BD7-8E05-F2B1549EC200}" type="presParOf" srcId="{22503BC0-09AC-460E-B4A0-20E33423C30E}" destId="{D5B8B7FF-1F60-408B-9BA0-3803D5FBF732}" srcOrd="3" destOrd="0" presId="urn:microsoft.com/office/officeart/2005/8/layout/vList2"/>
    <dgm:cxn modelId="{D45C1B71-9CF9-4070-B24A-311E5AE4CEEB}" type="presParOf" srcId="{22503BC0-09AC-460E-B4A0-20E33423C30E}" destId="{A206D76D-1D78-4E19-9FE7-E40CF959485E}" srcOrd="4" destOrd="0" presId="urn:microsoft.com/office/officeart/2005/8/layout/vList2"/>
    <dgm:cxn modelId="{1DA797DC-5DF2-4412-95BE-551CF600D19B}" type="presParOf" srcId="{22503BC0-09AC-460E-B4A0-20E33423C30E}" destId="{75CDE356-47AD-45F8-95E4-7EC3DD79B01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C615-1F31-4B1D-8840-C12D7BF3FF66}">
      <dsp:nvSpPr>
        <dsp:cNvPr id="0" name=""/>
        <dsp:cNvSpPr/>
      </dsp:nvSpPr>
      <dsp:spPr>
        <a:xfrm>
          <a:off x="0" y="23874"/>
          <a:ext cx="609600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Supervised learning</a:t>
          </a:r>
        </a:p>
      </dsp:txBody>
      <dsp:txXfrm>
        <a:off x="37867" y="61741"/>
        <a:ext cx="6020266" cy="699976"/>
      </dsp:txXfrm>
    </dsp:sp>
    <dsp:sp modelId="{5920C651-B453-492A-9780-B7CCAFC0AA95}">
      <dsp:nvSpPr>
        <dsp:cNvPr id="0" name=""/>
        <dsp:cNvSpPr/>
      </dsp:nvSpPr>
      <dsp:spPr>
        <a:xfrm>
          <a:off x="0" y="799584"/>
          <a:ext cx="6096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Classification</a:t>
          </a:r>
        </a:p>
      </dsp:txBody>
      <dsp:txXfrm>
        <a:off x="0" y="799584"/>
        <a:ext cx="6096000" cy="563040"/>
      </dsp:txXfrm>
    </dsp:sp>
    <dsp:sp modelId="{B7F4C835-2329-47BB-B01E-364819530585}">
      <dsp:nvSpPr>
        <dsp:cNvPr id="0" name=""/>
        <dsp:cNvSpPr/>
      </dsp:nvSpPr>
      <dsp:spPr>
        <a:xfrm>
          <a:off x="0" y="1362625"/>
          <a:ext cx="609600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Unsupervised learning</a:t>
          </a:r>
        </a:p>
      </dsp:txBody>
      <dsp:txXfrm>
        <a:off x="37867" y="1400492"/>
        <a:ext cx="6020266" cy="699976"/>
      </dsp:txXfrm>
    </dsp:sp>
    <dsp:sp modelId="{D5B8B7FF-1F60-408B-9BA0-3803D5FBF732}">
      <dsp:nvSpPr>
        <dsp:cNvPr id="0" name=""/>
        <dsp:cNvSpPr/>
      </dsp:nvSpPr>
      <dsp:spPr>
        <a:xfrm>
          <a:off x="0" y="2138335"/>
          <a:ext cx="6096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Clustering</a:t>
          </a:r>
        </a:p>
      </dsp:txBody>
      <dsp:txXfrm>
        <a:off x="0" y="2138335"/>
        <a:ext cx="6096000" cy="563040"/>
      </dsp:txXfrm>
    </dsp:sp>
    <dsp:sp modelId="{A206D76D-1D78-4E19-9FE7-E40CF959485E}">
      <dsp:nvSpPr>
        <dsp:cNvPr id="0" name=""/>
        <dsp:cNvSpPr/>
      </dsp:nvSpPr>
      <dsp:spPr>
        <a:xfrm>
          <a:off x="0" y="2701375"/>
          <a:ext cx="609600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Reinforcement learning</a:t>
          </a:r>
        </a:p>
      </dsp:txBody>
      <dsp:txXfrm>
        <a:off x="37867" y="2739242"/>
        <a:ext cx="6020266" cy="699976"/>
      </dsp:txXfrm>
    </dsp:sp>
    <dsp:sp modelId="{75CDE356-47AD-45F8-95E4-7EC3DD79B01C}">
      <dsp:nvSpPr>
        <dsp:cNvPr id="0" name=""/>
        <dsp:cNvSpPr/>
      </dsp:nvSpPr>
      <dsp:spPr>
        <a:xfrm>
          <a:off x="0" y="3477085"/>
          <a:ext cx="6096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Atari games, AlphaGo</a:t>
          </a:r>
        </a:p>
      </dsp:txBody>
      <dsp:txXfrm>
        <a:off x="0" y="3477085"/>
        <a:ext cx="6096000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23396-12CF-482A-A89C-BF4B8C068B1E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7145-B8D3-4F71-877D-2712004D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9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3A21BF-B219-4299-B471-AB081B7C978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9CEA06-A555-4670-842C-23D52FDC40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yuanZhu/Deep-SMI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88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yuanZhu/Deep-SMIL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4KBBAwF_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34" y="5121313"/>
            <a:ext cx="5985366" cy="11510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Keras: a tutorial in Deep learning</a:t>
            </a:r>
            <a:br>
              <a:rPr lang="en-US" sz="3200" dirty="0"/>
            </a:br>
            <a:r>
              <a:rPr lang="en-US" sz="3200" dirty="0"/>
              <a:t>(part III of “Computation in chemistry”)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8051" y="5238826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Mengyuan Zhu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Georgia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35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E7BE-00F0-42A2-9D95-3A3D8189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603-A908-432E-94B0-6B12F9D3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A simple neural network (4 lines of code)</a:t>
            </a:r>
          </a:p>
          <a:p>
            <a:pPr lvl="1"/>
            <a:r>
              <a:rPr lang="en-US" dirty="0"/>
              <a:t>Fully connected layer</a:t>
            </a:r>
          </a:p>
          <a:p>
            <a:r>
              <a:rPr lang="en-US" dirty="0"/>
              <a:t>2. A Kaggle competition (10 lines of code)</a:t>
            </a:r>
          </a:p>
          <a:p>
            <a:pPr lvl="1"/>
            <a:r>
              <a:rPr lang="en-US" dirty="0"/>
              <a:t>Fully connected layer</a:t>
            </a:r>
          </a:p>
          <a:p>
            <a:pPr lvl="1"/>
            <a:r>
              <a:rPr lang="en-US" dirty="0"/>
              <a:t>Activation layer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3. A research problem  (20 lines of code)</a:t>
            </a:r>
          </a:p>
          <a:p>
            <a:pPr lvl="1"/>
            <a:r>
              <a:rPr lang="en-US" dirty="0"/>
              <a:t>Fully connected layer</a:t>
            </a:r>
          </a:p>
          <a:p>
            <a:pPr lvl="1"/>
            <a:r>
              <a:rPr lang="en-US" dirty="0"/>
              <a:t>Activation layer</a:t>
            </a:r>
          </a:p>
          <a:p>
            <a:pPr lvl="1"/>
            <a:r>
              <a:rPr lang="en-US" dirty="0"/>
              <a:t>Dropout layer</a:t>
            </a:r>
          </a:p>
          <a:p>
            <a:pPr lvl="1"/>
            <a:r>
              <a:rPr lang="en-US" dirty="0"/>
              <a:t>Convolution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45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F1AC-994A-4432-8FA2-781E334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 simple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99AE3E-C490-4B47-AD8A-A7EC92EEF5A6}"/>
              </a:ext>
            </a:extLst>
          </p:cNvPr>
          <p:cNvSpPr/>
          <p:nvPr/>
        </p:nvSpPr>
        <p:spPr>
          <a:xfrm>
            <a:off x="2271860" y="3742441"/>
            <a:ext cx="527901" cy="56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FB169C-A815-4606-BE83-BDE9D5978387}"/>
              </a:ext>
            </a:extLst>
          </p:cNvPr>
          <p:cNvSpPr/>
          <p:nvPr/>
        </p:nvSpPr>
        <p:spPr>
          <a:xfrm>
            <a:off x="4036243" y="2216807"/>
            <a:ext cx="527901" cy="56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A1B765-E820-4977-95BD-845ABE8FD8D7}"/>
              </a:ext>
            </a:extLst>
          </p:cNvPr>
          <p:cNvSpPr/>
          <p:nvPr/>
        </p:nvSpPr>
        <p:spPr>
          <a:xfrm>
            <a:off x="4036242" y="3055856"/>
            <a:ext cx="527901" cy="56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2E3184-9F4D-4DDD-9F0C-F74EAFB12CDA}"/>
              </a:ext>
            </a:extLst>
          </p:cNvPr>
          <p:cNvSpPr/>
          <p:nvPr/>
        </p:nvSpPr>
        <p:spPr>
          <a:xfrm>
            <a:off x="4036242" y="5365423"/>
            <a:ext cx="527901" cy="56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8F81A2-C525-4C65-BBFB-C431BCC64BFC}"/>
              </a:ext>
            </a:extLst>
          </p:cNvPr>
          <p:cNvSpPr/>
          <p:nvPr/>
        </p:nvSpPr>
        <p:spPr>
          <a:xfrm>
            <a:off x="6044153" y="3742441"/>
            <a:ext cx="527901" cy="565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7EE912-25EF-4DE5-BA19-3003F3E8D195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722452" y="2499611"/>
            <a:ext cx="1313791" cy="1325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EE21D-B626-42EF-8F11-5B34ACDB768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99761" y="3338660"/>
            <a:ext cx="1236481" cy="6865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22C33-9240-4E55-B8DF-EB6CD4904994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722452" y="4225218"/>
            <a:ext cx="1391099" cy="1223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E5FD23-B0C2-42AC-84DB-37F18F6D74B4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486834" y="4225218"/>
            <a:ext cx="1634628" cy="12230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7833C8-CEF5-4C4F-AF77-469D978387D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64143" y="3338660"/>
            <a:ext cx="1480010" cy="6865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3B4F1F-C94B-451A-A61B-ED8D2F9E502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564144" y="2499611"/>
            <a:ext cx="1557318" cy="1325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13D520-959C-4489-A4D9-F954F1DCF591}"/>
              </a:ext>
            </a:extLst>
          </p:cNvPr>
          <p:cNvCxnSpPr>
            <a:cxnSpLocks/>
          </p:cNvCxnSpPr>
          <p:nvPr/>
        </p:nvCxnSpPr>
        <p:spPr>
          <a:xfrm flipV="1">
            <a:off x="4300192" y="3742441"/>
            <a:ext cx="0" cy="1419491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F464A7-BA0C-4CB3-83B0-F24EFBA39F08}"/>
              </a:ext>
            </a:extLst>
          </p:cNvPr>
          <p:cNvSpPr txBox="1"/>
          <p:nvPr/>
        </p:nvSpPr>
        <p:spPr>
          <a:xfrm>
            <a:off x="892064" y="3859906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0E438-7981-4560-ACAB-425B6815DA0F}"/>
              </a:ext>
            </a:extLst>
          </p:cNvPr>
          <p:cNvSpPr txBox="1"/>
          <p:nvPr/>
        </p:nvSpPr>
        <p:spPr>
          <a:xfrm>
            <a:off x="6816970" y="3859906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DBC58-3442-464A-BBD0-B9D02DF4197E}"/>
              </a:ext>
            </a:extLst>
          </p:cNvPr>
          <p:cNvSpPr txBox="1"/>
          <p:nvPr/>
        </p:nvSpPr>
        <p:spPr>
          <a:xfrm>
            <a:off x="3607342" y="6052008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31843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E567-5BD8-49D0-83F4-0BF31A97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A7CC-725C-4E91-94F5-B1100CE9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https://github.com/MengyuanZhu/Deep-SMILES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File:</a:t>
            </a:r>
          </a:p>
          <a:p>
            <a:r>
              <a:rPr lang="en-US" dirty="0"/>
              <a:t>tapia-1.ipynb</a:t>
            </a:r>
          </a:p>
        </p:txBody>
      </p:sp>
    </p:spTree>
    <p:extLst>
      <p:ext uri="{BB962C8B-B14F-4D97-AF65-F5344CB8AC3E}">
        <p14:creationId xmlns:p14="http://schemas.microsoft.com/office/powerpoint/2010/main" val="23944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A887-1AD0-4D46-B058-DC334B6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C8E8-0209-49AB-AA14-37257F62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https://localhost:8888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Github</a:t>
            </a:r>
            <a:r>
              <a:rPr lang="en-US" dirty="0"/>
              <a:t> file or </a:t>
            </a:r>
          </a:p>
          <a:p>
            <a:r>
              <a:rPr lang="en-US" dirty="0"/>
              <a:t>Click [New]-[Python3]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5CE-99E9-4EEF-810F-F7F2DFD8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41D8-EF12-472B-9E31-AD031FE1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Shift-Enter : run cell, select below</a:t>
            </a:r>
          </a:p>
          <a:p>
            <a:r>
              <a:rPr lang="en-US" dirty="0"/>
              <a:t>Ctrl-Enter : run selected cells</a:t>
            </a:r>
          </a:p>
          <a:p>
            <a:r>
              <a:rPr lang="en-US" dirty="0"/>
              <a:t>Alt-Enter : run cell, insert below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8E0E5-9927-498D-BB93-9022EC5F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4034673"/>
            <a:ext cx="8781994" cy="1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0F5-32CC-431E-BD3C-83BD61CA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29D56-E62E-49F8-9667-28D442B89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63" y="2226234"/>
            <a:ext cx="8797528" cy="37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3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BF91-DEF1-42C2-B62F-0ED0AC45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738E0C-D84B-448F-B331-38288E2C3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3" y="1848541"/>
            <a:ext cx="8686735" cy="2554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BB404-2B4A-4BB3-B0F3-E38E5B95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68" y="4611075"/>
            <a:ext cx="2014861" cy="1741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30565-43FB-43DB-8E58-EC0ADF02F7A4}"/>
              </a:ext>
            </a:extLst>
          </p:cNvPr>
          <p:cNvSpPr txBox="1"/>
          <p:nvPr/>
        </p:nvSpPr>
        <p:spPr>
          <a:xfrm>
            <a:off x="3542339" y="6461142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(50 neurons)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0479-AE3B-4792-9942-3E6125D9FD5F}"/>
              </a:ext>
            </a:extLst>
          </p:cNvPr>
          <p:cNvSpPr txBox="1"/>
          <p:nvPr/>
        </p:nvSpPr>
        <p:spPr>
          <a:xfrm>
            <a:off x="2073976" y="5200465"/>
            <a:ext cx="116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7F8FE-E14D-41CE-B023-38DAEFF12832}"/>
              </a:ext>
            </a:extLst>
          </p:cNvPr>
          <p:cNvSpPr txBox="1"/>
          <p:nvPr/>
        </p:nvSpPr>
        <p:spPr>
          <a:xfrm>
            <a:off x="5256529" y="5294108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50752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4ED2-539D-4684-8FBB-635D04FA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5CF565-D9E3-48F2-AFAC-AFEB5D3DF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5"/>
          <a:stretch/>
        </p:blipFill>
        <p:spPr>
          <a:xfrm>
            <a:off x="235282" y="2498104"/>
            <a:ext cx="8681061" cy="37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5B1-7B91-4062-BF51-BF232196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0FFC-8B46-4E1F-AB83-F1CF048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1CCEA-19C4-40AB-8302-683D5B29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38" y="2360126"/>
            <a:ext cx="7249212" cy="39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0" y="2084832"/>
            <a:ext cx="4223786" cy="3542937"/>
          </a:xfrm>
        </p:spPr>
      </p:pic>
      <p:sp>
        <p:nvSpPr>
          <p:cNvPr id="5" name="Rectangle 4"/>
          <p:cNvSpPr/>
          <p:nvPr/>
        </p:nvSpPr>
        <p:spPr>
          <a:xfrm>
            <a:off x="457201" y="5870858"/>
            <a:ext cx="862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Ma,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Junshui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et al. "Deep neural nets as a method for quantitative structure–activity relationships."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chemical information and modeling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55.2 (2015): 263-274.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C9E-AB57-470C-8BA0-95E0D91D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methods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FA885C-6FA2-4620-86B3-4858861B2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382597"/>
              </p:ext>
            </p:extLst>
          </p:nvPr>
        </p:nvGraphicFramePr>
        <p:xfrm>
          <a:off x="1052660" y="19908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13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FB9-4605-4BF6-BFCF-BF39C9E8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DE2E-2725-44A2-96AB-48FFCBB3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https://www.kaggle.com/c/MerckActivity/data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C0C0B-A2C5-4142-B92A-0107B5A0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704101"/>
            <a:ext cx="6975835" cy="2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2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2AC-3E19-4E82-95FD-1C7CEF0B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FDC-E09E-47AD-B6BE-EACA2A3D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https://github.com/MengyuanZhu/Deep-SMILES</a:t>
            </a:r>
          </a:p>
          <a:p>
            <a:endParaRPr lang="en-US" dirty="0"/>
          </a:p>
          <a:p>
            <a:r>
              <a:rPr lang="en-US" dirty="0"/>
              <a:t>tapia-2.ipynb</a:t>
            </a:r>
          </a:p>
        </p:txBody>
      </p:sp>
    </p:spTree>
    <p:extLst>
      <p:ext uri="{BB962C8B-B14F-4D97-AF65-F5344CB8AC3E}">
        <p14:creationId xmlns:p14="http://schemas.microsoft.com/office/powerpoint/2010/main" val="39165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9178-271F-4D28-8FA0-B2215995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2462B-9D6B-4E82-ACD0-1CBF91E5B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81" y="2413513"/>
            <a:ext cx="8634723" cy="1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1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5ADE-D61B-44CA-914F-9C840C86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8D1DC-A154-4C3A-803B-7F779FD6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62" y="2434474"/>
            <a:ext cx="8526988" cy="119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3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4903-7210-452D-A1BA-7D4A26C8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52D2C-F252-41FE-A340-939EBB1B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7" y="2425353"/>
            <a:ext cx="8836501" cy="8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2556-A9F9-4765-AEB1-04264D1B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722628-63D4-4BB9-B0AF-A2F6093C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" y="2084832"/>
            <a:ext cx="8135332" cy="2379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7F61E5-2F33-426B-B2AD-95C54D5DB9F9}"/>
              </a:ext>
            </a:extLst>
          </p:cNvPr>
          <p:cNvSpPr txBox="1"/>
          <p:nvPr/>
        </p:nvSpPr>
        <p:spPr>
          <a:xfrm>
            <a:off x="2163263" y="4543720"/>
            <a:ext cx="424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function: to introduce non-linearity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4D5DB-9616-439C-A9D6-2DFA3A6C45BA}"/>
              </a:ext>
            </a:extLst>
          </p:cNvPr>
          <p:cNvSpPr txBox="1"/>
          <p:nvPr/>
        </p:nvSpPr>
        <p:spPr>
          <a:xfrm>
            <a:off x="867266" y="4822814"/>
            <a:ext cx="5722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Activation</a:t>
            </a:r>
          </a:p>
          <a:p>
            <a:endParaRPr lang="en-US" dirty="0"/>
          </a:p>
          <a:p>
            <a:r>
              <a:rPr lang="en-US" dirty="0" err="1"/>
              <a:t>model.add</a:t>
            </a:r>
            <a:r>
              <a:rPr lang="en-US" dirty="0"/>
              <a:t>(Activation(“sigmoid”)</a:t>
            </a:r>
          </a:p>
          <a:p>
            <a:r>
              <a:rPr lang="en-US" dirty="0" err="1"/>
              <a:t>model.add</a:t>
            </a:r>
            <a:r>
              <a:rPr lang="en-US" dirty="0"/>
              <a:t>(Activation(“tanh”)</a:t>
            </a:r>
          </a:p>
          <a:p>
            <a:r>
              <a:rPr lang="en-US" dirty="0" err="1"/>
              <a:t>model.add</a:t>
            </a:r>
            <a:r>
              <a:rPr lang="en-US" dirty="0"/>
              <a:t>(Activation(“</a:t>
            </a:r>
            <a:r>
              <a:rPr lang="en-US" dirty="0" err="1"/>
              <a:t>relu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46083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6147-5B34-4A61-B5DC-9646536F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8FA7C-19F2-48B2-A15D-ECA88F25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74" y="1849161"/>
            <a:ext cx="6193897" cy="33087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4A413-6F2C-46A3-B418-7D850268B897}"/>
              </a:ext>
            </a:extLst>
          </p:cNvPr>
          <p:cNvSpPr txBox="1"/>
          <p:nvPr/>
        </p:nvSpPr>
        <p:spPr>
          <a:xfrm>
            <a:off x="1316174" y="5775567"/>
            <a:ext cx="3234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Dropout</a:t>
            </a:r>
          </a:p>
          <a:p>
            <a:r>
              <a:rPr lang="en-US" dirty="0" err="1"/>
              <a:t>model.add</a:t>
            </a:r>
            <a:r>
              <a:rPr lang="en-US" dirty="0"/>
              <a:t>(Dropout)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6A7CE-BE46-4D62-841F-661DCC0CD068}"/>
              </a:ext>
            </a:extLst>
          </p:cNvPr>
          <p:cNvSpPr txBox="1"/>
          <p:nvPr/>
        </p:nvSpPr>
        <p:spPr>
          <a:xfrm>
            <a:off x="1316174" y="5322885"/>
            <a:ext cx="26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Dropout: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363819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9516-FAD5-4EB6-AE0B-3A6185B0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34D3BF-B158-48AD-B958-5D02CD7ACB70}"/>
              </a:ext>
            </a:extLst>
          </p:cNvPr>
          <p:cNvSpPr/>
          <p:nvPr/>
        </p:nvSpPr>
        <p:spPr>
          <a:xfrm>
            <a:off x="2783352" y="5482385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7E245-848D-4BE1-AF63-02D3768A99C1}"/>
              </a:ext>
            </a:extLst>
          </p:cNvPr>
          <p:cNvSpPr/>
          <p:nvPr/>
        </p:nvSpPr>
        <p:spPr>
          <a:xfrm>
            <a:off x="2783352" y="5990647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CF34E7-34DC-4D87-80EE-B4EDE400F02E}"/>
              </a:ext>
            </a:extLst>
          </p:cNvPr>
          <p:cNvSpPr/>
          <p:nvPr/>
        </p:nvSpPr>
        <p:spPr>
          <a:xfrm>
            <a:off x="2783352" y="653347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30AC51-4227-411F-AD76-04F300D451B7}"/>
              </a:ext>
            </a:extLst>
          </p:cNvPr>
          <p:cNvSpPr/>
          <p:nvPr/>
        </p:nvSpPr>
        <p:spPr>
          <a:xfrm>
            <a:off x="3293971" y="566306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EC268-B5EC-4F6C-B929-2E8114279D2C}"/>
              </a:ext>
            </a:extLst>
          </p:cNvPr>
          <p:cNvSpPr/>
          <p:nvPr/>
        </p:nvSpPr>
        <p:spPr>
          <a:xfrm>
            <a:off x="3293971" y="6267952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6A732-A0B4-490A-999C-7A7D882D754D}"/>
              </a:ext>
            </a:extLst>
          </p:cNvPr>
          <p:cNvSpPr/>
          <p:nvPr/>
        </p:nvSpPr>
        <p:spPr>
          <a:xfrm>
            <a:off x="3878432" y="567170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9C4462-9BF2-4EAB-897E-ED263D47B262}"/>
              </a:ext>
            </a:extLst>
          </p:cNvPr>
          <p:cNvSpPr/>
          <p:nvPr/>
        </p:nvSpPr>
        <p:spPr>
          <a:xfrm>
            <a:off x="3878432" y="6267952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435124-11F3-4E92-AD91-DDF99B40E3DF}"/>
              </a:ext>
            </a:extLst>
          </p:cNvPr>
          <p:cNvSpPr/>
          <p:nvPr/>
        </p:nvSpPr>
        <p:spPr>
          <a:xfrm>
            <a:off x="4449932" y="5990647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5DDA28-918A-41EE-BD3F-A9C160F229F9}"/>
              </a:ext>
            </a:extLst>
          </p:cNvPr>
          <p:cNvSpPr/>
          <p:nvPr/>
        </p:nvSpPr>
        <p:spPr>
          <a:xfrm>
            <a:off x="5599282" y="5990647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EED2DC-F371-44E6-9F68-42501826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87" y="5414824"/>
            <a:ext cx="770790" cy="5082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882E5-7079-4674-807F-DBB75EF8981D}"/>
              </a:ext>
            </a:extLst>
          </p:cNvPr>
          <p:cNvCxnSpPr>
            <a:stCxn id="5" idx="1"/>
            <a:endCxn id="9" idx="2"/>
          </p:cNvCxnSpPr>
          <p:nvPr/>
        </p:nvCxnSpPr>
        <p:spPr>
          <a:xfrm>
            <a:off x="2809582" y="5507234"/>
            <a:ext cx="484389" cy="24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61509-66AB-47FA-BEF1-1158102492A8}"/>
              </a:ext>
            </a:extLst>
          </p:cNvPr>
          <p:cNvCxnSpPr>
            <a:stCxn id="6" idx="6"/>
            <a:endCxn id="9" idx="4"/>
          </p:cNvCxnSpPr>
          <p:nvPr/>
        </p:nvCxnSpPr>
        <p:spPr>
          <a:xfrm flipV="1">
            <a:off x="2962462" y="5832748"/>
            <a:ext cx="421064" cy="24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5AEB26-A6CC-4FB2-98D5-AC5F3B4750ED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2936232" y="5627218"/>
            <a:ext cx="383969" cy="66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9AEA62-2825-4A7D-B487-7908F0184418}"/>
              </a:ext>
            </a:extLst>
          </p:cNvPr>
          <p:cNvCxnSpPr>
            <a:stCxn id="6" idx="0"/>
            <a:endCxn id="10" idx="2"/>
          </p:cNvCxnSpPr>
          <p:nvPr/>
        </p:nvCxnSpPr>
        <p:spPr>
          <a:xfrm>
            <a:off x="2872907" y="5990647"/>
            <a:ext cx="421064" cy="36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9CB3C8-B6F3-410D-A02C-DA5F790EE9A5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2962462" y="5832748"/>
            <a:ext cx="421064" cy="78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97053-CD94-4857-9634-5C330EA1745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962462" y="6352793"/>
            <a:ext cx="331509" cy="26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F3FE1C-C356-4DA2-8A7A-079A874EE6F8}"/>
              </a:ext>
            </a:extLst>
          </p:cNvPr>
          <p:cNvCxnSpPr>
            <a:stCxn id="9" idx="0"/>
            <a:endCxn id="12" idx="1"/>
          </p:cNvCxnSpPr>
          <p:nvPr/>
        </p:nvCxnSpPr>
        <p:spPr>
          <a:xfrm>
            <a:off x="3383526" y="5663066"/>
            <a:ext cx="521136" cy="62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6A4972-6C2F-48CC-B0B9-4AD71D2E6ABE}"/>
              </a:ext>
            </a:extLst>
          </p:cNvPr>
          <p:cNvCxnSpPr>
            <a:stCxn id="9" idx="6"/>
            <a:endCxn id="11" idx="6"/>
          </p:cNvCxnSpPr>
          <p:nvPr/>
        </p:nvCxnSpPr>
        <p:spPr>
          <a:xfrm>
            <a:off x="3473081" y="5747907"/>
            <a:ext cx="584461" cy="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483E21-52FA-4294-A98E-DAC1F71D9E2A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3473081" y="5816539"/>
            <a:ext cx="431581" cy="53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5309CB-9D04-4A47-9B54-21681DF5F00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473081" y="6352793"/>
            <a:ext cx="405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23213F-444C-44F8-B2C4-E55119C07F01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4057542" y="6075488"/>
            <a:ext cx="392390" cy="27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60AAB4-769D-4E2A-8C14-F11CA6413EB8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4031312" y="5816539"/>
            <a:ext cx="444850" cy="198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2CAE24-5934-4F5F-AA4E-46305D9DB81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629042" y="6075488"/>
            <a:ext cx="97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CC751AF-0F28-4FF8-8FFC-C2105F29C602}"/>
              </a:ext>
            </a:extLst>
          </p:cNvPr>
          <p:cNvSpPr/>
          <p:nvPr/>
        </p:nvSpPr>
        <p:spPr>
          <a:xfrm>
            <a:off x="1981200" y="5507234"/>
            <a:ext cx="736600" cy="164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2FB5B1A-23F1-4373-B5A0-568A1B76D614}"/>
              </a:ext>
            </a:extLst>
          </p:cNvPr>
          <p:cNvSpPr/>
          <p:nvPr/>
        </p:nvSpPr>
        <p:spPr>
          <a:xfrm>
            <a:off x="1981200" y="6007248"/>
            <a:ext cx="736600" cy="164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FABF27C-388D-4096-BDD7-D36AC407CCEB}"/>
              </a:ext>
            </a:extLst>
          </p:cNvPr>
          <p:cNvSpPr/>
          <p:nvPr/>
        </p:nvSpPr>
        <p:spPr>
          <a:xfrm>
            <a:off x="1981200" y="6507262"/>
            <a:ext cx="736600" cy="164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B2F381-9051-4127-9066-E7EEB265FCC5}"/>
              </a:ext>
            </a:extLst>
          </p:cNvPr>
          <p:cNvSpPr txBox="1"/>
          <p:nvPr/>
        </p:nvSpPr>
        <p:spPr>
          <a:xfrm>
            <a:off x="1327875" y="534197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8D2BBB-E454-4077-B556-305526FE0BD5}"/>
              </a:ext>
            </a:extLst>
          </p:cNvPr>
          <p:cNvSpPr txBox="1"/>
          <p:nvPr/>
        </p:nvSpPr>
        <p:spPr>
          <a:xfrm>
            <a:off x="1327874" y="63839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AC1CB-9B99-47CC-A68C-FE95767D51A3}"/>
              </a:ext>
            </a:extLst>
          </p:cNvPr>
          <p:cNvSpPr txBox="1"/>
          <p:nvPr/>
        </p:nvSpPr>
        <p:spPr>
          <a:xfrm>
            <a:off x="1320454" y="588954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2D690-CD9D-4DB7-9BF3-62E0AE4F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42" y="1784164"/>
            <a:ext cx="6727561" cy="35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11BD-5B28-49AC-8F17-5314D4DD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402E-A76D-40AC-B890-C1B9E1A5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https://github.com/MengyuanZhu/Deep-SMILES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conv1d.ipynb</a:t>
            </a:r>
          </a:p>
        </p:txBody>
      </p:sp>
    </p:spTree>
    <p:extLst>
      <p:ext uri="{BB962C8B-B14F-4D97-AF65-F5344CB8AC3E}">
        <p14:creationId xmlns:p14="http://schemas.microsoft.com/office/powerpoint/2010/main" val="123293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B05C-D6F9-48E3-A6D7-D961250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DEEP-SMILES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2362CD-C9FC-4310-82B3-7CC506A8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31" y="1791800"/>
            <a:ext cx="5216718" cy="24553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1D15E-9640-483B-BBCF-FFF7E12FD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97" y="4247134"/>
            <a:ext cx="5220152" cy="21785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5BAB2-B03A-4174-9EF6-F7B605D5F864}"/>
              </a:ext>
            </a:extLst>
          </p:cNvPr>
          <p:cNvSpPr txBox="1"/>
          <p:nvPr/>
        </p:nvSpPr>
        <p:spPr>
          <a:xfrm>
            <a:off x="837475" y="2669389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4FFBB-2DB6-42BC-87CF-6B08DE03E0AC}"/>
              </a:ext>
            </a:extLst>
          </p:cNvPr>
          <p:cNvSpPr txBox="1"/>
          <p:nvPr/>
        </p:nvSpPr>
        <p:spPr>
          <a:xfrm>
            <a:off x="1030060" y="5151739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 layer</a:t>
            </a:r>
          </a:p>
        </p:txBody>
      </p:sp>
    </p:spTree>
    <p:extLst>
      <p:ext uri="{BB962C8B-B14F-4D97-AF65-F5344CB8AC3E}">
        <p14:creationId xmlns:p14="http://schemas.microsoft.com/office/powerpoint/2010/main" val="2534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8C0-7E5E-4E86-9C24-4C5D3772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Supervised+reinforcement</a:t>
            </a:r>
            <a:r>
              <a:rPr lang="en-US" dirty="0"/>
              <a:t>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9EF8F-46B9-4E74-8185-8F0904D47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5" y="1833513"/>
            <a:ext cx="714697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5041E-0508-49C7-A243-966928313F18}"/>
              </a:ext>
            </a:extLst>
          </p:cNvPr>
          <p:cNvSpPr txBox="1"/>
          <p:nvPr/>
        </p:nvSpPr>
        <p:spPr>
          <a:xfrm>
            <a:off x="2975291" y="5929460"/>
            <a:ext cx="28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– an ancient board game</a:t>
            </a:r>
          </a:p>
        </p:txBody>
      </p:sp>
    </p:spTree>
    <p:extLst>
      <p:ext uri="{BB962C8B-B14F-4D97-AF65-F5344CB8AC3E}">
        <p14:creationId xmlns:p14="http://schemas.microsoft.com/office/powerpoint/2010/main" val="331524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6F23-3169-49A8-B383-C0391AF3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47EB-F3DF-4B83-9214-5D9BA5EC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Keras documentation</a:t>
            </a:r>
          </a:p>
          <a:p>
            <a:pPr lvl="1"/>
            <a:r>
              <a:rPr lang="en-US" dirty="0"/>
              <a:t>https://keras.io/</a:t>
            </a:r>
          </a:p>
          <a:p>
            <a:endParaRPr lang="en-US" dirty="0"/>
          </a:p>
          <a:p>
            <a:r>
              <a:rPr lang="en-US" dirty="0"/>
              <a:t>My webpage</a:t>
            </a:r>
          </a:p>
          <a:p>
            <a:pPr lvl="1"/>
            <a:r>
              <a:rPr lang="en-US" dirty="0"/>
              <a:t>https://mengyuanzhu.github.io/</a:t>
            </a:r>
          </a:p>
        </p:txBody>
      </p:sp>
    </p:spTree>
    <p:extLst>
      <p:ext uri="{BB962C8B-B14F-4D97-AF65-F5344CB8AC3E}">
        <p14:creationId xmlns:p14="http://schemas.microsoft.com/office/powerpoint/2010/main" val="18496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6FAF-0F12-4A35-86A6-FF5DCB18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7" name="Online Media ^0 6">
            <a:hlinkClick r:id="" action="ppaction://media"/>
            <a:extLst>
              <a:ext uri="{FF2B5EF4-FFF2-40B4-BE49-F238E27FC236}">
                <a16:creationId xmlns:a16="http://schemas.microsoft.com/office/drawing/2014/main" id="{9E1BC7FC-9082-4FD7-B89A-7FFE6F6254D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1770" y="1748672"/>
            <a:ext cx="5382705" cy="4037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CD839-7C91-45C3-8108-CD20E836A942}"/>
              </a:ext>
            </a:extLst>
          </p:cNvPr>
          <p:cNvSpPr txBox="1"/>
          <p:nvPr/>
        </p:nvSpPr>
        <p:spPr>
          <a:xfrm>
            <a:off x="1296357" y="5910605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your own Atari game bot: https://github.com/openai/gym</a:t>
            </a:r>
          </a:p>
        </p:txBody>
      </p:sp>
    </p:spTree>
    <p:extLst>
      <p:ext uri="{BB962C8B-B14F-4D97-AF65-F5344CB8AC3E}">
        <p14:creationId xmlns:p14="http://schemas.microsoft.com/office/powerpoint/2010/main" val="1000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30B1-D135-41FE-9C4C-797AA0F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2BA1B-73D3-43D8-8B3D-C112B1635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98" y="2084832"/>
            <a:ext cx="6572250" cy="2466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C98EE-6D9B-4517-A5AE-2CB7D2EDF9DE}"/>
              </a:ext>
            </a:extLst>
          </p:cNvPr>
          <p:cNvSpPr txBox="1"/>
          <p:nvPr/>
        </p:nvSpPr>
        <p:spPr>
          <a:xfrm>
            <a:off x="1484720" y="517531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sum(</a:t>
            </a:r>
            <a:r>
              <a:rPr lang="en-US" dirty="0" err="1"/>
              <a:t>wx</a:t>
            </a:r>
            <a:r>
              <a:rPr lang="en-US" dirty="0"/>
              <a:t>)+b</a:t>
            </a:r>
          </a:p>
          <a:p>
            <a:r>
              <a:rPr lang="en-US" dirty="0"/>
              <a:t>w: weight; x: input; b: bias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EF632E1-CC3C-4CE0-A8D1-BBE530214B8D}"/>
              </a:ext>
            </a:extLst>
          </p:cNvPr>
          <p:cNvSpPr/>
          <p:nvPr/>
        </p:nvSpPr>
        <p:spPr>
          <a:xfrm>
            <a:off x="2019504" y="4336331"/>
            <a:ext cx="160256" cy="838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869-8728-4F5E-A026-ED42FFD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B9A72-342F-4080-8AEF-7ED4C3D1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3" y="2084832"/>
            <a:ext cx="3810000" cy="381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6ED30-89FD-4B57-AE58-2AFFC892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39" y="2084832"/>
            <a:ext cx="1987485" cy="1693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2FF2A-8FE1-443D-868B-C4389E78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60" y="2408989"/>
            <a:ext cx="1905000" cy="1285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1A3BF-253F-4474-BBFB-22100CCE1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39" y="4325827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42FEE-84A2-4749-A41C-4BDB4048F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55" y="4657871"/>
            <a:ext cx="2048849" cy="973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FBEF49-1C30-4F0B-9DF2-78509306BFE1}"/>
              </a:ext>
            </a:extLst>
          </p:cNvPr>
          <p:cNvSpPr txBox="1"/>
          <p:nvPr/>
        </p:nvSpPr>
        <p:spPr>
          <a:xfrm>
            <a:off x="2036189" y="5894832"/>
            <a:ext cx="7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244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F434-E206-41D0-AFCF-D86E2559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9F6-85DD-4C9C-AAD4-14B5F688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python3 and pip</a:t>
            </a:r>
          </a:p>
          <a:p>
            <a:r>
              <a:rPr lang="en-US" dirty="0"/>
              <a:t>Windows: 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Ubuntu 16.04: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r>
              <a:rPr lang="en-US" dirty="0"/>
              <a:t>Other: 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dirty="0">
                <a:hlinkClick r:id="rId3"/>
              </a:rPr>
              <a:t>https://bootstrap.pypa.io/get-pip.py</a:t>
            </a:r>
            <a:endParaRPr lang="en-US" dirty="0"/>
          </a:p>
          <a:p>
            <a:pPr lvl="1"/>
            <a:r>
              <a:rPr lang="en-US" dirty="0"/>
              <a:t>$python3 get-pip.py</a:t>
            </a:r>
          </a:p>
        </p:txBody>
      </p:sp>
    </p:spTree>
    <p:extLst>
      <p:ext uri="{BB962C8B-B14F-4D97-AF65-F5344CB8AC3E}">
        <p14:creationId xmlns:p14="http://schemas.microsoft.com/office/powerpoint/2010/main" val="39091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1F7-0173-4A56-86DA-9198DB60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A3B6-D104-4490-B2D4-551012C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command or Linux shell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matplotlib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in your home folder:</a:t>
            </a:r>
          </a:p>
          <a:p>
            <a:r>
              <a:rPr lang="en-US" dirty="0"/>
              <a:t>$pip3 install </a:t>
            </a:r>
            <a:r>
              <a:rPr lang="en-US" dirty="0" err="1"/>
              <a:t>jupyter</a:t>
            </a:r>
            <a:r>
              <a:rPr lang="en-US" dirty="0"/>
              <a:t> --user</a:t>
            </a:r>
          </a:p>
        </p:txBody>
      </p:sp>
    </p:spTree>
    <p:extLst>
      <p:ext uri="{BB962C8B-B14F-4D97-AF65-F5344CB8AC3E}">
        <p14:creationId xmlns:p14="http://schemas.microsoft.com/office/powerpoint/2010/main" val="19782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7D0F-4041-433E-AB05-20E17C48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Tensorflow as a backend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A1B14F-F05D-4AE6-96FA-D955C097B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55" y="2427283"/>
            <a:ext cx="3352800" cy="2857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EC7AA-0AC0-440C-9C9A-3FA54C5A12DF}"/>
              </a:ext>
            </a:extLst>
          </p:cNvPr>
          <p:cNvSpPr txBox="1"/>
          <p:nvPr/>
        </p:nvSpPr>
        <p:spPr>
          <a:xfrm>
            <a:off x="895546" y="2978870"/>
            <a:ext cx="3695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version: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GPU version: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tensorflow-gpu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640</TotalTime>
  <Words>499</Words>
  <Application>Microsoft Office PowerPoint</Application>
  <PresentationFormat>On-screen Show (4:3)</PresentationFormat>
  <Paragraphs>128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Tw Cen MT</vt:lpstr>
      <vt:lpstr>Tw Cen MT Condensed</vt:lpstr>
      <vt:lpstr>Wingdings 3</vt:lpstr>
      <vt:lpstr>Integral</vt:lpstr>
      <vt:lpstr>Keras: a tutorial in Deep learning (part III of “Computation in chemistry”)</vt:lpstr>
      <vt:lpstr>Deep learning methods</vt:lpstr>
      <vt:lpstr>Supervised+reinforcement learning</vt:lpstr>
      <vt:lpstr>Reinforcement learning</vt:lpstr>
      <vt:lpstr>deep learning</vt:lpstr>
      <vt:lpstr>Deep learning framework</vt:lpstr>
      <vt:lpstr>Hands-on</vt:lpstr>
      <vt:lpstr>Install library</vt:lpstr>
      <vt:lpstr>Use Tensorflow as a backend</vt:lpstr>
      <vt:lpstr>3 tutorials</vt:lpstr>
      <vt:lpstr>1. A simple neural network</vt:lpstr>
      <vt:lpstr>Repository</vt:lpstr>
      <vt:lpstr>Start Jupyter</vt:lpstr>
      <vt:lpstr>Jupyter</vt:lpstr>
      <vt:lpstr>Generate Data</vt:lpstr>
      <vt:lpstr>Build Model</vt:lpstr>
      <vt:lpstr>Train</vt:lpstr>
      <vt:lpstr>A Kaggle Competition</vt:lpstr>
      <vt:lpstr>Deep neural networks</vt:lpstr>
      <vt:lpstr>Download datasets</vt:lpstr>
      <vt:lpstr>Script</vt:lpstr>
      <vt:lpstr>Import module</vt:lpstr>
      <vt:lpstr>Read data</vt:lpstr>
      <vt:lpstr>Split Data</vt:lpstr>
      <vt:lpstr>Activation Layer</vt:lpstr>
      <vt:lpstr>Dropout layer</vt:lpstr>
      <vt:lpstr>Build Model</vt:lpstr>
      <vt:lpstr>A research Problem</vt:lpstr>
      <vt:lpstr>DEEP-SMILES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Zhu</dc:creator>
  <cp:lastModifiedBy>Mengyuan Zhu</cp:lastModifiedBy>
  <cp:revision>72</cp:revision>
  <dcterms:created xsi:type="dcterms:W3CDTF">2017-01-13T17:22:46Z</dcterms:created>
  <dcterms:modified xsi:type="dcterms:W3CDTF">2017-09-22T14:28:57Z</dcterms:modified>
</cp:coreProperties>
</file>