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2" r:id="rId2"/>
    <p:sldId id="283" r:id="rId3"/>
    <p:sldId id="284" r:id="rId4"/>
    <p:sldId id="274" r:id="rId5"/>
    <p:sldId id="285" r:id="rId6"/>
    <p:sldId id="286" r:id="rId7"/>
    <p:sldId id="288" r:id="rId8"/>
    <p:sldId id="291" r:id="rId9"/>
    <p:sldId id="290" r:id="rId10"/>
    <p:sldId id="293" r:id="rId11"/>
    <p:sldId id="292" r:id="rId12"/>
    <p:sldId id="295" r:id="rId13"/>
    <p:sldId id="294" r:id="rId14"/>
    <p:sldId id="298" r:id="rId15"/>
    <p:sldId id="299" r:id="rId16"/>
    <p:sldId id="300" r:id="rId17"/>
    <p:sldId id="301" r:id="rId18"/>
    <p:sldId id="296" r:id="rId19"/>
    <p:sldId id="29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8916" autoAdjust="0"/>
  </p:normalViewPr>
  <p:slideViewPr>
    <p:cSldViewPr snapToGrid="0">
      <p:cViewPr varScale="1">
        <p:scale>
          <a:sx n="102" d="100"/>
          <a:sy n="102" d="100"/>
        </p:scale>
        <p:origin x="18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617ED-8A0F-4327-955F-7D4A445FD528}" type="datetimeFigureOut">
              <a:rPr lang="en-US" smtClean="0"/>
              <a:t>8/17/2020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668AC-C7EE-41D8-A455-8C21530E60CF}" type="slidenum">
              <a:rPr lang="en-US" smtClean="0"/>
              <a:t>‹#›</a:t>
            </a:fld>
            <a:endParaRPr lang="en-US"/>
          </a:p>
        </p:txBody>
      </p:sp>
    </p:spTree>
    <p:extLst>
      <p:ext uri="{BB962C8B-B14F-4D97-AF65-F5344CB8AC3E}">
        <p14:creationId xmlns:p14="http://schemas.microsoft.com/office/powerpoint/2010/main" val="1270340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DFB6C1-823A-4945-AE49-7B52836A803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DA189-193B-4727-AAF4-FAD9916FDBC0}" type="slidenum">
              <a:rPr lang="en-US" smtClean="0"/>
              <a:t>‹#›</a:t>
            </a:fld>
            <a:endParaRPr lang="en-US"/>
          </a:p>
        </p:txBody>
      </p:sp>
    </p:spTree>
    <p:extLst>
      <p:ext uri="{BB962C8B-B14F-4D97-AF65-F5344CB8AC3E}">
        <p14:creationId xmlns:p14="http://schemas.microsoft.com/office/powerpoint/2010/main" val="2089244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FB6C1-823A-4945-AE49-7B52836A803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DA189-193B-4727-AAF4-FAD9916FDBC0}" type="slidenum">
              <a:rPr lang="en-US" smtClean="0"/>
              <a:t>‹#›</a:t>
            </a:fld>
            <a:endParaRPr lang="en-US"/>
          </a:p>
        </p:txBody>
      </p:sp>
    </p:spTree>
    <p:extLst>
      <p:ext uri="{BB962C8B-B14F-4D97-AF65-F5344CB8AC3E}">
        <p14:creationId xmlns:p14="http://schemas.microsoft.com/office/powerpoint/2010/main" val="243651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FB6C1-823A-4945-AE49-7B52836A803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DA189-193B-4727-AAF4-FAD9916FDBC0}" type="slidenum">
              <a:rPr lang="en-US" smtClean="0"/>
              <a:t>‹#›</a:t>
            </a:fld>
            <a:endParaRPr lang="en-US"/>
          </a:p>
        </p:txBody>
      </p:sp>
    </p:spTree>
    <p:extLst>
      <p:ext uri="{BB962C8B-B14F-4D97-AF65-F5344CB8AC3E}">
        <p14:creationId xmlns:p14="http://schemas.microsoft.com/office/powerpoint/2010/main" val="81028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FB6C1-823A-4945-AE49-7B52836A803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DA189-193B-4727-AAF4-FAD9916FDBC0}" type="slidenum">
              <a:rPr lang="en-US" smtClean="0"/>
              <a:t>‹#›</a:t>
            </a:fld>
            <a:endParaRPr lang="en-US"/>
          </a:p>
        </p:txBody>
      </p:sp>
    </p:spTree>
    <p:extLst>
      <p:ext uri="{BB962C8B-B14F-4D97-AF65-F5344CB8AC3E}">
        <p14:creationId xmlns:p14="http://schemas.microsoft.com/office/powerpoint/2010/main" val="99221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FB6C1-823A-4945-AE49-7B52836A803F}"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DA189-193B-4727-AAF4-FAD9916FDBC0}" type="slidenum">
              <a:rPr lang="en-US" smtClean="0"/>
              <a:t>‹#›</a:t>
            </a:fld>
            <a:endParaRPr lang="en-US"/>
          </a:p>
        </p:txBody>
      </p:sp>
    </p:spTree>
    <p:extLst>
      <p:ext uri="{BB962C8B-B14F-4D97-AF65-F5344CB8AC3E}">
        <p14:creationId xmlns:p14="http://schemas.microsoft.com/office/powerpoint/2010/main" val="360202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DFB6C1-823A-4945-AE49-7B52836A803F}"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DA189-193B-4727-AAF4-FAD9916FDBC0}" type="slidenum">
              <a:rPr lang="en-US" smtClean="0"/>
              <a:t>‹#›</a:t>
            </a:fld>
            <a:endParaRPr lang="en-US"/>
          </a:p>
        </p:txBody>
      </p:sp>
    </p:spTree>
    <p:extLst>
      <p:ext uri="{BB962C8B-B14F-4D97-AF65-F5344CB8AC3E}">
        <p14:creationId xmlns:p14="http://schemas.microsoft.com/office/powerpoint/2010/main" val="241791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DFB6C1-823A-4945-AE49-7B52836A803F}"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2DA189-193B-4727-AAF4-FAD9916FDBC0}" type="slidenum">
              <a:rPr lang="en-US" smtClean="0"/>
              <a:t>‹#›</a:t>
            </a:fld>
            <a:endParaRPr lang="en-US"/>
          </a:p>
        </p:txBody>
      </p:sp>
    </p:spTree>
    <p:extLst>
      <p:ext uri="{BB962C8B-B14F-4D97-AF65-F5344CB8AC3E}">
        <p14:creationId xmlns:p14="http://schemas.microsoft.com/office/powerpoint/2010/main" val="143497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DFB6C1-823A-4945-AE49-7B52836A803F}"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2DA189-193B-4727-AAF4-FAD9916FDBC0}" type="slidenum">
              <a:rPr lang="en-US" smtClean="0"/>
              <a:t>‹#›</a:t>
            </a:fld>
            <a:endParaRPr lang="en-US"/>
          </a:p>
        </p:txBody>
      </p:sp>
    </p:spTree>
    <p:extLst>
      <p:ext uri="{BB962C8B-B14F-4D97-AF65-F5344CB8AC3E}">
        <p14:creationId xmlns:p14="http://schemas.microsoft.com/office/powerpoint/2010/main" val="381513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FB6C1-823A-4945-AE49-7B52836A803F}"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2DA189-193B-4727-AAF4-FAD9916FDBC0}" type="slidenum">
              <a:rPr lang="en-US" smtClean="0"/>
              <a:t>‹#›</a:t>
            </a:fld>
            <a:endParaRPr lang="en-US"/>
          </a:p>
        </p:txBody>
      </p:sp>
    </p:spTree>
    <p:extLst>
      <p:ext uri="{BB962C8B-B14F-4D97-AF65-F5344CB8AC3E}">
        <p14:creationId xmlns:p14="http://schemas.microsoft.com/office/powerpoint/2010/main" val="152685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DFB6C1-823A-4945-AE49-7B52836A803F}"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DA189-193B-4727-AAF4-FAD9916FDBC0}" type="slidenum">
              <a:rPr lang="en-US" smtClean="0"/>
              <a:t>‹#›</a:t>
            </a:fld>
            <a:endParaRPr lang="en-US"/>
          </a:p>
        </p:txBody>
      </p:sp>
    </p:spTree>
    <p:extLst>
      <p:ext uri="{BB962C8B-B14F-4D97-AF65-F5344CB8AC3E}">
        <p14:creationId xmlns:p14="http://schemas.microsoft.com/office/powerpoint/2010/main" val="386904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DFB6C1-823A-4945-AE49-7B52836A803F}"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DA189-193B-4727-AAF4-FAD9916FDBC0}" type="slidenum">
              <a:rPr lang="en-US" smtClean="0"/>
              <a:t>‹#›</a:t>
            </a:fld>
            <a:endParaRPr lang="en-US"/>
          </a:p>
        </p:txBody>
      </p:sp>
    </p:spTree>
    <p:extLst>
      <p:ext uri="{BB962C8B-B14F-4D97-AF65-F5344CB8AC3E}">
        <p14:creationId xmlns:p14="http://schemas.microsoft.com/office/powerpoint/2010/main" val="3348629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FB6C1-823A-4945-AE49-7B52836A803F}" type="datetimeFigureOut">
              <a:rPr lang="en-US" smtClean="0"/>
              <a:t>8/17/2020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DA189-193B-4727-AAF4-FAD9916FDBC0}" type="slidenum">
              <a:rPr lang="en-US" smtClean="0"/>
              <a:t>‹#›</a:t>
            </a:fld>
            <a:endParaRPr lang="en-US"/>
          </a:p>
        </p:txBody>
      </p:sp>
    </p:spTree>
    <p:extLst>
      <p:ext uri="{BB962C8B-B14F-4D97-AF65-F5344CB8AC3E}">
        <p14:creationId xmlns:p14="http://schemas.microsoft.com/office/powerpoint/2010/main" val="1959670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3386" y="1944069"/>
            <a:ext cx="8155728" cy="954107"/>
          </a:xfrm>
          <a:prstGeom prst="rect">
            <a:avLst/>
          </a:prstGeom>
        </p:spPr>
        <p:txBody>
          <a:bodyPr wrap="square">
            <a:spAutoFit/>
          </a:bodyPr>
          <a:lstStyle/>
          <a:p>
            <a:pPr algn="ctr"/>
            <a:r>
              <a:rPr lang="en-US" sz="2800" dirty="0" smtClean="0">
                <a:latin typeface="Times New Roman" panose="02020603050405020304" pitchFamily="18" charset="0"/>
                <a:cs typeface="Times New Roman" panose="02020603050405020304" pitchFamily="18" charset="0"/>
              </a:rPr>
              <a:t>Review of computational </a:t>
            </a:r>
            <a:r>
              <a:rPr lang="en-US" sz="2800" dirty="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rPr>
              <a:t>lgorithms for solving optical inverse design problems  </a:t>
            </a:r>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158593" y="3690620"/>
            <a:ext cx="4846070" cy="923330"/>
          </a:xfrm>
          <a:prstGeom prst="rect">
            <a:avLst/>
          </a:prstGeom>
          <a:noFill/>
        </p:spPr>
        <p:txBody>
          <a:bodyPr wrap="none" rtlCol="0">
            <a:spAutoFit/>
          </a:bodyPr>
          <a:lstStyle/>
          <a:p>
            <a:pPr algn="ctr"/>
            <a:r>
              <a:rPr lang="en-US" dirty="0"/>
              <a:t>Sourangsu Banerji</a:t>
            </a:r>
          </a:p>
          <a:p>
            <a:pPr algn="ctr"/>
            <a:r>
              <a:rPr lang="en-US" dirty="0"/>
              <a:t>Department of Electrical &amp; Computer Engineering</a:t>
            </a:r>
          </a:p>
          <a:p>
            <a:pPr algn="ctr"/>
            <a:r>
              <a:rPr lang="en-US" dirty="0"/>
              <a:t>University of Utah, Salt Lake City, Utah, USA. </a:t>
            </a:r>
          </a:p>
        </p:txBody>
      </p:sp>
      <p:sp>
        <p:nvSpPr>
          <p:cNvPr id="8" name="TextBox 7"/>
          <p:cNvSpPr txBox="1"/>
          <p:nvPr/>
        </p:nvSpPr>
        <p:spPr>
          <a:xfrm>
            <a:off x="3969954" y="5685755"/>
            <a:ext cx="1300356" cy="369332"/>
          </a:xfrm>
          <a:prstGeom prst="rect">
            <a:avLst/>
          </a:prstGeom>
          <a:noFill/>
        </p:spPr>
        <p:txBody>
          <a:bodyPr wrap="none" rtlCol="0">
            <a:spAutoFit/>
          </a:bodyPr>
          <a:lstStyle/>
          <a:p>
            <a:r>
              <a:rPr lang="en-US" dirty="0" smtClean="0"/>
              <a:t>08/17/2020</a:t>
            </a:r>
            <a:endParaRPr lang="en-US" dirty="0"/>
          </a:p>
        </p:txBody>
      </p:sp>
    </p:spTree>
    <p:extLst>
      <p:ext uri="{BB962C8B-B14F-4D97-AF65-F5344CB8AC3E}">
        <p14:creationId xmlns:p14="http://schemas.microsoft.com/office/powerpoint/2010/main" val="4171761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6941196" cy="584775"/>
          </a:xfrm>
          <a:prstGeom prst="rect">
            <a:avLst/>
          </a:prstGeom>
          <a:noFill/>
        </p:spPr>
        <p:txBody>
          <a:bodyPr wrap="none" rtlCol="0">
            <a:spAutoFit/>
          </a:bodyPr>
          <a:lstStyle/>
          <a:p>
            <a:r>
              <a:rPr lang="en-US" sz="3200" dirty="0" smtClean="0">
                <a:solidFill>
                  <a:srgbClr val="FFC000"/>
                </a:solidFill>
              </a:rPr>
              <a:t>Gradient Based Optimization Techniques</a:t>
            </a:r>
            <a:endParaRPr lang="en-US" sz="3200" dirty="0">
              <a:solidFill>
                <a:srgbClr val="FFC000"/>
              </a:solidFill>
            </a:endParaRPr>
          </a:p>
        </p:txBody>
      </p:sp>
      <p:sp>
        <p:nvSpPr>
          <p:cNvPr id="12" name="Rectangle 11"/>
          <p:cNvSpPr/>
          <p:nvPr/>
        </p:nvSpPr>
        <p:spPr>
          <a:xfrm>
            <a:off x="151221" y="2632085"/>
            <a:ext cx="8841557" cy="3099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1220" y="897712"/>
            <a:ext cx="8691122" cy="4801314"/>
          </a:xfrm>
          <a:prstGeom prst="rect">
            <a:avLst/>
          </a:prstGeom>
        </p:spPr>
        <p:txBody>
          <a:bodyPr wrap="square">
            <a:spAutoFit/>
          </a:bodyPr>
          <a:lstStyle/>
          <a:p>
            <a:pPr lvl="1"/>
            <a:r>
              <a:rPr lang="en-US" dirty="0" smtClean="0">
                <a:solidFill>
                  <a:srgbClr val="00B050"/>
                </a:solidFill>
              </a:rPr>
              <a:t>Pros</a:t>
            </a:r>
          </a:p>
          <a:p>
            <a:pPr lvl="1"/>
            <a:endParaRPr lang="en-US" dirty="0">
              <a:solidFill>
                <a:srgbClr val="00B050"/>
              </a:solidFill>
            </a:endParaRPr>
          </a:p>
          <a:p>
            <a:pPr lvl="1"/>
            <a:r>
              <a:rPr lang="en-US" dirty="0" smtClean="0">
                <a:solidFill>
                  <a:srgbClr val="00B050"/>
                </a:solidFill>
              </a:rPr>
              <a:t>1. They are the most efficient in </a:t>
            </a:r>
            <a:r>
              <a:rPr lang="en-US" dirty="0">
                <a:solidFill>
                  <a:srgbClr val="00B050"/>
                </a:solidFill>
              </a:rPr>
              <a:t>ﬁnding local </a:t>
            </a:r>
            <a:r>
              <a:rPr lang="en-US" dirty="0" smtClean="0">
                <a:solidFill>
                  <a:srgbClr val="00B050"/>
                </a:solidFill>
              </a:rPr>
              <a:t>optima</a:t>
            </a:r>
          </a:p>
          <a:p>
            <a:pPr lvl="1"/>
            <a:r>
              <a:rPr lang="en-US" dirty="0" smtClean="0">
                <a:solidFill>
                  <a:srgbClr val="00B050"/>
                </a:solidFill>
              </a:rPr>
              <a:t> </a:t>
            </a:r>
            <a:endParaRPr lang="en-US" dirty="0">
              <a:solidFill>
                <a:srgbClr val="00B050"/>
              </a:solidFill>
            </a:endParaRPr>
          </a:p>
          <a:p>
            <a:pPr lvl="1"/>
            <a:r>
              <a:rPr lang="en-US" dirty="0" smtClean="0">
                <a:solidFill>
                  <a:srgbClr val="00B050"/>
                </a:solidFill>
              </a:rPr>
              <a:t>2. Can be applied to  both </a:t>
            </a:r>
            <a:r>
              <a:rPr lang="en-US" dirty="0">
                <a:solidFill>
                  <a:srgbClr val="00B050"/>
                </a:solidFill>
              </a:rPr>
              <a:t>constrained and </a:t>
            </a:r>
            <a:r>
              <a:rPr lang="en-US" dirty="0" smtClean="0">
                <a:solidFill>
                  <a:srgbClr val="00B050"/>
                </a:solidFill>
              </a:rPr>
              <a:t>unconstrained problems</a:t>
            </a:r>
          </a:p>
          <a:p>
            <a:pPr marL="800100" lvl="1" indent="-342900">
              <a:buAutoNum type="arabicPeriod"/>
            </a:pPr>
            <a:endParaRPr lang="en-US" dirty="0"/>
          </a:p>
          <a:p>
            <a:pPr lvl="1"/>
            <a:r>
              <a:rPr lang="en-US" dirty="0" smtClean="0"/>
              <a:t>Examples: Objective First, Topology optimization </a:t>
            </a:r>
            <a:endParaRPr lang="en-US" dirty="0"/>
          </a:p>
          <a:p>
            <a:pPr marL="800100" lvl="1" indent="-342900">
              <a:buAutoNum type="arabicPeriod"/>
            </a:pPr>
            <a:endParaRPr lang="en-US" dirty="0" smtClean="0"/>
          </a:p>
          <a:p>
            <a:pPr marL="800100" lvl="1" indent="-342900">
              <a:buAutoNum type="arabicPeriod"/>
            </a:pPr>
            <a:endParaRPr lang="en-US" dirty="0"/>
          </a:p>
          <a:p>
            <a:pPr lvl="1"/>
            <a:r>
              <a:rPr lang="en-US" dirty="0" smtClean="0">
                <a:solidFill>
                  <a:srgbClr val="FF0000"/>
                </a:solidFill>
              </a:rPr>
              <a:t>Cons</a:t>
            </a:r>
          </a:p>
          <a:p>
            <a:pPr lvl="1"/>
            <a:endParaRPr lang="en-US" dirty="0">
              <a:solidFill>
                <a:srgbClr val="FF0000"/>
              </a:solidFill>
            </a:endParaRPr>
          </a:p>
          <a:p>
            <a:r>
              <a:rPr lang="en-US" dirty="0">
                <a:solidFill>
                  <a:srgbClr val="FF0000"/>
                </a:solidFill>
              </a:rPr>
              <a:t> </a:t>
            </a:r>
            <a:r>
              <a:rPr lang="en-US" dirty="0" smtClean="0">
                <a:solidFill>
                  <a:srgbClr val="FF0000"/>
                </a:solidFill>
              </a:rPr>
              <a:t>        1. Depend </a:t>
            </a:r>
            <a:r>
              <a:rPr lang="en-US" dirty="0">
                <a:solidFill>
                  <a:srgbClr val="FF0000"/>
                </a:solidFill>
              </a:rPr>
              <a:t>strongly on the initial </a:t>
            </a:r>
            <a:r>
              <a:rPr lang="en-US" dirty="0" smtClean="0">
                <a:solidFill>
                  <a:srgbClr val="FF0000"/>
                </a:solidFill>
              </a:rPr>
              <a:t>guess of </a:t>
            </a:r>
            <a:r>
              <a:rPr lang="en-US" dirty="0">
                <a:solidFill>
                  <a:srgbClr val="FF0000"/>
                </a:solidFill>
              </a:rPr>
              <a:t>the </a:t>
            </a:r>
            <a:r>
              <a:rPr lang="en-US" dirty="0" smtClean="0">
                <a:solidFill>
                  <a:srgbClr val="FF0000"/>
                </a:solidFill>
              </a:rPr>
              <a:t>solution</a:t>
            </a:r>
          </a:p>
          <a:p>
            <a:endParaRPr lang="en-US" dirty="0" smtClean="0">
              <a:solidFill>
                <a:srgbClr val="FF0000"/>
              </a:solidFill>
            </a:endParaRPr>
          </a:p>
          <a:p>
            <a:r>
              <a:rPr lang="en-US" dirty="0">
                <a:solidFill>
                  <a:srgbClr val="FF0000"/>
                </a:solidFill>
              </a:rPr>
              <a:t> </a:t>
            </a:r>
            <a:r>
              <a:rPr lang="en-US" dirty="0" smtClean="0">
                <a:solidFill>
                  <a:srgbClr val="FF0000"/>
                </a:solidFill>
              </a:rPr>
              <a:t>         2. </a:t>
            </a:r>
            <a:r>
              <a:rPr lang="en-US" dirty="0">
                <a:solidFill>
                  <a:srgbClr val="FF0000"/>
                </a:solidFill>
              </a:rPr>
              <a:t>R</a:t>
            </a:r>
            <a:r>
              <a:rPr lang="en-US" dirty="0" smtClean="0">
                <a:solidFill>
                  <a:srgbClr val="FF0000"/>
                </a:solidFill>
              </a:rPr>
              <a:t>equire </a:t>
            </a:r>
            <a:r>
              <a:rPr lang="en-US" dirty="0">
                <a:solidFill>
                  <a:srgbClr val="FF0000"/>
                </a:solidFill>
              </a:rPr>
              <a:t>the knowledge of the derivatives of </a:t>
            </a:r>
            <a:r>
              <a:rPr lang="en-US" dirty="0" smtClean="0">
                <a:solidFill>
                  <a:srgbClr val="FF0000"/>
                </a:solidFill>
              </a:rPr>
              <a:t>the cost </a:t>
            </a:r>
            <a:r>
              <a:rPr lang="en-US" dirty="0">
                <a:solidFill>
                  <a:srgbClr val="FF0000"/>
                </a:solidFill>
              </a:rPr>
              <a:t>function </a:t>
            </a:r>
            <a:r>
              <a:rPr lang="en-US" dirty="0" smtClean="0">
                <a:solidFill>
                  <a:srgbClr val="FF0000"/>
                </a:solidFill>
              </a:rPr>
              <a:t>which can be difficult </a:t>
            </a:r>
          </a:p>
          <a:p>
            <a:endParaRPr lang="en-US" dirty="0">
              <a:solidFill>
                <a:srgbClr val="FF0000"/>
              </a:solidFill>
            </a:endParaRPr>
          </a:p>
          <a:p>
            <a:r>
              <a:rPr lang="en-US" dirty="0" smtClean="0">
                <a:solidFill>
                  <a:srgbClr val="FF0000"/>
                </a:solidFill>
              </a:rPr>
              <a:t>          3. Hard to deal with discrete optimization parameters and non-differentiable  </a:t>
            </a:r>
          </a:p>
          <a:p>
            <a:r>
              <a:rPr lang="en-US" dirty="0">
                <a:solidFill>
                  <a:srgbClr val="FF0000"/>
                </a:solidFill>
              </a:rPr>
              <a:t> </a:t>
            </a:r>
            <a:r>
              <a:rPr lang="en-US" dirty="0" smtClean="0">
                <a:solidFill>
                  <a:srgbClr val="FF0000"/>
                </a:solidFill>
              </a:rPr>
              <a:t>             objective functions</a:t>
            </a:r>
            <a:endParaRPr lang="en-US" dirty="0">
              <a:solidFill>
                <a:srgbClr val="FF0000"/>
              </a:solidFill>
            </a:endParaRPr>
          </a:p>
        </p:txBody>
      </p:sp>
    </p:spTree>
    <p:extLst>
      <p:ext uri="{BB962C8B-B14F-4D97-AF65-F5344CB8AC3E}">
        <p14:creationId xmlns:p14="http://schemas.microsoft.com/office/powerpoint/2010/main" val="2168039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6674519" cy="584775"/>
          </a:xfrm>
          <a:prstGeom prst="rect">
            <a:avLst/>
          </a:prstGeom>
          <a:noFill/>
        </p:spPr>
        <p:txBody>
          <a:bodyPr wrap="none" rtlCol="0">
            <a:spAutoFit/>
          </a:bodyPr>
          <a:lstStyle/>
          <a:p>
            <a:r>
              <a:rPr lang="en-US" sz="3200" dirty="0" smtClean="0">
                <a:solidFill>
                  <a:srgbClr val="FFC000"/>
                </a:solidFill>
              </a:rPr>
              <a:t>Gradient Free Optimization Techniques</a:t>
            </a:r>
            <a:endParaRPr lang="en-US" sz="3200" dirty="0">
              <a:solidFill>
                <a:srgbClr val="FFC000"/>
              </a:solidFill>
            </a:endParaRPr>
          </a:p>
        </p:txBody>
      </p:sp>
      <p:sp>
        <p:nvSpPr>
          <p:cNvPr id="12" name="Rectangle 11"/>
          <p:cNvSpPr/>
          <p:nvPr/>
        </p:nvSpPr>
        <p:spPr>
          <a:xfrm>
            <a:off x="151221" y="2632085"/>
            <a:ext cx="8841557" cy="3099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51220" y="897712"/>
            <a:ext cx="8691122" cy="4524315"/>
          </a:xfrm>
          <a:prstGeom prst="rect">
            <a:avLst/>
          </a:prstGeom>
        </p:spPr>
        <p:txBody>
          <a:bodyPr wrap="square">
            <a:spAutoFit/>
          </a:bodyPr>
          <a:lstStyle/>
          <a:p>
            <a:pPr lvl="1"/>
            <a:r>
              <a:rPr lang="en-US" dirty="0" smtClean="0">
                <a:solidFill>
                  <a:srgbClr val="00B050"/>
                </a:solidFill>
              </a:rPr>
              <a:t>Pros</a:t>
            </a:r>
          </a:p>
          <a:p>
            <a:pPr lvl="1"/>
            <a:endParaRPr lang="en-US" dirty="0">
              <a:solidFill>
                <a:srgbClr val="00B050"/>
              </a:solidFill>
            </a:endParaRPr>
          </a:p>
          <a:p>
            <a:pPr lvl="1"/>
            <a:r>
              <a:rPr lang="en-US" dirty="0" smtClean="0">
                <a:solidFill>
                  <a:srgbClr val="00B050"/>
                </a:solidFill>
              </a:rPr>
              <a:t>1. They are the most efficient in </a:t>
            </a:r>
            <a:r>
              <a:rPr lang="en-US" dirty="0">
                <a:solidFill>
                  <a:srgbClr val="00B050"/>
                </a:solidFill>
              </a:rPr>
              <a:t>ﬁnding </a:t>
            </a:r>
            <a:r>
              <a:rPr lang="en-US" dirty="0" smtClean="0">
                <a:solidFill>
                  <a:srgbClr val="00B050"/>
                </a:solidFill>
              </a:rPr>
              <a:t>global minima (local minima trapping issue)</a:t>
            </a:r>
          </a:p>
          <a:p>
            <a:pPr lvl="1"/>
            <a:r>
              <a:rPr lang="en-US" dirty="0" smtClean="0">
                <a:solidFill>
                  <a:srgbClr val="00B050"/>
                </a:solidFill>
              </a:rPr>
              <a:t> </a:t>
            </a:r>
            <a:endParaRPr lang="en-US" dirty="0">
              <a:solidFill>
                <a:srgbClr val="00B050"/>
              </a:solidFill>
            </a:endParaRPr>
          </a:p>
          <a:p>
            <a:pPr lvl="1"/>
            <a:r>
              <a:rPr lang="en-US" dirty="0" smtClean="0">
                <a:solidFill>
                  <a:srgbClr val="00B050"/>
                </a:solidFill>
              </a:rPr>
              <a:t>2. Not influenced by the initialization of the optimizer</a:t>
            </a:r>
          </a:p>
          <a:p>
            <a:pPr lvl="1"/>
            <a:endParaRPr lang="en-US" dirty="0">
              <a:solidFill>
                <a:srgbClr val="00B050"/>
              </a:solidFill>
            </a:endParaRPr>
          </a:p>
          <a:p>
            <a:r>
              <a:rPr lang="en-US" dirty="0" smtClean="0">
                <a:solidFill>
                  <a:srgbClr val="00B050"/>
                </a:solidFill>
              </a:rPr>
              <a:t>         3. Easy to </a:t>
            </a:r>
            <a:r>
              <a:rPr lang="en-US" dirty="0">
                <a:solidFill>
                  <a:srgbClr val="00B050"/>
                </a:solidFill>
              </a:rPr>
              <a:t>deal </a:t>
            </a:r>
            <a:r>
              <a:rPr lang="en-US" dirty="0">
                <a:solidFill>
                  <a:srgbClr val="00B050"/>
                </a:solidFill>
              </a:rPr>
              <a:t>with discrete optimization parameters and non-differentiable  </a:t>
            </a:r>
          </a:p>
          <a:p>
            <a:r>
              <a:rPr lang="en-US" dirty="0">
                <a:solidFill>
                  <a:srgbClr val="00B050"/>
                </a:solidFill>
              </a:rPr>
              <a:t>             </a:t>
            </a:r>
            <a:r>
              <a:rPr lang="en-US" dirty="0">
                <a:solidFill>
                  <a:srgbClr val="00B050"/>
                </a:solidFill>
              </a:rPr>
              <a:t>objective </a:t>
            </a:r>
            <a:r>
              <a:rPr lang="en-US" dirty="0" smtClean="0">
                <a:solidFill>
                  <a:srgbClr val="00B050"/>
                </a:solidFill>
              </a:rPr>
              <a:t>functions</a:t>
            </a:r>
          </a:p>
          <a:p>
            <a:pPr marL="800100" lvl="1" indent="-342900">
              <a:buAutoNum type="arabicPeriod"/>
            </a:pPr>
            <a:endParaRPr lang="en-US" dirty="0"/>
          </a:p>
          <a:p>
            <a:pPr lvl="1"/>
            <a:r>
              <a:rPr lang="en-US" dirty="0" smtClean="0"/>
              <a:t>Examples: Genetic Algorithms, Particle Swarm Optimization</a:t>
            </a:r>
            <a:endParaRPr lang="en-US" dirty="0"/>
          </a:p>
          <a:p>
            <a:pPr marL="800100" lvl="1" indent="-342900">
              <a:buAutoNum type="arabicPeriod"/>
            </a:pPr>
            <a:endParaRPr lang="en-US" dirty="0" smtClean="0"/>
          </a:p>
          <a:p>
            <a:pPr lvl="1"/>
            <a:r>
              <a:rPr lang="en-US" dirty="0" smtClean="0">
                <a:solidFill>
                  <a:srgbClr val="FF0000"/>
                </a:solidFill>
              </a:rPr>
              <a:t>Cons</a:t>
            </a:r>
          </a:p>
          <a:p>
            <a:pPr lvl="1"/>
            <a:endParaRPr lang="en-US" dirty="0">
              <a:solidFill>
                <a:srgbClr val="FF0000"/>
              </a:solidFill>
            </a:endParaRPr>
          </a:p>
          <a:p>
            <a:r>
              <a:rPr lang="en-US" dirty="0">
                <a:solidFill>
                  <a:srgbClr val="FF0000"/>
                </a:solidFill>
              </a:rPr>
              <a:t> </a:t>
            </a:r>
            <a:r>
              <a:rPr lang="en-US" dirty="0" smtClean="0">
                <a:solidFill>
                  <a:srgbClr val="FF0000"/>
                </a:solidFill>
              </a:rPr>
              <a:t>        1. “Extremely slow” </a:t>
            </a:r>
            <a:endParaRPr lang="en-US" dirty="0">
              <a:solidFill>
                <a:srgbClr val="FF0000"/>
              </a:solidFill>
            </a:endParaRPr>
          </a:p>
          <a:p>
            <a:endParaRPr lang="en-US" dirty="0" smtClean="0">
              <a:solidFill>
                <a:srgbClr val="FF0000"/>
              </a:solidFill>
            </a:endParaRPr>
          </a:p>
          <a:p>
            <a:r>
              <a:rPr lang="en-US" dirty="0">
                <a:solidFill>
                  <a:srgbClr val="FF0000"/>
                </a:solidFill>
              </a:rPr>
              <a:t> </a:t>
            </a:r>
            <a:r>
              <a:rPr lang="en-US" dirty="0" smtClean="0">
                <a:solidFill>
                  <a:srgbClr val="FF0000"/>
                </a:solidFill>
              </a:rPr>
              <a:t>         2. Lower parameter space</a:t>
            </a:r>
          </a:p>
        </p:txBody>
      </p:sp>
    </p:spTree>
    <p:extLst>
      <p:ext uri="{BB962C8B-B14F-4D97-AF65-F5344CB8AC3E}">
        <p14:creationId xmlns:p14="http://schemas.microsoft.com/office/powerpoint/2010/main" val="4220063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1420582" cy="584775"/>
          </a:xfrm>
          <a:prstGeom prst="rect">
            <a:avLst/>
          </a:prstGeom>
          <a:noFill/>
        </p:spPr>
        <p:txBody>
          <a:bodyPr wrap="none" rtlCol="0">
            <a:spAutoFit/>
          </a:bodyPr>
          <a:lstStyle/>
          <a:p>
            <a:r>
              <a:rPr lang="en-US" sz="3200" dirty="0" smtClean="0">
                <a:solidFill>
                  <a:srgbClr val="FFC000"/>
                </a:solidFill>
              </a:rPr>
              <a:t>Outline</a:t>
            </a:r>
            <a:endParaRPr lang="en-US" sz="3200" dirty="0">
              <a:solidFill>
                <a:srgbClr val="FFC000"/>
              </a:solidFill>
            </a:endParaRPr>
          </a:p>
        </p:txBody>
      </p:sp>
      <p:sp>
        <p:nvSpPr>
          <p:cNvPr id="10" name="Rectangle 9"/>
          <p:cNvSpPr/>
          <p:nvPr/>
        </p:nvSpPr>
        <p:spPr>
          <a:xfrm>
            <a:off x="5160157" y="742949"/>
            <a:ext cx="3864354" cy="838201"/>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2230" y="1131112"/>
            <a:ext cx="6975835" cy="3416320"/>
          </a:xfrm>
          <a:prstGeom prst="rect">
            <a:avLst/>
          </a:prstGeom>
          <a:noFill/>
        </p:spPr>
        <p:txBody>
          <a:bodyPr wrap="square" rtlCol="0">
            <a:spAutoFit/>
          </a:bodyPr>
          <a:lstStyle/>
          <a:p>
            <a:pPr marL="342900" indent="-342900">
              <a:buAutoNum type="arabicPeriod"/>
            </a:pPr>
            <a:r>
              <a:rPr lang="en-US" dirty="0" smtClean="0"/>
              <a:t>Background</a:t>
            </a:r>
          </a:p>
          <a:p>
            <a:pPr marL="342900" indent="-342900">
              <a:buAutoNum type="arabicPeriod"/>
            </a:pPr>
            <a:endParaRPr lang="en-US" dirty="0"/>
          </a:p>
          <a:p>
            <a:pPr marL="342900" indent="-342900">
              <a:buAutoNum type="arabicPeriod"/>
            </a:pPr>
            <a:r>
              <a:rPr lang="en-US" dirty="0" smtClean="0"/>
              <a:t>Review of Computational Optimization Algorithms:</a:t>
            </a:r>
          </a:p>
          <a:p>
            <a:pPr marL="800100" lvl="1" indent="-342900">
              <a:buAutoNum type="arabicPeriod"/>
            </a:pPr>
            <a:r>
              <a:rPr lang="en-US" dirty="0" smtClean="0"/>
              <a:t>Gradient Based Optimization Techniques </a:t>
            </a:r>
          </a:p>
          <a:p>
            <a:pPr marL="800100" lvl="1" indent="-342900">
              <a:buAutoNum type="arabicPeriod"/>
            </a:pPr>
            <a:r>
              <a:rPr lang="en-US" dirty="0" smtClean="0"/>
              <a:t>Gradient Free Optimization Techniques</a:t>
            </a:r>
          </a:p>
          <a:p>
            <a:pPr marL="342900" indent="-342900">
              <a:buAutoNum type="arabicPeriod"/>
            </a:pPr>
            <a:endParaRPr lang="en-US" dirty="0" smtClean="0"/>
          </a:p>
          <a:p>
            <a:pPr marL="342900" indent="-342900">
              <a:buAutoNum type="arabicPeriod"/>
            </a:pPr>
            <a:r>
              <a:rPr lang="en-US" dirty="0" smtClean="0"/>
              <a:t>Inverse Design using Machine Learning (Artificial Neural Networks)</a:t>
            </a:r>
          </a:p>
          <a:p>
            <a:pPr marL="342900" indent="-342900">
              <a:buAutoNum type="arabicPeriod"/>
            </a:pPr>
            <a:endParaRPr lang="en-US" dirty="0"/>
          </a:p>
          <a:p>
            <a:pPr marL="342900" indent="-342900">
              <a:buAutoNum type="arabicPeriod"/>
            </a:pPr>
            <a:r>
              <a:rPr lang="en-US" dirty="0" smtClean="0"/>
              <a:t>Does Machine Learning really have an advantage? </a:t>
            </a:r>
          </a:p>
          <a:p>
            <a:pPr marL="342900" indent="-342900">
              <a:buAutoNum type="arabicPeriod"/>
            </a:pPr>
            <a:endParaRPr lang="en-US" dirty="0" smtClean="0"/>
          </a:p>
          <a:p>
            <a:pPr marL="342900" indent="-342900">
              <a:buAutoNum type="arabicPeriod"/>
            </a:pPr>
            <a:r>
              <a:rPr lang="en-US" dirty="0" smtClean="0"/>
              <a:t>Conclusion</a:t>
            </a:r>
            <a:endParaRPr lang="en-US" dirty="0"/>
          </a:p>
          <a:p>
            <a:pPr marL="342900" indent="-342900">
              <a:buAutoNum type="arabicPeriod"/>
            </a:pPr>
            <a:endParaRPr lang="en-US" dirty="0"/>
          </a:p>
        </p:txBody>
      </p:sp>
      <p:sp>
        <p:nvSpPr>
          <p:cNvPr id="9" name="Rectangle 8"/>
          <p:cNvSpPr/>
          <p:nvPr/>
        </p:nvSpPr>
        <p:spPr>
          <a:xfrm>
            <a:off x="151221" y="902616"/>
            <a:ext cx="8841557" cy="19154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954" y="3298835"/>
            <a:ext cx="8841557" cy="19154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676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6742359" cy="584775"/>
          </a:xfrm>
          <a:prstGeom prst="rect">
            <a:avLst/>
          </a:prstGeom>
          <a:noFill/>
        </p:spPr>
        <p:txBody>
          <a:bodyPr wrap="none" rtlCol="0">
            <a:spAutoFit/>
          </a:bodyPr>
          <a:lstStyle/>
          <a:p>
            <a:r>
              <a:rPr lang="en-US" sz="3200" dirty="0">
                <a:solidFill>
                  <a:srgbClr val="FFC000"/>
                </a:solidFill>
              </a:rPr>
              <a:t>Inverse </a:t>
            </a:r>
            <a:r>
              <a:rPr lang="en-US" sz="3200" dirty="0">
                <a:solidFill>
                  <a:srgbClr val="FFC000"/>
                </a:solidFill>
              </a:rPr>
              <a:t>Design using Machine Learning </a:t>
            </a:r>
          </a:p>
        </p:txBody>
      </p:sp>
      <p:sp>
        <p:nvSpPr>
          <p:cNvPr id="12" name="Rectangle 11"/>
          <p:cNvSpPr/>
          <p:nvPr/>
        </p:nvSpPr>
        <p:spPr>
          <a:xfrm>
            <a:off x="151221" y="2632085"/>
            <a:ext cx="8841557" cy="3099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1221" y="894381"/>
            <a:ext cx="8601566" cy="2031325"/>
          </a:xfrm>
          <a:prstGeom prst="rect">
            <a:avLst/>
          </a:prstGeom>
        </p:spPr>
        <p:txBody>
          <a:bodyPr wrap="square">
            <a:spAutoFit/>
          </a:bodyPr>
          <a:lstStyle/>
          <a:p>
            <a:r>
              <a:rPr lang="en-US" dirty="0"/>
              <a:t>The major contributions to date that have been published to design nanostructures by utilizing machine learning techniques can be categorized into </a:t>
            </a:r>
            <a:r>
              <a:rPr lang="en-US" dirty="0">
                <a:solidFill>
                  <a:srgbClr val="FF0000"/>
                </a:solidFill>
              </a:rPr>
              <a:t>three </a:t>
            </a:r>
            <a:r>
              <a:rPr lang="en-US" dirty="0" smtClean="0">
                <a:solidFill>
                  <a:srgbClr val="FF0000"/>
                </a:solidFill>
              </a:rPr>
              <a:t>categories</a:t>
            </a:r>
            <a:r>
              <a:rPr lang="en-US" dirty="0" smtClean="0"/>
              <a:t>:</a:t>
            </a:r>
          </a:p>
          <a:p>
            <a:endParaRPr lang="en-US" dirty="0"/>
          </a:p>
          <a:p>
            <a:r>
              <a:rPr lang="en-US" dirty="0" smtClean="0"/>
              <a:t>The first</a:t>
            </a:r>
            <a:r>
              <a:rPr lang="en-US" dirty="0"/>
              <a:t>, and the most fundamental one, is obtaining a model that is capable of designing nanostructures from the same shape and material it was trained on, but with different properties, such as sizes, angles, and host material</a:t>
            </a:r>
            <a:r>
              <a:rPr lang="en-US" dirty="0" smtClean="0"/>
              <a:t>.</a:t>
            </a:r>
          </a:p>
          <a:p>
            <a:endParaRPr lang="en-US" dirty="0"/>
          </a:p>
        </p:txBody>
      </p:sp>
      <p:pic>
        <p:nvPicPr>
          <p:cNvPr id="6" name="Picture 5"/>
          <p:cNvPicPr>
            <a:picLocks noChangeAspect="1"/>
          </p:cNvPicPr>
          <p:nvPr/>
        </p:nvPicPr>
        <p:blipFill>
          <a:blip r:embed="rId3"/>
          <a:stretch>
            <a:fillRect/>
          </a:stretch>
        </p:blipFill>
        <p:spPr>
          <a:xfrm>
            <a:off x="2836714" y="3192516"/>
            <a:ext cx="3470570" cy="1978549"/>
          </a:xfrm>
          <a:prstGeom prst="rect">
            <a:avLst/>
          </a:prstGeom>
        </p:spPr>
      </p:pic>
      <p:sp>
        <p:nvSpPr>
          <p:cNvPr id="7" name="Rectangle 6"/>
          <p:cNvSpPr/>
          <p:nvPr/>
        </p:nvSpPr>
        <p:spPr>
          <a:xfrm>
            <a:off x="2413262" y="3192516"/>
            <a:ext cx="697583" cy="3048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307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6742359" cy="584775"/>
          </a:xfrm>
          <a:prstGeom prst="rect">
            <a:avLst/>
          </a:prstGeom>
          <a:noFill/>
        </p:spPr>
        <p:txBody>
          <a:bodyPr wrap="none" rtlCol="0">
            <a:spAutoFit/>
          </a:bodyPr>
          <a:lstStyle/>
          <a:p>
            <a:r>
              <a:rPr lang="en-US" sz="3200" dirty="0">
                <a:solidFill>
                  <a:srgbClr val="FFC000"/>
                </a:solidFill>
              </a:rPr>
              <a:t>Inverse </a:t>
            </a:r>
            <a:r>
              <a:rPr lang="en-US" sz="3200" dirty="0">
                <a:solidFill>
                  <a:srgbClr val="FFC000"/>
                </a:solidFill>
              </a:rPr>
              <a:t>Design using Machine Learning </a:t>
            </a:r>
          </a:p>
        </p:txBody>
      </p:sp>
      <p:sp>
        <p:nvSpPr>
          <p:cNvPr id="12" name="Rectangle 11"/>
          <p:cNvSpPr/>
          <p:nvPr/>
        </p:nvSpPr>
        <p:spPr>
          <a:xfrm>
            <a:off x="151221" y="2632085"/>
            <a:ext cx="8841557" cy="3099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1221" y="1035600"/>
            <a:ext cx="8601566" cy="1200329"/>
          </a:xfrm>
          <a:prstGeom prst="rect">
            <a:avLst/>
          </a:prstGeom>
        </p:spPr>
        <p:txBody>
          <a:bodyPr wrap="square">
            <a:spAutoFit/>
          </a:bodyPr>
          <a:lstStyle/>
          <a:p>
            <a:r>
              <a:rPr lang="en-US" dirty="0" smtClean="0"/>
              <a:t>The </a:t>
            </a:r>
            <a:r>
              <a:rPr lang="en-US" dirty="0"/>
              <a:t>second category incorporates models that are able to generalize and </a:t>
            </a:r>
            <a:r>
              <a:rPr lang="en-US" dirty="0" smtClean="0"/>
              <a:t>design geometries </a:t>
            </a:r>
            <a:r>
              <a:rPr lang="en-US" dirty="0"/>
              <a:t>with shapes that differ from the set of shapes used during training, but are still considered to be in the same family (i.e., the model can generalize to other shapes that are similar, but not identical, to the set of shapes it was trained on)</a:t>
            </a:r>
          </a:p>
        </p:txBody>
      </p:sp>
      <p:sp>
        <p:nvSpPr>
          <p:cNvPr id="7" name="Rectangle 6"/>
          <p:cNvSpPr/>
          <p:nvPr/>
        </p:nvSpPr>
        <p:spPr>
          <a:xfrm>
            <a:off x="2413262" y="3192516"/>
            <a:ext cx="697583" cy="3048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2723438" y="2936424"/>
            <a:ext cx="3457132" cy="1869994"/>
          </a:xfrm>
          <a:prstGeom prst="rect">
            <a:avLst/>
          </a:prstGeom>
        </p:spPr>
      </p:pic>
    </p:spTree>
    <p:extLst>
      <p:ext uri="{BB962C8B-B14F-4D97-AF65-F5344CB8AC3E}">
        <p14:creationId xmlns:p14="http://schemas.microsoft.com/office/powerpoint/2010/main" val="768068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6742359" cy="584775"/>
          </a:xfrm>
          <a:prstGeom prst="rect">
            <a:avLst/>
          </a:prstGeom>
          <a:noFill/>
        </p:spPr>
        <p:txBody>
          <a:bodyPr wrap="none" rtlCol="0">
            <a:spAutoFit/>
          </a:bodyPr>
          <a:lstStyle/>
          <a:p>
            <a:r>
              <a:rPr lang="en-US" sz="3200" dirty="0">
                <a:solidFill>
                  <a:srgbClr val="FFC000"/>
                </a:solidFill>
              </a:rPr>
              <a:t>Inverse </a:t>
            </a:r>
            <a:r>
              <a:rPr lang="en-US" sz="3200" dirty="0">
                <a:solidFill>
                  <a:srgbClr val="FFC000"/>
                </a:solidFill>
              </a:rPr>
              <a:t>Design using Machine Learning </a:t>
            </a:r>
          </a:p>
        </p:txBody>
      </p:sp>
      <p:sp>
        <p:nvSpPr>
          <p:cNvPr id="12" name="Rectangle 11"/>
          <p:cNvSpPr/>
          <p:nvPr/>
        </p:nvSpPr>
        <p:spPr>
          <a:xfrm>
            <a:off x="151221" y="2632085"/>
            <a:ext cx="8841557" cy="3099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1221" y="1035600"/>
            <a:ext cx="8601566" cy="1477328"/>
          </a:xfrm>
          <a:prstGeom prst="rect">
            <a:avLst/>
          </a:prstGeom>
        </p:spPr>
        <p:txBody>
          <a:bodyPr wrap="square">
            <a:spAutoFit/>
          </a:bodyPr>
          <a:lstStyle/>
          <a:p>
            <a:r>
              <a:rPr lang="en-US" dirty="0"/>
              <a:t>The third category is a model that is able to design any geometry, with any shape, achieving what the deep learning community calls the generalization capability. The generalization ability of such models needs to be </a:t>
            </a:r>
            <a:r>
              <a:rPr lang="en-US" dirty="0" smtClean="0"/>
              <a:t>verified </a:t>
            </a:r>
            <a:r>
              <a:rPr lang="en-US" dirty="0"/>
              <a:t>via a proper holdout test set (i.e., a test set) comprising structures sampled from a completely different distribution than the set the model was trained on. </a:t>
            </a:r>
          </a:p>
        </p:txBody>
      </p:sp>
      <p:sp>
        <p:nvSpPr>
          <p:cNvPr id="7" name="Rectangle 6"/>
          <p:cNvSpPr/>
          <p:nvPr/>
        </p:nvSpPr>
        <p:spPr>
          <a:xfrm>
            <a:off x="2413262" y="3192516"/>
            <a:ext cx="697583" cy="3048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2632975" y="2913865"/>
            <a:ext cx="3636705" cy="1969220"/>
          </a:xfrm>
          <a:prstGeom prst="rect">
            <a:avLst/>
          </a:prstGeom>
        </p:spPr>
      </p:pic>
    </p:spTree>
    <p:extLst>
      <p:ext uri="{BB962C8B-B14F-4D97-AF65-F5344CB8AC3E}">
        <p14:creationId xmlns:p14="http://schemas.microsoft.com/office/powerpoint/2010/main" val="3003987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1420582" cy="584775"/>
          </a:xfrm>
          <a:prstGeom prst="rect">
            <a:avLst/>
          </a:prstGeom>
          <a:noFill/>
        </p:spPr>
        <p:txBody>
          <a:bodyPr wrap="none" rtlCol="0">
            <a:spAutoFit/>
          </a:bodyPr>
          <a:lstStyle/>
          <a:p>
            <a:r>
              <a:rPr lang="en-US" sz="3200" dirty="0" smtClean="0">
                <a:solidFill>
                  <a:srgbClr val="FFC000"/>
                </a:solidFill>
              </a:rPr>
              <a:t>Outline</a:t>
            </a:r>
            <a:endParaRPr lang="en-US" sz="3200" dirty="0">
              <a:solidFill>
                <a:srgbClr val="FFC000"/>
              </a:solidFill>
            </a:endParaRPr>
          </a:p>
        </p:txBody>
      </p:sp>
      <p:sp>
        <p:nvSpPr>
          <p:cNvPr id="10" name="Rectangle 9"/>
          <p:cNvSpPr/>
          <p:nvPr/>
        </p:nvSpPr>
        <p:spPr>
          <a:xfrm>
            <a:off x="5160157" y="742949"/>
            <a:ext cx="3864354" cy="838201"/>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2230" y="1131112"/>
            <a:ext cx="6975835" cy="3416320"/>
          </a:xfrm>
          <a:prstGeom prst="rect">
            <a:avLst/>
          </a:prstGeom>
          <a:noFill/>
        </p:spPr>
        <p:txBody>
          <a:bodyPr wrap="square" rtlCol="0">
            <a:spAutoFit/>
          </a:bodyPr>
          <a:lstStyle/>
          <a:p>
            <a:pPr marL="342900" indent="-342900">
              <a:buAutoNum type="arabicPeriod"/>
            </a:pPr>
            <a:r>
              <a:rPr lang="en-US" dirty="0" smtClean="0"/>
              <a:t>Background</a:t>
            </a:r>
          </a:p>
          <a:p>
            <a:pPr marL="342900" indent="-342900">
              <a:buAutoNum type="arabicPeriod"/>
            </a:pPr>
            <a:endParaRPr lang="en-US" dirty="0"/>
          </a:p>
          <a:p>
            <a:pPr marL="342900" indent="-342900">
              <a:buAutoNum type="arabicPeriod"/>
            </a:pPr>
            <a:r>
              <a:rPr lang="en-US" dirty="0" smtClean="0"/>
              <a:t>Review of Computational Optimization Algorithms:</a:t>
            </a:r>
          </a:p>
          <a:p>
            <a:pPr marL="800100" lvl="1" indent="-342900">
              <a:buAutoNum type="arabicPeriod"/>
            </a:pPr>
            <a:r>
              <a:rPr lang="en-US" dirty="0" smtClean="0"/>
              <a:t>Gradient Based Optimization Techniques </a:t>
            </a:r>
          </a:p>
          <a:p>
            <a:pPr marL="800100" lvl="1" indent="-342900">
              <a:buAutoNum type="arabicPeriod"/>
            </a:pPr>
            <a:r>
              <a:rPr lang="en-US" dirty="0" smtClean="0"/>
              <a:t>Gradient Free Optimization Techniques</a:t>
            </a:r>
          </a:p>
          <a:p>
            <a:pPr marL="342900" indent="-342900">
              <a:buAutoNum type="arabicPeriod"/>
            </a:pPr>
            <a:endParaRPr lang="en-US" dirty="0" smtClean="0"/>
          </a:p>
          <a:p>
            <a:pPr marL="342900" indent="-342900">
              <a:buAutoNum type="arabicPeriod"/>
            </a:pPr>
            <a:r>
              <a:rPr lang="en-US" dirty="0" smtClean="0"/>
              <a:t>Inverse Design using Machine Learning (Artificial Neural Networks)</a:t>
            </a:r>
          </a:p>
          <a:p>
            <a:pPr marL="342900" indent="-342900">
              <a:buAutoNum type="arabicPeriod"/>
            </a:pPr>
            <a:endParaRPr lang="en-US" dirty="0"/>
          </a:p>
          <a:p>
            <a:pPr marL="342900" indent="-342900">
              <a:buAutoNum type="arabicPeriod"/>
            </a:pPr>
            <a:r>
              <a:rPr lang="en-US" dirty="0" smtClean="0"/>
              <a:t>Does Machine Learning really have an advantage? </a:t>
            </a:r>
          </a:p>
          <a:p>
            <a:pPr marL="342900" indent="-342900">
              <a:buAutoNum type="arabicPeriod"/>
            </a:pPr>
            <a:endParaRPr lang="en-US" dirty="0" smtClean="0"/>
          </a:p>
          <a:p>
            <a:pPr marL="342900" indent="-342900">
              <a:buAutoNum type="arabicPeriod"/>
            </a:pPr>
            <a:r>
              <a:rPr lang="en-US" dirty="0" smtClean="0"/>
              <a:t>Conclusion</a:t>
            </a:r>
            <a:endParaRPr lang="en-US" dirty="0"/>
          </a:p>
          <a:p>
            <a:pPr marL="342900" indent="-342900">
              <a:buAutoNum type="arabicPeriod"/>
            </a:pPr>
            <a:endParaRPr lang="en-US" dirty="0"/>
          </a:p>
        </p:txBody>
      </p:sp>
      <p:sp>
        <p:nvSpPr>
          <p:cNvPr id="9" name="Rectangle 8"/>
          <p:cNvSpPr/>
          <p:nvPr/>
        </p:nvSpPr>
        <p:spPr>
          <a:xfrm>
            <a:off x="151221" y="902616"/>
            <a:ext cx="8841557" cy="19154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954" y="3864990"/>
            <a:ext cx="8841557" cy="13492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 y="1785273"/>
            <a:ext cx="8841557" cy="13492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71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8596456" cy="1077218"/>
          </a:xfrm>
          <a:prstGeom prst="rect">
            <a:avLst/>
          </a:prstGeom>
          <a:noFill/>
        </p:spPr>
        <p:txBody>
          <a:bodyPr wrap="none" rtlCol="0">
            <a:spAutoFit/>
          </a:bodyPr>
          <a:lstStyle/>
          <a:p>
            <a:r>
              <a:rPr lang="en-US" sz="3200" dirty="0" smtClean="0">
                <a:solidFill>
                  <a:srgbClr val="FFC000"/>
                </a:solidFill>
              </a:rPr>
              <a:t>Does </a:t>
            </a:r>
            <a:r>
              <a:rPr lang="en-US" sz="3200" dirty="0">
                <a:solidFill>
                  <a:srgbClr val="FFC000"/>
                </a:solidFill>
              </a:rPr>
              <a:t>Machine Learning really have an advantage? </a:t>
            </a:r>
          </a:p>
          <a:p>
            <a:endParaRPr lang="en-US" sz="3200" dirty="0">
              <a:solidFill>
                <a:srgbClr val="FFC000"/>
              </a:solidFill>
            </a:endParaRPr>
          </a:p>
        </p:txBody>
      </p:sp>
      <p:sp>
        <p:nvSpPr>
          <p:cNvPr id="10" name="Rectangle 9"/>
          <p:cNvSpPr/>
          <p:nvPr/>
        </p:nvSpPr>
        <p:spPr>
          <a:xfrm>
            <a:off x="5160157" y="742949"/>
            <a:ext cx="3864354" cy="838201"/>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6499" y="733424"/>
            <a:ext cx="8838965" cy="3416320"/>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r>
              <a:rPr lang="en-US" b="1" dirty="0" smtClean="0">
                <a:solidFill>
                  <a:srgbClr val="FF0000"/>
                </a:solidFill>
              </a:rPr>
              <a:t>Quite application specific</a:t>
            </a:r>
          </a:p>
          <a:p>
            <a:pPr marL="342900" indent="-342900">
              <a:buAutoNum type="arabicPeriod"/>
            </a:pPr>
            <a:endParaRPr lang="en-US" dirty="0"/>
          </a:p>
          <a:p>
            <a:pPr marL="342900" indent="-342900">
              <a:buAutoNum type="arabicPeriod"/>
            </a:pPr>
            <a:r>
              <a:rPr lang="en-US" dirty="0" smtClean="0"/>
              <a:t>For the nanophotonic structures: yes!</a:t>
            </a:r>
          </a:p>
          <a:p>
            <a:pPr marL="342900" indent="-342900">
              <a:buAutoNum type="arabicPeriod"/>
            </a:pPr>
            <a:endParaRPr lang="en-US" dirty="0"/>
          </a:p>
          <a:p>
            <a:pPr marL="342900" indent="-342900">
              <a:buAutoNum type="arabicPeriod"/>
            </a:pPr>
            <a:r>
              <a:rPr lang="en-US" dirty="0" smtClean="0"/>
              <a:t>For scalar based modelling: no!</a:t>
            </a:r>
          </a:p>
          <a:p>
            <a:pPr marL="342900" indent="-342900">
              <a:buAutoNum type="arabicPeriod"/>
            </a:pPr>
            <a:endParaRPr lang="en-US" dirty="0"/>
          </a:p>
          <a:p>
            <a:pPr marL="342900" indent="-342900">
              <a:buAutoNum type="arabicPeriod"/>
            </a:pPr>
            <a:r>
              <a:rPr lang="en-US" dirty="0" smtClean="0"/>
              <a:t>Capable of handling a large parameter space and searching for the global minima</a:t>
            </a:r>
          </a:p>
          <a:p>
            <a:r>
              <a:rPr lang="en-US" dirty="0" smtClean="0"/>
              <a:t> </a:t>
            </a:r>
          </a:p>
          <a:p>
            <a:pPr marL="342900" indent="-342900">
              <a:buAutoNum type="arabicPeriod"/>
            </a:pPr>
            <a:endParaRPr lang="en-US" dirty="0"/>
          </a:p>
          <a:p>
            <a:endParaRPr lang="en-US" dirty="0" smtClean="0"/>
          </a:p>
          <a:p>
            <a:pPr marL="342900" indent="-342900">
              <a:buAutoNum type="arabicPeriod"/>
            </a:pPr>
            <a:endParaRPr lang="en-US" dirty="0"/>
          </a:p>
        </p:txBody>
      </p:sp>
      <p:pic>
        <p:nvPicPr>
          <p:cNvPr id="2" name="Picture 1"/>
          <p:cNvPicPr>
            <a:picLocks noChangeAspect="1"/>
          </p:cNvPicPr>
          <p:nvPr/>
        </p:nvPicPr>
        <p:blipFill>
          <a:blip r:embed="rId3"/>
          <a:stretch>
            <a:fillRect/>
          </a:stretch>
        </p:blipFill>
        <p:spPr>
          <a:xfrm>
            <a:off x="683490" y="3276439"/>
            <a:ext cx="7381875" cy="2305050"/>
          </a:xfrm>
          <a:prstGeom prst="rect">
            <a:avLst/>
          </a:prstGeom>
        </p:spPr>
      </p:pic>
    </p:spTree>
    <p:extLst>
      <p:ext uri="{BB962C8B-B14F-4D97-AF65-F5344CB8AC3E}">
        <p14:creationId xmlns:p14="http://schemas.microsoft.com/office/powerpoint/2010/main" val="4041877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1420582" cy="584775"/>
          </a:xfrm>
          <a:prstGeom prst="rect">
            <a:avLst/>
          </a:prstGeom>
          <a:noFill/>
        </p:spPr>
        <p:txBody>
          <a:bodyPr wrap="none" rtlCol="0">
            <a:spAutoFit/>
          </a:bodyPr>
          <a:lstStyle/>
          <a:p>
            <a:r>
              <a:rPr lang="en-US" sz="3200" dirty="0" smtClean="0">
                <a:solidFill>
                  <a:srgbClr val="FFC000"/>
                </a:solidFill>
              </a:rPr>
              <a:t>Outline</a:t>
            </a:r>
            <a:endParaRPr lang="en-US" sz="3200" dirty="0">
              <a:solidFill>
                <a:srgbClr val="FFC000"/>
              </a:solidFill>
            </a:endParaRPr>
          </a:p>
        </p:txBody>
      </p:sp>
      <p:sp>
        <p:nvSpPr>
          <p:cNvPr id="10" name="Rectangle 9"/>
          <p:cNvSpPr/>
          <p:nvPr/>
        </p:nvSpPr>
        <p:spPr>
          <a:xfrm>
            <a:off x="5160157" y="742949"/>
            <a:ext cx="3864354" cy="838201"/>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2230" y="1131112"/>
            <a:ext cx="6975835" cy="3416320"/>
          </a:xfrm>
          <a:prstGeom prst="rect">
            <a:avLst/>
          </a:prstGeom>
          <a:noFill/>
        </p:spPr>
        <p:txBody>
          <a:bodyPr wrap="square" rtlCol="0">
            <a:spAutoFit/>
          </a:bodyPr>
          <a:lstStyle/>
          <a:p>
            <a:pPr marL="342900" indent="-342900">
              <a:buAutoNum type="arabicPeriod"/>
            </a:pPr>
            <a:r>
              <a:rPr lang="en-US" dirty="0" smtClean="0"/>
              <a:t>Background</a:t>
            </a:r>
          </a:p>
          <a:p>
            <a:pPr marL="342900" indent="-342900">
              <a:buAutoNum type="arabicPeriod"/>
            </a:pPr>
            <a:endParaRPr lang="en-US" dirty="0"/>
          </a:p>
          <a:p>
            <a:pPr marL="342900" indent="-342900">
              <a:buAutoNum type="arabicPeriod"/>
            </a:pPr>
            <a:r>
              <a:rPr lang="en-US" dirty="0" smtClean="0"/>
              <a:t>Review of Computational Optimization Algorithms:</a:t>
            </a:r>
          </a:p>
          <a:p>
            <a:pPr marL="800100" lvl="1" indent="-342900">
              <a:buAutoNum type="arabicPeriod"/>
            </a:pPr>
            <a:r>
              <a:rPr lang="en-US" dirty="0" smtClean="0"/>
              <a:t>Gradient Based Optimization Techniques </a:t>
            </a:r>
          </a:p>
          <a:p>
            <a:pPr marL="800100" lvl="1" indent="-342900">
              <a:buAutoNum type="arabicPeriod"/>
            </a:pPr>
            <a:r>
              <a:rPr lang="en-US" dirty="0" smtClean="0"/>
              <a:t>Gradient Free Optimization Techniques</a:t>
            </a:r>
          </a:p>
          <a:p>
            <a:pPr marL="342900" indent="-342900">
              <a:buAutoNum type="arabicPeriod"/>
            </a:pPr>
            <a:endParaRPr lang="en-US" dirty="0" smtClean="0"/>
          </a:p>
          <a:p>
            <a:pPr marL="342900" indent="-342900">
              <a:buAutoNum type="arabicPeriod"/>
            </a:pPr>
            <a:r>
              <a:rPr lang="en-US" dirty="0" smtClean="0"/>
              <a:t>Inverse Design using Machine Learning (Artificial Neural Networks)</a:t>
            </a:r>
          </a:p>
          <a:p>
            <a:pPr marL="342900" indent="-342900">
              <a:buAutoNum type="arabicPeriod"/>
            </a:pPr>
            <a:endParaRPr lang="en-US" dirty="0"/>
          </a:p>
          <a:p>
            <a:pPr marL="342900" indent="-342900">
              <a:buAutoNum type="arabicPeriod"/>
            </a:pPr>
            <a:r>
              <a:rPr lang="en-US" dirty="0" smtClean="0"/>
              <a:t>Does Machine Learning really have an advantage? </a:t>
            </a:r>
          </a:p>
          <a:p>
            <a:pPr marL="342900" indent="-342900">
              <a:buAutoNum type="arabicPeriod"/>
            </a:pPr>
            <a:endParaRPr lang="en-US" dirty="0" smtClean="0"/>
          </a:p>
          <a:p>
            <a:pPr marL="342900" indent="-342900">
              <a:buAutoNum type="arabicPeriod"/>
            </a:pPr>
            <a:r>
              <a:rPr lang="en-US" dirty="0" smtClean="0"/>
              <a:t>Conclusion</a:t>
            </a:r>
            <a:endParaRPr lang="en-US" dirty="0"/>
          </a:p>
          <a:p>
            <a:pPr marL="342900" indent="-342900">
              <a:buAutoNum type="arabicPeriod"/>
            </a:pPr>
            <a:endParaRPr lang="en-US" dirty="0"/>
          </a:p>
        </p:txBody>
      </p:sp>
      <p:sp>
        <p:nvSpPr>
          <p:cNvPr id="12" name="Rectangle 11"/>
          <p:cNvSpPr/>
          <p:nvPr/>
        </p:nvSpPr>
        <p:spPr>
          <a:xfrm>
            <a:off x="76200" y="1111277"/>
            <a:ext cx="8841557" cy="26782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551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2008883" cy="584775"/>
          </a:xfrm>
          <a:prstGeom prst="rect">
            <a:avLst/>
          </a:prstGeom>
          <a:noFill/>
        </p:spPr>
        <p:txBody>
          <a:bodyPr wrap="none" rtlCol="0">
            <a:spAutoFit/>
          </a:bodyPr>
          <a:lstStyle/>
          <a:p>
            <a:r>
              <a:rPr lang="en-US" sz="3200" dirty="0" smtClean="0">
                <a:solidFill>
                  <a:srgbClr val="FFC000"/>
                </a:solidFill>
              </a:rPr>
              <a:t>Conclusion</a:t>
            </a:r>
            <a:endParaRPr lang="en-US" sz="3200" dirty="0">
              <a:solidFill>
                <a:srgbClr val="FFC000"/>
              </a:solidFill>
            </a:endParaRPr>
          </a:p>
        </p:txBody>
      </p:sp>
      <p:sp>
        <p:nvSpPr>
          <p:cNvPr id="10" name="Rectangle 9"/>
          <p:cNvSpPr/>
          <p:nvPr/>
        </p:nvSpPr>
        <p:spPr>
          <a:xfrm>
            <a:off x="5160157" y="742949"/>
            <a:ext cx="3864354" cy="838201"/>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807393" y="1068616"/>
            <a:ext cx="5696343" cy="4742598"/>
          </a:xfrm>
          <a:prstGeom prst="rect">
            <a:avLst/>
          </a:prstGeom>
        </p:spPr>
      </p:pic>
    </p:spTree>
    <p:extLst>
      <p:ext uri="{BB962C8B-B14F-4D97-AF65-F5344CB8AC3E}">
        <p14:creationId xmlns:p14="http://schemas.microsoft.com/office/powerpoint/2010/main" val="2730582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1420582" cy="584775"/>
          </a:xfrm>
          <a:prstGeom prst="rect">
            <a:avLst/>
          </a:prstGeom>
          <a:noFill/>
        </p:spPr>
        <p:txBody>
          <a:bodyPr wrap="none" rtlCol="0">
            <a:spAutoFit/>
          </a:bodyPr>
          <a:lstStyle/>
          <a:p>
            <a:r>
              <a:rPr lang="en-US" sz="3200" dirty="0" smtClean="0">
                <a:solidFill>
                  <a:srgbClr val="FFC000"/>
                </a:solidFill>
              </a:rPr>
              <a:t>Outline</a:t>
            </a:r>
            <a:endParaRPr lang="en-US" sz="3200" dirty="0">
              <a:solidFill>
                <a:srgbClr val="FFC000"/>
              </a:solidFill>
            </a:endParaRPr>
          </a:p>
        </p:txBody>
      </p:sp>
      <p:sp>
        <p:nvSpPr>
          <p:cNvPr id="10" name="Rectangle 9"/>
          <p:cNvSpPr/>
          <p:nvPr/>
        </p:nvSpPr>
        <p:spPr>
          <a:xfrm>
            <a:off x="5160157" y="742949"/>
            <a:ext cx="3864354" cy="838201"/>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2230" y="1131112"/>
            <a:ext cx="6975835" cy="3416320"/>
          </a:xfrm>
          <a:prstGeom prst="rect">
            <a:avLst/>
          </a:prstGeom>
          <a:noFill/>
        </p:spPr>
        <p:txBody>
          <a:bodyPr wrap="square" rtlCol="0">
            <a:spAutoFit/>
          </a:bodyPr>
          <a:lstStyle/>
          <a:p>
            <a:pPr marL="342900" indent="-342900">
              <a:buAutoNum type="arabicPeriod"/>
            </a:pPr>
            <a:r>
              <a:rPr lang="en-US" dirty="0" smtClean="0"/>
              <a:t>Background</a:t>
            </a:r>
          </a:p>
          <a:p>
            <a:pPr marL="342900" indent="-342900">
              <a:buAutoNum type="arabicPeriod"/>
            </a:pPr>
            <a:endParaRPr lang="en-US" dirty="0"/>
          </a:p>
          <a:p>
            <a:pPr marL="342900" indent="-342900">
              <a:buAutoNum type="arabicPeriod"/>
            </a:pPr>
            <a:r>
              <a:rPr lang="en-US" dirty="0" smtClean="0"/>
              <a:t>Review of Computational Optimization Algorithms:</a:t>
            </a:r>
          </a:p>
          <a:p>
            <a:pPr marL="800100" lvl="1" indent="-342900">
              <a:buAutoNum type="arabicPeriod"/>
            </a:pPr>
            <a:r>
              <a:rPr lang="en-US" dirty="0" smtClean="0"/>
              <a:t>Gradient Based Optimization Techniques </a:t>
            </a:r>
          </a:p>
          <a:p>
            <a:pPr marL="800100" lvl="1" indent="-342900">
              <a:buAutoNum type="arabicPeriod"/>
            </a:pPr>
            <a:r>
              <a:rPr lang="en-US" dirty="0" smtClean="0"/>
              <a:t>Gradient Free Optimization Techniques</a:t>
            </a:r>
          </a:p>
          <a:p>
            <a:pPr marL="342900" indent="-342900">
              <a:buAutoNum type="arabicPeriod"/>
            </a:pPr>
            <a:endParaRPr lang="en-US" dirty="0" smtClean="0"/>
          </a:p>
          <a:p>
            <a:pPr marL="342900" indent="-342900">
              <a:buAutoNum type="arabicPeriod"/>
            </a:pPr>
            <a:r>
              <a:rPr lang="en-US" dirty="0" smtClean="0"/>
              <a:t>Inverse Design using Machine Learning (Artificial Neural Networks)</a:t>
            </a:r>
          </a:p>
          <a:p>
            <a:pPr marL="342900" indent="-342900">
              <a:buAutoNum type="arabicPeriod"/>
            </a:pPr>
            <a:endParaRPr lang="en-US" dirty="0"/>
          </a:p>
          <a:p>
            <a:pPr marL="342900" indent="-342900">
              <a:buAutoNum type="arabicPeriod"/>
            </a:pPr>
            <a:r>
              <a:rPr lang="en-US" dirty="0" smtClean="0"/>
              <a:t>Does Machine Learning really have an advantage? </a:t>
            </a:r>
          </a:p>
          <a:p>
            <a:pPr marL="342900" indent="-342900">
              <a:buAutoNum type="arabicPeriod"/>
            </a:pPr>
            <a:endParaRPr lang="en-US" dirty="0" smtClean="0"/>
          </a:p>
          <a:p>
            <a:pPr marL="342900" indent="-342900">
              <a:buAutoNum type="arabicPeriod"/>
            </a:pPr>
            <a:r>
              <a:rPr lang="en-US" dirty="0" smtClean="0"/>
              <a:t>Conclusion</a:t>
            </a:r>
            <a:endParaRPr lang="en-US" dirty="0"/>
          </a:p>
          <a:p>
            <a:pPr marL="342900" indent="-342900">
              <a:buAutoNum type="arabicPeriod"/>
            </a:pPr>
            <a:endParaRPr lang="en-US" dirty="0"/>
          </a:p>
        </p:txBody>
      </p:sp>
    </p:spTree>
    <p:extLst>
      <p:ext uri="{BB962C8B-B14F-4D97-AF65-F5344CB8AC3E}">
        <p14:creationId xmlns:p14="http://schemas.microsoft.com/office/powerpoint/2010/main" val="872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1420582" cy="584775"/>
          </a:xfrm>
          <a:prstGeom prst="rect">
            <a:avLst/>
          </a:prstGeom>
          <a:noFill/>
        </p:spPr>
        <p:txBody>
          <a:bodyPr wrap="none" rtlCol="0">
            <a:spAutoFit/>
          </a:bodyPr>
          <a:lstStyle/>
          <a:p>
            <a:r>
              <a:rPr lang="en-US" sz="3200" dirty="0" smtClean="0">
                <a:solidFill>
                  <a:srgbClr val="FFC000"/>
                </a:solidFill>
              </a:rPr>
              <a:t>Outline</a:t>
            </a:r>
            <a:endParaRPr lang="en-US" sz="3200" dirty="0">
              <a:solidFill>
                <a:srgbClr val="FFC000"/>
              </a:solidFill>
            </a:endParaRPr>
          </a:p>
        </p:txBody>
      </p:sp>
      <p:sp>
        <p:nvSpPr>
          <p:cNvPr id="10" name="Rectangle 9"/>
          <p:cNvSpPr/>
          <p:nvPr/>
        </p:nvSpPr>
        <p:spPr>
          <a:xfrm>
            <a:off x="5160157" y="742949"/>
            <a:ext cx="3864354" cy="838201"/>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2230" y="1131112"/>
            <a:ext cx="6975835" cy="3416320"/>
          </a:xfrm>
          <a:prstGeom prst="rect">
            <a:avLst/>
          </a:prstGeom>
          <a:noFill/>
        </p:spPr>
        <p:txBody>
          <a:bodyPr wrap="square" rtlCol="0">
            <a:spAutoFit/>
          </a:bodyPr>
          <a:lstStyle/>
          <a:p>
            <a:pPr marL="342900" indent="-342900">
              <a:buAutoNum type="arabicPeriod"/>
            </a:pPr>
            <a:r>
              <a:rPr lang="en-US" dirty="0" smtClean="0"/>
              <a:t>Background</a:t>
            </a:r>
          </a:p>
          <a:p>
            <a:pPr marL="342900" indent="-342900">
              <a:buAutoNum type="arabicPeriod"/>
            </a:pPr>
            <a:endParaRPr lang="en-US" dirty="0"/>
          </a:p>
          <a:p>
            <a:pPr marL="342900" indent="-342900">
              <a:buAutoNum type="arabicPeriod"/>
            </a:pPr>
            <a:r>
              <a:rPr lang="en-US" dirty="0" smtClean="0"/>
              <a:t>Review of Computational Algorithms:</a:t>
            </a:r>
          </a:p>
          <a:p>
            <a:pPr marL="800100" lvl="1" indent="-342900">
              <a:buAutoNum type="arabicPeriod"/>
            </a:pPr>
            <a:r>
              <a:rPr lang="en-US" dirty="0" smtClean="0"/>
              <a:t>Gradient Based Optimization Techniques </a:t>
            </a:r>
          </a:p>
          <a:p>
            <a:pPr marL="800100" lvl="1" indent="-342900">
              <a:buAutoNum type="arabicPeriod"/>
            </a:pPr>
            <a:r>
              <a:rPr lang="en-US" dirty="0" smtClean="0"/>
              <a:t>Gradient Free Optimization Techniques</a:t>
            </a:r>
          </a:p>
          <a:p>
            <a:pPr marL="342900" indent="-342900">
              <a:buAutoNum type="arabicPeriod"/>
            </a:pPr>
            <a:endParaRPr lang="en-US" dirty="0" smtClean="0"/>
          </a:p>
          <a:p>
            <a:pPr marL="342900" indent="-342900">
              <a:buAutoNum type="arabicPeriod"/>
            </a:pPr>
            <a:r>
              <a:rPr lang="en-US" dirty="0" smtClean="0"/>
              <a:t>Inverse Design using Machine Learning (Artificial Neural Networks)</a:t>
            </a:r>
          </a:p>
          <a:p>
            <a:pPr marL="342900" indent="-342900">
              <a:buAutoNum type="arabicPeriod"/>
            </a:pPr>
            <a:endParaRPr lang="en-US" dirty="0"/>
          </a:p>
          <a:p>
            <a:pPr marL="342900" indent="-342900">
              <a:buAutoNum type="arabicPeriod"/>
            </a:pPr>
            <a:r>
              <a:rPr lang="en-US" dirty="0" smtClean="0"/>
              <a:t>Does Machine Learning really have an advantage? </a:t>
            </a:r>
          </a:p>
          <a:p>
            <a:pPr marL="342900" indent="-342900">
              <a:buAutoNum type="arabicPeriod"/>
            </a:pPr>
            <a:endParaRPr lang="en-US" dirty="0" smtClean="0"/>
          </a:p>
          <a:p>
            <a:pPr marL="342900" indent="-342900">
              <a:buAutoNum type="arabicPeriod"/>
            </a:pPr>
            <a:r>
              <a:rPr lang="en-US" dirty="0" smtClean="0"/>
              <a:t>Conclusion</a:t>
            </a:r>
            <a:endParaRPr lang="en-US" dirty="0"/>
          </a:p>
          <a:p>
            <a:pPr marL="342900" indent="-342900">
              <a:buAutoNum type="arabicPeriod"/>
            </a:pPr>
            <a:endParaRPr lang="en-US" dirty="0"/>
          </a:p>
        </p:txBody>
      </p:sp>
      <p:sp>
        <p:nvSpPr>
          <p:cNvPr id="2" name="Rectangle 1"/>
          <p:cNvSpPr/>
          <p:nvPr/>
        </p:nvSpPr>
        <p:spPr>
          <a:xfrm>
            <a:off x="76200" y="1581150"/>
            <a:ext cx="8841557" cy="3980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201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2177199" cy="584775"/>
          </a:xfrm>
          <a:prstGeom prst="rect">
            <a:avLst/>
          </a:prstGeom>
          <a:noFill/>
        </p:spPr>
        <p:txBody>
          <a:bodyPr wrap="none" rtlCol="0">
            <a:spAutoFit/>
          </a:bodyPr>
          <a:lstStyle/>
          <a:p>
            <a:r>
              <a:rPr lang="en-US" sz="3200" dirty="0" smtClean="0">
                <a:solidFill>
                  <a:srgbClr val="FFC000"/>
                </a:solidFill>
              </a:rPr>
              <a:t>Light Waves</a:t>
            </a:r>
            <a:endParaRPr lang="en-US" sz="3200" dirty="0">
              <a:solidFill>
                <a:srgbClr val="FFC000"/>
              </a:solidFill>
            </a:endParaRPr>
          </a:p>
        </p:txBody>
      </p:sp>
      <p:pic>
        <p:nvPicPr>
          <p:cNvPr id="1028" name="Picture 4" descr="https://dashboard.dublinschools.net/lessons/resources/electromagnetic_waves_1406604096_m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994" y="1971816"/>
            <a:ext cx="3511386" cy="1527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1.byjus.com/wp-content/uploads/2018/11/physics/wp-content/uploads/2016/01/0-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96" y="906992"/>
            <a:ext cx="3200345" cy="34304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39720" y="4434468"/>
            <a:ext cx="1728358" cy="369332"/>
          </a:xfrm>
          <a:prstGeom prst="rect">
            <a:avLst/>
          </a:prstGeom>
          <a:noFill/>
        </p:spPr>
        <p:txBody>
          <a:bodyPr wrap="none" rtlCol="0">
            <a:spAutoFit/>
          </a:bodyPr>
          <a:lstStyle/>
          <a:p>
            <a:r>
              <a:rPr lang="en-US" dirty="0" smtClean="0"/>
              <a:t>Scalar (far-field) </a:t>
            </a:r>
            <a:endParaRPr lang="en-US" dirty="0"/>
          </a:p>
        </p:txBody>
      </p:sp>
      <p:sp>
        <p:nvSpPr>
          <p:cNvPr id="10" name="TextBox 9"/>
          <p:cNvSpPr txBox="1"/>
          <p:nvPr/>
        </p:nvSpPr>
        <p:spPr>
          <a:xfrm>
            <a:off x="5469394" y="4434468"/>
            <a:ext cx="1900585" cy="369332"/>
          </a:xfrm>
          <a:prstGeom prst="rect">
            <a:avLst/>
          </a:prstGeom>
          <a:noFill/>
        </p:spPr>
        <p:txBody>
          <a:bodyPr wrap="none" rtlCol="0">
            <a:spAutoFit/>
          </a:bodyPr>
          <a:lstStyle/>
          <a:p>
            <a:r>
              <a:rPr lang="en-US" dirty="0" smtClean="0"/>
              <a:t>Vector(near-field) </a:t>
            </a:r>
            <a:endParaRPr lang="en-US" dirty="0"/>
          </a:p>
        </p:txBody>
      </p:sp>
      <p:sp>
        <p:nvSpPr>
          <p:cNvPr id="3" name="Rectangle 2"/>
          <p:cNvSpPr/>
          <p:nvPr/>
        </p:nvSpPr>
        <p:spPr>
          <a:xfrm>
            <a:off x="171679" y="5026627"/>
            <a:ext cx="8574398" cy="1015663"/>
          </a:xfrm>
          <a:prstGeom prst="rect">
            <a:avLst/>
          </a:prstGeom>
        </p:spPr>
        <p:txBody>
          <a:bodyPr wrap="square">
            <a:spAutoFit/>
          </a:bodyPr>
          <a:lstStyle/>
          <a:p>
            <a:pPr algn="just"/>
            <a:r>
              <a:rPr lang="en-US" sz="1500" dirty="0">
                <a:solidFill>
                  <a:srgbClr val="242729"/>
                </a:solidFill>
                <a:latin typeface="Georgia" panose="02040502050405020303" pitchFamily="18" charset="0"/>
              </a:rPr>
              <a:t>Light is a </a:t>
            </a:r>
            <a:r>
              <a:rPr lang="en-US" sz="1500" dirty="0">
                <a:solidFill>
                  <a:srgbClr val="FF0000"/>
                </a:solidFill>
                <a:latin typeface="Georgia" panose="02040502050405020303" pitchFamily="18" charset="0"/>
              </a:rPr>
              <a:t>vector</a:t>
            </a:r>
            <a:r>
              <a:rPr lang="en-US" sz="1500" dirty="0">
                <a:solidFill>
                  <a:srgbClr val="242729"/>
                </a:solidFill>
                <a:latin typeface="Georgia" panose="02040502050405020303" pitchFamily="18" charset="0"/>
              </a:rPr>
              <a:t> wave, but it can also be </a:t>
            </a:r>
            <a:r>
              <a:rPr lang="en-US" sz="1500" dirty="0" smtClean="0">
                <a:solidFill>
                  <a:srgbClr val="242729"/>
                </a:solidFill>
                <a:latin typeface="Georgia" panose="02040502050405020303" pitchFamily="18" charset="0"/>
              </a:rPr>
              <a:t>described </a:t>
            </a:r>
            <a:r>
              <a:rPr lang="en-US" sz="1500" dirty="0">
                <a:solidFill>
                  <a:srgbClr val="242729"/>
                </a:solidFill>
                <a:latin typeface="Georgia" panose="02040502050405020303" pitchFamily="18" charset="0"/>
              </a:rPr>
              <a:t>as a scalar wave in some cases, for example when you have translational invariance along one of your dimensions: Transverse Electric (TE) </a:t>
            </a:r>
            <a:r>
              <a:rPr lang="en-US" sz="1500" dirty="0" smtClean="0">
                <a:solidFill>
                  <a:srgbClr val="242729"/>
                </a:solidFill>
                <a:latin typeface="Georgia" panose="02040502050405020303" pitchFamily="18" charset="0"/>
              </a:rPr>
              <a:t>or Transverse </a:t>
            </a:r>
            <a:r>
              <a:rPr lang="en-US" sz="1500" dirty="0">
                <a:solidFill>
                  <a:srgbClr val="242729"/>
                </a:solidFill>
                <a:latin typeface="Georgia" panose="02040502050405020303" pitchFamily="18" charset="0"/>
              </a:rPr>
              <a:t>Magnetic (TM) diffraction. So it is possible to use scalar wave arguments to explain diffraction of full vectorial EM-waves under certain conditions.</a:t>
            </a:r>
            <a:endParaRPr lang="en-US" sz="1500" dirty="0"/>
          </a:p>
        </p:txBody>
      </p:sp>
    </p:spTree>
    <p:extLst>
      <p:ext uri="{BB962C8B-B14F-4D97-AF65-F5344CB8AC3E}">
        <p14:creationId xmlns:p14="http://schemas.microsoft.com/office/powerpoint/2010/main" val="885642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2177199" cy="584775"/>
          </a:xfrm>
          <a:prstGeom prst="rect">
            <a:avLst/>
          </a:prstGeom>
          <a:noFill/>
        </p:spPr>
        <p:txBody>
          <a:bodyPr wrap="none" rtlCol="0">
            <a:spAutoFit/>
          </a:bodyPr>
          <a:lstStyle/>
          <a:p>
            <a:r>
              <a:rPr lang="en-US" sz="3200" dirty="0">
                <a:solidFill>
                  <a:srgbClr val="FFC000"/>
                </a:solidFill>
              </a:rPr>
              <a:t>Light Waves</a:t>
            </a:r>
            <a:endParaRPr lang="en-US" sz="3200" dirty="0">
              <a:solidFill>
                <a:srgbClr val="FFC000"/>
              </a:solidFill>
            </a:endParaRPr>
          </a:p>
        </p:txBody>
      </p:sp>
      <p:pic>
        <p:nvPicPr>
          <p:cNvPr id="1028" name="Picture 4" descr="https://dashboard.dublinschools.net/lessons/resources/electromagnetic_waves_1406604096_m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994" y="1971816"/>
            <a:ext cx="3511386" cy="1527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1.byjus.com/wp-content/uploads/2018/11/physics/wp-content/uploads/2016/01/0-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96" y="906992"/>
            <a:ext cx="3200345" cy="34304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73353" y="4437753"/>
            <a:ext cx="793487" cy="369332"/>
          </a:xfrm>
          <a:prstGeom prst="rect">
            <a:avLst/>
          </a:prstGeom>
          <a:noFill/>
        </p:spPr>
        <p:txBody>
          <a:bodyPr wrap="none" rtlCol="0">
            <a:spAutoFit/>
          </a:bodyPr>
          <a:lstStyle/>
          <a:p>
            <a:r>
              <a:rPr lang="en-US" dirty="0" smtClean="0"/>
              <a:t>Scalar </a:t>
            </a:r>
            <a:endParaRPr lang="en-US" dirty="0"/>
          </a:p>
        </p:txBody>
      </p:sp>
      <p:sp>
        <p:nvSpPr>
          <p:cNvPr id="3" name="Rectangle 2"/>
          <p:cNvSpPr/>
          <p:nvPr/>
        </p:nvSpPr>
        <p:spPr>
          <a:xfrm>
            <a:off x="171679" y="5026627"/>
            <a:ext cx="8574398" cy="1015663"/>
          </a:xfrm>
          <a:prstGeom prst="rect">
            <a:avLst/>
          </a:prstGeom>
        </p:spPr>
        <p:txBody>
          <a:bodyPr wrap="square">
            <a:spAutoFit/>
          </a:bodyPr>
          <a:lstStyle/>
          <a:p>
            <a:pPr algn="just"/>
            <a:r>
              <a:rPr lang="en-US" sz="1500" dirty="0">
                <a:solidFill>
                  <a:srgbClr val="242729"/>
                </a:solidFill>
                <a:latin typeface="Georgia" panose="02040502050405020303" pitchFamily="18" charset="0"/>
              </a:rPr>
              <a:t>Light is a </a:t>
            </a:r>
            <a:r>
              <a:rPr lang="en-US" sz="1500" dirty="0">
                <a:solidFill>
                  <a:srgbClr val="FF0000"/>
                </a:solidFill>
                <a:latin typeface="Georgia" panose="02040502050405020303" pitchFamily="18" charset="0"/>
              </a:rPr>
              <a:t>vector</a:t>
            </a:r>
            <a:r>
              <a:rPr lang="en-US" sz="1500" dirty="0">
                <a:solidFill>
                  <a:srgbClr val="242729"/>
                </a:solidFill>
                <a:latin typeface="Georgia" panose="02040502050405020303" pitchFamily="18" charset="0"/>
              </a:rPr>
              <a:t> wave, but it can also be </a:t>
            </a:r>
            <a:r>
              <a:rPr lang="en-US" sz="1500" dirty="0" smtClean="0">
                <a:solidFill>
                  <a:srgbClr val="242729"/>
                </a:solidFill>
                <a:latin typeface="Georgia" panose="02040502050405020303" pitchFamily="18" charset="0"/>
              </a:rPr>
              <a:t>described </a:t>
            </a:r>
            <a:r>
              <a:rPr lang="en-US" sz="1500" dirty="0">
                <a:solidFill>
                  <a:srgbClr val="242729"/>
                </a:solidFill>
                <a:latin typeface="Georgia" panose="02040502050405020303" pitchFamily="18" charset="0"/>
              </a:rPr>
              <a:t>as a scalar wave in some cases, for example when you have translational invariance along one of your dimensions: Transverse Electric (TE) </a:t>
            </a:r>
            <a:r>
              <a:rPr lang="en-US" sz="1500" dirty="0" smtClean="0">
                <a:solidFill>
                  <a:srgbClr val="242729"/>
                </a:solidFill>
                <a:latin typeface="Georgia" panose="02040502050405020303" pitchFamily="18" charset="0"/>
              </a:rPr>
              <a:t>or Transverse </a:t>
            </a:r>
            <a:r>
              <a:rPr lang="en-US" sz="1500" dirty="0">
                <a:solidFill>
                  <a:srgbClr val="242729"/>
                </a:solidFill>
                <a:latin typeface="Georgia" panose="02040502050405020303" pitchFamily="18" charset="0"/>
              </a:rPr>
              <a:t>Magnetic (TM) diffraction. So it is possible to use scalar wave arguments to explain diffraction of full vectorial EM-waves under certain conditions.</a:t>
            </a:r>
            <a:endParaRPr lang="en-US" sz="1500" dirty="0"/>
          </a:p>
        </p:txBody>
      </p:sp>
      <p:sp>
        <p:nvSpPr>
          <p:cNvPr id="12" name="Rectangle 11"/>
          <p:cNvSpPr/>
          <p:nvPr/>
        </p:nvSpPr>
        <p:spPr>
          <a:xfrm>
            <a:off x="0" y="991328"/>
            <a:ext cx="4119513" cy="3980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 y="4907410"/>
            <a:ext cx="8669877" cy="1134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469394" y="4434468"/>
            <a:ext cx="1900585" cy="369332"/>
          </a:xfrm>
          <a:prstGeom prst="rect">
            <a:avLst/>
          </a:prstGeom>
          <a:noFill/>
        </p:spPr>
        <p:txBody>
          <a:bodyPr wrap="none" rtlCol="0">
            <a:spAutoFit/>
          </a:bodyPr>
          <a:lstStyle/>
          <a:p>
            <a:r>
              <a:rPr lang="en-US" dirty="0" smtClean="0"/>
              <a:t>Vector(near-field) </a:t>
            </a:r>
            <a:endParaRPr lang="en-US" dirty="0"/>
          </a:p>
        </p:txBody>
      </p:sp>
    </p:spTree>
    <p:extLst>
      <p:ext uri="{BB962C8B-B14F-4D97-AF65-F5344CB8AC3E}">
        <p14:creationId xmlns:p14="http://schemas.microsoft.com/office/powerpoint/2010/main" val="3652809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6397136" cy="584775"/>
          </a:xfrm>
          <a:prstGeom prst="rect">
            <a:avLst/>
          </a:prstGeom>
          <a:noFill/>
        </p:spPr>
        <p:txBody>
          <a:bodyPr wrap="none" rtlCol="0">
            <a:spAutoFit/>
          </a:bodyPr>
          <a:lstStyle/>
          <a:p>
            <a:r>
              <a:rPr lang="en-US" sz="3200" dirty="0" smtClean="0">
                <a:solidFill>
                  <a:srgbClr val="FFC000"/>
                </a:solidFill>
              </a:rPr>
              <a:t>Manipulating vectorial nature of light</a:t>
            </a:r>
            <a:endParaRPr lang="en-US" sz="3200" dirty="0">
              <a:solidFill>
                <a:srgbClr val="FFC000"/>
              </a:solidFill>
            </a:endParaRPr>
          </a:p>
        </p:txBody>
      </p:sp>
      <p:sp>
        <p:nvSpPr>
          <p:cNvPr id="3" name="Rectangle 2"/>
          <p:cNvSpPr/>
          <p:nvPr/>
        </p:nvSpPr>
        <p:spPr>
          <a:xfrm>
            <a:off x="76200" y="912292"/>
            <a:ext cx="8709581" cy="5816977"/>
          </a:xfrm>
          <a:prstGeom prst="rect">
            <a:avLst/>
          </a:prstGeom>
        </p:spPr>
        <p:txBody>
          <a:bodyPr wrap="square">
            <a:spAutoFit/>
          </a:bodyPr>
          <a:lstStyle/>
          <a:p>
            <a:pPr algn="just"/>
            <a:r>
              <a:rPr lang="en-US" sz="1600" dirty="0" smtClean="0">
                <a:solidFill>
                  <a:srgbClr val="FF0000"/>
                </a:solidFill>
                <a:latin typeface="ff4"/>
              </a:rPr>
              <a:t>The light–matter interactions in the near field are mediated </a:t>
            </a:r>
            <a:r>
              <a:rPr lang="en-US" sz="1600" dirty="0">
                <a:solidFill>
                  <a:srgbClr val="FF0000"/>
                </a:solidFill>
                <a:latin typeface="ff4"/>
              </a:rPr>
              <a:t>by ensembles </a:t>
            </a:r>
            <a:r>
              <a:rPr lang="en-US" sz="1600" dirty="0" smtClean="0">
                <a:solidFill>
                  <a:srgbClr val="FF0000"/>
                </a:solidFill>
                <a:latin typeface="ff4"/>
              </a:rPr>
              <a:t>of subwavelength “meta” structures, </a:t>
            </a:r>
            <a:r>
              <a:rPr lang="en-US" sz="1600" dirty="0">
                <a:solidFill>
                  <a:srgbClr val="FF0000"/>
                </a:solidFill>
                <a:latin typeface="ff4"/>
              </a:rPr>
              <a:t>made </a:t>
            </a:r>
            <a:r>
              <a:rPr lang="en-US" sz="1600" dirty="0">
                <a:solidFill>
                  <a:srgbClr val="FF0000"/>
                </a:solidFill>
                <a:latin typeface="ff4"/>
              </a:rPr>
              <a:t>of </a:t>
            </a:r>
            <a:r>
              <a:rPr lang="en-US" sz="1600" dirty="0">
                <a:solidFill>
                  <a:srgbClr val="FF0000"/>
                </a:solidFill>
                <a:latin typeface="ff4"/>
              </a:rPr>
              <a:t>plasmonic or high dielectric </a:t>
            </a:r>
            <a:r>
              <a:rPr lang="en-US" sz="1600" dirty="0" smtClean="0">
                <a:solidFill>
                  <a:srgbClr val="FF0000"/>
                </a:solidFill>
                <a:latin typeface="ff4"/>
              </a:rPr>
              <a:t>refractive index </a:t>
            </a:r>
            <a:r>
              <a:rPr lang="en-US" sz="1600" dirty="0">
                <a:solidFill>
                  <a:srgbClr val="FF0000"/>
                </a:solidFill>
                <a:latin typeface="ff4"/>
              </a:rPr>
              <a:t>materials, which have </a:t>
            </a:r>
            <a:r>
              <a:rPr lang="en-US" sz="1600" dirty="0" smtClean="0">
                <a:solidFill>
                  <a:srgbClr val="FF0000"/>
                </a:solidFill>
                <a:latin typeface="ff4"/>
              </a:rPr>
              <a:t>thicknesses “much less”  than of </a:t>
            </a:r>
            <a:r>
              <a:rPr lang="en-US" sz="1600" dirty="0">
                <a:solidFill>
                  <a:srgbClr val="FF0000"/>
                </a:solidFill>
                <a:latin typeface="ff4"/>
              </a:rPr>
              <a:t>the operating </a:t>
            </a:r>
            <a:r>
              <a:rPr lang="en-US" sz="1600" dirty="0" smtClean="0">
                <a:solidFill>
                  <a:srgbClr val="FF0000"/>
                </a:solidFill>
                <a:latin typeface="ff4"/>
              </a:rPr>
              <a:t>wave- length.</a:t>
            </a:r>
            <a:endParaRPr lang="en-US" sz="1600" b="0" i="0" dirty="0" smtClean="0">
              <a:solidFill>
                <a:srgbClr val="FF0000"/>
              </a:solidFill>
              <a:effectLst/>
              <a:latin typeface="ff4"/>
            </a:endParaRPr>
          </a:p>
          <a:p>
            <a:endParaRPr lang="en-US" dirty="0">
              <a:solidFill>
                <a:srgbClr val="000000"/>
              </a:solidFill>
              <a:latin typeface="ff4"/>
            </a:endParaRPr>
          </a:p>
          <a:p>
            <a:r>
              <a:rPr lang="en-US" dirty="0"/>
              <a:t>The design of metasurfaces </a:t>
            </a:r>
            <a:r>
              <a:rPr lang="en-US" dirty="0" smtClean="0"/>
              <a:t>is generally </a:t>
            </a:r>
            <a:r>
              <a:rPr lang="en-US" dirty="0"/>
              <a:t>achieved using the </a:t>
            </a:r>
            <a:r>
              <a:rPr lang="en-US" dirty="0" smtClean="0"/>
              <a:t>following two approaches</a:t>
            </a:r>
            <a:r>
              <a:rPr lang="en-US" dirty="0"/>
              <a:t>:</a:t>
            </a:r>
            <a:endParaRPr lang="en-US" dirty="0" smtClean="0"/>
          </a:p>
          <a:p>
            <a:endParaRPr lang="en-US" dirty="0"/>
          </a:p>
          <a:p>
            <a:r>
              <a:rPr lang="en-US" dirty="0"/>
              <a:t>D</a:t>
            </a:r>
            <a:r>
              <a:rPr lang="en-US" dirty="0" smtClean="0"/>
              <a:t>irect </a:t>
            </a:r>
            <a:r>
              <a:rPr lang="en-US" dirty="0"/>
              <a:t>Design Approach: </a:t>
            </a:r>
            <a:endParaRPr lang="en-US" dirty="0" smtClean="0"/>
          </a:p>
          <a:p>
            <a:pPr marL="285750" indent="-285750" algn="just">
              <a:buFont typeface="Wingdings" panose="05000000000000000000" pitchFamily="2" charset="2"/>
              <a:buChar char="ü"/>
            </a:pPr>
            <a:r>
              <a:rPr lang="en-US" dirty="0" smtClean="0">
                <a:solidFill>
                  <a:srgbClr val="00B050"/>
                </a:solidFill>
              </a:rPr>
              <a:t>rigorous </a:t>
            </a:r>
            <a:r>
              <a:rPr lang="en-US" dirty="0">
                <a:solidFill>
                  <a:srgbClr val="00B050"/>
                </a:solidFill>
              </a:rPr>
              <a:t>full </a:t>
            </a:r>
            <a:r>
              <a:rPr lang="en-US" dirty="0" smtClean="0">
                <a:solidFill>
                  <a:srgbClr val="00B050"/>
                </a:solidFill>
              </a:rPr>
              <a:t>wave electromagnetic </a:t>
            </a:r>
            <a:r>
              <a:rPr lang="en-US" dirty="0">
                <a:solidFill>
                  <a:srgbClr val="00B050"/>
                </a:solidFill>
              </a:rPr>
              <a:t>solver is used to </a:t>
            </a:r>
            <a:r>
              <a:rPr lang="en-US" dirty="0" smtClean="0">
                <a:solidFill>
                  <a:srgbClr val="00B050"/>
                </a:solidFill>
              </a:rPr>
              <a:t>study different </a:t>
            </a:r>
            <a:r>
              <a:rPr lang="en-US" dirty="0">
                <a:solidFill>
                  <a:srgbClr val="00B050"/>
                </a:solidFill>
              </a:rPr>
              <a:t>classes of </a:t>
            </a:r>
            <a:r>
              <a:rPr lang="en-US" dirty="0" smtClean="0">
                <a:solidFill>
                  <a:srgbClr val="00B050"/>
                </a:solidFill>
              </a:rPr>
              <a:t>meta-atoms/structures.</a:t>
            </a:r>
          </a:p>
          <a:p>
            <a:pPr marL="285750" indent="-285750" algn="just">
              <a:buFont typeface="Wingdings" panose="05000000000000000000" pitchFamily="2" charset="2"/>
              <a:buChar char="ü"/>
            </a:pPr>
            <a:r>
              <a:rPr lang="en-US" dirty="0" smtClean="0">
                <a:solidFill>
                  <a:srgbClr val="00B050"/>
                </a:solidFill>
              </a:rPr>
              <a:t>Extract the response and design our structures</a:t>
            </a:r>
          </a:p>
          <a:p>
            <a:pPr marL="285750" indent="-285750" algn="just">
              <a:buFont typeface="Wingdings" panose="05000000000000000000" pitchFamily="2" charset="2"/>
              <a:buChar char="ü"/>
            </a:pPr>
            <a:r>
              <a:rPr lang="en-US" dirty="0" smtClean="0">
                <a:solidFill>
                  <a:srgbClr val="FF0000"/>
                </a:solidFill>
              </a:rPr>
              <a:t>The biggest drawback is that it only works for known structures and certain applications</a:t>
            </a:r>
          </a:p>
          <a:p>
            <a:pPr marL="285750" indent="-285750" algn="just">
              <a:buFont typeface="Wingdings" panose="05000000000000000000" pitchFamily="2" charset="2"/>
              <a:buChar char="ü"/>
            </a:pPr>
            <a:r>
              <a:rPr lang="en-US" dirty="0">
                <a:solidFill>
                  <a:srgbClr val="FF0000"/>
                </a:solidFill>
              </a:rPr>
              <a:t>I</a:t>
            </a:r>
            <a:r>
              <a:rPr lang="en-US" dirty="0" smtClean="0">
                <a:solidFill>
                  <a:srgbClr val="FF0000"/>
                </a:solidFill>
              </a:rPr>
              <a:t>t </a:t>
            </a:r>
            <a:r>
              <a:rPr lang="en-US" dirty="0">
                <a:solidFill>
                  <a:srgbClr val="FF0000"/>
                </a:solidFill>
              </a:rPr>
              <a:t>does not incorporate </a:t>
            </a:r>
            <a:r>
              <a:rPr lang="en-US" dirty="0" smtClean="0">
                <a:solidFill>
                  <a:srgbClr val="FF0000"/>
                </a:solidFill>
              </a:rPr>
              <a:t>near-ﬁeld electromagnetic </a:t>
            </a:r>
            <a:r>
              <a:rPr lang="en-US" dirty="0">
                <a:solidFill>
                  <a:srgbClr val="FF0000"/>
                </a:solidFill>
              </a:rPr>
              <a:t>coupling </a:t>
            </a:r>
            <a:r>
              <a:rPr lang="en-US" dirty="0" smtClean="0">
                <a:solidFill>
                  <a:srgbClr val="FF0000"/>
                </a:solidFill>
              </a:rPr>
              <a:t>effects between </a:t>
            </a:r>
            <a:r>
              <a:rPr lang="en-US" dirty="0">
                <a:solidFill>
                  <a:srgbClr val="FF0000"/>
                </a:solidFill>
              </a:rPr>
              <a:t>neighboring meta-atoms and </a:t>
            </a:r>
            <a:r>
              <a:rPr lang="en-US" dirty="0" smtClean="0">
                <a:solidFill>
                  <a:srgbClr val="FF0000"/>
                </a:solidFill>
              </a:rPr>
              <a:t>does not </a:t>
            </a:r>
            <a:r>
              <a:rPr lang="en-US" dirty="0">
                <a:solidFill>
                  <a:srgbClr val="FF0000"/>
                </a:solidFill>
              </a:rPr>
              <a:t>generalize to large area, </a:t>
            </a:r>
            <a:r>
              <a:rPr lang="en-US" dirty="0" smtClean="0">
                <a:solidFill>
                  <a:srgbClr val="FF0000"/>
                </a:solidFill>
              </a:rPr>
              <a:t>freeform devices</a:t>
            </a:r>
            <a:endParaRPr lang="en-US" dirty="0">
              <a:solidFill>
                <a:srgbClr val="FF0000"/>
              </a:solidFill>
            </a:endParaRPr>
          </a:p>
          <a:p>
            <a:endParaRPr lang="en-US" dirty="0"/>
          </a:p>
          <a:p>
            <a:r>
              <a:rPr lang="en-US" dirty="0" smtClean="0"/>
              <a:t>Inverse Design Approach:</a:t>
            </a:r>
          </a:p>
          <a:p>
            <a:pPr marL="285750" indent="-285750" algn="just">
              <a:buFont typeface="Wingdings" panose="05000000000000000000" pitchFamily="2" charset="2"/>
              <a:buChar char="ü"/>
            </a:pPr>
            <a:r>
              <a:rPr lang="en-US" dirty="0">
                <a:solidFill>
                  <a:srgbClr val="00B050"/>
                </a:solidFill>
              </a:rPr>
              <a:t>With this approach, the desired </a:t>
            </a:r>
            <a:r>
              <a:rPr lang="en-US" dirty="0" smtClean="0">
                <a:solidFill>
                  <a:srgbClr val="00B050"/>
                </a:solidFill>
              </a:rPr>
              <a:t>optical </a:t>
            </a:r>
            <a:r>
              <a:rPr lang="en-US" dirty="0">
                <a:solidFill>
                  <a:srgbClr val="00B050"/>
                </a:solidFill>
              </a:rPr>
              <a:t>response is deﬁned as an </a:t>
            </a:r>
            <a:r>
              <a:rPr lang="en-US" dirty="0" smtClean="0">
                <a:solidFill>
                  <a:srgbClr val="00B050"/>
                </a:solidFill>
              </a:rPr>
              <a:t>objective cost function.</a:t>
            </a:r>
          </a:p>
          <a:p>
            <a:pPr marL="285750" indent="-285750" algn="just">
              <a:buFont typeface="Wingdings" panose="05000000000000000000" pitchFamily="2" charset="2"/>
              <a:buChar char="ü"/>
            </a:pPr>
            <a:r>
              <a:rPr lang="en-US" dirty="0" smtClean="0">
                <a:solidFill>
                  <a:srgbClr val="00B050"/>
                </a:solidFill>
              </a:rPr>
              <a:t>The inverse </a:t>
            </a:r>
            <a:r>
              <a:rPr lang="en-US" dirty="0">
                <a:solidFill>
                  <a:srgbClr val="00B050"/>
                </a:solidFill>
              </a:rPr>
              <a:t>problem solves for </a:t>
            </a:r>
            <a:r>
              <a:rPr lang="en-US" dirty="0" smtClean="0">
                <a:solidFill>
                  <a:srgbClr val="00B050"/>
                </a:solidFill>
              </a:rPr>
              <a:t>the shape </a:t>
            </a:r>
            <a:r>
              <a:rPr lang="en-US" dirty="0">
                <a:solidFill>
                  <a:srgbClr val="00B050"/>
                </a:solidFill>
              </a:rPr>
              <a:t>and dimensions of the metasurface in a manner </a:t>
            </a:r>
            <a:r>
              <a:rPr lang="en-US" dirty="0" smtClean="0">
                <a:solidFill>
                  <a:srgbClr val="00B050"/>
                </a:solidFill>
              </a:rPr>
              <a:t>that maximizes </a:t>
            </a:r>
            <a:r>
              <a:rPr lang="en-US" dirty="0">
                <a:solidFill>
                  <a:srgbClr val="00B050"/>
                </a:solidFill>
              </a:rPr>
              <a:t>the cost function value. </a:t>
            </a:r>
            <a:endParaRPr lang="en-US" dirty="0" smtClean="0">
              <a:solidFill>
                <a:srgbClr val="00B050"/>
              </a:solidFill>
            </a:endParaRPr>
          </a:p>
          <a:p>
            <a:endParaRPr lang="en-US" dirty="0" smtClean="0"/>
          </a:p>
          <a:p>
            <a:endParaRPr lang="en-US" dirty="0"/>
          </a:p>
          <a:p>
            <a:endParaRPr lang="en-US" b="0" i="0" dirty="0">
              <a:solidFill>
                <a:srgbClr val="000000"/>
              </a:solidFill>
              <a:effectLst/>
              <a:latin typeface="ff4"/>
            </a:endParaRPr>
          </a:p>
        </p:txBody>
      </p:sp>
    </p:spTree>
    <p:extLst>
      <p:ext uri="{BB962C8B-B14F-4D97-AF65-F5344CB8AC3E}">
        <p14:creationId xmlns:p14="http://schemas.microsoft.com/office/powerpoint/2010/main" val="362967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6397136" cy="584775"/>
          </a:xfrm>
          <a:prstGeom prst="rect">
            <a:avLst/>
          </a:prstGeom>
          <a:noFill/>
        </p:spPr>
        <p:txBody>
          <a:bodyPr wrap="none" rtlCol="0">
            <a:spAutoFit/>
          </a:bodyPr>
          <a:lstStyle/>
          <a:p>
            <a:r>
              <a:rPr lang="en-US" sz="3200" dirty="0" smtClean="0">
                <a:solidFill>
                  <a:srgbClr val="FFC000"/>
                </a:solidFill>
              </a:rPr>
              <a:t>Manipulating vectorial nature of light</a:t>
            </a:r>
            <a:endParaRPr lang="en-US" sz="3200" dirty="0">
              <a:solidFill>
                <a:srgbClr val="FFC000"/>
              </a:solidFill>
            </a:endParaRPr>
          </a:p>
        </p:txBody>
      </p:sp>
      <p:sp>
        <p:nvSpPr>
          <p:cNvPr id="3" name="Rectangle 2"/>
          <p:cNvSpPr/>
          <p:nvPr/>
        </p:nvSpPr>
        <p:spPr>
          <a:xfrm>
            <a:off x="76200" y="912292"/>
            <a:ext cx="8709581" cy="5816977"/>
          </a:xfrm>
          <a:prstGeom prst="rect">
            <a:avLst/>
          </a:prstGeom>
        </p:spPr>
        <p:txBody>
          <a:bodyPr wrap="square">
            <a:spAutoFit/>
          </a:bodyPr>
          <a:lstStyle/>
          <a:p>
            <a:pPr algn="just"/>
            <a:r>
              <a:rPr lang="en-US" sz="1600" dirty="0" smtClean="0">
                <a:solidFill>
                  <a:srgbClr val="FF0000"/>
                </a:solidFill>
                <a:latin typeface="ff4"/>
              </a:rPr>
              <a:t>The light–matter interactions in the near field are mediated </a:t>
            </a:r>
            <a:r>
              <a:rPr lang="en-US" sz="1600" dirty="0">
                <a:solidFill>
                  <a:srgbClr val="FF0000"/>
                </a:solidFill>
                <a:latin typeface="ff4"/>
              </a:rPr>
              <a:t>by ensembles </a:t>
            </a:r>
            <a:r>
              <a:rPr lang="en-US" sz="1600" dirty="0" smtClean="0">
                <a:solidFill>
                  <a:srgbClr val="FF0000"/>
                </a:solidFill>
                <a:latin typeface="ff4"/>
              </a:rPr>
              <a:t>of subwavelength “meta” structures, </a:t>
            </a:r>
            <a:r>
              <a:rPr lang="en-US" sz="1600" dirty="0">
                <a:solidFill>
                  <a:srgbClr val="FF0000"/>
                </a:solidFill>
                <a:latin typeface="ff4"/>
              </a:rPr>
              <a:t>made </a:t>
            </a:r>
            <a:r>
              <a:rPr lang="en-US" sz="1600" dirty="0">
                <a:solidFill>
                  <a:srgbClr val="FF0000"/>
                </a:solidFill>
                <a:latin typeface="ff4"/>
              </a:rPr>
              <a:t>of </a:t>
            </a:r>
            <a:r>
              <a:rPr lang="en-US" sz="1600" dirty="0">
                <a:solidFill>
                  <a:srgbClr val="FF0000"/>
                </a:solidFill>
                <a:latin typeface="ff4"/>
              </a:rPr>
              <a:t>plasmonic or high dielectric </a:t>
            </a:r>
            <a:r>
              <a:rPr lang="en-US" sz="1600" dirty="0" smtClean="0">
                <a:solidFill>
                  <a:srgbClr val="FF0000"/>
                </a:solidFill>
                <a:latin typeface="ff4"/>
              </a:rPr>
              <a:t>refractive index </a:t>
            </a:r>
            <a:r>
              <a:rPr lang="en-US" sz="1600" dirty="0">
                <a:solidFill>
                  <a:srgbClr val="FF0000"/>
                </a:solidFill>
                <a:latin typeface="ff4"/>
              </a:rPr>
              <a:t>materials, which have </a:t>
            </a:r>
            <a:r>
              <a:rPr lang="en-US" sz="1600" dirty="0" smtClean="0">
                <a:solidFill>
                  <a:srgbClr val="FF0000"/>
                </a:solidFill>
                <a:latin typeface="ff4"/>
              </a:rPr>
              <a:t>thicknesses “much less”  than of </a:t>
            </a:r>
            <a:r>
              <a:rPr lang="en-US" sz="1600" dirty="0">
                <a:solidFill>
                  <a:srgbClr val="FF0000"/>
                </a:solidFill>
                <a:latin typeface="ff4"/>
              </a:rPr>
              <a:t>the operating </a:t>
            </a:r>
            <a:r>
              <a:rPr lang="en-US" sz="1600" dirty="0" smtClean="0">
                <a:solidFill>
                  <a:srgbClr val="FF0000"/>
                </a:solidFill>
                <a:latin typeface="ff4"/>
              </a:rPr>
              <a:t>wave- length.</a:t>
            </a:r>
            <a:endParaRPr lang="en-US" sz="1600" b="0" i="0" dirty="0" smtClean="0">
              <a:solidFill>
                <a:srgbClr val="FF0000"/>
              </a:solidFill>
              <a:effectLst/>
              <a:latin typeface="ff4"/>
            </a:endParaRPr>
          </a:p>
          <a:p>
            <a:endParaRPr lang="en-US" dirty="0">
              <a:solidFill>
                <a:srgbClr val="000000"/>
              </a:solidFill>
              <a:latin typeface="ff4"/>
            </a:endParaRPr>
          </a:p>
          <a:p>
            <a:r>
              <a:rPr lang="en-US" dirty="0"/>
              <a:t>The design of metasurfaces </a:t>
            </a:r>
            <a:r>
              <a:rPr lang="en-US" dirty="0" smtClean="0"/>
              <a:t>is generally </a:t>
            </a:r>
            <a:r>
              <a:rPr lang="en-US" dirty="0"/>
              <a:t>achieved using the </a:t>
            </a:r>
            <a:r>
              <a:rPr lang="en-US" dirty="0" smtClean="0"/>
              <a:t>following two approaches</a:t>
            </a:r>
            <a:r>
              <a:rPr lang="en-US" dirty="0"/>
              <a:t>:</a:t>
            </a:r>
            <a:endParaRPr lang="en-US" dirty="0" smtClean="0"/>
          </a:p>
          <a:p>
            <a:endParaRPr lang="en-US" dirty="0"/>
          </a:p>
          <a:p>
            <a:r>
              <a:rPr lang="en-US" dirty="0"/>
              <a:t>D</a:t>
            </a:r>
            <a:r>
              <a:rPr lang="en-US" dirty="0" smtClean="0"/>
              <a:t>irect </a:t>
            </a:r>
            <a:r>
              <a:rPr lang="en-US" dirty="0"/>
              <a:t>Design Approach: </a:t>
            </a:r>
            <a:endParaRPr lang="en-US" dirty="0" smtClean="0"/>
          </a:p>
          <a:p>
            <a:pPr marL="285750" indent="-285750" algn="just">
              <a:buFont typeface="Wingdings" panose="05000000000000000000" pitchFamily="2" charset="2"/>
              <a:buChar char="ü"/>
            </a:pPr>
            <a:r>
              <a:rPr lang="en-US" dirty="0" smtClean="0">
                <a:solidFill>
                  <a:srgbClr val="00B050"/>
                </a:solidFill>
              </a:rPr>
              <a:t>rigorous </a:t>
            </a:r>
            <a:r>
              <a:rPr lang="en-US" dirty="0">
                <a:solidFill>
                  <a:srgbClr val="00B050"/>
                </a:solidFill>
              </a:rPr>
              <a:t>full </a:t>
            </a:r>
            <a:r>
              <a:rPr lang="en-US" dirty="0" smtClean="0">
                <a:solidFill>
                  <a:srgbClr val="00B050"/>
                </a:solidFill>
              </a:rPr>
              <a:t>wave electromagnetic </a:t>
            </a:r>
            <a:r>
              <a:rPr lang="en-US" dirty="0">
                <a:solidFill>
                  <a:srgbClr val="00B050"/>
                </a:solidFill>
              </a:rPr>
              <a:t>solver is used to </a:t>
            </a:r>
            <a:r>
              <a:rPr lang="en-US" dirty="0" smtClean="0">
                <a:solidFill>
                  <a:srgbClr val="00B050"/>
                </a:solidFill>
              </a:rPr>
              <a:t>study different </a:t>
            </a:r>
            <a:r>
              <a:rPr lang="en-US" dirty="0">
                <a:solidFill>
                  <a:srgbClr val="00B050"/>
                </a:solidFill>
              </a:rPr>
              <a:t>classes of </a:t>
            </a:r>
            <a:r>
              <a:rPr lang="en-US" dirty="0" smtClean="0">
                <a:solidFill>
                  <a:srgbClr val="00B050"/>
                </a:solidFill>
              </a:rPr>
              <a:t>meta-atoms/structures.</a:t>
            </a:r>
          </a:p>
          <a:p>
            <a:pPr marL="285750" indent="-285750" algn="just">
              <a:buFont typeface="Wingdings" panose="05000000000000000000" pitchFamily="2" charset="2"/>
              <a:buChar char="ü"/>
            </a:pPr>
            <a:r>
              <a:rPr lang="en-US" dirty="0" smtClean="0">
                <a:solidFill>
                  <a:srgbClr val="00B050"/>
                </a:solidFill>
              </a:rPr>
              <a:t>Extract the response and design our structures</a:t>
            </a:r>
          </a:p>
          <a:p>
            <a:pPr marL="285750" indent="-285750" algn="just">
              <a:buFont typeface="Wingdings" panose="05000000000000000000" pitchFamily="2" charset="2"/>
              <a:buChar char="ü"/>
            </a:pPr>
            <a:r>
              <a:rPr lang="en-US" dirty="0" smtClean="0">
                <a:solidFill>
                  <a:srgbClr val="FF0000"/>
                </a:solidFill>
              </a:rPr>
              <a:t>The biggest drawback is that it only works for known structures and certain applications</a:t>
            </a:r>
          </a:p>
          <a:p>
            <a:pPr marL="285750" indent="-285750" algn="just">
              <a:buFont typeface="Wingdings" panose="05000000000000000000" pitchFamily="2" charset="2"/>
              <a:buChar char="ü"/>
            </a:pPr>
            <a:r>
              <a:rPr lang="en-US" dirty="0">
                <a:solidFill>
                  <a:srgbClr val="FF0000"/>
                </a:solidFill>
              </a:rPr>
              <a:t>I</a:t>
            </a:r>
            <a:r>
              <a:rPr lang="en-US" dirty="0" smtClean="0">
                <a:solidFill>
                  <a:srgbClr val="FF0000"/>
                </a:solidFill>
              </a:rPr>
              <a:t>t </a:t>
            </a:r>
            <a:r>
              <a:rPr lang="en-US" dirty="0">
                <a:solidFill>
                  <a:srgbClr val="FF0000"/>
                </a:solidFill>
              </a:rPr>
              <a:t>does not incorporate </a:t>
            </a:r>
            <a:r>
              <a:rPr lang="en-US" dirty="0" smtClean="0">
                <a:solidFill>
                  <a:srgbClr val="FF0000"/>
                </a:solidFill>
              </a:rPr>
              <a:t>near-ﬁeld electromagnetic </a:t>
            </a:r>
            <a:r>
              <a:rPr lang="en-US" dirty="0">
                <a:solidFill>
                  <a:srgbClr val="FF0000"/>
                </a:solidFill>
              </a:rPr>
              <a:t>coupling </a:t>
            </a:r>
            <a:r>
              <a:rPr lang="en-US" dirty="0" smtClean="0">
                <a:solidFill>
                  <a:srgbClr val="FF0000"/>
                </a:solidFill>
              </a:rPr>
              <a:t>effects between </a:t>
            </a:r>
            <a:r>
              <a:rPr lang="en-US" dirty="0">
                <a:solidFill>
                  <a:srgbClr val="FF0000"/>
                </a:solidFill>
              </a:rPr>
              <a:t>neighboring meta-atoms and </a:t>
            </a:r>
            <a:r>
              <a:rPr lang="en-US" dirty="0" smtClean="0">
                <a:solidFill>
                  <a:srgbClr val="FF0000"/>
                </a:solidFill>
              </a:rPr>
              <a:t>does not </a:t>
            </a:r>
            <a:r>
              <a:rPr lang="en-US" dirty="0">
                <a:solidFill>
                  <a:srgbClr val="FF0000"/>
                </a:solidFill>
              </a:rPr>
              <a:t>generalize to large area, </a:t>
            </a:r>
            <a:r>
              <a:rPr lang="en-US" dirty="0" smtClean="0">
                <a:solidFill>
                  <a:srgbClr val="FF0000"/>
                </a:solidFill>
              </a:rPr>
              <a:t>freeform devices</a:t>
            </a:r>
            <a:endParaRPr lang="en-US" dirty="0">
              <a:solidFill>
                <a:srgbClr val="FF0000"/>
              </a:solidFill>
            </a:endParaRPr>
          </a:p>
          <a:p>
            <a:endParaRPr lang="en-US" dirty="0"/>
          </a:p>
          <a:p>
            <a:r>
              <a:rPr lang="en-US" dirty="0" smtClean="0"/>
              <a:t>Inverse Design Approach:</a:t>
            </a:r>
          </a:p>
          <a:p>
            <a:pPr marL="285750" indent="-285750" algn="just">
              <a:buFont typeface="Wingdings" panose="05000000000000000000" pitchFamily="2" charset="2"/>
              <a:buChar char="ü"/>
            </a:pPr>
            <a:r>
              <a:rPr lang="en-US" dirty="0">
                <a:solidFill>
                  <a:srgbClr val="00B050"/>
                </a:solidFill>
              </a:rPr>
              <a:t>With this approach, the desired </a:t>
            </a:r>
            <a:r>
              <a:rPr lang="en-US" dirty="0" smtClean="0">
                <a:solidFill>
                  <a:srgbClr val="00B050"/>
                </a:solidFill>
              </a:rPr>
              <a:t>optical </a:t>
            </a:r>
            <a:r>
              <a:rPr lang="en-US" dirty="0">
                <a:solidFill>
                  <a:srgbClr val="00B050"/>
                </a:solidFill>
              </a:rPr>
              <a:t>response is deﬁned as an </a:t>
            </a:r>
            <a:r>
              <a:rPr lang="en-US" dirty="0" smtClean="0">
                <a:solidFill>
                  <a:srgbClr val="00B050"/>
                </a:solidFill>
              </a:rPr>
              <a:t>objective cost function.</a:t>
            </a:r>
          </a:p>
          <a:p>
            <a:pPr marL="285750" indent="-285750" algn="just">
              <a:buFont typeface="Wingdings" panose="05000000000000000000" pitchFamily="2" charset="2"/>
              <a:buChar char="ü"/>
            </a:pPr>
            <a:r>
              <a:rPr lang="en-US" dirty="0" smtClean="0">
                <a:solidFill>
                  <a:srgbClr val="00B050"/>
                </a:solidFill>
              </a:rPr>
              <a:t>The inverse </a:t>
            </a:r>
            <a:r>
              <a:rPr lang="en-US" dirty="0">
                <a:solidFill>
                  <a:srgbClr val="00B050"/>
                </a:solidFill>
              </a:rPr>
              <a:t>problem solves for </a:t>
            </a:r>
            <a:r>
              <a:rPr lang="en-US" dirty="0" smtClean="0">
                <a:solidFill>
                  <a:srgbClr val="00B050"/>
                </a:solidFill>
              </a:rPr>
              <a:t>the shape </a:t>
            </a:r>
            <a:r>
              <a:rPr lang="en-US" dirty="0">
                <a:solidFill>
                  <a:srgbClr val="00B050"/>
                </a:solidFill>
              </a:rPr>
              <a:t>and dimensions of the metasurface in a manner </a:t>
            </a:r>
            <a:r>
              <a:rPr lang="en-US" dirty="0" smtClean="0">
                <a:solidFill>
                  <a:srgbClr val="00B050"/>
                </a:solidFill>
              </a:rPr>
              <a:t>that maximizes </a:t>
            </a:r>
            <a:r>
              <a:rPr lang="en-US" dirty="0">
                <a:solidFill>
                  <a:srgbClr val="00B050"/>
                </a:solidFill>
              </a:rPr>
              <a:t>the cost function value. </a:t>
            </a:r>
            <a:endParaRPr lang="en-US" dirty="0" smtClean="0">
              <a:solidFill>
                <a:srgbClr val="00B050"/>
              </a:solidFill>
            </a:endParaRPr>
          </a:p>
          <a:p>
            <a:endParaRPr lang="en-US" dirty="0" smtClean="0"/>
          </a:p>
          <a:p>
            <a:endParaRPr lang="en-US" dirty="0"/>
          </a:p>
          <a:p>
            <a:endParaRPr lang="en-US" b="0" i="0" dirty="0">
              <a:solidFill>
                <a:srgbClr val="000000"/>
              </a:solidFill>
              <a:effectLst/>
              <a:latin typeface="ff4"/>
            </a:endParaRPr>
          </a:p>
        </p:txBody>
      </p:sp>
      <p:sp>
        <p:nvSpPr>
          <p:cNvPr id="8" name="Rectangle 7"/>
          <p:cNvSpPr/>
          <p:nvPr/>
        </p:nvSpPr>
        <p:spPr>
          <a:xfrm>
            <a:off x="76200" y="817273"/>
            <a:ext cx="8669877" cy="3698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But why?</a:t>
            </a:r>
          </a:p>
          <a:p>
            <a:pPr marL="342900" indent="-342900">
              <a:buAutoNum type="arabicPeriod"/>
            </a:pPr>
            <a:r>
              <a:rPr lang="en-US" dirty="0" smtClean="0">
                <a:solidFill>
                  <a:schemeClr val="tx1"/>
                </a:solidFill>
              </a:rPr>
              <a:t>The inverse design </a:t>
            </a:r>
            <a:r>
              <a:rPr lang="en-US" dirty="0">
                <a:solidFill>
                  <a:schemeClr val="tx1"/>
                </a:solidFill>
              </a:rPr>
              <a:t>approach can account for near-ﬁeld interactions by </a:t>
            </a:r>
            <a:r>
              <a:rPr lang="en-US" dirty="0" smtClean="0">
                <a:solidFill>
                  <a:schemeClr val="tx1"/>
                </a:solidFill>
              </a:rPr>
              <a:t>optimizing </a:t>
            </a:r>
            <a:r>
              <a:rPr lang="en-US" dirty="0">
                <a:solidFill>
                  <a:schemeClr val="tx1"/>
                </a:solidFill>
              </a:rPr>
              <a:t>relatively large metasurface regions at a </a:t>
            </a:r>
            <a:r>
              <a:rPr lang="en-US" dirty="0" smtClean="0">
                <a:solidFill>
                  <a:schemeClr val="tx1"/>
                </a:solidFill>
              </a:rPr>
              <a:t>time</a:t>
            </a:r>
          </a:p>
          <a:p>
            <a:pPr marL="342900" indent="-342900">
              <a:buAutoNum type="arabicPeriod"/>
            </a:pPr>
            <a:r>
              <a:rPr lang="en-US" dirty="0" smtClean="0">
                <a:solidFill>
                  <a:schemeClr val="tx1"/>
                </a:solidFill>
              </a:rPr>
              <a:t>Can produce freeform structures which are foundry compatible. </a:t>
            </a:r>
            <a:endParaRPr lang="en-US" dirty="0">
              <a:solidFill>
                <a:schemeClr val="tx1"/>
              </a:solidFill>
            </a:endParaRPr>
          </a:p>
          <a:p>
            <a:pPr algn="ctr"/>
            <a:endParaRPr lang="en-US" b="1" dirty="0">
              <a:solidFill>
                <a:schemeClr val="tx1"/>
              </a:solidFill>
            </a:endParaRPr>
          </a:p>
        </p:txBody>
      </p:sp>
    </p:spTree>
    <p:extLst>
      <p:ext uri="{BB962C8B-B14F-4D97-AF65-F5344CB8AC3E}">
        <p14:creationId xmlns:p14="http://schemas.microsoft.com/office/powerpoint/2010/main" val="3543354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6397136" cy="584775"/>
          </a:xfrm>
          <a:prstGeom prst="rect">
            <a:avLst/>
          </a:prstGeom>
          <a:noFill/>
        </p:spPr>
        <p:txBody>
          <a:bodyPr wrap="none" rtlCol="0">
            <a:spAutoFit/>
          </a:bodyPr>
          <a:lstStyle/>
          <a:p>
            <a:r>
              <a:rPr lang="en-US" sz="3200" dirty="0" smtClean="0">
                <a:solidFill>
                  <a:srgbClr val="FFC000"/>
                </a:solidFill>
              </a:rPr>
              <a:t>Manipulating vectorial nature of light</a:t>
            </a:r>
            <a:endParaRPr lang="en-US" sz="3200" dirty="0">
              <a:solidFill>
                <a:srgbClr val="FFC000"/>
              </a:solidFill>
            </a:endParaRPr>
          </a:p>
        </p:txBody>
      </p:sp>
      <p:sp>
        <p:nvSpPr>
          <p:cNvPr id="3" name="Rectangle 2"/>
          <p:cNvSpPr/>
          <p:nvPr/>
        </p:nvSpPr>
        <p:spPr>
          <a:xfrm>
            <a:off x="76200" y="912292"/>
            <a:ext cx="8709581" cy="5816977"/>
          </a:xfrm>
          <a:prstGeom prst="rect">
            <a:avLst/>
          </a:prstGeom>
        </p:spPr>
        <p:txBody>
          <a:bodyPr wrap="square">
            <a:spAutoFit/>
          </a:bodyPr>
          <a:lstStyle/>
          <a:p>
            <a:pPr algn="just"/>
            <a:r>
              <a:rPr lang="en-US" sz="1600" dirty="0" smtClean="0">
                <a:solidFill>
                  <a:srgbClr val="FF0000"/>
                </a:solidFill>
                <a:latin typeface="ff4"/>
              </a:rPr>
              <a:t>The light–matter interactions in the near field are mediated </a:t>
            </a:r>
            <a:r>
              <a:rPr lang="en-US" sz="1600" dirty="0">
                <a:solidFill>
                  <a:srgbClr val="FF0000"/>
                </a:solidFill>
                <a:latin typeface="ff4"/>
              </a:rPr>
              <a:t>by ensembles </a:t>
            </a:r>
            <a:r>
              <a:rPr lang="en-US" sz="1600" dirty="0" smtClean="0">
                <a:solidFill>
                  <a:srgbClr val="FF0000"/>
                </a:solidFill>
                <a:latin typeface="ff4"/>
              </a:rPr>
              <a:t>of subwavelength “meta” structures, </a:t>
            </a:r>
            <a:r>
              <a:rPr lang="en-US" sz="1600" dirty="0">
                <a:solidFill>
                  <a:srgbClr val="FF0000"/>
                </a:solidFill>
                <a:latin typeface="ff4"/>
              </a:rPr>
              <a:t>made </a:t>
            </a:r>
            <a:r>
              <a:rPr lang="en-US" sz="1600" dirty="0">
                <a:solidFill>
                  <a:srgbClr val="FF0000"/>
                </a:solidFill>
                <a:latin typeface="ff4"/>
              </a:rPr>
              <a:t>of </a:t>
            </a:r>
            <a:r>
              <a:rPr lang="en-US" sz="1600" dirty="0">
                <a:solidFill>
                  <a:srgbClr val="FF0000"/>
                </a:solidFill>
                <a:latin typeface="ff4"/>
              </a:rPr>
              <a:t>plasmonic or high dielectric </a:t>
            </a:r>
            <a:r>
              <a:rPr lang="en-US" sz="1600" dirty="0" smtClean="0">
                <a:solidFill>
                  <a:srgbClr val="FF0000"/>
                </a:solidFill>
                <a:latin typeface="ff4"/>
              </a:rPr>
              <a:t>refractive index </a:t>
            </a:r>
            <a:r>
              <a:rPr lang="en-US" sz="1600" dirty="0">
                <a:solidFill>
                  <a:srgbClr val="FF0000"/>
                </a:solidFill>
                <a:latin typeface="ff4"/>
              </a:rPr>
              <a:t>materials, which have </a:t>
            </a:r>
            <a:r>
              <a:rPr lang="en-US" sz="1600" dirty="0" smtClean="0">
                <a:solidFill>
                  <a:srgbClr val="FF0000"/>
                </a:solidFill>
                <a:latin typeface="ff4"/>
              </a:rPr>
              <a:t>thicknesses “much less”  than of </a:t>
            </a:r>
            <a:r>
              <a:rPr lang="en-US" sz="1600" dirty="0">
                <a:solidFill>
                  <a:srgbClr val="FF0000"/>
                </a:solidFill>
                <a:latin typeface="ff4"/>
              </a:rPr>
              <a:t>the operating </a:t>
            </a:r>
            <a:r>
              <a:rPr lang="en-US" sz="1600" dirty="0" smtClean="0">
                <a:solidFill>
                  <a:srgbClr val="FF0000"/>
                </a:solidFill>
                <a:latin typeface="ff4"/>
              </a:rPr>
              <a:t>wave- length.</a:t>
            </a:r>
            <a:endParaRPr lang="en-US" sz="1600" b="0" i="0" dirty="0" smtClean="0">
              <a:solidFill>
                <a:srgbClr val="FF0000"/>
              </a:solidFill>
              <a:effectLst/>
              <a:latin typeface="ff4"/>
            </a:endParaRPr>
          </a:p>
          <a:p>
            <a:endParaRPr lang="en-US" dirty="0">
              <a:solidFill>
                <a:srgbClr val="000000"/>
              </a:solidFill>
              <a:latin typeface="ff4"/>
            </a:endParaRPr>
          </a:p>
          <a:p>
            <a:r>
              <a:rPr lang="en-US" dirty="0"/>
              <a:t>The design of metasurfaces </a:t>
            </a:r>
            <a:r>
              <a:rPr lang="en-US" dirty="0" smtClean="0"/>
              <a:t>is generally </a:t>
            </a:r>
            <a:r>
              <a:rPr lang="en-US" dirty="0"/>
              <a:t>achieved using the </a:t>
            </a:r>
            <a:r>
              <a:rPr lang="en-US" dirty="0" smtClean="0"/>
              <a:t>following two approaches</a:t>
            </a:r>
            <a:r>
              <a:rPr lang="en-US" dirty="0"/>
              <a:t>:</a:t>
            </a:r>
            <a:endParaRPr lang="en-US" dirty="0" smtClean="0"/>
          </a:p>
          <a:p>
            <a:endParaRPr lang="en-US" dirty="0"/>
          </a:p>
          <a:p>
            <a:r>
              <a:rPr lang="en-US" dirty="0"/>
              <a:t>D</a:t>
            </a:r>
            <a:r>
              <a:rPr lang="en-US" dirty="0" smtClean="0"/>
              <a:t>irect </a:t>
            </a:r>
            <a:r>
              <a:rPr lang="en-US" dirty="0"/>
              <a:t>Design Approach: </a:t>
            </a:r>
            <a:endParaRPr lang="en-US" dirty="0" smtClean="0"/>
          </a:p>
          <a:p>
            <a:pPr marL="285750" indent="-285750" algn="just">
              <a:buFont typeface="Wingdings" panose="05000000000000000000" pitchFamily="2" charset="2"/>
              <a:buChar char="ü"/>
            </a:pPr>
            <a:r>
              <a:rPr lang="en-US" dirty="0" smtClean="0">
                <a:solidFill>
                  <a:srgbClr val="00B050"/>
                </a:solidFill>
              </a:rPr>
              <a:t>rigorous </a:t>
            </a:r>
            <a:r>
              <a:rPr lang="en-US" dirty="0">
                <a:solidFill>
                  <a:srgbClr val="00B050"/>
                </a:solidFill>
              </a:rPr>
              <a:t>full </a:t>
            </a:r>
            <a:r>
              <a:rPr lang="en-US" dirty="0" smtClean="0">
                <a:solidFill>
                  <a:srgbClr val="00B050"/>
                </a:solidFill>
              </a:rPr>
              <a:t>wave electromagnetic </a:t>
            </a:r>
            <a:r>
              <a:rPr lang="en-US" dirty="0">
                <a:solidFill>
                  <a:srgbClr val="00B050"/>
                </a:solidFill>
              </a:rPr>
              <a:t>solver is used to </a:t>
            </a:r>
            <a:r>
              <a:rPr lang="en-US" dirty="0" smtClean="0">
                <a:solidFill>
                  <a:srgbClr val="00B050"/>
                </a:solidFill>
              </a:rPr>
              <a:t>study different </a:t>
            </a:r>
            <a:r>
              <a:rPr lang="en-US" dirty="0">
                <a:solidFill>
                  <a:srgbClr val="00B050"/>
                </a:solidFill>
              </a:rPr>
              <a:t>classes of </a:t>
            </a:r>
            <a:r>
              <a:rPr lang="en-US" dirty="0" smtClean="0">
                <a:solidFill>
                  <a:srgbClr val="00B050"/>
                </a:solidFill>
              </a:rPr>
              <a:t>meta-atoms/structures.</a:t>
            </a:r>
          </a:p>
          <a:p>
            <a:pPr marL="285750" indent="-285750" algn="just">
              <a:buFont typeface="Wingdings" panose="05000000000000000000" pitchFamily="2" charset="2"/>
              <a:buChar char="ü"/>
            </a:pPr>
            <a:r>
              <a:rPr lang="en-US" dirty="0" smtClean="0">
                <a:solidFill>
                  <a:srgbClr val="00B050"/>
                </a:solidFill>
              </a:rPr>
              <a:t>Extract the response and design our structures</a:t>
            </a:r>
          </a:p>
          <a:p>
            <a:pPr marL="285750" indent="-285750" algn="just">
              <a:buFont typeface="Wingdings" panose="05000000000000000000" pitchFamily="2" charset="2"/>
              <a:buChar char="ü"/>
            </a:pPr>
            <a:r>
              <a:rPr lang="en-US" dirty="0" smtClean="0">
                <a:solidFill>
                  <a:srgbClr val="FF0000"/>
                </a:solidFill>
              </a:rPr>
              <a:t>The biggest drawback is that it only works for known structures and certain applications</a:t>
            </a:r>
          </a:p>
          <a:p>
            <a:pPr marL="285750" indent="-285750" algn="just">
              <a:buFont typeface="Wingdings" panose="05000000000000000000" pitchFamily="2" charset="2"/>
              <a:buChar char="ü"/>
            </a:pPr>
            <a:r>
              <a:rPr lang="en-US" dirty="0">
                <a:solidFill>
                  <a:srgbClr val="FF0000"/>
                </a:solidFill>
              </a:rPr>
              <a:t>I</a:t>
            </a:r>
            <a:r>
              <a:rPr lang="en-US" dirty="0" smtClean="0">
                <a:solidFill>
                  <a:srgbClr val="FF0000"/>
                </a:solidFill>
              </a:rPr>
              <a:t>t </a:t>
            </a:r>
            <a:r>
              <a:rPr lang="en-US" dirty="0">
                <a:solidFill>
                  <a:srgbClr val="FF0000"/>
                </a:solidFill>
              </a:rPr>
              <a:t>does not incorporate </a:t>
            </a:r>
            <a:r>
              <a:rPr lang="en-US" dirty="0" smtClean="0">
                <a:solidFill>
                  <a:srgbClr val="FF0000"/>
                </a:solidFill>
              </a:rPr>
              <a:t>near-ﬁeld electromagnetic </a:t>
            </a:r>
            <a:r>
              <a:rPr lang="en-US" dirty="0">
                <a:solidFill>
                  <a:srgbClr val="FF0000"/>
                </a:solidFill>
              </a:rPr>
              <a:t>coupling </a:t>
            </a:r>
            <a:r>
              <a:rPr lang="en-US" dirty="0" smtClean="0">
                <a:solidFill>
                  <a:srgbClr val="FF0000"/>
                </a:solidFill>
              </a:rPr>
              <a:t>effects between </a:t>
            </a:r>
            <a:r>
              <a:rPr lang="en-US" dirty="0">
                <a:solidFill>
                  <a:srgbClr val="FF0000"/>
                </a:solidFill>
              </a:rPr>
              <a:t>neighboring meta-atoms and </a:t>
            </a:r>
            <a:r>
              <a:rPr lang="en-US" dirty="0" smtClean="0">
                <a:solidFill>
                  <a:srgbClr val="FF0000"/>
                </a:solidFill>
              </a:rPr>
              <a:t>does not </a:t>
            </a:r>
            <a:r>
              <a:rPr lang="en-US" dirty="0">
                <a:solidFill>
                  <a:srgbClr val="FF0000"/>
                </a:solidFill>
              </a:rPr>
              <a:t>generalize to large area, </a:t>
            </a:r>
            <a:r>
              <a:rPr lang="en-US" dirty="0" smtClean="0">
                <a:solidFill>
                  <a:srgbClr val="FF0000"/>
                </a:solidFill>
              </a:rPr>
              <a:t>freeform devices</a:t>
            </a:r>
            <a:endParaRPr lang="en-US" dirty="0">
              <a:solidFill>
                <a:srgbClr val="FF0000"/>
              </a:solidFill>
            </a:endParaRPr>
          </a:p>
          <a:p>
            <a:endParaRPr lang="en-US" dirty="0"/>
          </a:p>
          <a:p>
            <a:r>
              <a:rPr lang="en-US" dirty="0" smtClean="0"/>
              <a:t>Inverse Design Approach:</a:t>
            </a:r>
          </a:p>
          <a:p>
            <a:pPr marL="285750" indent="-285750" algn="just">
              <a:buFont typeface="Wingdings" panose="05000000000000000000" pitchFamily="2" charset="2"/>
              <a:buChar char="ü"/>
            </a:pPr>
            <a:r>
              <a:rPr lang="en-US" dirty="0">
                <a:solidFill>
                  <a:srgbClr val="00B050"/>
                </a:solidFill>
              </a:rPr>
              <a:t>With this approach, the desired </a:t>
            </a:r>
            <a:r>
              <a:rPr lang="en-US" dirty="0" smtClean="0">
                <a:solidFill>
                  <a:srgbClr val="00B050"/>
                </a:solidFill>
              </a:rPr>
              <a:t>optical </a:t>
            </a:r>
            <a:r>
              <a:rPr lang="en-US" dirty="0">
                <a:solidFill>
                  <a:srgbClr val="00B050"/>
                </a:solidFill>
              </a:rPr>
              <a:t>response is deﬁned as an </a:t>
            </a:r>
            <a:r>
              <a:rPr lang="en-US" dirty="0" smtClean="0">
                <a:solidFill>
                  <a:srgbClr val="00B050"/>
                </a:solidFill>
              </a:rPr>
              <a:t>objective cost function.</a:t>
            </a:r>
          </a:p>
          <a:p>
            <a:pPr marL="285750" indent="-285750" algn="just">
              <a:buFont typeface="Wingdings" panose="05000000000000000000" pitchFamily="2" charset="2"/>
              <a:buChar char="ü"/>
            </a:pPr>
            <a:r>
              <a:rPr lang="en-US" dirty="0" smtClean="0">
                <a:solidFill>
                  <a:srgbClr val="00B050"/>
                </a:solidFill>
              </a:rPr>
              <a:t>The inverse </a:t>
            </a:r>
            <a:r>
              <a:rPr lang="en-US" dirty="0">
                <a:solidFill>
                  <a:srgbClr val="00B050"/>
                </a:solidFill>
              </a:rPr>
              <a:t>problem solves for </a:t>
            </a:r>
            <a:r>
              <a:rPr lang="en-US" dirty="0" smtClean="0">
                <a:solidFill>
                  <a:srgbClr val="00B050"/>
                </a:solidFill>
              </a:rPr>
              <a:t>the shape </a:t>
            </a:r>
            <a:r>
              <a:rPr lang="en-US" dirty="0">
                <a:solidFill>
                  <a:srgbClr val="00B050"/>
                </a:solidFill>
              </a:rPr>
              <a:t>and dimensions of the metasurface in a manner </a:t>
            </a:r>
            <a:r>
              <a:rPr lang="en-US" dirty="0" smtClean="0">
                <a:solidFill>
                  <a:srgbClr val="00B050"/>
                </a:solidFill>
              </a:rPr>
              <a:t>that maximizes </a:t>
            </a:r>
            <a:r>
              <a:rPr lang="en-US" dirty="0">
                <a:solidFill>
                  <a:srgbClr val="00B050"/>
                </a:solidFill>
              </a:rPr>
              <a:t>the cost function value. </a:t>
            </a:r>
            <a:endParaRPr lang="en-US" dirty="0" smtClean="0">
              <a:solidFill>
                <a:srgbClr val="00B050"/>
              </a:solidFill>
            </a:endParaRPr>
          </a:p>
          <a:p>
            <a:endParaRPr lang="en-US" dirty="0" smtClean="0"/>
          </a:p>
          <a:p>
            <a:endParaRPr lang="en-US" dirty="0"/>
          </a:p>
          <a:p>
            <a:endParaRPr lang="en-US" b="0" i="0" dirty="0">
              <a:solidFill>
                <a:srgbClr val="000000"/>
              </a:solidFill>
              <a:effectLst/>
              <a:latin typeface="ff4"/>
            </a:endParaRPr>
          </a:p>
        </p:txBody>
      </p:sp>
      <p:sp>
        <p:nvSpPr>
          <p:cNvPr id="8" name="Rectangle 7"/>
          <p:cNvSpPr/>
          <p:nvPr/>
        </p:nvSpPr>
        <p:spPr>
          <a:xfrm>
            <a:off x="76200" y="817273"/>
            <a:ext cx="8669877" cy="36981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But how?</a:t>
            </a:r>
          </a:p>
          <a:p>
            <a:pPr algn="ctr"/>
            <a:r>
              <a:rPr lang="en-US" b="1" dirty="0" smtClean="0">
                <a:solidFill>
                  <a:schemeClr val="tx1"/>
                </a:solidFill>
              </a:rPr>
              <a:t>Optimization Algorithms </a:t>
            </a:r>
          </a:p>
          <a:p>
            <a:pPr algn="ctr"/>
            <a:endParaRPr lang="en-US" b="1" dirty="0">
              <a:solidFill>
                <a:schemeClr val="tx1"/>
              </a:solidFill>
            </a:endParaRPr>
          </a:p>
        </p:txBody>
      </p:sp>
    </p:spTree>
    <p:extLst>
      <p:ext uri="{BB962C8B-B14F-4D97-AF65-F5344CB8AC3E}">
        <p14:creationId xmlns:p14="http://schemas.microsoft.com/office/powerpoint/2010/main" val="2816699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5117"/>
            <a:ext cx="9144000" cy="592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
            <a:ext cx="9144000" cy="733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41103" y="6284167"/>
            <a:ext cx="3100649" cy="553998"/>
          </a:xfrm>
          <a:prstGeom prst="rect">
            <a:avLst/>
          </a:prstGeom>
          <a:noFill/>
          <a:ln>
            <a:noFill/>
          </a:ln>
        </p:spPr>
        <p:txBody>
          <a:bodyPr wrap="square" rtlCol="0">
            <a:spAutoFit/>
          </a:bodyPr>
          <a:lstStyle/>
          <a:p>
            <a:r>
              <a:rPr lang="en-US" sz="1500" dirty="0">
                <a:solidFill>
                  <a:schemeClr val="bg1"/>
                </a:solidFill>
                <a:latin typeface="Times New Roman" panose="02020603050405020304" pitchFamily="18" charset="0"/>
                <a:cs typeface="Times New Roman" panose="02020603050405020304" pitchFamily="18" charset="0"/>
              </a:rPr>
              <a:t>The University of Utah</a:t>
            </a:r>
          </a:p>
          <a:p>
            <a:r>
              <a:rPr lang="en-US" sz="1500" dirty="0">
                <a:solidFill>
                  <a:schemeClr val="bg1"/>
                </a:solidFill>
                <a:latin typeface="Times New Roman" panose="02020603050405020304" pitchFamily="18" charset="0"/>
                <a:cs typeface="Times New Roman" panose="02020603050405020304" pitchFamily="18" charset="0"/>
              </a:rPr>
              <a:t>Electrical and Computer Engineering </a:t>
            </a:r>
          </a:p>
        </p:txBody>
      </p:sp>
      <p:pic>
        <p:nvPicPr>
          <p:cNvPr id="1034" name="Picture 10" descr="Image result for university of utah 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995" y="6265118"/>
            <a:ext cx="592883" cy="5928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200" y="83848"/>
            <a:ext cx="1420582" cy="584775"/>
          </a:xfrm>
          <a:prstGeom prst="rect">
            <a:avLst/>
          </a:prstGeom>
          <a:noFill/>
        </p:spPr>
        <p:txBody>
          <a:bodyPr wrap="none" rtlCol="0">
            <a:spAutoFit/>
          </a:bodyPr>
          <a:lstStyle/>
          <a:p>
            <a:r>
              <a:rPr lang="en-US" sz="3200" dirty="0" smtClean="0">
                <a:solidFill>
                  <a:srgbClr val="FFC000"/>
                </a:solidFill>
              </a:rPr>
              <a:t>Outline</a:t>
            </a:r>
            <a:endParaRPr lang="en-US" sz="3200" dirty="0">
              <a:solidFill>
                <a:srgbClr val="FFC000"/>
              </a:solidFill>
            </a:endParaRPr>
          </a:p>
        </p:txBody>
      </p:sp>
      <p:sp>
        <p:nvSpPr>
          <p:cNvPr id="10" name="Rectangle 9"/>
          <p:cNvSpPr/>
          <p:nvPr/>
        </p:nvSpPr>
        <p:spPr>
          <a:xfrm>
            <a:off x="5160157" y="742949"/>
            <a:ext cx="3864354" cy="838201"/>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2230" y="1131112"/>
            <a:ext cx="6975835" cy="3416320"/>
          </a:xfrm>
          <a:prstGeom prst="rect">
            <a:avLst/>
          </a:prstGeom>
          <a:noFill/>
        </p:spPr>
        <p:txBody>
          <a:bodyPr wrap="square" rtlCol="0">
            <a:spAutoFit/>
          </a:bodyPr>
          <a:lstStyle/>
          <a:p>
            <a:pPr marL="342900" indent="-342900">
              <a:buAutoNum type="arabicPeriod"/>
            </a:pPr>
            <a:r>
              <a:rPr lang="en-US" dirty="0" smtClean="0"/>
              <a:t>Background</a:t>
            </a:r>
          </a:p>
          <a:p>
            <a:pPr marL="342900" indent="-342900">
              <a:buAutoNum type="arabicPeriod"/>
            </a:pPr>
            <a:endParaRPr lang="en-US" dirty="0"/>
          </a:p>
          <a:p>
            <a:pPr marL="342900" indent="-342900">
              <a:buAutoNum type="arabicPeriod"/>
            </a:pPr>
            <a:r>
              <a:rPr lang="en-US" dirty="0" smtClean="0"/>
              <a:t>Review of Computational Algorithms:</a:t>
            </a:r>
          </a:p>
          <a:p>
            <a:pPr marL="800100" lvl="1" indent="-342900">
              <a:buAutoNum type="arabicPeriod"/>
            </a:pPr>
            <a:r>
              <a:rPr lang="en-US" dirty="0" smtClean="0"/>
              <a:t>Gradient Based Optimization Techniques </a:t>
            </a:r>
          </a:p>
          <a:p>
            <a:pPr marL="800100" lvl="1" indent="-342900">
              <a:buAutoNum type="arabicPeriod"/>
            </a:pPr>
            <a:r>
              <a:rPr lang="en-US" dirty="0" smtClean="0"/>
              <a:t>Gradient Free Optimization Techniques</a:t>
            </a:r>
          </a:p>
          <a:p>
            <a:pPr marL="342900" indent="-342900">
              <a:buAutoNum type="arabicPeriod"/>
            </a:pPr>
            <a:endParaRPr lang="en-US" dirty="0" smtClean="0"/>
          </a:p>
          <a:p>
            <a:pPr marL="342900" indent="-342900">
              <a:buAutoNum type="arabicPeriod"/>
            </a:pPr>
            <a:r>
              <a:rPr lang="en-US" dirty="0" smtClean="0"/>
              <a:t>Inverse Design using Machine Learning (Artificial Neural Networks)</a:t>
            </a:r>
          </a:p>
          <a:p>
            <a:pPr marL="342900" indent="-342900">
              <a:buAutoNum type="arabicPeriod"/>
            </a:pPr>
            <a:endParaRPr lang="en-US" dirty="0"/>
          </a:p>
          <a:p>
            <a:pPr marL="342900" indent="-342900">
              <a:buAutoNum type="arabicPeriod"/>
            </a:pPr>
            <a:r>
              <a:rPr lang="en-US" dirty="0" smtClean="0"/>
              <a:t>Does Machine Learning really have an advantage? </a:t>
            </a:r>
          </a:p>
          <a:p>
            <a:pPr marL="342900" indent="-342900">
              <a:buAutoNum type="arabicPeriod"/>
            </a:pPr>
            <a:endParaRPr lang="en-US" dirty="0" smtClean="0"/>
          </a:p>
          <a:p>
            <a:pPr marL="342900" indent="-342900">
              <a:buAutoNum type="arabicPeriod"/>
            </a:pPr>
            <a:r>
              <a:rPr lang="en-US" dirty="0" smtClean="0"/>
              <a:t>Conclusion</a:t>
            </a:r>
            <a:endParaRPr lang="en-US" dirty="0"/>
          </a:p>
          <a:p>
            <a:pPr marL="342900" indent="-342900">
              <a:buAutoNum type="arabicPeriod"/>
            </a:pPr>
            <a:endParaRPr lang="en-US" dirty="0"/>
          </a:p>
        </p:txBody>
      </p:sp>
      <p:sp>
        <p:nvSpPr>
          <p:cNvPr id="9" name="Rectangle 8"/>
          <p:cNvSpPr/>
          <p:nvPr/>
        </p:nvSpPr>
        <p:spPr>
          <a:xfrm>
            <a:off x="182954" y="914400"/>
            <a:ext cx="8841557" cy="685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1221" y="2632085"/>
            <a:ext cx="8841557" cy="3099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736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6947</TotalTime>
  <Words>1464</Words>
  <Application>Microsoft Office PowerPoint</Application>
  <PresentationFormat>On-screen Show (4:3)</PresentationFormat>
  <Paragraphs>228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ff4</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Updates</dc:title>
  <dc:creator>Sourangsu</dc:creator>
  <cp:lastModifiedBy>Sourangsu</cp:lastModifiedBy>
  <cp:revision>77</cp:revision>
  <dcterms:created xsi:type="dcterms:W3CDTF">2019-06-23T20:06:35Z</dcterms:created>
  <dcterms:modified xsi:type="dcterms:W3CDTF">2020-08-17T22:00:10Z</dcterms:modified>
</cp:coreProperties>
</file>