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1" y="2209799"/>
            <a:ext cx="3429000" cy="76200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" name="Straight Arrow Connector 2"/>
          <p:cNvCxnSpPr>
            <a:endCxn id="6" idx="0"/>
          </p:cNvCxnSpPr>
          <p:nvPr/>
        </p:nvCxnSpPr>
        <p:spPr>
          <a:xfrm rot="10800000" flipV="1">
            <a:off x="3033712" y="1752600"/>
            <a:ext cx="623888" cy="60960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8" idx="0"/>
          </p:cNvCxnSpPr>
          <p:nvPr/>
        </p:nvCxnSpPr>
        <p:spPr>
          <a:xfrm>
            <a:off x="3962400" y="1752600"/>
            <a:ext cx="671512" cy="60960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4162424" y="1485900"/>
            <a:ext cx="333376" cy="15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rot="16200000" flipV="1">
            <a:off x="4845844" y="1783556"/>
            <a:ext cx="609600" cy="5476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10" idx="2"/>
          </p:cNvCxnSpPr>
          <p:nvPr/>
        </p:nvCxnSpPr>
        <p:spPr>
          <a:xfrm rot="5400000" flipH="1" flipV="1">
            <a:off x="4450556" y="1935956"/>
            <a:ext cx="609600" cy="2428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10" idx="2"/>
          </p:cNvCxnSpPr>
          <p:nvPr/>
        </p:nvCxnSpPr>
        <p:spPr>
          <a:xfrm rot="5400000" flipH="1" flipV="1">
            <a:off x="4045744" y="1531144"/>
            <a:ext cx="609600" cy="1052512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0" idx="2"/>
          </p:cNvCxnSpPr>
          <p:nvPr/>
        </p:nvCxnSpPr>
        <p:spPr>
          <a:xfrm rot="5400000" flipH="1" flipV="1">
            <a:off x="3650456" y="1135856"/>
            <a:ext cx="609600" cy="18430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384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81600" y="5486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33800" y="46482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Retrieval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Broker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16" idx="0"/>
            <a:endCxn id="20" idx="2"/>
          </p:cNvCxnSpPr>
          <p:nvPr/>
        </p:nvCxnSpPr>
        <p:spPr>
          <a:xfrm rot="5400000" flipH="1" flipV="1">
            <a:off x="33528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0"/>
            <a:endCxn id="20" idx="2"/>
          </p:cNvCxnSpPr>
          <p:nvPr/>
        </p:nvCxnSpPr>
        <p:spPr>
          <a:xfrm rot="5400000" flipH="1" flipV="1">
            <a:off x="38100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  <a:endCxn id="20" idx="2"/>
          </p:cNvCxnSpPr>
          <p:nvPr/>
        </p:nvCxnSpPr>
        <p:spPr>
          <a:xfrm rot="16200000" flipV="1">
            <a:off x="42672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  <a:endCxn id="20" idx="2"/>
          </p:cNvCxnSpPr>
          <p:nvPr/>
        </p:nvCxnSpPr>
        <p:spPr>
          <a:xfrm rot="16200000" flipV="1">
            <a:off x="47244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52800" y="1219200"/>
            <a:ext cx="809624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cs typeface="Arial" pitchFamily="34" charset="0"/>
              </a:rPr>
              <a:t>Retrieval Server</a:t>
            </a:r>
            <a:endParaRPr lang="en-US" sz="1000" dirty="0"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457576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267200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057776" y="2362200"/>
            <a:ext cx="73342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datanode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495800" y="1219200"/>
            <a:ext cx="762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HDFS</a:t>
            </a:r>
            <a:br>
              <a:rPr lang="en-US" sz="1000" dirty="0" smtClean="0"/>
            </a:br>
            <a:r>
              <a:rPr lang="en-US" sz="1000" dirty="0" smtClean="0"/>
              <a:t>namenode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2209800"/>
            <a:ext cx="3886200" cy="9906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3086100" y="1600200"/>
            <a:ext cx="685800" cy="838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8" idx="0"/>
          </p:cNvCxnSpPr>
          <p:nvPr/>
        </p:nvCxnSpPr>
        <p:spPr>
          <a:xfrm rot="16200000" flipH="1">
            <a:off x="4000500" y="1524000"/>
            <a:ext cx="685800" cy="9906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4267200" y="1371600"/>
            <a:ext cx="228600" cy="1588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2"/>
          </p:cNvCxnSpPr>
          <p:nvPr/>
        </p:nvCxnSpPr>
        <p:spPr>
          <a:xfrm rot="16200000" flipV="1">
            <a:off x="4991100" y="1600200"/>
            <a:ext cx="685800" cy="838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0" idx="2"/>
          </p:cNvCxnSpPr>
          <p:nvPr/>
        </p:nvCxnSpPr>
        <p:spPr>
          <a:xfrm rot="5400000" flipH="1" flipV="1">
            <a:off x="4533900" y="1981200"/>
            <a:ext cx="685800" cy="76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0" idx="2"/>
          </p:cNvCxnSpPr>
          <p:nvPr/>
        </p:nvCxnSpPr>
        <p:spPr>
          <a:xfrm rot="5400000" flipH="1" flipV="1">
            <a:off x="4076700" y="1524000"/>
            <a:ext cx="685800" cy="990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10" idx="2"/>
          </p:cNvCxnSpPr>
          <p:nvPr/>
        </p:nvCxnSpPr>
        <p:spPr>
          <a:xfrm rot="5400000" flipH="1" flipV="1">
            <a:off x="3619500" y="1066800"/>
            <a:ext cx="685800" cy="19050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0"/>
            <a:endCxn id="40" idx="2"/>
          </p:cNvCxnSpPr>
          <p:nvPr/>
        </p:nvCxnSpPr>
        <p:spPr>
          <a:xfrm rot="5400000" flipH="1" flipV="1">
            <a:off x="33528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0"/>
            <a:endCxn id="40" idx="2"/>
          </p:cNvCxnSpPr>
          <p:nvPr/>
        </p:nvCxnSpPr>
        <p:spPr>
          <a:xfrm rot="5400000" flipH="1" flipV="1">
            <a:off x="38100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0"/>
            <a:endCxn id="40" idx="2"/>
          </p:cNvCxnSpPr>
          <p:nvPr/>
        </p:nvCxnSpPr>
        <p:spPr>
          <a:xfrm rot="16200000" flipV="1">
            <a:off x="4267200" y="5067300"/>
            <a:ext cx="381000" cy="4572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0"/>
            <a:endCxn id="40" idx="2"/>
          </p:cNvCxnSpPr>
          <p:nvPr/>
        </p:nvCxnSpPr>
        <p:spPr>
          <a:xfrm rot="16200000" flipV="1">
            <a:off x="4724400" y="4610100"/>
            <a:ext cx="381000" cy="1371600"/>
          </a:xfrm>
          <a:prstGeom prst="straightConnector1">
            <a:avLst/>
          </a:prstGeom>
          <a:ln>
            <a:prstDash val="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29000" y="10668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5052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4196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334000" y="2362200"/>
            <a:ext cx="838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datanode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495800" y="1066800"/>
            <a:ext cx="838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HDFS</a:t>
            </a:r>
            <a:br>
              <a:rPr lang="en-US" sz="1100" dirty="0" smtClean="0"/>
            </a:br>
            <a:r>
              <a:rPr lang="en-US" sz="1100" dirty="0" smtClean="0"/>
              <a:t>namenode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24384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528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672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81600" y="5486400"/>
            <a:ext cx="838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Arial" pitchFamily="34" charset="0"/>
              </a:rPr>
              <a:t>Retrieval Server</a:t>
            </a:r>
            <a:endParaRPr lang="en-US" sz="1200" dirty="0">
              <a:cs typeface="Arial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33800" y="46482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Retrieval</a:t>
            </a:r>
            <a:br>
              <a:rPr lang="en-US" sz="1200" dirty="0" smtClean="0"/>
            </a:br>
            <a:r>
              <a:rPr lang="en-US" sz="1200" dirty="0" smtClean="0"/>
              <a:t>Broker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5438" y="585788"/>
            <a:ext cx="145097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ivory.index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BuildTermDocVectors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7650" y="1462088"/>
            <a:ext cx="16081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latin typeface="Calibri" pitchFamily="34" charset="0"/>
              </a:rPr>
              <a:t>SequenceFile</a:t>
            </a:r>
            <a:r>
              <a:rPr lang="en-US" sz="1000" dirty="0">
                <a:latin typeface="Calibri" pitchFamily="34" charset="0"/>
              </a:rPr>
              <a:t> &lt;IntWritable, </a:t>
            </a:r>
          </a:p>
          <a:p>
            <a:pPr algn="ctr"/>
            <a:r>
              <a:rPr lang="en-US" sz="1000" dirty="0" err="1">
                <a:latin typeface="Calibri" pitchFamily="34" charset="0"/>
              </a:rPr>
              <a:t>ivory.data.TermDocVector</a:t>
            </a:r>
            <a:r>
              <a:rPr lang="en-US" sz="1000" dirty="0">
                <a:latin typeface="Calibri" pitchFamily="34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5788" y="76200"/>
            <a:ext cx="931862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Raw collection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5438" y="5203825"/>
            <a:ext cx="145097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ivory.index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BuildIntDocVectors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7650" y="6080125"/>
            <a:ext cx="16081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000" dirty="0" err="1">
                <a:latin typeface="Calibri" pitchFamily="34" charset="0"/>
              </a:rPr>
              <a:t>SequenceFile</a:t>
            </a:r>
            <a:r>
              <a:rPr lang="en-US" sz="1000" dirty="0">
                <a:latin typeface="Calibri" pitchFamily="34" charset="0"/>
              </a:rPr>
              <a:t> &lt;IntWritable, </a:t>
            </a:r>
          </a:p>
          <a:p>
            <a:pPr algn="ctr"/>
            <a:r>
              <a:rPr lang="en-US" sz="1000" dirty="0" err="1">
                <a:latin typeface="Calibri" pitchFamily="34" charset="0"/>
              </a:rPr>
              <a:t>ivory.data.IntDocVector</a:t>
            </a:r>
            <a:r>
              <a:rPr lang="en-US" sz="1000" dirty="0">
                <a:latin typeface="Calibri" pitchFamily="34" charset="0"/>
              </a:rPr>
              <a:t>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95438" y="3816350"/>
            <a:ext cx="145097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ivory.index</a:t>
            </a:r>
            <a:r>
              <a:rPr lang="en-US" sz="1050" dirty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BuildTermIdMapping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6100" y="4692650"/>
            <a:ext cx="1008063" cy="244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 i="1">
                <a:latin typeface="Calibri" pitchFamily="34" charset="0"/>
              </a:rPr>
              <a:t>TermIdMapping</a:t>
            </a:r>
          </a:p>
        </p:txBody>
      </p:sp>
      <p:cxnSp>
        <p:nvCxnSpPr>
          <p:cNvPr id="12" name="Straight Arrow Connector 11"/>
          <p:cNvCxnSpPr>
            <a:cxnSpLocks noChangeShapeType="1"/>
            <a:stCxn id="6" idx="2"/>
            <a:endCxn id="4" idx="0"/>
          </p:cNvCxnSpPr>
          <p:nvPr/>
        </p:nvCxnSpPr>
        <p:spPr bwMode="auto">
          <a:xfrm flipH="1">
            <a:off x="2320925" y="320675"/>
            <a:ext cx="1588" cy="2651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  <a:stCxn id="4" idx="2"/>
            <a:endCxn id="5" idx="0"/>
          </p:cNvCxnSpPr>
          <p:nvPr/>
        </p:nvCxnSpPr>
        <p:spPr bwMode="auto">
          <a:xfrm>
            <a:off x="2320925" y="1195388"/>
            <a:ext cx="1588" cy="266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  <a:stCxn id="0" idx="2"/>
            <a:endCxn id="9" idx="0"/>
          </p:cNvCxnSpPr>
          <p:nvPr/>
        </p:nvCxnSpPr>
        <p:spPr bwMode="auto">
          <a:xfrm>
            <a:off x="2320925" y="3551238"/>
            <a:ext cx="0" cy="26511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2320925" y="4425950"/>
            <a:ext cx="0" cy="266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23" name="Elbow Connector 22"/>
          <p:cNvCxnSpPr>
            <a:cxnSpLocks noChangeShapeType="1"/>
            <a:stCxn id="5" idx="1"/>
            <a:endCxn id="7" idx="1"/>
          </p:cNvCxnSpPr>
          <p:nvPr/>
        </p:nvCxnSpPr>
        <p:spPr bwMode="auto">
          <a:xfrm rot="10800000" flipH="1" flipV="1">
            <a:off x="1517650" y="1660525"/>
            <a:ext cx="77788" cy="3848100"/>
          </a:xfrm>
          <a:prstGeom prst="bentConnector3">
            <a:avLst>
              <a:gd name="adj1" fmla="val -29388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31" name="Straight Arrow Connector 30"/>
          <p:cNvCxnSpPr>
            <a:cxnSpLocks noChangeShapeType="1"/>
            <a:stCxn id="10" idx="2"/>
            <a:endCxn id="7" idx="0"/>
          </p:cNvCxnSpPr>
          <p:nvPr/>
        </p:nvCxnSpPr>
        <p:spPr bwMode="auto">
          <a:xfrm>
            <a:off x="2320925" y="4937125"/>
            <a:ext cx="0" cy="266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2320925" y="5813425"/>
            <a:ext cx="1588" cy="2667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4" name="Rounded Rectangle 43"/>
          <p:cNvSpPr/>
          <p:nvPr/>
        </p:nvSpPr>
        <p:spPr>
          <a:xfrm>
            <a:off x="3581400" y="2409825"/>
            <a:ext cx="2057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ivory.index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BuildIPInvertedIndexDocSorted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581400" y="3552825"/>
            <a:ext cx="205740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ivory.index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BuildLPInvertedIndexDocSorted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42025" y="3087688"/>
            <a:ext cx="16081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 dirty="0" err="1">
                <a:latin typeface="Calibri" pitchFamily="34" charset="0"/>
              </a:rPr>
              <a:t>SequenceFile</a:t>
            </a:r>
            <a:r>
              <a:rPr lang="en-US" sz="1000" dirty="0">
                <a:latin typeface="Calibri" pitchFamily="34" charset="0"/>
              </a:rPr>
              <a:t> &lt;IntWritable, </a:t>
            </a:r>
          </a:p>
          <a:p>
            <a:r>
              <a:rPr lang="en-US" sz="1000" dirty="0" err="1">
                <a:latin typeface="Calibri" pitchFamily="34" charset="0"/>
              </a:rPr>
              <a:t>ivory.data.PostingsList</a:t>
            </a:r>
            <a:r>
              <a:rPr lang="en-US" sz="1000" dirty="0">
                <a:latin typeface="Calibri" pitchFamily="34" charset="0"/>
              </a:rPr>
              <a:t>&gt;</a:t>
            </a:r>
          </a:p>
        </p:txBody>
      </p:sp>
      <p:cxnSp>
        <p:nvCxnSpPr>
          <p:cNvPr id="94" name="Elbow Connector 93"/>
          <p:cNvCxnSpPr>
            <a:cxnSpLocks noChangeShapeType="1"/>
            <a:stCxn id="8" idx="3"/>
            <a:endCxn id="44" idx="1"/>
          </p:cNvCxnSpPr>
          <p:nvPr/>
        </p:nvCxnSpPr>
        <p:spPr bwMode="auto">
          <a:xfrm flipV="1">
            <a:off x="3125788" y="2714625"/>
            <a:ext cx="455612" cy="3563938"/>
          </a:xfrm>
          <a:prstGeom prst="bentConnector3">
            <a:avLst>
              <a:gd name="adj1" fmla="val 49824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100" name="Elbow Connector 99"/>
          <p:cNvCxnSpPr>
            <a:cxnSpLocks noChangeShapeType="1"/>
            <a:stCxn id="8" idx="3"/>
            <a:endCxn id="87" idx="1"/>
          </p:cNvCxnSpPr>
          <p:nvPr/>
        </p:nvCxnSpPr>
        <p:spPr bwMode="auto">
          <a:xfrm flipV="1">
            <a:off x="3125788" y="3857625"/>
            <a:ext cx="455612" cy="2420938"/>
          </a:xfrm>
          <a:prstGeom prst="bentConnector3">
            <a:avLst>
              <a:gd name="adj1" fmla="val 49824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105" name="Elbow Connector 104"/>
          <p:cNvCxnSpPr>
            <a:cxnSpLocks noChangeShapeType="1"/>
            <a:stCxn id="44" idx="3"/>
            <a:endCxn id="90" idx="1"/>
          </p:cNvCxnSpPr>
          <p:nvPr/>
        </p:nvCxnSpPr>
        <p:spPr bwMode="auto">
          <a:xfrm>
            <a:off x="5638800" y="2714625"/>
            <a:ext cx="403225" cy="5715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cxnSp>
        <p:nvCxnSpPr>
          <p:cNvPr id="108" name="Elbow Connector 107"/>
          <p:cNvCxnSpPr>
            <a:cxnSpLocks noChangeShapeType="1"/>
            <a:stCxn id="87" idx="3"/>
            <a:endCxn id="90" idx="1"/>
          </p:cNvCxnSpPr>
          <p:nvPr/>
        </p:nvCxnSpPr>
        <p:spPr bwMode="auto">
          <a:xfrm flipV="1">
            <a:off x="5638800" y="3286125"/>
            <a:ext cx="403225" cy="5715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</p:spPr>
      </p:cxnSp>
      <p:sp>
        <p:nvSpPr>
          <p:cNvPr id="2" name="TextBox 4"/>
          <p:cNvSpPr txBox="1"/>
          <p:nvPr/>
        </p:nvSpPr>
        <p:spPr>
          <a:xfrm>
            <a:off x="1466850" y="3001963"/>
            <a:ext cx="1708150" cy="54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000" i="1" dirty="0" err="1">
                <a:latin typeface="Calibri" pitchFamily="34" charset="0"/>
              </a:rPr>
              <a:t>CollectionTermCount</a:t>
            </a:r>
            <a:r>
              <a:rPr lang="en-US" sz="1000" dirty="0">
                <a:latin typeface="Calibri" pitchFamily="34" charset="0"/>
              </a:rPr>
              <a:t>,</a:t>
            </a:r>
          </a:p>
          <a:p>
            <a:pPr algn="ctr"/>
            <a:r>
              <a:rPr lang="en-US" sz="1000" i="1" dirty="0">
                <a:latin typeface="Calibri" pitchFamily="34" charset="0"/>
              </a:rPr>
              <a:t>Term-DF Data</a:t>
            </a:r>
            <a:r>
              <a:rPr lang="en-US" sz="1000" dirty="0">
                <a:latin typeface="Calibri" pitchFamily="34" charset="0"/>
              </a:rPr>
              <a:t>: </a:t>
            </a:r>
            <a:r>
              <a:rPr lang="en-US" sz="1000" dirty="0" err="1">
                <a:latin typeface="Calibri" pitchFamily="34" charset="0"/>
              </a:rPr>
              <a:t>SequenceFile</a:t>
            </a:r>
            <a:r>
              <a:rPr lang="en-US" sz="1000" dirty="0">
                <a:latin typeface="Calibri" pitchFamily="34" charset="0"/>
              </a:rPr>
              <a:t>&lt;</a:t>
            </a:r>
            <a:br>
              <a:rPr lang="en-US" sz="1000" dirty="0">
                <a:latin typeface="Calibri" pitchFamily="34" charset="0"/>
              </a:rPr>
            </a:br>
            <a:r>
              <a:rPr lang="en-US" sz="1000" dirty="0">
                <a:latin typeface="Calibri" pitchFamily="34" charset="0"/>
              </a:rPr>
              <a:t>Text, IntWritable&gt;</a:t>
            </a:r>
          </a:p>
        </p:txBody>
      </p:sp>
      <p:sp>
        <p:nvSpPr>
          <p:cNvPr id="3" name="Rounded Rectangle 8"/>
          <p:cNvSpPr/>
          <p:nvPr/>
        </p:nvSpPr>
        <p:spPr>
          <a:xfrm>
            <a:off x="1595438" y="2125663"/>
            <a:ext cx="1450975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ivory.index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GetTermCount</a:t>
            </a:r>
          </a:p>
        </p:txBody>
      </p:sp>
      <p:cxnSp>
        <p:nvCxnSpPr>
          <p:cNvPr id="2076" name="AutoShape 28"/>
          <p:cNvCxnSpPr>
            <a:cxnSpLocks noChangeShapeType="1"/>
            <a:stCxn id="5" idx="2"/>
            <a:endCxn id="0" idx="0"/>
          </p:cNvCxnSpPr>
          <p:nvPr/>
        </p:nvCxnSpPr>
        <p:spPr bwMode="auto">
          <a:xfrm flipH="1">
            <a:off x="2320925" y="1858963"/>
            <a:ext cx="1588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77" name="AutoShape 29"/>
          <p:cNvCxnSpPr>
            <a:cxnSpLocks noChangeShapeType="1"/>
            <a:stCxn id="0" idx="2"/>
            <a:endCxn id="0" idx="0"/>
          </p:cNvCxnSpPr>
          <p:nvPr/>
        </p:nvCxnSpPr>
        <p:spPr bwMode="auto">
          <a:xfrm>
            <a:off x="2320925" y="2735263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8253" y="853440"/>
            <a:ext cx="13716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BuildTermDocVectors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1383268"/>
            <a:ext cx="13716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Calibri" pitchFamily="34" charset="0"/>
              </a:rPr>
              <a:t>term document vectors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884" y="457200"/>
            <a:ext cx="8643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latin typeface="+mn-lt"/>
              </a:rPr>
              <a:t>raw </a:t>
            </a:r>
            <a:r>
              <a:rPr lang="en-US" sz="900" b="1" dirty="0">
                <a:latin typeface="+mn-lt"/>
              </a:rPr>
              <a:t>collection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8253" y="3581400"/>
            <a:ext cx="13716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BuildIntDocVectors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053" y="4114800"/>
            <a:ext cx="1524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>
                <a:latin typeface="Calibri" pitchFamily="34" charset="0"/>
              </a:rPr>
              <a:t>int </a:t>
            </a:r>
            <a:r>
              <a:rPr lang="en-US" sz="900" b="1" dirty="0" smtClean="0">
                <a:latin typeface="Calibri" pitchFamily="34" charset="0"/>
              </a:rPr>
              <a:t>document </a:t>
            </a:r>
            <a:r>
              <a:rPr lang="en-US" sz="900" b="1" dirty="0" smtClean="0">
                <a:latin typeface="Calibri" pitchFamily="34" charset="0"/>
              </a:rPr>
              <a:t>vectors 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3200400"/>
            <a:ext cx="13756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1" dirty="0" smtClean="0">
                <a:latin typeface="Calibri" pitchFamily="34" charset="0"/>
              </a:rPr>
              <a:t>term to </a:t>
            </a:r>
            <a:r>
              <a:rPr lang="en-US" sz="900" b="1" dirty="0" smtClean="0">
                <a:latin typeface="Calibri" pitchFamily="34" charset="0"/>
              </a:rPr>
              <a:t>termid </a:t>
            </a:r>
            <a:r>
              <a:rPr lang="en-US" sz="900" b="1" dirty="0" smtClean="0">
                <a:latin typeface="Calibri" pitchFamily="34" charset="0"/>
              </a:rPr>
              <a:t>mapping</a:t>
            </a:r>
            <a:endParaRPr lang="en-US" sz="900" b="1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>
            <a:cxnSpLocks noChangeShapeType="1"/>
            <a:stCxn id="6" idx="2"/>
            <a:endCxn id="4" idx="0"/>
          </p:cNvCxnSpPr>
          <p:nvPr/>
        </p:nvCxnSpPr>
        <p:spPr bwMode="auto">
          <a:xfrm rot="5400000">
            <a:off x="2281350" y="770736"/>
            <a:ext cx="165408" cy="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sm"/>
          </a:ln>
        </p:spPr>
      </p:cxnSp>
      <p:cxnSp>
        <p:nvCxnSpPr>
          <p:cNvPr id="13" name="Straight Arrow Connector 12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281093" y="1300308"/>
            <a:ext cx="164068" cy="185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sm"/>
          </a:ln>
        </p:spPr>
      </p:cxnSp>
      <p:cxnSp>
        <p:nvCxnSpPr>
          <p:cNvPr id="16" name="Straight Arrow Connector 15"/>
          <p:cNvCxnSpPr>
            <a:cxnSpLocks noChangeShapeType="1"/>
            <a:stCxn id="2" idx="2"/>
            <a:endCxn id="28" idx="0"/>
          </p:cNvCxnSpPr>
          <p:nvPr/>
        </p:nvCxnSpPr>
        <p:spPr bwMode="auto">
          <a:xfrm rot="5400000">
            <a:off x="2288970" y="2591916"/>
            <a:ext cx="150168" cy="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sm"/>
          </a:ln>
        </p:spPr>
      </p:cxnSp>
      <p:cxnSp>
        <p:nvCxnSpPr>
          <p:cNvPr id="19" name="Straight Arrow Connector 18"/>
          <p:cNvCxnSpPr>
            <a:cxnSpLocks noChangeShapeType="1"/>
            <a:stCxn id="28" idx="2"/>
            <a:endCxn id="10" idx="0"/>
          </p:cNvCxnSpPr>
          <p:nvPr/>
        </p:nvCxnSpPr>
        <p:spPr bwMode="auto">
          <a:xfrm rot="16200000" flipH="1">
            <a:off x="2280331" y="3116482"/>
            <a:ext cx="167640" cy="19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sm"/>
          </a:ln>
        </p:spPr>
      </p:cxnSp>
      <p:cxnSp>
        <p:nvCxnSpPr>
          <p:cNvPr id="23" name="Elbow Connector 22"/>
          <p:cNvCxnSpPr>
            <a:cxnSpLocks noChangeShapeType="1"/>
            <a:stCxn id="5" idx="1"/>
            <a:endCxn id="7" idx="1"/>
          </p:cNvCxnSpPr>
          <p:nvPr/>
        </p:nvCxnSpPr>
        <p:spPr bwMode="auto">
          <a:xfrm rot="10800000" flipH="1" flipV="1">
            <a:off x="1676399" y="1498684"/>
            <a:ext cx="1853" cy="2265596"/>
          </a:xfrm>
          <a:prstGeom prst="bentConnector3">
            <a:avLst>
              <a:gd name="adj1" fmla="val -21308911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sm" len="sm"/>
          </a:ln>
        </p:spPr>
      </p:cxnSp>
      <p:cxnSp>
        <p:nvCxnSpPr>
          <p:cNvPr id="31" name="Straight Arrow Connector 30"/>
          <p:cNvCxnSpPr>
            <a:cxnSpLocks noChangeShapeType="1"/>
            <a:stCxn id="10" idx="2"/>
            <a:endCxn id="7" idx="0"/>
          </p:cNvCxnSpPr>
          <p:nvPr/>
        </p:nvCxnSpPr>
        <p:spPr bwMode="auto">
          <a:xfrm rot="5400000">
            <a:off x="2289067" y="3506218"/>
            <a:ext cx="150168" cy="19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sm"/>
          </a:ln>
        </p:spPr>
      </p:cxnSp>
      <p:cxnSp>
        <p:nvCxnSpPr>
          <p:cNvPr id="41" name="Straight Arrow Connector 40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2280233" y="4030980"/>
            <a:ext cx="167640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sm" len="sm"/>
          </a:ln>
        </p:spPr>
      </p:cxnSp>
      <p:sp>
        <p:nvSpPr>
          <p:cNvPr id="44" name="Rounded Rectangle 43"/>
          <p:cNvSpPr/>
          <p:nvPr/>
        </p:nvSpPr>
        <p:spPr>
          <a:xfrm>
            <a:off x="533400" y="4645819"/>
            <a:ext cx="1737360" cy="365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BuildIPInvertedIndexDocSorted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453640" y="4645819"/>
            <a:ext cx="1737360" cy="365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BuildLPInvertedIndexDocSorted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86198" y="5316379"/>
            <a:ext cx="95571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libri" pitchFamily="34" charset="0"/>
              </a:rPr>
              <a:t>inverted </a:t>
            </a:r>
            <a:r>
              <a:rPr lang="en-US" sz="1000" b="1" dirty="0" smtClean="0">
                <a:latin typeface="Calibri" pitchFamily="34" charset="0"/>
              </a:rPr>
              <a:t>index</a:t>
            </a:r>
            <a:endParaRPr lang="en-US" sz="1000" dirty="0">
              <a:latin typeface="Calibri" pitchFamily="34" charset="0"/>
            </a:endParaRPr>
          </a:p>
        </p:txBody>
      </p:sp>
      <p:cxnSp>
        <p:nvCxnSpPr>
          <p:cNvPr id="94" name="Elbow Connector 93"/>
          <p:cNvCxnSpPr>
            <a:cxnSpLocks noChangeShapeType="1"/>
            <a:stCxn id="8" idx="2"/>
            <a:endCxn id="44" idx="0"/>
          </p:cNvCxnSpPr>
          <p:nvPr/>
        </p:nvCxnSpPr>
        <p:spPr bwMode="auto">
          <a:xfrm rot="5400000">
            <a:off x="1732974" y="4014739"/>
            <a:ext cx="300187" cy="96197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sm" len="sm"/>
          </a:ln>
        </p:spPr>
      </p:cxnSp>
      <p:cxnSp>
        <p:nvCxnSpPr>
          <p:cNvPr id="100" name="Elbow Connector 99"/>
          <p:cNvCxnSpPr>
            <a:cxnSpLocks noChangeShapeType="1"/>
            <a:stCxn id="8" idx="2"/>
            <a:endCxn id="87" idx="0"/>
          </p:cNvCxnSpPr>
          <p:nvPr/>
        </p:nvCxnSpPr>
        <p:spPr bwMode="auto">
          <a:xfrm rot="16200000" flipH="1">
            <a:off x="2693093" y="4016591"/>
            <a:ext cx="300187" cy="95826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sm" len="sm"/>
          </a:ln>
        </p:spPr>
      </p:cxnSp>
      <p:cxnSp>
        <p:nvCxnSpPr>
          <p:cNvPr id="105" name="Elbow Connector 104"/>
          <p:cNvCxnSpPr>
            <a:cxnSpLocks noChangeShapeType="1"/>
            <a:stCxn id="44" idx="2"/>
            <a:endCxn id="90" idx="0"/>
          </p:cNvCxnSpPr>
          <p:nvPr/>
        </p:nvCxnSpPr>
        <p:spPr bwMode="auto">
          <a:xfrm rot="16200000" flipH="1">
            <a:off x="1730666" y="4682992"/>
            <a:ext cx="304800" cy="96197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sm" len="sm"/>
          </a:ln>
        </p:spPr>
      </p:cxnSp>
      <p:cxnSp>
        <p:nvCxnSpPr>
          <p:cNvPr id="108" name="Elbow Connector 107"/>
          <p:cNvCxnSpPr>
            <a:cxnSpLocks noChangeShapeType="1"/>
            <a:stCxn id="87" idx="2"/>
            <a:endCxn id="90" idx="0"/>
          </p:cNvCxnSpPr>
          <p:nvPr/>
        </p:nvCxnSpPr>
        <p:spPr bwMode="auto">
          <a:xfrm rot="5400000">
            <a:off x="2690787" y="4684846"/>
            <a:ext cx="304800" cy="95826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000000"/>
            </a:solidFill>
            <a:miter lim="800000"/>
            <a:headEnd/>
            <a:tailEnd type="triangle" w="sm" len="sm"/>
          </a:ln>
        </p:spPr>
      </p:cxnSp>
      <p:sp>
        <p:nvSpPr>
          <p:cNvPr id="2" name="TextBox 4"/>
          <p:cNvSpPr txBox="1"/>
          <p:nvPr/>
        </p:nvSpPr>
        <p:spPr>
          <a:xfrm>
            <a:off x="1719486" y="2286000"/>
            <a:ext cx="12891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900" b="1" dirty="0" smtClean="0">
                <a:latin typeface="Calibri" pitchFamily="34" charset="0"/>
              </a:rPr>
              <a:t>collection term </a:t>
            </a:r>
            <a:r>
              <a:rPr lang="en-US" sz="900" b="1" dirty="0" smtClean="0">
                <a:latin typeface="Calibri" pitchFamily="34" charset="0"/>
              </a:rPr>
              <a:t>counts</a:t>
            </a:r>
            <a:endParaRPr lang="en-US" sz="900" dirty="0">
              <a:latin typeface="Calibri" pitchFamily="34" charset="0"/>
            </a:endParaRPr>
          </a:p>
        </p:txBody>
      </p:sp>
      <p:sp>
        <p:nvSpPr>
          <p:cNvPr id="3" name="Rounded Rectangle 8"/>
          <p:cNvSpPr/>
          <p:nvPr/>
        </p:nvSpPr>
        <p:spPr>
          <a:xfrm>
            <a:off x="1678253" y="1752600"/>
            <a:ext cx="13716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GetTermCount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076" name="AutoShape 28"/>
          <p:cNvCxnSpPr>
            <a:cxnSpLocks noChangeShapeType="1"/>
            <a:stCxn id="5" idx="2"/>
            <a:endCxn id="3" idx="0"/>
          </p:cNvCxnSpPr>
          <p:nvPr/>
        </p:nvCxnSpPr>
        <p:spPr bwMode="auto">
          <a:xfrm rot="16200000" flipH="1">
            <a:off x="2293876" y="1682423"/>
            <a:ext cx="138500" cy="18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2077" name="AutoShape 29"/>
          <p:cNvCxnSpPr>
            <a:cxnSpLocks noChangeShapeType="1"/>
            <a:stCxn id="3" idx="2"/>
            <a:endCxn id="2" idx="0"/>
          </p:cNvCxnSpPr>
          <p:nvPr/>
        </p:nvCxnSpPr>
        <p:spPr bwMode="auto">
          <a:xfrm rot="16200000" flipH="1">
            <a:off x="2280233" y="2202179"/>
            <a:ext cx="16764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28" name="Rounded Rectangle 8"/>
          <p:cNvSpPr/>
          <p:nvPr/>
        </p:nvSpPr>
        <p:spPr>
          <a:xfrm>
            <a:off x="1678253" y="2667000"/>
            <a:ext cx="137160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/>
              <a:t>BuildTermIdMapping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101</Words>
  <Application>Microsoft Office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Jimmy Lin</cp:lastModifiedBy>
  <cp:revision>14</cp:revision>
  <dcterms:created xsi:type="dcterms:W3CDTF">2006-08-16T00:00:00Z</dcterms:created>
  <dcterms:modified xsi:type="dcterms:W3CDTF">2010-05-24T05:05:51Z</dcterms:modified>
</cp:coreProperties>
</file>