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3774ea1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3774ea1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fb2e3e99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fb2e3e99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3774ea1e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3774ea1e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3774ea1e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3774ea1e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3774ea1e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3774ea1e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3774ea1e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3774ea1e0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774ea1e0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774ea1e0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774ea1e0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774ea1e0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3774ea1e0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3774ea1e0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774ea1e0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774ea1e0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774ea1e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774ea1e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3774ea1e0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3774ea1e0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3774ea1e0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3774ea1e0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3774ea1e0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3774ea1e0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3b0f5e4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3b0f5e4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3b0f5e41e_1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3b0f5e41e_1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3b0f5e41e_1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3b0f5e41e_1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fb2e3e9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fb2e3e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3774ea1e0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774ea1e0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39c540a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39c540a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fb2e3e99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fb2e3e99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fb2e3e99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fb2e3e9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3b0f5e4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3b0f5e4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3b0f5e41e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3b0f5e41e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3b0f5e41e_1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3b0f5e41e_1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localhost:8888/lab#3.4" TargetMode="Externa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localhost:8888/lab#4.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naek/youtube-n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675" y="1353525"/>
            <a:ext cx="91440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INFO6105 </a:t>
            </a:r>
            <a:endParaRPr/>
          </a:p>
          <a:p>
            <a:pPr indent="0" lvl="0" marL="0" rtl="0" algn="ctr">
              <a:spcBef>
                <a:spcPts val="0"/>
              </a:spcBef>
              <a:spcAft>
                <a:spcPts val="0"/>
              </a:spcAft>
              <a:buNone/>
            </a:pPr>
            <a:r>
              <a:rPr lang="en"/>
              <a:t>Trending YouTube Video Statistics</a:t>
            </a:r>
            <a:endParaRPr/>
          </a:p>
        </p:txBody>
      </p:sp>
      <p:sp>
        <p:nvSpPr>
          <p:cNvPr id="87" name="Google Shape;87;p13"/>
          <p:cNvSpPr txBox="1"/>
          <p:nvPr>
            <p:ph idx="1" type="subTitle"/>
          </p:nvPr>
        </p:nvSpPr>
        <p:spPr>
          <a:xfrm>
            <a:off x="729625" y="3172900"/>
            <a:ext cx="7688100" cy="17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eam 11: </a:t>
            </a:r>
            <a:endParaRPr/>
          </a:p>
          <a:p>
            <a:pPr indent="0" lvl="0" marL="0" rtl="0" algn="l">
              <a:spcBef>
                <a:spcPts val="0"/>
              </a:spcBef>
              <a:spcAft>
                <a:spcPts val="0"/>
              </a:spcAft>
              <a:buNone/>
            </a:pPr>
            <a:r>
              <a:rPr lang="en"/>
              <a:t>001443861 Hao Wu</a:t>
            </a:r>
            <a:endParaRPr/>
          </a:p>
          <a:p>
            <a:pPr indent="0" lvl="0" marL="0" rtl="0" algn="l">
              <a:spcBef>
                <a:spcPts val="0"/>
              </a:spcBef>
              <a:spcAft>
                <a:spcPts val="0"/>
              </a:spcAft>
              <a:buNone/>
            </a:pPr>
            <a:r>
              <a:rPr lang="en"/>
              <a:t>001305642 Fangqing Wu</a:t>
            </a:r>
            <a:endParaRPr/>
          </a:p>
          <a:p>
            <a:pPr indent="0" lvl="0" marL="0" rtl="0" algn="l">
              <a:spcBef>
                <a:spcPts val="0"/>
              </a:spcBef>
              <a:spcAft>
                <a:spcPts val="0"/>
              </a:spcAft>
              <a:buNone/>
            </a:pPr>
            <a:r>
              <a:rPr lang="en"/>
              <a:t>001082876 Yangyang Liu</a:t>
            </a:r>
            <a:endParaRPr/>
          </a:p>
          <a:p>
            <a:pPr indent="0" lvl="0" marL="0" rtl="0" algn="l">
              <a:spcBef>
                <a:spcPts val="0"/>
              </a:spcBef>
              <a:spcAft>
                <a:spcPts val="0"/>
              </a:spcAft>
              <a:buNone/>
            </a:pPr>
            <a:r>
              <a:rPr lang="en"/>
              <a:t>001405396 Mengzhe Zhang</a:t>
            </a:r>
            <a:endParaRPr/>
          </a:p>
          <a:p>
            <a:pPr indent="0" lvl="0" marL="0" rtl="0" algn="l">
              <a:spcBef>
                <a:spcPts val="0"/>
              </a:spcBef>
              <a:spcAft>
                <a:spcPts val="0"/>
              </a:spcAft>
              <a:buNone/>
            </a:pPr>
            <a:r>
              <a:rPr lang="en"/>
              <a:t>001302072 Lihang Zhou</a:t>
            </a:r>
            <a:endParaRPr/>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4115450" y="2748575"/>
            <a:ext cx="4302276" cy="215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basic </a:t>
            </a:r>
            <a:r>
              <a:rPr lang="en"/>
              <a:t>parameters</a:t>
            </a:r>
            <a:endParaRPr/>
          </a:p>
        </p:txBody>
      </p:sp>
      <p:sp>
        <p:nvSpPr>
          <p:cNvPr id="150" name="Google Shape;150;p22"/>
          <p:cNvSpPr txBox="1"/>
          <p:nvPr/>
        </p:nvSpPr>
        <p:spPr>
          <a:xfrm>
            <a:off x="6562400" y="1853850"/>
            <a:ext cx="2184000" cy="29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rgbClr val="222222"/>
                </a:solidFill>
                <a:highlight>
                  <a:srgbClr val="FFFFFF"/>
                </a:highlight>
              </a:rPr>
              <a:t>Basic parameters:</a:t>
            </a:r>
            <a:endParaRPr b="1" sz="1150">
              <a:solidFill>
                <a:srgbClr val="222222"/>
              </a:solidFill>
              <a:highlight>
                <a:srgbClr val="FFFFFF"/>
              </a:highlight>
            </a:endParaRPr>
          </a:p>
          <a:p>
            <a:pPr indent="0" lvl="0" marL="0" rtl="0" algn="l">
              <a:spcBef>
                <a:spcPts val="0"/>
              </a:spcBef>
              <a:spcAft>
                <a:spcPts val="0"/>
              </a:spcAft>
              <a:buNone/>
            </a:pPr>
            <a:r>
              <a:rPr b="1" lang="en" sz="1150">
                <a:solidFill>
                  <a:srgbClr val="222222"/>
                </a:solidFill>
                <a:highlight>
                  <a:srgbClr val="FFFFFF"/>
                </a:highlight>
              </a:rPr>
              <a:t>(View, Comment, Dislikes, Likes)</a:t>
            </a:r>
            <a:endParaRPr b="1" sz="1150">
              <a:solidFill>
                <a:srgbClr val="222222"/>
              </a:solidFill>
              <a:highlight>
                <a:srgbClr val="FFFFFF"/>
              </a:highlight>
            </a:endParaRPr>
          </a:p>
          <a:p>
            <a:pPr indent="-317500" lvl="0" marL="457200" rtl="0" algn="l">
              <a:spcBef>
                <a:spcPts val="0"/>
              </a:spcBef>
              <a:spcAft>
                <a:spcPts val="0"/>
              </a:spcAft>
              <a:buSzPts val="1400"/>
              <a:buFont typeface="Lato"/>
              <a:buChar char="●"/>
            </a:pPr>
            <a:r>
              <a:rPr b="1" lang="en" sz="1150">
                <a:solidFill>
                  <a:srgbClr val="222222"/>
                </a:solidFill>
                <a:highlight>
                  <a:srgbClr val="FFFFFF"/>
                </a:highlight>
              </a:rPr>
              <a:t>Normal</a:t>
            </a:r>
            <a:r>
              <a:rPr b="1" lang="en" sz="1150">
                <a:solidFill>
                  <a:srgbClr val="222222"/>
                </a:solidFill>
                <a:highlight>
                  <a:srgbClr val="FFFFFF"/>
                </a:highlight>
              </a:rPr>
              <a:t> distribution </a:t>
            </a:r>
            <a:endParaRPr b="1" sz="1150">
              <a:solidFill>
                <a:srgbClr val="222222"/>
              </a:solidFill>
              <a:highlight>
                <a:srgbClr val="FFFFFF"/>
              </a:highlight>
            </a:endParaRPr>
          </a:p>
          <a:p>
            <a:pPr indent="-301625" lvl="0" marL="457200" rtl="0" algn="l">
              <a:spcBef>
                <a:spcPts val="0"/>
              </a:spcBef>
              <a:spcAft>
                <a:spcPts val="0"/>
              </a:spcAft>
              <a:buClr>
                <a:srgbClr val="222222"/>
              </a:buClr>
              <a:buSzPts val="1150"/>
              <a:buChar char="●"/>
            </a:pPr>
            <a:r>
              <a:rPr b="1" lang="en" sz="1150">
                <a:solidFill>
                  <a:srgbClr val="222222"/>
                </a:solidFill>
                <a:highlight>
                  <a:srgbClr val="FFFFFF"/>
                </a:highlight>
              </a:rPr>
              <a:t>Dataset is reasonable, and ready for further  analysis.</a:t>
            </a:r>
            <a:endParaRPr b="1" sz="1150">
              <a:solidFill>
                <a:srgbClr val="222222"/>
              </a:solidFill>
              <a:highlight>
                <a:srgbClr val="FFFFFF"/>
              </a:highlight>
            </a:endParaRPr>
          </a:p>
          <a:p>
            <a:pPr indent="0" lvl="0" marL="0" rtl="0" algn="l">
              <a:spcBef>
                <a:spcPts val="0"/>
              </a:spcBef>
              <a:spcAft>
                <a:spcPts val="0"/>
              </a:spcAft>
              <a:buNone/>
            </a:pPr>
            <a:r>
              <a:t/>
            </a:r>
            <a:endParaRPr b="1" sz="1150">
              <a:solidFill>
                <a:srgbClr val="222222"/>
              </a:solidFill>
              <a:highlight>
                <a:srgbClr val="FFFFFF"/>
              </a:highlight>
            </a:endParaRPr>
          </a:p>
        </p:txBody>
      </p:sp>
      <p:pic>
        <p:nvPicPr>
          <p:cNvPr id="151" name="Google Shape;151;p22"/>
          <p:cNvPicPr preferRelativeResize="0"/>
          <p:nvPr/>
        </p:nvPicPr>
        <p:blipFill>
          <a:blip r:embed="rId3">
            <a:alphaModFix/>
          </a:blip>
          <a:stretch>
            <a:fillRect/>
          </a:stretch>
        </p:blipFill>
        <p:spPr>
          <a:xfrm>
            <a:off x="777825" y="1853850"/>
            <a:ext cx="5749035" cy="321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Result &amp; Visualization</a:t>
            </a:r>
            <a:endParaRPr/>
          </a:p>
        </p:txBody>
      </p:sp>
      <p:sp>
        <p:nvSpPr>
          <p:cNvPr id="157" name="Google Shape;15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a:solidFill>
                  <a:srgbClr val="666666"/>
                </a:solidFill>
              </a:rPr>
              <a:t>Task description: Investigate and understand YouTube platform general situations and </a:t>
            </a:r>
            <a:r>
              <a:rPr lang="en">
                <a:solidFill>
                  <a:srgbClr val="666666"/>
                </a:solidFill>
              </a:rPr>
              <a:t>figure</a:t>
            </a:r>
            <a:r>
              <a:rPr lang="en">
                <a:solidFill>
                  <a:srgbClr val="666666"/>
                </a:solidFill>
              </a:rPr>
              <a:t> out the influence elements behind trending videos. Meanwhile, observe the original data to d</a:t>
            </a:r>
            <a:r>
              <a:rPr lang="en">
                <a:solidFill>
                  <a:srgbClr val="666666"/>
                </a:solidFill>
              </a:rPr>
              <a:t>iscover the relationship among  different</a:t>
            </a:r>
            <a:r>
              <a:rPr lang="en">
                <a:solidFill>
                  <a:srgbClr val="666666"/>
                </a:solidFill>
              </a:rPr>
              <a:t> parameters for defining a trending video, such as, categories, channels, creators, titles, views, comments, likes and dislikes etc.</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Contents</a:t>
            </a:r>
            <a:endParaRPr>
              <a:solidFill>
                <a:srgbClr val="666666"/>
              </a:solidFill>
            </a:endParaRPr>
          </a:p>
          <a:p>
            <a:pPr indent="-298450" lvl="1" marL="914400" rtl="0" algn="l">
              <a:spcBef>
                <a:spcPts val="0"/>
              </a:spcBef>
              <a:spcAft>
                <a:spcPts val="0"/>
              </a:spcAft>
              <a:buClr>
                <a:srgbClr val="666666"/>
              </a:buClr>
              <a:buSzPts val="1100"/>
              <a:buChar char="○"/>
            </a:pPr>
            <a:r>
              <a:rPr lang="en">
                <a:solidFill>
                  <a:srgbClr val="666666"/>
                </a:solidFill>
              </a:rPr>
              <a:t>Best Time period to upload videos</a:t>
            </a:r>
            <a:endParaRPr>
              <a:solidFill>
                <a:srgbClr val="666666"/>
              </a:solidFill>
            </a:endParaRPr>
          </a:p>
          <a:p>
            <a:pPr indent="-298450" lvl="1" marL="914400" rtl="0" algn="l">
              <a:spcBef>
                <a:spcPts val="0"/>
              </a:spcBef>
              <a:spcAft>
                <a:spcPts val="0"/>
              </a:spcAft>
              <a:buClr>
                <a:srgbClr val="666666"/>
              </a:buClr>
              <a:buSzPts val="1100"/>
              <a:buChar char="○"/>
            </a:pPr>
            <a:r>
              <a:rPr lang="en">
                <a:solidFill>
                  <a:srgbClr val="666666"/>
                </a:solidFill>
              </a:rPr>
              <a:t>Most popular categories,channels and  publishers (Trending videos )</a:t>
            </a:r>
            <a:endParaRPr>
              <a:solidFill>
                <a:srgbClr val="666666"/>
              </a:solidFill>
            </a:endParaRPr>
          </a:p>
          <a:p>
            <a:pPr indent="-298450" lvl="1" marL="914400" rtl="0" algn="l">
              <a:spcBef>
                <a:spcPts val="0"/>
              </a:spcBef>
              <a:spcAft>
                <a:spcPts val="0"/>
              </a:spcAft>
              <a:buClr>
                <a:srgbClr val="666666"/>
              </a:buClr>
              <a:buSzPts val="1100"/>
              <a:buChar char="○"/>
            </a:pPr>
            <a:r>
              <a:rPr lang="en">
                <a:solidFill>
                  <a:srgbClr val="666666"/>
                </a:solidFill>
              </a:rPr>
              <a:t>Relationship between view, comments, likes</a:t>
            </a:r>
            <a:endParaRPr>
              <a:solidFill>
                <a:srgbClr val="666666"/>
              </a:solidFill>
            </a:endParaRPr>
          </a:p>
          <a:p>
            <a:pPr indent="-298450" lvl="2" marL="1371600" rtl="0" algn="l">
              <a:spcBef>
                <a:spcPts val="0"/>
              </a:spcBef>
              <a:spcAft>
                <a:spcPts val="0"/>
              </a:spcAft>
              <a:buClr>
                <a:srgbClr val="666666"/>
              </a:buClr>
              <a:buSzPts val="1100"/>
              <a:buChar char="■"/>
            </a:pPr>
            <a:r>
              <a:rPr lang="en">
                <a:solidFill>
                  <a:srgbClr val="666666"/>
                </a:solidFill>
              </a:rPr>
              <a:t>Views/Likes/Dislike/Comments </a:t>
            </a:r>
            <a:r>
              <a:rPr lang="en">
                <a:solidFill>
                  <a:srgbClr val="666666"/>
                </a:solidFill>
              </a:rPr>
              <a:t>distributions</a:t>
            </a:r>
            <a:endParaRPr>
              <a:solidFill>
                <a:srgbClr val="666666"/>
              </a:solidFill>
            </a:endParaRPr>
          </a:p>
          <a:p>
            <a:pPr indent="-298450" lvl="2" marL="1371600" rtl="0" algn="l">
              <a:spcBef>
                <a:spcPts val="0"/>
              </a:spcBef>
              <a:spcAft>
                <a:spcPts val="0"/>
              </a:spcAft>
              <a:buClr>
                <a:srgbClr val="666666"/>
              </a:buClr>
              <a:buSzPts val="1100"/>
              <a:buChar char="■"/>
            </a:pPr>
            <a:r>
              <a:rPr lang="en">
                <a:solidFill>
                  <a:srgbClr val="666666"/>
                </a:solidFill>
              </a:rPr>
              <a:t>Like/Dislike/Comment rate distributions by categories </a:t>
            </a:r>
            <a:endParaRPr>
              <a:solidFill>
                <a:srgbClr val="666666"/>
              </a:solidFill>
            </a:endParaRPr>
          </a:p>
          <a:p>
            <a:pPr indent="-298450" lvl="1" marL="914400" rtl="0" algn="l">
              <a:spcBef>
                <a:spcPts val="0"/>
              </a:spcBef>
              <a:spcAft>
                <a:spcPts val="0"/>
              </a:spcAft>
              <a:buClr>
                <a:srgbClr val="666666"/>
              </a:buClr>
              <a:buSzPts val="1100"/>
              <a:buChar char="○"/>
            </a:pPr>
            <a:r>
              <a:rPr lang="en">
                <a:solidFill>
                  <a:srgbClr val="666666"/>
                </a:solidFill>
              </a:rPr>
              <a:t>Most Common keywords in titles</a:t>
            </a:r>
            <a:endParaRPr>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nvSpPr>
        <p:spPr>
          <a:xfrm>
            <a:off x="6418800" y="2375025"/>
            <a:ext cx="2725200" cy="1407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Relationship between uploading time &amp; the number of trending videos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best time period is everyday’s afternoon. Video will have larger chance to be trending.</a:t>
            </a:r>
            <a:endParaRPr>
              <a:latin typeface="Lato"/>
              <a:ea typeface="Lato"/>
              <a:cs typeface="Lato"/>
              <a:sym typeface="Lato"/>
            </a:endParaRPr>
          </a:p>
        </p:txBody>
      </p:sp>
      <p:sp>
        <p:nvSpPr>
          <p:cNvPr id="163" name="Google Shape;163;p24"/>
          <p:cNvSpPr txBox="1"/>
          <p:nvPr/>
        </p:nvSpPr>
        <p:spPr>
          <a:xfrm>
            <a:off x="5709325" y="1093475"/>
            <a:ext cx="32994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64" name="Google Shape;164;p24"/>
          <p:cNvPicPr preferRelativeResize="0"/>
          <p:nvPr/>
        </p:nvPicPr>
        <p:blipFill>
          <a:blip r:embed="rId3">
            <a:alphaModFix/>
          </a:blip>
          <a:stretch>
            <a:fillRect/>
          </a:stretch>
        </p:blipFill>
        <p:spPr>
          <a:xfrm>
            <a:off x="202700" y="1465175"/>
            <a:ext cx="6317474" cy="3362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25"/>
          <p:cNvPicPr preferRelativeResize="0"/>
          <p:nvPr/>
        </p:nvPicPr>
        <p:blipFill>
          <a:blip r:embed="rId3">
            <a:alphaModFix/>
          </a:blip>
          <a:stretch>
            <a:fillRect/>
          </a:stretch>
        </p:blipFill>
        <p:spPr>
          <a:xfrm>
            <a:off x="0" y="1318650"/>
            <a:ext cx="4050845" cy="3824850"/>
          </a:xfrm>
          <a:prstGeom prst="rect">
            <a:avLst/>
          </a:prstGeom>
          <a:noFill/>
          <a:ln>
            <a:noFill/>
          </a:ln>
        </p:spPr>
      </p:pic>
      <p:pic>
        <p:nvPicPr>
          <p:cNvPr id="171" name="Google Shape;171;p25"/>
          <p:cNvPicPr preferRelativeResize="0"/>
          <p:nvPr/>
        </p:nvPicPr>
        <p:blipFill>
          <a:blip r:embed="rId4">
            <a:alphaModFix/>
          </a:blip>
          <a:stretch>
            <a:fillRect/>
          </a:stretch>
        </p:blipFill>
        <p:spPr>
          <a:xfrm>
            <a:off x="4050850" y="1748075"/>
            <a:ext cx="5093150" cy="3395424"/>
          </a:xfrm>
          <a:prstGeom prst="rect">
            <a:avLst/>
          </a:prstGeom>
          <a:noFill/>
          <a:ln>
            <a:noFill/>
          </a:ln>
        </p:spPr>
      </p:pic>
      <p:sp>
        <p:nvSpPr>
          <p:cNvPr id="172" name="Google Shape;172;p25"/>
          <p:cNvSpPr txBox="1"/>
          <p:nvPr/>
        </p:nvSpPr>
        <p:spPr>
          <a:xfrm>
            <a:off x="4097350" y="1125150"/>
            <a:ext cx="55065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Most Popular</a:t>
            </a:r>
            <a:r>
              <a:rPr b="1" lang="en" sz="2600">
                <a:latin typeface="Raleway"/>
                <a:ea typeface="Raleway"/>
                <a:cs typeface="Raleway"/>
                <a:sym typeface="Raleway"/>
              </a:rPr>
              <a:t> Categories</a:t>
            </a:r>
            <a:endParaRPr b="1" sz="26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6"/>
          <p:cNvPicPr preferRelativeResize="0"/>
          <p:nvPr/>
        </p:nvPicPr>
        <p:blipFill>
          <a:blip r:embed="rId3">
            <a:alphaModFix/>
          </a:blip>
          <a:stretch>
            <a:fillRect/>
          </a:stretch>
        </p:blipFill>
        <p:spPr>
          <a:xfrm>
            <a:off x="4293925" y="2273450"/>
            <a:ext cx="4850075" cy="2829933"/>
          </a:xfrm>
          <a:prstGeom prst="rect">
            <a:avLst/>
          </a:prstGeom>
          <a:noFill/>
          <a:ln>
            <a:noFill/>
          </a:ln>
        </p:spPr>
      </p:pic>
      <p:sp>
        <p:nvSpPr>
          <p:cNvPr id="178" name="Google Shape;178;p26"/>
          <p:cNvSpPr txBox="1"/>
          <p:nvPr/>
        </p:nvSpPr>
        <p:spPr>
          <a:xfrm>
            <a:off x="4572000" y="1497725"/>
            <a:ext cx="4444200" cy="11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Most Popular</a:t>
            </a:r>
            <a:r>
              <a:rPr b="1" lang="en" sz="2600">
                <a:latin typeface="Raleway"/>
                <a:ea typeface="Raleway"/>
                <a:cs typeface="Raleway"/>
                <a:sym typeface="Raleway"/>
              </a:rPr>
              <a:t> Channels</a:t>
            </a:r>
            <a:r>
              <a:rPr b="1" lang="en" sz="1800">
                <a:latin typeface="Lato"/>
                <a:ea typeface="Lato"/>
                <a:cs typeface="Lato"/>
                <a:sym typeface="Lato"/>
              </a:rPr>
              <a:t> </a:t>
            </a:r>
            <a:endParaRPr b="1" sz="1800">
              <a:latin typeface="Lato"/>
              <a:ea typeface="Lato"/>
              <a:cs typeface="Lato"/>
              <a:sym typeface="Lato"/>
            </a:endParaRPr>
          </a:p>
        </p:txBody>
      </p:sp>
      <p:pic>
        <p:nvPicPr>
          <p:cNvPr id="179" name="Google Shape;179;p26"/>
          <p:cNvPicPr preferRelativeResize="0"/>
          <p:nvPr/>
        </p:nvPicPr>
        <p:blipFill>
          <a:blip r:embed="rId4">
            <a:alphaModFix/>
          </a:blip>
          <a:stretch>
            <a:fillRect/>
          </a:stretch>
        </p:blipFill>
        <p:spPr>
          <a:xfrm>
            <a:off x="0" y="1497725"/>
            <a:ext cx="4293916" cy="364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7"/>
          <p:cNvPicPr preferRelativeResize="0"/>
          <p:nvPr/>
        </p:nvPicPr>
        <p:blipFill>
          <a:blip r:embed="rId3">
            <a:alphaModFix/>
          </a:blip>
          <a:stretch>
            <a:fillRect/>
          </a:stretch>
        </p:blipFill>
        <p:spPr>
          <a:xfrm>
            <a:off x="1262550" y="1318650"/>
            <a:ext cx="6451299" cy="3584075"/>
          </a:xfrm>
          <a:prstGeom prst="rect">
            <a:avLst/>
          </a:prstGeom>
          <a:noFill/>
          <a:ln>
            <a:noFill/>
          </a:ln>
        </p:spPr>
      </p:pic>
      <p:sp>
        <p:nvSpPr>
          <p:cNvPr id="185" name="Google Shape;185;p27"/>
          <p:cNvSpPr txBox="1"/>
          <p:nvPr>
            <p:ph type="title"/>
          </p:nvPr>
        </p:nvSpPr>
        <p:spPr>
          <a:xfrm>
            <a:off x="2216250" y="655350"/>
            <a:ext cx="5306100" cy="6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ideos with most dislikes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8"/>
          <p:cNvPicPr preferRelativeResize="0"/>
          <p:nvPr/>
        </p:nvPicPr>
        <p:blipFill>
          <a:blip r:embed="rId3">
            <a:alphaModFix/>
          </a:blip>
          <a:stretch>
            <a:fillRect/>
          </a:stretch>
        </p:blipFill>
        <p:spPr>
          <a:xfrm>
            <a:off x="247750" y="947400"/>
            <a:ext cx="8231849" cy="4071226"/>
          </a:xfrm>
          <a:prstGeom prst="rect">
            <a:avLst/>
          </a:prstGeom>
          <a:noFill/>
          <a:ln>
            <a:noFill/>
          </a:ln>
        </p:spPr>
      </p:pic>
      <p:sp>
        <p:nvSpPr>
          <p:cNvPr id="193" name="Google Shape;193;p28"/>
          <p:cNvSpPr txBox="1"/>
          <p:nvPr/>
        </p:nvSpPr>
        <p:spPr>
          <a:xfrm>
            <a:off x="3063025" y="857300"/>
            <a:ext cx="6870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latin typeface="Lato"/>
                <a:ea typeface="Lato"/>
                <a:cs typeface="Lato"/>
                <a:sym typeface="Lato"/>
              </a:rPr>
              <a:t>Views</a:t>
            </a:r>
            <a:endParaRPr b="1">
              <a:highlight>
                <a:srgbClr val="FFFFFF"/>
              </a:highlight>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idx="1" type="body"/>
          </p:nvPr>
        </p:nvSpPr>
        <p:spPr>
          <a:xfrm>
            <a:off x="245225" y="2139600"/>
            <a:ext cx="2603700" cy="23985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2"/>
              </a:buClr>
              <a:buSzPts val="1700"/>
              <a:buChar char="●"/>
            </a:pPr>
            <a:r>
              <a:rPr b="1" lang="en" sz="1700">
                <a:solidFill>
                  <a:schemeClr val="dk2"/>
                </a:solidFill>
              </a:rPr>
              <a:t>Music categories  have the largest number of videos. </a:t>
            </a:r>
            <a:endParaRPr b="1" sz="1700">
              <a:solidFill>
                <a:schemeClr val="dk2"/>
              </a:solidFill>
            </a:endParaRPr>
          </a:p>
          <a:p>
            <a:pPr indent="-336550" lvl="0" marL="457200" rtl="0" algn="l">
              <a:lnSpc>
                <a:spcPct val="100000"/>
              </a:lnSpc>
              <a:spcBef>
                <a:spcPts val="0"/>
              </a:spcBef>
              <a:spcAft>
                <a:spcPts val="0"/>
              </a:spcAft>
              <a:buClr>
                <a:schemeClr val="dk2"/>
              </a:buClr>
              <a:buSzPts val="1700"/>
              <a:buChar char="●"/>
            </a:pPr>
            <a:r>
              <a:rPr b="1" lang="en" sz="1700">
                <a:solidFill>
                  <a:schemeClr val="dk2"/>
                </a:solidFill>
              </a:rPr>
              <a:t>Likes, Dislikes and Comments Distribution by different Category Names.</a:t>
            </a:r>
            <a:endParaRPr b="1" sz="1700">
              <a:solidFill>
                <a:schemeClr val="dk2"/>
              </a:solidFill>
            </a:endParaRPr>
          </a:p>
          <a:p>
            <a:pPr indent="0" lvl="0" marL="0" rtl="0" algn="l">
              <a:spcBef>
                <a:spcPts val="0"/>
              </a:spcBef>
              <a:spcAft>
                <a:spcPts val="1600"/>
              </a:spcAft>
              <a:buNone/>
            </a:pPr>
            <a:r>
              <a:t/>
            </a:r>
            <a:endParaRPr/>
          </a:p>
        </p:txBody>
      </p:sp>
      <p:pic>
        <p:nvPicPr>
          <p:cNvPr id="199" name="Google Shape;199;p29"/>
          <p:cNvPicPr preferRelativeResize="0"/>
          <p:nvPr/>
        </p:nvPicPr>
        <p:blipFill>
          <a:blip r:embed="rId3">
            <a:alphaModFix/>
          </a:blip>
          <a:stretch>
            <a:fillRect/>
          </a:stretch>
        </p:blipFill>
        <p:spPr>
          <a:xfrm>
            <a:off x="2905375" y="568875"/>
            <a:ext cx="6078651" cy="4295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30"/>
          <p:cNvPicPr preferRelativeResize="0"/>
          <p:nvPr/>
        </p:nvPicPr>
        <p:blipFill>
          <a:blip r:embed="rId3">
            <a:alphaModFix/>
          </a:blip>
          <a:stretch>
            <a:fillRect/>
          </a:stretch>
        </p:blipFill>
        <p:spPr>
          <a:xfrm>
            <a:off x="500625" y="495500"/>
            <a:ext cx="8142750" cy="464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Dislike and Comment Rate Distribution </a:t>
            </a:r>
            <a:endParaRPr/>
          </a:p>
        </p:txBody>
      </p:sp>
      <p:sp>
        <p:nvSpPr>
          <p:cNvPr id="212" name="Google Shape;212;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31"/>
          <p:cNvPicPr preferRelativeResize="0"/>
          <p:nvPr/>
        </p:nvPicPr>
        <p:blipFill rotWithShape="1">
          <a:blip r:embed="rId3">
            <a:alphaModFix/>
          </a:blip>
          <a:srcRect b="69985" l="0" r="0" t="0"/>
          <a:stretch/>
        </p:blipFill>
        <p:spPr>
          <a:xfrm>
            <a:off x="0" y="2068600"/>
            <a:ext cx="3144776" cy="2261101"/>
          </a:xfrm>
          <a:prstGeom prst="rect">
            <a:avLst/>
          </a:prstGeom>
          <a:noFill/>
          <a:ln>
            <a:noFill/>
          </a:ln>
        </p:spPr>
      </p:pic>
      <p:pic>
        <p:nvPicPr>
          <p:cNvPr id="214" name="Google Shape;214;p31"/>
          <p:cNvPicPr preferRelativeResize="0"/>
          <p:nvPr/>
        </p:nvPicPr>
        <p:blipFill rotWithShape="1">
          <a:blip r:embed="rId3">
            <a:alphaModFix/>
          </a:blip>
          <a:srcRect b="33432" l="0" r="0" t="33982"/>
          <a:stretch/>
        </p:blipFill>
        <p:spPr>
          <a:xfrm>
            <a:off x="3144775" y="2068600"/>
            <a:ext cx="3144776" cy="2354903"/>
          </a:xfrm>
          <a:prstGeom prst="rect">
            <a:avLst/>
          </a:prstGeom>
          <a:noFill/>
          <a:ln>
            <a:noFill/>
          </a:ln>
        </p:spPr>
      </p:pic>
      <p:pic>
        <p:nvPicPr>
          <p:cNvPr id="215" name="Google Shape;215;p31"/>
          <p:cNvPicPr preferRelativeResize="0"/>
          <p:nvPr/>
        </p:nvPicPr>
        <p:blipFill rotWithShape="1">
          <a:blip r:embed="rId3">
            <a:alphaModFix/>
          </a:blip>
          <a:srcRect b="0" l="0" r="0" t="69985"/>
          <a:stretch/>
        </p:blipFill>
        <p:spPr>
          <a:xfrm>
            <a:off x="6289550" y="2068600"/>
            <a:ext cx="2854449" cy="2261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94" name="Google Shape;94;p14"/>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Project Introduction &amp; Backg</a:t>
            </a:r>
            <a:r>
              <a:rPr lang="en"/>
              <a:t>round</a:t>
            </a:r>
            <a:endParaRPr/>
          </a:p>
          <a:p>
            <a:pPr indent="-311150" lvl="0" marL="457200" rtl="0" algn="l">
              <a:spcBef>
                <a:spcPts val="0"/>
              </a:spcBef>
              <a:spcAft>
                <a:spcPts val="0"/>
              </a:spcAft>
              <a:buSzPts val="1300"/>
              <a:buChar char="●"/>
            </a:pPr>
            <a:r>
              <a:rPr lang="en"/>
              <a:t>Objectives &amp; Motivations</a:t>
            </a:r>
            <a:endParaRPr/>
          </a:p>
          <a:p>
            <a:pPr indent="-311150" lvl="0" marL="457200" rtl="0" algn="l">
              <a:spcBef>
                <a:spcPts val="0"/>
              </a:spcBef>
              <a:spcAft>
                <a:spcPts val="0"/>
              </a:spcAft>
              <a:buSzPts val="1300"/>
              <a:buChar char="●"/>
            </a:pPr>
            <a:r>
              <a:rPr lang="en"/>
              <a:t>Methodology</a:t>
            </a:r>
            <a:endParaRPr/>
          </a:p>
          <a:p>
            <a:pPr indent="-311150" lvl="0" marL="457200" rtl="0" algn="l">
              <a:spcBef>
                <a:spcPts val="0"/>
              </a:spcBef>
              <a:spcAft>
                <a:spcPts val="0"/>
              </a:spcAft>
              <a:buSzPts val="1300"/>
              <a:buChar char="●"/>
            </a:pPr>
            <a:r>
              <a:rPr lang="en"/>
              <a:t>Introduction of the dataset</a:t>
            </a:r>
            <a:endParaRPr/>
          </a:p>
          <a:p>
            <a:pPr indent="-311150" lvl="0" marL="457200" rtl="0" algn="l">
              <a:spcBef>
                <a:spcPts val="0"/>
              </a:spcBef>
              <a:spcAft>
                <a:spcPts val="0"/>
              </a:spcAft>
              <a:buSzPts val="1300"/>
              <a:buChar char="●"/>
            </a:pPr>
            <a:r>
              <a:rPr lang="en"/>
              <a:t>Data cleaning &amp; preparation </a:t>
            </a:r>
            <a:endParaRPr/>
          </a:p>
          <a:p>
            <a:pPr indent="-311150" lvl="0" marL="457200" rtl="0" algn="l">
              <a:spcBef>
                <a:spcPts val="0"/>
              </a:spcBef>
              <a:spcAft>
                <a:spcPts val="0"/>
              </a:spcAft>
              <a:buSzPts val="1300"/>
              <a:buChar char="●"/>
            </a:pPr>
            <a:r>
              <a:rPr lang="en"/>
              <a:t>Analysis, Result and Visualization</a:t>
            </a:r>
            <a:endParaRPr/>
          </a:p>
          <a:p>
            <a:pPr indent="-311150" lvl="0" marL="457200" rtl="0" algn="l">
              <a:spcBef>
                <a:spcPts val="0"/>
              </a:spcBef>
              <a:spcAft>
                <a:spcPts val="0"/>
              </a:spcAft>
              <a:buSzPts val="1300"/>
              <a:buChar char="●"/>
            </a:pPr>
            <a:r>
              <a:rPr lang="en"/>
              <a:t>Natural Language Processing</a:t>
            </a:r>
            <a:endParaRPr/>
          </a:p>
          <a:p>
            <a:pPr indent="-311150" lvl="0" marL="457200" rtl="0" algn="l">
              <a:spcBef>
                <a:spcPts val="0"/>
              </a:spcBef>
              <a:spcAft>
                <a:spcPts val="0"/>
              </a:spcAft>
              <a:buSzPts val="1300"/>
              <a:buChar char="●"/>
            </a:pPr>
            <a:r>
              <a:rPr lang="en"/>
              <a:t>Machine Learning</a:t>
            </a:r>
            <a:endParaRPr/>
          </a:p>
          <a:p>
            <a:pPr indent="-298450" lvl="1" marL="914400" rtl="0" algn="l">
              <a:spcBef>
                <a:spcPts val="0"/>
              </a:spcBef>
              <a:spcAft>
                <a:spcPts val="0"/>
              </a:spcAft>
              <a:buSzPts val="1100"/>
              <a:buChar char="○"/>
            </a:pPr>
            <a:r>
              <a:rPr lang="en"/>
              <a:t>Prediction </a:t>
            </a:r>
            <a:endParaRPr/>
          </a:p>
          <a:p>
            <a:pPr indent="-298450" lvl="1" marL="914400" rtl="0" algn="l">
              <a:spcBef>
                <a:spcPts val="0"/>
              </a:spcBef>
              <a:spcAft>
                <a:spcPts val="0"/>
              </a:spcAft>
              <a:buSzPts val="1100"/>
              <a:buChar char="○"/>
            </a:pPr>
            <a:r>
              <a:rPr lang="en"/>
              <a:t>Model Evaluation</a:t>
            </a:r>
            <a:endParaRPr/>
          </a:p>
          <a:p>
            <a:pPr indent="-298450" lvl="1" marL="914400" rtl="0" algn="l">
              <a:spcBef>
                <a:spcPts val="0"/>
              </a:spcBef>
              <a:spcAft>
                <a:spcPts val="0"/>
              </a:spcAft>
              <a:buSzPts val="1100"/>
              <a:buChar char="○"/>
            </a:pPr>
            <a:r>
              <a:rPr lang="en"/>
              <a:t>Recommendation </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Reference</a:t>
            </a:r>
            <a:endParaRPr/>
          </a:p>
        </p:txBody>
      </p:sp>
      <p:pic>
        <p:nvPicPr>
          <p:cNvPr id="95" name="Google Shape;95;p14"/>
          <p:cNvPicPr preferRelativeResize="0"/>
          <p:nvPr/>
        </p:nvPicPr>
        <p:blipFill>
          <a:blip r:embed="rId3">
            <a:alphaModFix/>
          </a:blip>
          <a:stretch>
            <a:fillRect/>
          </a:stretch>
        </p:blipFill>
        <p:spPr>
          <a:xfrm>
            <a:off x="4084625" y="2195000"/>
            <a:ext cx="4549466" cy="22611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2"/>
          <p:cNvPicPr preferRelativeResize="0"/>
          <p:nvPr/>
        </p:nvPicPr>
        <p:blipFill>
          <a:blip r:embed="rId3">
            <a:alphaModFix/>
          </a:blip>
          <a:stretch>
            <a:fillRect/>
          </a:stretch>
        </p:blipFill>
        <p:spPr>
          <a:xfrm>
            <a:off x="0" y="1521360"/>
            <a:ext cx="6115260" cy="3376125"/>
          </a:xfrm>
          <a:prstGeom prst="rect">
            <a:avLst/>
          </a:prstGeom>
          <a:noFill/>
          <a:ln>
            <a:noFill/>
          </a:ln>
        </p:spPr>
      </p:pic>
      <p:pic>
        <p:nvPicPr>
          <p:cNvPr id="221" name="Google Shape;221;p32"/>
          <p:cNvPicPr preferRelativeResize="0"/>
          <p:nvPr/>
        </p:nvPicPr>
        <p:blipFill>
          <a:blip r:embed="rId4">
            <a:alphaModFix/>
          </a:blip>
          <a:stretch>
            <a:fillRect/>
          </a:stretch>
        </p:blipFill>
        <p:spPr>
          <a:xfrm>
            <a:off x="4321000" y="2088050"/>
            <a:ext cx="4823000" cy="3100500"/>
          </a:xfrm>
          <a:prstGeom prst="rect">
            <a:avLst/>
          </a:prstGeom>
          <a:noFill/>
          <a:ln>
            <a:noFill/>
          </a:ln>
        </p:spPr>
      </p:pic>
      <p:sp>
        <p:nvSpPr>
          <p:cNvPr id="222" name="Google Shape;222;p32"/>
          <p:cNvSpPr txBox="1"/>
          <p:nvPr/>
        </p:nvSpPr>
        <p:spPr>
          <a:xfrm>
            <a:off x="6407550" y="3602825"/>
            <a:ext cx="2173500" cy="11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3" name="Google Shape;223;p32"/>
          <p:cNvSpPr txBox="1"/>
          <p:nvPr/>
        </p:nvSpPr>
        <p:spPr>
          <a:xfrm>
            <a:off x="1835575" y="879350"/>
            <a:ext cx="8321700" cy="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Relationship between Dislikes, Likes, and comments</a:t>
            </a:r>
            <a:endParaRPr b="1" sz="24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9" name="Google Shape;229;p33"/>
          <p:cNvSpPr txBox="1"/>
          <p:nvPr>
            <p:ph type="title"/>
          </p:nvPr>
        </p:nvSpPr>
        <p:spPr>
          <a:xfrm>
            <a:off x="1735950" y="739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between dataset variables</a:t>
            </a:r>
            <a:endParaRPr/>
          </a:p>
        </p:txBody>
      </p:sp>
      <p:pic>
        <p:nvPicPr>
          <p:cNvPr id="230" name="Google Shape;230;p33"/>
          <p:cNvPicPr preferRelativeResize="0"/>
          <p:nvPr/>
        </p:nvPicPr>
        <p:blipFill>
          <a:blip r:embed="rId3">
            <a:alphaModFix/>
          </a:blip>
          <a:stretch>
            <a:fillRect/>
          </a:stretch>
        </p:blipFill>
        <p:spPr>
          <a:xfrm>
            <a:off x="0" y="1418900"/>
            <a:ext cx="5221552" cy="3688625"/>
          </a:xfrm>
          <a:prstGeom prst="rect">
            <a:avLst/>
          </a:prstGeom>
          <a:noFill/>
          <a:ln>
            <a:noFill/>
          </a:ln>
        </p:spPr>
      </p:pic>
      <p:pic>
        <p:nvPicPr>
          <p:cNvPr id="231" name="Google Shape;231;p33"/>
          <p:cNvPicPr preferRelativeResize="0"/>
          <p:nvPr/>
        </p:nvPicPr>
        <p:blipFill>
          <a:blip r:embed="rId4">
            <a:alphaModFix/>
          </a:blip>
          <a:stretch>
            <a:fillRect/>
          </a:stretch>
        </p:blipFill>
        <p:spPr>
          <a:xfrm>
            <a:off x="5033775" y="1418900"/>
            <a:ext cx="4019275" cy="36886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7" name="Google Shape;23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common Keywords in video titles</a:t>
            </a:r>
            <a:endParaRPr/>
          </a:p>
        </p:txBody>
      </p:sp>
      <p:pic>
        <p:nvPicPr>
          <p:cNvPr id="238" name="Google Shape;238;p34"/>
          <p:cNvPicPr preferRelativeResize="0"/>
          <p:nvPr/>
        </p:nvPicPr>
        <p:blipFill>
          <a:blip r:embed="rId3">
            <a:alphaModFix/>
          </a:blip>
          <a:stretch>
            <a:fillRect/>
          </a:stretch>
        </p:blipFill>
        <p:spPr>
          <a:xfrm>
            <a:off x="715950" y="1853850"/>
            <a:ext cx="7712100" cy="328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Na</a:t>
            </a:r>
            <a:r>
              <a:rPr lang="en"/>
              <a:t>tural Language Processing*</a:t>
            </a:r>
            <a:endParaRPr/>
          </a:p>
        </p:txBody>
      </p:sp>
      <p:sp>
        <p:nvSpPr>
          <p:cNvPr id="244" name="Google Shape;244;p35"/>
          <p:cNvSpPr txBox="1"/>
          <p:nvPr>
            <p:ph idx="1" type="body"/>
          </p:nvPr>
        </p:nvSpPr>
        <p:spPr>
          <a:xfrm>
            <a:off x="478200" y="2078875"/>
            <a:ext cx="4586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
                <a:highlight>
                  <a:srgbClr val="FFFFFF"/>
                </a:highlight>
                <a:latin typeface="Arial"/>
                <a:ea typeface="Arial"/>
                <a:cs typeface="Arial"/>
                <a:sym typeface="Arial"/>
              </a:rPr>
              <a:t>Content: Extract information from Tags &amp; Description</a:t>
            </a:r>
            <a:endParaRPr>
              <a:solidFill>
                <a:srgbClr val="666666"/>
              </a:solidFill>
              <a:highlight>
                <a:srgbClr val="FFFFFF"/>
              </a:highlight>
              <a:latin typeface="Arial"/>
              <a:ea typeface="Arial"/>
              <a:cs typeface="Arial"/>
              <a:sym typeface="Arial"/>
            </a:endParaRPr>
          </a:p>
          <a:p>
            <a:pPr indent="-298450" lvl="1" marL="914400" rtl="0" algn="l">
              <a:spcBef>
                <a:spcPts val="0"/>
              </a:spcBef>
              <a:spcAft>
                <a:spcPts val="0"/>
              </a:spcAft>
              <a:buClr>
                <a:srgbClr val="666666"/>
              </a:buClr>
              <a:buSzPts val="1100"/>
              <a:buFont typeface="Arial"/>
              <a:buChar char="○"/>
            </a:pPr>
            <a:r>
              <a:rPr lang="en">
                <a:solidFill>
                  <a:srgbClr val="666666"/>
                </a:solidFill>
                <a:highlight>
                  <a:srgbClr val="FFFFFF"/>
                </a:highlight>
                <a:latin typeface="Arial"/>
                <a:ea typeface="Arial"/>
                <a:cs typeface="Arial"/>
                <a:sym typeface="Arial"/>
              </a:rPr>
              <a:t>Statistic &amp; Preprocessing</a:t>
            </a:r>
            <a:endParaRPr>
              <a:solidFill>
                <a:srgbClr val="666666"/>
              </a:solidFill>
              <a:highlight>
                <a:srgbClr val="FFFFFF"/>
              </a:highlight>
              <a:latin typeface="Arial"/>
              <a:ea typeface="Arial"/>
              <a:cs typeface="Arial"/>
              <a:sym typeface="Arial"/>
            </a:endParaRPr>
          </a:p>
          <a:p>
            <a:pPr indent="-298450" lvl="1" marL="914400" rtl="0" algn="l">
              <a:spcBef>
                <a:spcPts val="0"/>
              </a:spcBef>
              <a:spcAft>
                <a:spcPts val="0"/>
              </a:spcAft>
              <a:buClr>
                <a:srgbClr val="666666"/>
              </a:buClr>
              <a:buSzPts val="1100"/>
              <a:buFont typeface="Arial"/>
              <a:buChar char="○"/>
            </a:pPr>
            <a:r>
              <a:rPr lang="en">
                <a:solidFill>
                  <a:srgbClr val="666666"/>
                </a:solidFill>
                <a:highlight>
                  <a:srgbClr val="FFFFFF"/>
                </a:highlight>
                <a:latin typeface="Arial"/>
                <a:ea typeface="Arial"/>
                <a:cs typeface="Arial"/>
                <a:sym typeface="Arial"/>
              </a:rPr>
              <a:t>The relationship between information from tag &amp; description and the number of likes,dislikes,views and comments</a:t>
            </a:r>
            <a:endParaRPr>
              <a:solidFill>
                <a:srgbClr val="666666"/>
              </a:solidFill>
              <a:highlight>
                <a:srgbClr val="FFFFFF"/>
              </a:highlight>
              <a:latin typeface="Arial"/>
              <a:ea typeface="Arial"/>
              <a:cs typeface="Arial"/>
              <a:sym typeface="Arial"/>
            </a:endParaRPr>
          </a:p>
          <a:p>
            <a:pPr indent="-298450" lvl="1" marL="914400" rtl="0" algn="l">
              <a:spcBef>
                <a:spcPts val="0"/>
              </a:spcBef>
              <a:spcAft>
                <a:spcPts val="0"/>
              </a:spcAft>
              <a:buClr>
                <a:srgbClr val="666666"/>
              </a:buClr>
              <a:buSzPts val="1100"/>
              <a:buFont typeface="Arial"/>
              <a:buChar char="○"/>
            </a:pPr>
            <a:r>
              <a:rPr lang="en">
                <a:solidFill>
                  <a:srgbClr val="666666"/>
                </a:solidFill>
                <a:highlight>
                  <a:srgbClr val="FFFFFF"/>
                </a:highlight>
                <a:latin typeface="Arial"/>
                <a:ea typeface="Arial"/>
                <a:cs typeface="Arial"/>
                <a:sym typeface="Arial"/>
              </a:rPr>
              <a:t>The </a:t>
            </a:r>
            <a:r>
              <a:rPr lang="en">
                <a:solidFill>
                  <a:srgbClr val="666666"/>
                </a:solidFill>
                <a:highlight>
                  <a:srgbClr val="FFFFFF"/>
                </a:highlight>
                <a:latin typeface="Arial"/>
                <a:ea typeface="Arial"/>
                <a:cs typeface="Arial"/>
                <a:sym typeface="Arial"/>
              </a:rPr>
              <a:t>statistics</a:t>
            </a:r>
            <a:r>
              <a:rPr lang="en">
                <a:solidFill>
                  <a:srgbClr val="666666"/>
                </a:solidFill>
                <a:highlight>
                  <a:srgbClr val="FFFFFF"/>
                </a:highlight>
                <a:latin typeface="Arial"/>
                <a:ea typeface="Arial"/>
                <a:cs typeface="Arial"/>
                <a:sym typeface="Arial"/>
              </a:rPr>
              <a:t> of </a:t>
            </a:r>
            <a:r>
              <a:rPr lang="en">
                <a:solidFill>
                  <a:srgbClr val="666666"/>
                </a:solidFill>
                <a:highlight>
                  <a:srgbClr val="FFFFFF"/>
                </a:highlight>
                <a:latin typeface="Arial"/>
                <a:ea typeface="Arial"/>
                <a:cs typeface="Arial"/>
                <a:sym typeface="Arial"/>
              </a:rPr>
              <a:t>punctuation</a:t>
            </a:r>
            <a:r>
              <a:rPr lang="en">
                <a:solidFill>
                  <a:srgbClr val="666666"/>
                </a:solidFill>
                <a:highlight>
                  <a:srgbClr val="FFFFFF"/>
                </a:highlight>
                <a:latin typeface="Arial"/>
                <a:ea typeface="Arial"/>
                <a:cs typeface="Arial"/>
                <a:sym typeface="Arial"/>
              </a:rPr>
              <a:t> value</a:t>
            </a:r>
            <a:endParaRPr>
              <a:solidFill>
                <a:srgbClr val="666666"/>
              </a:solidFill>
              <a:highlight>
                <a:srgbClr val="FFFFFF"/>
              </a:highlight>
              <a:latin typeface="Arial"/>
              <a:ea typeface="Arial"/>
              <a:cs typeface="Arial"/>
              <a:sym typeface="Arial"/>
            </a:endParaRPr>
          </a:p>
          <a:p>
            <a:pPr indent="-298450" lvl="1" marL="914400" rtl="0" algn="l">
              <a:spcBef>
                <a:spcPts val="0"/>
              </a:spcBef>
              <a:spcAft>
                <a:spcPts val="0"/>
              </a:spcAft>
              <a:buClr>
                <a:srgbClr val="666666"/>
              </a:buClr>
              <a:buSzPts val="1100"/>
              <a:buFont typeface="Arial"/>
              <a:buChar char="○"/>
            </a:pPr>
            <a:r>
              <a:rPr lang="en">
                <a:solidFill>
                  <a:srgbClr val="666666"/>
                </a:solidFill>
                <a:highlight>
                  <a:srgbClr val="FFFFFF"/>
                </a:highlight>
                <a:uFill>
                  <a:noFill/>
                </a:uFill>
                <a:latin typeface="Arial"/>
                <a:ea typeface="Arial"/>
                <a:cs typeface="Arial"/>
                <a:sym typeface="Arial"/>
                <a:hlinkClick r:id="rId3">
                  <a:extLst>
                    <a:ext uri="{A12FA001-AC4F-418D-AE19-62706E023703}">
                      <ahyp:hlinkClr val="tx"/>
                    </a:ext>
                  </a:extLst>
                </a:hlinkClick>
              </a:rPr>
              <a:t>The correlation between the text and number of views</a:t>
            </a:r>
            <a:endParaRPr>
              <a:solidFill>
                <a:srgbClr val="666666"/>
              </a:solidFill>
              <a:highlight>
                <a:srgbClr val="FFFFFF"/>
              </a:highlight>
              <a:latin typeface="Arial"/>
              <a:ea typeface="Arial"/>
              <a:cs typeface="Arial"/>
              <a:sym typeface="Arial"/>
            </a:endParaRPr>
          </a:p>
          <a:p>
            <a:pPr indent="-298450" lvl="1" marL="914400" rtl="0" algn="l">
              <a:spcBef>
                <a:spcPts val="0"/>
              </a:spcBef>
              <a:spcAft>
                <a:spcPts val="0"/>
              </a:spcAft>
              <a:buClr>
                <a:srgbClr val="666666"/>
              </a:buClr>
              <a:buSzPts val="1100"/>
              <a:buFont typeface="Arial"/>
              <a:buChar char="○"/>
            </a:pPr>
            <a:r>
              <a:rPr lang="en">
                <a:solidFill>
                  <a:srgbClr val="666666"/>
                </a:solidFill>
                <a:highlight>
                  <a:srgbClr val="FFFFFF"/>
                </a:highlight>
                <a:latin typeface="Arial"/>
                <a:ea typeface="Arial"/>
                <a:cs typeface="Arial"/>
                <a:sym typeface="Arial"/>
              </a:rPr>
              <a:t>The visualization of titles, tags and descriptions by </a:t>
            </a:r>
            <a:r>
              <a:rPr lang="en">
                <a:solidFill>
                  <a:srgbClr val="666666"/>
                </a:solidFill>
                <a:highlight>
                  <a:srgbClr val="FFFFFF"/>
                </a:highlight>
                <a:latin typeface="Arial"/>
                <a:ea typeface="Arial"/>
                <a:cs typeface="Arial"/>
                <a:sym typeface="Arial"/>
              </a:rPr>
              <a:t>WordCloud</a:t>
            </a:r>
            <a:endParaRPr>
              <a:solidFill>
                <a:srgbClr val="666666"/>
              </a:solidFill>
              <a:highlight>
                <a:srgbClr val="FFFFFF"/>
              </a:highlight>
              <a:latin typeface="Arial"/>
              <a:ea typeface="Arial"/>
              <a:cs typeface="Arial"/>
              <a:sym typeface="Arial"/>
            </a:endParaRPr>
          </a:p>
          <a:p>
            <a:pPr indent="-298450" lvl="1" marL="914400" rtl="0" algn="l">
              <a:spcBef>
                <a:spcPts val="0"/>
              </a:spcBef>
              <a:spcAft>
                <a:spcPts val="0"/>
              </a:spcAft>
              <a:buClr>
                <a:srgbClr val="666666"/>
              </a:buClr>
              <a:buSzPts val="1100"/>
              <a:buFont typeface="Arial"/>
              <a:buChar char="○"/>
            </a:pPr>
            <a:r>
              <a:rPr lang="en">
                <a:solidFill>
                  <a:srgbClr val="666666"/>
                </a:solidFill>
                <a:highlight>
                  <a:srgbClr val="FFFFFF"/>
                </a:highlight>
                <a:latin typeface="Arial"/>
                <a:ea typeface="Arial"/>
                <a:cs typeface="Arial"/>
                <a:sym typeface="Arial"/>
              </a:rPr>
              <a:t>Sentiment </a:t>
            </a:r>
            <a:r>
              <a:rPr lang="en">
                <a:solidFill>
                  <a:srgbClr val="666666"/>
                </a:solidFill>
                <a:highlight>
                  <a:srgbClr val="FFFFFF"/>
                </a:highlight>
                <a:latin typeface="Arial"/>
                <a:ea typeface="Arial"/>
                <a:cs typeface="Arial"/>
                <a:sym typeface="Arial"/>
              </a:rPr>
              <a:t>Recognition</a:t>
            </a:r>
            <a:endParaRPr>
              <a:solidFill>
                <a:srgbClr val="666666"/>
              </a:solidFill>
              <a:highlight>
                <a:srgbClr val="FFFFFF"/>
              </a:highlight>
              <a:latin typeface="Arial"/>
              <a:ea typeface="Arial"/>
              <a:cs typeface="Arial"/>
              <a:sym typeface="Arial"/>
            </a:endParaRPr>
          </a:p>
          <a:p>
            <a:pPr indent="0" lvl="0" marL="0" rtl="0" algn="l">
              <a:spcBef>
                <a:spcPts val="1100"/>
              </a:spcBef>
              <a:spcAft>
                <a:spcPts val="0"/>
              </a:spcAft>
              <a:buNone/>
            </a:pPr>
            <a:r>
              <a:t/>
            </a:r>
            <a:endParaRPr>
              <a:solidFill>
                <a:srgbClr val="666666"/>
              </a:solidFill>
              <a:highlight>
                <a:srgbClr val="FFFFFF"/>
              </a:highlight>
              <a:latin typeface="Arial"/>
              <a:ea typeface="Arial"/>
              <a:cs typeface="Arial"/>
              <a:sym typeface="Arial"/>
            </a:endParaRPr>
          </a:p>
          <a:p>
            <a:pPr indent="0" lvl="0" marL="0" rtl="0" algn="l">
              <a:spcBef>
                <a:spcPts val="1100"/>
              </a:spcBef>
              <a:spcAft>
                <a:spcPts val="0"/>
              </a:spcAft>
              <a:buNone/>
            </a:pPr>
            <a:r>
              <a:rPr lang="en">
                <a:solidFill>
                  <a:srgbClr val="666666"/>
                </a:solidFill>
                <a:highlight>
                  <a:srgbClr val="FFFFFF"/>
                </a:highlight>
                <a:latin typeface="Arial"/>
                <a:ea typeface="Arial"/>
                <a:cs typeface="Arial"/>
                <a:sym typeface="Arial"/>
              </a:rPr>
              <a:t>*Will be shown at ipynb File</a:t>
            </a:r>
            <a:endParaRPr>
              <a:solidFill>
                <a:srgbClr val="666666"/>
              </a:solidFill>
              <a:highlight>
                <a:srgbClr val="FFFFFF"/>
              </a:highlight>
              <a:latin typeface="Arial"/>
              <a:ea typeface="Arial"/>
              <a:cs typeface="Arial"/>
              <a:sym typeface="Arial"/>
            </a:endParaRPr>
          </a:p>
        </p:txBody>
      </p:sp>
      <p:pic>
        <p:nvPicPr>
          <p:cNvPr id="245" name="Google Shape;245;p35"/>
          <p:cNvPicPr preferRelativeResize="0"/>
          <p:nvPr/>
        </p:nvPicPr>
        <p:blipFill>
          <a:blip r:embed="rId4">
            <a:alphaModFix/>
          </a:blip>
          <a:stretch>
            <a:fillRect/>
          </a:stretch>
        </p:blipFill>
        <p:spPr>
          <a:xfrm>
            <a:off x="5064741" y="2247475"/>
            <a:ext cx="3931085" cy="2092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Models*</a:t>
            </a:r>
            <a:endParaRPr/>
          </a:p>
        </p:txBody>
      </p:sp>
      <p:sp>
        <p:nvSpPr>
          <p:cNvPr id="251" name="Google Shape;251;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1100"/>
              </a:spcBef>
              <a:spcAft>
                <a:spcPts val="0"/>
              </a:spcAft>
              <a:buClr>
                <a:srgbClr val="666666"/>
              </a:buClr>
              <a:buSzPts val="1300"/>
              <a:buChar char="●"/>
            </a:pPr>
            <a:r>
              <a:rPr lang="en">
                <a:solidFill>
                  <a:srgbClr val="666666"/>
                </a:solidFill>
                <a:highlight>
                  <a:srgbClr val="FFFFFF"/>
                </a:highlight>
              </a:rPr>
              <a:t>Preprocessing</a:t>
            </a:r>
            <a:endParaRPr>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Prediction</a:t>
            </a:r>
            <a:endParaRPr>
              <a:solidFill>
                <a:srgbClr val="666666"/>
              </a:solidFill>
              <a:highlight>
                <a:srgbClr val="FFFFFF"/>
              </a:highlight>
            </a:endParaRPr>
          </a:p>
          <a:p>
            <a:pPr indent="-311150" lvl="1" marL="914400" rtl="0" algn="l">
              <a:spcBef>
                <a:spcPts val="0"/>
              </a:spcBef>
              <a:spcAft>
                <a:spcPts val="0"/>
              </a:spcAft>
              <a:buSzPts val="1300"/>
              <a:buChar char="○"/>
            </a:pPr>
            <a:r>
              <a:rPr lang="en" sz="1300">
                <a:solidFill>
                  <a:srgbClr val="666666"/>
                </a:solidFill>
                <a:highlight>
                  <a:srgbClr val="FFFFFF"/>
                </a:highlight>
                <a:uFill>
                  <a:noFill/>
                </a:uFill>
                <a:hlinkClick r:id="rId3">
                  <a:extLst>
                    <a:ext uri="{A12FA001-AC4F-418D-AE19-62706E023703}">
                      <ahyp:hlinkClr val="tx"/>
                    </a:ext>
                  </a:extLst>
                </a:hlinkClick>
              </a:rPr>
              <a:t> Views</a:t>
            </a:r>
            <a:r>
              <a:rPr lang="en" sz="1300">
                <a:solidFill>
                  <a:srgbClr val="666666"/>
                </a:solidFill>
                <a:highlight>
                  <a:srgbClr val="FFFFFF"/>
                </a:highlight>
              </a:rPr>
              <a:t>: Polynomial Regression, Linear Regression, Random Forest</a:t>
            </a:r>
            <a:endParaRPr sz="1300">
              <a:solidFill>
                <a:srgbClr val="666666"/>
              </a:solidFill>
              <a:highlight>
                <a:srgbClr val="FFFFFF"/>
              </a:highlight>
            </a:endParaRPr>
          </a:p>
          <a:p>
            <a:pPr indent="-311150" lvl="1" marL="914400" rtl="0" algn="l">
              <a:spcBef>
                <a:spcPts val="0"/>
              </a:spcBef>
              <a:spcAft>
                <a:spcPts val="0"/>
              </a:spcAft>
              <a:buClr>
                <a:srgbClr val="666666"/>
              </a:buClr>
              <a:buSzPts val="1300"/>
              <a:buChar char="○"/>
            </a:pPr>
            <a:r>
              <a:rPr lang="en" sz="1300">
                <a:solidFill>
                  <a:srgbClr val="666666"/>
                </a:solidFill>
                <a:highlight>
                  <a:srgbClr val="FFFFFF"/>
                </a:highlight>
              </a:rPr>
              <a:t>Likes:  Linear Regression, Random Forest</a:t>
            </a:r>
            <a:endParaRPr sz="1300">
              <a:solidFill>
                <a:srgbClr val="666666"/>
              </a:solidFill>
              <a:highlight>
                <a:srgbClr val="FFFFFF"/>
              </a:highlight>
            </a:endParaRPr>
          </a:p>
          <a:p>
            <a:pPr indent="-311150" lvl="1" marL="914400" rtl="0" algn="l">
              <a:spcBef>
                <a:spcPts val="0"/>
              </a:spcBef>
              <a:spcAft>
                <a:spcPts val="0"/>
              </a:spcAft>
              <a:buClr>
                <a:srgbClr val="666666"/>
              </a:buClr>
              <a:buSzPts val="1300"/>
              <a:buChar char="○"/>
            </a:pPr>
            <a:r>
              <a:rPr lang="en" sz="1300">
                <a:solidFill>
                  <a:srgbClr val="666666"/>
                </a:solidFill>
                <a:highlight>
                  <a:srgbClr val="FFFFFF"/>
                </a:highlight>
              </a:rPr>
              <a:t>Comments: Linear Regression, Random Forest</a:t>
            </a:r>
            <a:endParaRPr sz="1300">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Classification</a:t>
            </a:r>
            <a:endParaRPr>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rPr>
              <a:t>Conclusion</a:t>
            </a:r>
            <a:endParaRPr>
              <a:solidFill>
                <a:srgbClr val="666666"/>
              </a:solidFill>
            </a:endParaRPr>
          </a:p>
          <a:p>
            <a:pPr indent="0" lvl="0" marL="0" rtl="0" algn="l">
              <a:spcBef>
                <a:spcPts val="1600"/>
              </a:spcBef>
              <a:spcAft>
                <a:spcPts val="0"/>
              </a:spcAft>
              <a:buNone/>
            </a:pPr>
            <a:r>
              <a:t/>
            </a:r>
            <a:endParaRPr>
              <a:solidFill>
                <a:srgbClr val="666666"/>
              </a:solidFill>
            </a:endParaRPr>
          </a:p>
          <a:p>
            <a:pPr indent="0" lvl="0" marL="0" rtl="0" algn="l">
              <a:spcBef>
                <a:spcPts val="1600"/>
              </a:spcBef>
              <a:spcAft>
                <a:spcPts val="1600"/>
              </a:spcAft>
              <a:buNone/>
            </a:pPr>
            <a:r>
              <a:rPr lang="en">
                <a:solidFill>
                  <a:srgbClr val="666666"/>
                </a:solidFill>
              </a:rPr>
              <a:t>*Will be shown at ipynb file</a:t>
            </a:r>
            <a:endParaRPr>
              <a:solidFill>
                <a:srgbClr val="6666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800">
                <a:solidFill>
                  <a:srgbClr val="000000"/>
                </a:solidFill>
              </a:rPr>
              <a:t>Thank you for watching!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a:t>
            </a:r>
            <a:r>
              <a:rPr lang="en"/>
              <a:t>ence </a:t>
            </a:r>
            <a:endParaRPr/>
          </a:p>
        </p:txBody>
      </p:sp>
      <p:sp>
        <p:nvSpPr>
          <p:cNvPr id="263" name="Google Shape;263;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Font typeface="Times New Roman"/>
              <a:buChar char="●"/>
            </a:pPr>
            <a:r>
              <a:rPr lang="en">
                <a:solidFill>
                  <a:srgbClr val="666666"/>
                </a:solidFill>
                <a:highlight>
                  <a:srgbClr val="FFFFFF"/>
                </a:highlight>
                <a:latin typeface="Times New Roman"/>
                <a:ea typeface="Times New Roman"/>
                <a:cs typeface="Times New Roman"/>
                <a:sym typeface="Times New Roman"/>
              </a:rPr>
              <a:t>Covington, P., Adams, J., &amp; Sargin, E. (n.d.). Deep Neural Networks for YouTube Recommendations. Retrieved April 15, 2020, from https://static.googleusercontent.com/media/research.google.com/zh-CN//pubs/archive/45530.pdf</a:t>
            </a:r>
            <a:endParaRPr>
              <a:solidFill>
                <a:srgbClr val="666666"/>
              </a:solidFill>
              <a:latin typeface="Times New Roman"/>
              <a:ea typeface="Times New Roman"/>
              <a:cs typeface="Times New Roman"/>
              <a:sym typeface="Times New Roman"/>
            </a:endParaRPr>
          </a:p>
          <a:p>
            <a:pPr indent="-311150" lvl="0" marL="457200" rtl="0" algn="l">
              <a:spcBef>
                <a:spcPts val="0"/>
              </a:spcBef>
              <a:spcAft>
                <a:spcPts val="0"/>
              </a:spcAft>
              <a:buClr>
                <a:srgbClr val="666666"/>
              </a:buClr>
              <a:buSzPts val="1300"/>
              <a:buFont typeface="Times New Roman"/>
              <a:buChar char="●"/>
            </a:pPr>
            <a:r>
              <a:rPr lang="en">
                <a:solidFill>
                  <a:srgbClr val="666666"/>
                </a:solidFill>
                <a:highlight>
                  <a:srgbClr val="FFFFFF"/>
                </a:highlight>
                <a:latin typeface="Times New Roman"/>
                <a:ea typeface="Times New Roman"/>
                <a:cs typeface="Times New Roman"/>
                <a:sym typeface="Times New Roman"/>
              </a:rPr>
              <a:t>Dataset Address: https://www.kaggle.com/datasnaek/youtube-new</a:t>
            </a:r>
            <a:endParaRPr>
              <a:solidFill>
                <a:srgbClr val="666666"/>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Introduction &amp; Background</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YouTube is the world’s largest platform for creating, sharing and discovering video content. As the world-famous video website, YouTube maintains an enormous large scale dataset, and the recommendation system is responsible for helping more than a billion users discover personalized content from an ever-growing corpus of videos.  </a:t>
            </a:r>
            <a:endParaRPr/>
          </a:p>
          <a:p>
            <a:pPr indent="-311150" lvl="0" marL="457200" rtl="0" algn="l">
              <a:spcBef>
                <a:spcPts val="0"/>
              </a:spcBef>
              <a:spcAft>
                <a:spcPts val="0"/>
              </a:spcAft>
              <a:buSzPts val="1300"/>
              <a:buChar char="●"/>
            </a:pPr>
            <a:r>
              <a:rPr lang="en"/>
              <a:t>To de</a:t>
            </a:r>
            <a:r>
              <a:rPr lang="en"/>
              <a:t>termine the year’s top-trending videos,  YouTube uses a combination of factors including measuring users interactions(number of views, shares, comments and likes). </a:t>
            </a:r>
            <a:endParaRPr/>
          </a:p>
          <a:p>
            <a:pPr indent="-311150" lvl="0" marL="457200" rtl="0" algn="l">
              <a:spcBef>
                <a:spcPts val="0"/>
              </a:spcBef>
              <a:spcAft>
                <a:spcPts val="0"/>
              </a:spcAft>
              <a:buSzPts val="1300"/>
              <a:buChar char="●"/>
            </a:pPr>
            <a:r>
              <a:rPr lang="en"/>
              <a:t>Therefore,  this project is based on dataset for recording daily record of the top-trending YouTube videos, which is aiming to perform analysis, </a:t>
            </a:r>
            <a:r>
              <a:rPr lang="en"/>
              <a:t>visualization, prediction and recommendation.</a:t>
            </a:r>
            <a:r>
              <a:rPr lang="en"/>
              <a:t> </a:t>
            </a:r>
            <a:endParaRPr/>
          </a:p>
          <a:p>
            <a:pPr indent="-311150" lvl="0" marL="457200" rtl="0" algn="l">
              <a:spcBef>
                <a:spcPts val="0"/>
              </a:spcBef>
              <a:spcAft>
                <a:spcPts val="0"/>
              </a:spcAft>
              <a:buSzPts val="1300"/>
              <a:buChar char="●"/>
            </a:pPr>
            <a:r>
              <a:rPr lang="en"/>
              <a:t>Based on the result, we could plan to be extracted about personal preferences of users from all over the world in this dataset, which will contribute to the training of several prediction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a:t>
            </a:r>
            <a:r>
              <a:rPr lang="en"/>
              <a:t>ectives &amp; Motivations</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a:solidFill>
                  <a:srgbClr val="666666"/>
                </a:solidFill>
              </a:rPr>
              <a:t>Online video website and SNS have changed the way of soci</a:t>
            </a:r>
            <a:r>
              <a:rPr lang="en">
                <a:solidFill>
                  <a:srgbClr val="666666"/>
                </a:solidFill>
              </a:rPr>
              <a:t>ety about how to get information, entertain, build relationship, business marketing and daily life style. </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YouTube is one of the most important components  in this visual community. It  has huge influence on every user, especially the millennials (Gen Y), and it is also the platform for commercial companies, </a:t>
            </a:r>
            <a:r>
              <a:rPr lang="en">
                <a:solidFill>
                  <a:srgbClr val="666666"/>
                </a:solidFill>
              </a:rPr>
              <a:t>traditional &amp; </a:t>
            </a:r>
            <a:r>
              <a:rPr lang="en">
                <a:solidFill>
                  <a:srgbClr val="666666"/>
                </a:solidFill>
              </a:rPr>
              <a:t>streaming media platforms, self-media (such as K.O.L, influencer, independent YouTuber), to interact with their </a:t>
            </a:r>
            <a:r>
              <a:rPr lang="en">
                <a:solidFill>
                  <a:srgbClr val="666666"/>
                </a:solidFill>
              </a:rPr>
              <a:t>target market, </a:t>
            </a:r>
            <a:r>
              <a:rPr lang="en">
                <a:solidFill>
                  <a:srgbClr val="666666"/>
                </a:solidFill>
              </a:rPr>
              <a:t> potential customers and followers..</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Understand the data logic, relationship and patterns  behind  YouTube trending videos, will help all the creators, users and </a:t>
            </a:r>
            <a:r>
              <a:rPr lang="en">
                <a:solidFill>
                  <a:srgbClr val="666666"/>
                </a:solidFill>
              </a:rPr>
              <a:t>commercial activities </a:t>
            </a:r>
            <a:r>
              <a:rPr lang="en">
                <a:solidFill>
                  <a:srgbClr val="666666"/>
                </a:solidFill>
                <a:highlight>
                  <a:srgbClr val="FFFFFF"/>
                </a:highlight>
              </a:rPr>
              <a:t>maximize the utilization of resources.</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113" name="Google Shape;113;p17"/>
          <p:cNvSpPr txBox="1"/>
          <p:nvPr>
            <p:ph idx="1" type="body"/>
          </p:nvPr>
        </p:nvSpPr>
        <p:spPr>
          <a:xfrm>
            <a:off x="729450" y="2078875"/>
            <a:ext cx="7894200" cy="294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a:solidFill>
                  <a:srgbClr val="666666"/>
                </a:solidFill>
                <a:highlight>
                  <a:srgbClr val="FFFFFF"/>
                </a:highlight>
              </a:rPr>
              <a:t>Programming language :Python</a:t>
            </a:r>
            <a:endParaRPr>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Basic tools :numpy, pandas, seaborn, matplotlib, json, datetime, IPython, glob</a:t>
            </a:r>
            <a:endParaRPr>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Data Visualization: </a:t>
            </a:r>
            <a:r>
              <a:rPr lang="en">
                <a:solidFill>
                  <a:srgbClr val="666666"/>
                </a:solidFill>
              </a:rPr>
              <a:t>Bar chart, Scatter plot, Heat map, WordCloud, Box plot, Distribution diagram</a:t>
            </a:r>
            <a:endParaRPr>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Machine Learning tools: train_test_split, LinearRegression, PolynomialFeatures, r2_scores</a:t>
            </a:r>
            <a:endParaRPr>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Advanced Tools: nltk, WordCloud, spacy, TextBlob</a:t>
            </a:r>
            <a:endParaRPr>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Algorithm: Machine Learning (Linear Regression, Random Forest, K-fold training, r2_score), Natural Language Processing(Word frequency </a:t>
            </a:r>
            <a:r>
              <a:rPr lang="en">
                <a:solidFill>
                  <a:srgbClr val="666666"/>
                </a:solidFill>
                <a:highlight>
                  <a:srgbClr val="FFFFFF"/>
                </a:highlight>
              </a:rPr>
              <a:t>statistic</a:t>
            </a:r>
            <a:r>
              <a:rPr lang="en">
                <a:solidFill>
                  <a:srgbClr val="666666"/>
                </a:solidFill>
                <a:highlight>
                  <a:srgbClr val="FFFFFF"/>
                </a:highlight>
              </a:rPr>
              <a:t>, Sentiment </a:t>
            </a:r>
            <a:r>
              <a:rPr lang="en">
                <a:solidFill>
                  <a:srgbClr val="666666"/>
                </a:solidFill>
                <a:highlight>
                  <a:srgbClr val="FFFFFF"/>
                </a:highlight>
              </a:rPr>
              <a:t>recognition</a:t>
            </a:r>
            <a:r>
              <a:rPr lang="en">
                <a:solidFill>
                  <a:srgbClr val="666666"/>
                </a:solidFill>
                <a:highlight>
                  <a:srgbClr val="FFFFFF"/>
                </a:highlight>
              </a:rPr>
              <a:t>)</a:t>
            </a:r>
            <a:endParaRPr>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a:t>
            </a:r>
            <a:r>
              <a:rPr lang="en"/>
              <a:t>uction of the dataset</a:t>
            </a:r>
            <a:endParaRPr/>
          </a:p>
        </p:txBody>
      </p:sp>
      <p:sp>
        <p:nvSpPr>
          <p:cNvPr id="119" name="Google Shape;119;p18"/>
          <p:cNvSpPr txBox="1"/>
          <p:nvPr>
            <p:ph idx="1" type="body"/>
          </p:nvPr>
        </p:nvSpPr>
        <p:spPr>
          <a:xfrm>
            <a:off x="729450" y="2078875"/>
            <a:ext cx="78966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a:solidFill>
                  <a:srgbClr val="666666"/>
                </a:solidFill>
              </a:rPr>
              <a:t>Dataset Kaggle: </a:t>
            </a:r>
            <a:r>
              <a:rPr lang="en" u="sng">
                <a:solidFill>
                  <a:srgbClr val="666666"/>
                </a:solidFill>
                <a:hlinkClick r:id="rId3">
                  <a:extLst>
                    <a:ext uri="{A12FA001-AC4F-418D-AE19-62706E023703}">
                      <ahyp:hlinkClr val="tx"/>
                    </a:ext>
                  </a:extLst>
                </a:hlinkClick>
              </a:rPr>
              <a:t>Trending YouTube Video Statistics</a:t>
            </a:r>
            <a:endParaRPr>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C</a:t>
            </a:r>
            <a:r>
              <a:rPr lang="en">
                <a:solidFill>
                  <a:srgbClr val="666666"/>
                </a:solidFill>
              </a:rPr>
              <a:t>ontains daily top-trending videos’ information from 10 regions (up to 200 per day)*</a:t>
            </a:r>
            <a:endParaRPr>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highlight>
                  <a:srgbClr val="FFFFFF"/>
                </a:highlight>
              </a:rPr>
              <a:t>US, GB, DE, CA, FR, RU, MX, KR, JP, IN</a:t>
            </a:r>
            <a:endParaRPr sz="1300">
              <a:solidFill>
                <a:srgbClr val="666666"/>
              </a:solidFill>
              <a:highlight>
                <a:srgbClr val="FFFFFF"/>
              </a:highlight>
            </a:endParaRPr>
          </a:p>
          <a:p>
            <a:pPr indent="-311150" lvl="1" marL="914400" rtl="0" algn="l">
              <a:spcBef>
                <a:spcPts val="0"/>
              </a:spcBef>
              <a:spcAft>
                <a:spcPts val="0"/>
              </a:spcAft>
              <a:buClr>
                <a:srgbClr val="666666"/>
              </a:buClr>
              <a:buSzPts val="1300"/>
              <a:buChar char="○"/>
            </a:pPr>
            <a:r>
              <a:rPr lang="en" sz="1300">
                <a:solidFill>
                  <a:srgbClr val="666666"/>
                </a:solidFill>
                <a:highlight>
                  <a:srgbClr val="FFFFFF"/>
                </a:highlight>
              </a:rPr>
              <a:t>(USA, Great Britain, Germany, Canada, France,Russia, Mexico, South Korea, Japan and India )</a:t>
            </a:r>
            <a:endParaRPr sz="1300">
              <a:solidFill>
                <a:srgbClr val="666666"/>
              </a:solidFill>
              <a:highlight>
                <a:srgbClr val="FFFFFF"/>
              </a:highlight>
            </a:endParaRPr>
          </a:p>
          <a:p>
            <a:pPr indent="-311150" lvl="0" marL="457200" rtl="0" algn="l">
              <a:spcBef>
                <a:spcPts val="0"/>
              </a:spcBef>
              <a:spcAft>
                <a:spcPts val="0"/>
              </a:spcAft>
              <a:buClr>
                <a:srgbClr val="666666"/>
              </a:buClr>
              <a:buSzPts val="1300"/>
              <a:buChar char="●"/>
            </a:pPr>
            <a:r>
              <a:rPr lang="en">
                <a:solidFill>
                  <a:srgbClr val="666666"/>
                </a:solidFill>
                <a:highlight>
                  <a:srgbClr val="FFFFFF"/>
                </a:highlight>
              </a:rPr>
              <a:t>Each region’s data is in a separate file. Data includes the video title, channel title, publish time, tags, views, likes and dislikes, description, and comment count(16 columns)</a:t>
            </a:r>
            <a:endParaRPr>
              <a:solidFill>
                <a:srgbClr val="666666"/>
              </a:solidFill>
              <a:highlight>
                <a:srgbClr val="FFFFFF"/>
              </a:highlight>
            </a:endParaRPr>
          </a:p>
          <a:p>
            <a:pPr indent="-311150" lvl="1" marL="914400" rtl="0" algn="l">
              <a:spcBef>
                <a:spcPts val="0"/>
              </a:spcBef>
              <a:spcAft>
                <a:spcPts val="0"/>
              </a:spcAft>
              <a:buClr>
                <a:srgbClr val="666666"/>
              </a:buClr>
              <a:buSzPts val="1300"/>
              <a:buChar char="○"/>
            </a:pPr>
            <a:r>
              <a:rPr lang="en" sz="1300">
                <a:solidFill>
                  <a:srgbClr val="666666"/>
                </a:solidFill>
                <a:highlight>
                  <a:srgbClr val="FFFFFF"/>
                </a:highlight>
              </a:rPr>
              <a:t>video_id, trending_date, title, channel_title, category_id, publish_time, tags, views, likes, dislikes, comment_count, thumbnail_link, comments_disabled, ratings_disabled, video_error_or_removed, description</a:t>
            </a:r>
            <a:endParaRPr sz="1300">
              <a:solidFill>
                <a:srgbClr val="666666"/>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pr</a:t>
            </a:r>
            <a:r>
              <a:rPr lang="en"/>
              <a:t>eparation </a:t>
            </a:r>
            <a:endParaRPr/>
          </a:p>
        </p:txBody>
      </p:sp>
      <p:sp>
        <p:nvSpPr>
          <p:cNvPr id="125" name="Google Shape;125;p19"/>
          <p:cNvSpPr txBox="1"/>
          <p:nvPr>
            <p:ph idx="1" type="body"/>
          </p:nvPr>
        </p:nvSpPr>
        <p:spPr>
          <a:xfrm>
            <a:off x="875825" y="1777675"/>
            <a:ext cx="8414700" cy="381900"/>
          </a:xfrm>
          <a:prstGeom prst="rect">
            <a:avLst/>
          </a:prstGeom>
        </p:spPr>
        <p:txBody>
          <a:bodyPr anchorCtr="0" anchor="t" bIns="91425" lIns="91425" spcFirstLastPara="1" rIns="91425" wrap="square" tIns="91425">
            <a:noAutofit/>
          </a:bodyPr>
          <a:lstStyle/>
          <a:p>
            <a:pPr indent="0" lvl="0" marL="0" rtl="0" algn="l">
              <a:spcBef>
                <a:spcPts val="1200"/>
              </a:spcBef>
              <a:spcAft>
                <a:spcPts val="200"/>
              </a:spcAft>
              <a:buNone/>
            </a:pPr>
            <a:r>
              <a:rPr b="1" lang="en">
                <a:solidFill>
                  <a:srgbClr val="666666"/>
                </a:solidFill>
                <a:highlight>
                  <a:srgbClr val="FFFFFF"/>
                </a:highlight>
              </a:rPr>
              <a:t>Datetime format of Trending date and Publish time</a:t>
            </a:r>
            <a:endParaRPr>
              <a:solidFill>
                <a:srgbClr val="666666"/>
              </a:solidFill>
            </a:endParaRPr>
          </a:p>
        </p:txBody>
      </p:sp>
      <p:pic>
        <p:nvPicPr>
          <p:cNvPr id="126" name="Google Shape;126;p19"/>
          <p:cNvPicPr preferRelativeResize="0"/>
          <p:nvPr/>
        </p:nvPicPr>
        <p:blipFill>
          <a:blip r:embed="rId3">
            <a:alphaModFix/>
          </a:blip>
          <a:stretch>
            <a:fillRect/>
          </a:stretch>
        </p:blipFill>
        <p:spPr>
          <a:xfrm>
            <a:off x="1100525" y="2393388"/>
            <a:ext cx="6212160" cy="844288"/>
          </a:xfrm>
          <a:prstGeom prst="rect">
            <a:avLst/>
          </a:prstGeom>
          <a:noFill/>
          <a:ln>
            <a:noFill/>
          </a:ln>
        </p:spPr>
      </p:pic>
      <p:pic>
        <p:nvPicPr>
          <p:cNvPr id="127" name="Google Shape;127;p19"/>
          <p:cNvPicPr preferRelativeResize="0"/>
          <p:nvPr/>
        </p:nvPicPr>
        <p:blipFill>
          <a:blip r:embed="rId4">
            <a:alphaModFix/>
          </a:blip>
          <a:stretch>
            <a:fillRect/>
          </a:stretch>
        </p:blipFill>
        <p:spPr>
          <a:xfrm>
            <a:off x="1052150" y="3471500"/>
            <a:ext cx="6212149" cy="11597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preparation</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0"/>
          <p:cNvPicPr preferRelativeResize="0"/>
          <p:nvPr/>
        </p:nvPicPr>
        <p:blipFill>
          <a:blip r:embed="rId3">
            <a:alphaModFix/>
          </a:blip>
          <a:stretch>
            <a:fillRect/>
          </a:stretch>
        </p:blipFill>
        <p:spPr>
          <a:xfrm>
            <a:off x="850800" y="2140675"/>
            <a:ext cx="7113572" cy="1013850"/>
          </a:xfrm>
          <a:prstGeom prst="rect">
            <a:avLst/>
          </a:prstGeom>
          <a:noFill/>
          <a:ln>
            <a:noFill/>
          </a:ln>
        </p:spPr>
      </p:pic>
      <p:pic>
        <p:nvPicPr>
          <p:cNvPr id="135" name="Google Shape;135;p20"/>
          <p:cNvPicPr preferRelativeResize="0"/>
          <p:nvPr/>
        </p:nvPicPr>
        <p:blipFill>
          <a:blip r:embed="rId4">
            <a:alphaModFix/>
          </a:blip>
          <a:stretch>
            <a:fillRect/>
          </a:stretch>
        </p:blipFill>
        <p:spPr>
          <a:xfrm>
            <a:off x="596350" y="3077775"/>
            <a:ext cx="7468918" cy="1013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and preparation</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a:solidFill>
                  <a:srgbClr val="666666"/>
                </a:solidFill>
              </a:rPr>
              <a:t>Assignment of the film category</a:t>
            </a:r>
            <a:endParaRPr>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highlight>
                  <a:srgbClr val="FFFFFF"/>
                </a:highlight>
              </a:rPr>
              <a:t>connect the films with the categories they belong to</a:t>
            </a:r>
            <a:endParaRPr sz="1300">
              <a:solidFill>
                <a:srgbClr val="666666"/>
              </a:solidFill>
              <a:highlight>
                <a:srgbClr val="FFFFFF"/>
              </a:highlight>
            </a:endParaRPr>
          </a:p>
          <a:p>
            <a:pPr indent="-311150" lvl="1" marL="914400" rtl="0" algn="l">
              <a:spcBef>
                <a:spcPts val="0"/>
              </a:spcBef>
              <a:spcAft>
                <a:spcPts val="0"/>
              </a:spcAft>
              <a:buClr>
                <a:srgbClr val="666666"/>
              </a:buClr>
              <a:buSzPts val="1300"/>
              <a:buChar char="○"/>
            </a:pPr>
            <a:r>
              <a:rPr lang="en" sz="1300">
                <a:solidFill>
                  <a:srgbClr val="666666"/>
                </a:solidFill>
                <a:highlight>
                  <a:srgbClr val="FFFFFF"/>
                </a:highlight>
              </a:rPr>
              <a:t>associate the information in two files: USvideos.csv and US_category_id.json</a:t>
            </a:r>
            <a:endParaRPr sz="1300">
              <a:solidFill>
                <a:srgbClr val="666666"/>
              </a:solidFill>
              <a:highlight>
                <a:srgbClr val="FFFFFF"/>
              </a:highlight>
            </a:endParaRPr>
          </a:p>
          <a:p>
            <a:pPr indent="0" lvl="0" marL="0" rtl="0" algn="l">
              <a:spcBef>
                <a:spcPts val="1600"/>
              </a:spcBef>
              <a:spcAft>
                <a:spcPts val="0"/>
              </a:spcAft>
              <a:buNone/>
            </a:pPr>
            <a:r>
              <a:t/>
            </a:r>
            <a:endParaRPr>
              <a:solidFill>
                <a:srgbClr val="666666"/>
              </a:solidFill>
              <a:highlight>
                <a:srgbClr val="FFFFFF"/>
              </a:highlight>
            </a:endParaRPr>
          </a:p>
          <a:p>
            <a:pPr indent="-311150" lvl="0" marL="457200" rtl="0" algn="l">
              <a:spcBef>
                <a:spcPts val="1600"/>
              </a:spcBef>
              <a:spcAft>
                <a:spcPts val="0"/>
              </a:spcAft>
              <a:buClr>
                <a:srgbClr val="666666"/>
              </a:buClr>
              <a:buSzPts val="1300"/>
              <a:buChar char="●"/>
            </a:pPr>
            <a:r>
              <a:rPr lang="en">
                <a:solidFill>
                  <a:srgbClr val="666666"/>
                </a:solidFill>
                <a:highlight>
                  <a:srgbClr val="FFFFFF"/>
                </a:highlight>
              </a:rPr>
              <a:t>Duplicate Data</a:t>
            </a:r>
            <a:endParaRPr>
              <a:solidFill>
                <a:srgbClr val="666666"/>
              </a:solidFill>
              <a:highlight>
                <a:srgbClr val="FFFFFF"/>
              </a:highlight>
            </a:endParaRPr>
          </a:p>
          <a:p>
            <a:pPr indent="0" lvl="0" marL="0" rtl="0" algn="l">
              <a:spcBef>
                <a:spcPts val="1600"/>
              </a:spcBef>
              <a:spcAft>
                <a:spcPts val="1600"/>
              </a:spcAft>
              <a:buNone/>
            </a:pPr>
            <a:r>
              <a:t/>
            </a:r>
            <a:endParaRPr>
              <a:solidFill>
                <a:srgbClr val="666666"/>
              </a:solidFill>
            </a:endParaRPr>
          </a:p>
        </p:txBody>
      </p:sp>
      <p:pic>
        <p:nvPicPr>
          <p:cNvPr id="142" name="Google Shape;142;p21"/>
          <p:cNvPicPr preferRelativeResize="0"/>
          <p:nvPr/>
        </p:nvPicPr>
        <p:blipFill>
          <a:blip r:embed="rId3">
            <a:alphaModFix/>
          </a:blip>
          <a:stretch>
            <a:fillRect/>
          </a:stretch>
        </p:blipFill>
        <p:spPr>
          <a:xfrm>
            <a:off x="729450" y="3790900"/>
            <a:ext cx="8022976" cy="973298"/>
          </a:xfrm>
          <a:prstGeom prst="rect">
            <a:avLst/>
          </a:prstGeom>
          <a:noFill/>
          <a:ln>
            <a:noFill/>
          </a:ln>
        </p:spPr>
      </p:pic>
      <p:pic>
        <p:nvPicPr>
          <p:cNvPr id="143" name="Google Shape;143;p21"/>
          <p:cNvPicPr preferRelativeResize="0"/>
          <p:nvPr/>
        </p:nvPicPr>
        <p:blipFill>
          <a:blip r:embed="rId4">
            <a:alphaModFix/>
          </a:blip>
          <a:stretch>
            <a:fillRect/>
          </a:stretch>
        </p:blipFill>
        <p:spPr>
          <a:xfrm>
            <a:off x="729450" y="2944162"/>
            <a:ext cx="7688700" cy="239989"/>
          </a:xfrm>
          <a:prstGeom prst="rect">
            <a:avLst/>
          </a:prstGeom>
          <a:noFill/>
          <a:ln>
            <a:noFill/>
          </a:ln>
        </p:spPr>
      </p:pic>
      <p:pic>
        <p:nvPicPr>
          <p:cNvPr id="144" name="Google Shape;144;p21"/>
          <p:cNvPicPr preferRelativeResize="0"/>
          <p:nvPr/>
        </p:nvPicPr>
        <p:blipFill>
          <a:blip r:embed="rId5">
            <a:alphaModFix/>
          </a:blip>
          <a:stretch>
            <a:fillRect/>
          </a:stretch>
        </p:blipFill>
        <p:spPr>
          <a:xfrm>
            <a:off x="729450" y="3184138"/>
            <a:ext cx="7576457" cy="24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