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85348"/>
  </p:normalViewPr>
  <p:slideViewPr>
    <p:cSldViewPr>
      <p:cViewPr>
        <p:scale>
          <a:sx n="86" d="100"/>
          <a:sy n="86" d="100"/>
        </p:scale>
        <p:origin x="98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C985-6738-F94E-86F0-33050EF215EC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0E50-7642-B748-8179-B476BC54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Kernal</a:t>
            </a:r>
            <a:r>
              <a:rPr lang="en-US" dirty="0"/>
              <a:t> core piece of </a:t>
            </a:r>
            <a:r>
              <a:rPr lang="en-US" dirty="0" err="1"/>
              <a:t>os</a:t>
            </a:r>
            <a:r>
              <a:rPr lang="en-US" dirty="0"/>
              <a:t> provides services other layers rely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9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/1*txt</a:t>
            </a:r>
          </a:p>
          <a:p>
            <a:r>
              <a:rPr lang="en-US" dirty="0" err="1"/>
              <a:t>carboncopycloner</a:t>
            </a:r>
            <a:r>
              <a:rPr lang="en-US" dirty="0"/>
              <a:t> mac 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–t, give us files most recent first</a:t>
            </a:r>
          </a:p>
          <a:p>
            <a:r>
              <a:rPr lang="en-US" dirty="0"/>
              <a:t>ls –t | head -1, name of the newest file in the directory</a:t>
            </a:r>
          </a:p>
          <a:p>
            <a:r>
              <a:rPr lang="en-US" dirty="0"/>
              <a:t>ls –t | head -1 | </a:t>
            </a:r>
            <a:r>
              <a:rPr lang="en-US" dirty="0" err="1"/>
              <a:t>wc</a:t>
            </a:r>
            <a:r>
              <a:rPr lang="en-US" dirty="0"/>
              <a:t> –c, how many characters the name have</a:t>
            </a:r>
          </a:p>
          <a:p>
            <a:r>
              <a:rPr lang="en-US" dirty="0"/>
              <a:t>ls –t *.txt | </a:t>
            </a:r>
            <a:r>
              <a:rPr lang="en-US" dirty="0" err="1"/>
              <a:t>wc</a:t>
            </a:r>
            <a:r>
              <a:rPr lang="en-US" dirty="0"/>
              <a:t> –l, count how many txt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 *.txt | head -10 | sort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-l practice*.txt | head -2|sort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n1 or 1</a:t>
            </a:r>
            <a:r>
              <a:rPr lang="zh-CN" altLang="en-US" dirty="0"/>
              <a:t>都可以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1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 include the current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.| grep "p"</a:t>
            </a:r>
          </a:p>
          <a:p>
            <a:r>
              <a:rPr lang="en-US" dirty="0"/>
              <a:t>current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list</a:t>
            </a:r>
          </a:p>
          <a:p>
            <a:r>
              <a:rPr lang="en-US" dirty="0"/>
              <a:t>ls –l, longlisting</a:t>
            </a:r>
          </a:p>
          <a:p>
            <a:r>
              <a:rPr lang="en-US" dirty="0"/>
              <a:t>Start with d/-, d is node of subtree,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is always relative to the current working </a:t>
            </a:r>
            <a:r>
              <a:rPr lang="en-US" dirty="0" err="1"/>
              <a:t>directoru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k, clear screen</a:t>
            </a:r>
          </a:p>
          <a:p>
            <a:r>
              <a:rPr lang="en-US" dirty="0"/>
              <a:t>Clear, clear screen</a:t>
            </a:r>
          </a:p>
          <a:p>
            <a:r>
              <a:rPr lang="en-US" dirty="0"/>
              <a:t>History, list all the commands I just run even if I shut down the shell</a:t>
            </a:r>
          </a:p>
          <a:p>
            <a:r>
              <a:rPr lang="en-US" dirty="0"/>
              <a:t>There will be a list of commands you executed with #, type !#, you can execute the command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4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.., listing the staff in parent directory</a:t>
            </a:r>
          </a:p>
          <a:p>
            <a:r>
              <a:rPr lang="en-US" dirty="0"/>
              <a:t>Ls ../.., go to parent’s parent</a:t>
            </a:r>
          </a:p>
          <a:p>
            <a:r>
              <a:rPr lang="en-US" dirty="0"/>
              <a:t>Ls –l/Users, give a long list of user 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–al, will list most files with names beginning with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 –l .eclipse, shows what in eclipse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4*.pdf, list the pdf file starts with 4</a:t>
            </a:r>
          </a:p>
          <a:p>
            <a:r>
              <a:rPr lang="en-US" dirty="0"/>
              <a:t>Ls 4*A*.pdf, list the pdf file starts with 4 and have a A in the file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1.txt,</a:t>
            </a:r>
          </a:p>
          <a:p>
            <a:r>
              <a:rPr lang="en-US" dirty="0"/>
              <a:t>cat 1.txt 2.txt</a:t>
            </a:r>
          </a:p>
          <a:p>
            <a:r>
              <a:rPr lang="en-US" dirty="0"/>
              <a:t>more is for long files, only show one page, press space to continue displaying another page, once the page is gone, you can’t scroll back</a:t>
            </a:r>
          </a:p>
          <a:p>
            <a:r>
              <a:rPr lang="en-US" dirty="0"/>
              <a:t>less allows you to display a page at once and scroll back and forward, shift less than, shift greater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3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lines1.txt</a:t>
            </a:r>
          </a:p>
          <a:p>
            <a:r>
              <a:rPr lang="en-US" dirty="0"/>
              <a:t>head -2 lines1.txt, display first two 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1.txt 1a.txt</a:t>
            </a:r>
          </a:p>
          <a:p>
            <a:r>
              <a:rPr lang="en-US" dirty="0"/>
              <a:t>ls 1*.txt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0E50-7642-B748-8179-B476BC5461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3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1600200"/>
            <a:ext cx="5740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Notes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5007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95400" y="2006600"/>
            <a:ext cx="67691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(Computer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Systems)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Summer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2,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2018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session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Northeastern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University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Silicon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Valley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Campus.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295400" y="3302000"/>
            <a:ext cx="525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2916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291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916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82700" y="3873500"/>
            <a:ext cx="127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Philip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Gust,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82700" y="4191000"/>
            <a:ext cx="1955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Clinical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Instructor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4457700"/>
            <a:ext cx="3746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Department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UsingtheBashCommandShell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74900"/>
            <a:ext cx="762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35200"/>
            <a:ext cx="7480300" cy="401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651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</a:p>
          <a:p>
            <a:pPr>
              <a:lnSpc>
                <a:spcPts val="2000"/>
              </a:lnSpc>
              <a:tabLst>
                <a:tab pos="1651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</a:p>
          <a:p>
            <a:pPr>
              <a:lnSpc>
                <a:spcPts val="2500"/>
              </a:lnSpc>
              <a:tabLst>
                <a:tab pos="1651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option.</a:t>
            </a:r>
          </a:p>
          <a:p>
            <a:pPr>
              <a:lnSpc>
                <a:spcPts val="15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$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ls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-l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total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19621</a:t>
            </a:r>
          </a:p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drwxrwxr-x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4096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Dec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09:59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uml</a:t>
            </a:r>
          </a:p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-rw-rw-r--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5341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Dec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08:38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uml.jpg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drwxr-xr-x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4096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Feb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2006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univ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drwxr-xr-x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4096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Dec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9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urlspedia</a:t>
            </a:r>
          </a:p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-rw-r--r--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276480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Dec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9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urlspedia.tar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drwxr-xr-x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8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4096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Nov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usr</a:t>
            </a:r>
          </a:p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-rwxr-xr-x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root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3192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Nov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webthumb.php</a:t>
            </a:r>
          </a:p>
          <a:p>
            <a:pPr>
              <a:lnSpc>
                <a:spcPts val="17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-rw-rw-r--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20480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Nov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webthumb.tar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-rw-rw-r--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5654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Aug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9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yourfile.mid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-rw-rw-r--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amrood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166255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Aug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9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2007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66" dirty="0">
                <a:solidFill>
                  <a:srgbClr val="000000"/>
                </a:solidFill>
                <a:latin typeface="Andale Mono" pitchFamily="18" charset="0"/>
                <a:cs typeface="Andale Mono" pitchFamily="18" charset="0"/>
              </a:rPr>
              <a:t>yourfile.swf</a:t>
            </a:r>
          </a:p>
          <a:p>
            <a:pPr>
              <a:lnSpc>
                <a:spcPts val="3400"/>
              </a:lnSpc>
              <a:tabLst>
                <a:tab pos="1651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starting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d.....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uml,</a:t>
            </a:r>
          </a:p>
          <a:p>
            <a:pPr>
              <a:lnSpc>
                <a:spcPts val="2100"/>
              </a:lnSpc>
              <a:tabLst>
                <a:tab pos="1651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univ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urlspedia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UsingtheBashCommandShell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36800"/>
            <a:ext cx="762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73914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track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"are"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filesystem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useful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absolute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"/home/&lt;user_name&gt;")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"some_dir"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absolute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("/home/&lt;user_name&gt;/some_dir")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relative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("some_dir").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UsingtheBashCommandShell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76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46300"/>
            <a:ext cx="73914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aware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appropriately.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generates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typical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default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unless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otherwise.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CommandCompletion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49500"/>
            <a:ext cx="762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7345537" cy="33947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something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you've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partially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etc.).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Suppose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"constantine-monks-and-willy-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wonka.txt"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const",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assuming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unique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(i.e.: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"const").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unique,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twice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completions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738465" cy="151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Interactive History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762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0104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track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you've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press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up-arrow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key,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next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newest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issued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re-execute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UsingtheBashCommandShell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08200"/>
            <a:ext cx="2857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35000" y="2603500"/>
            <a:ext cx="1292790" cy="26083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pwd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/etc/default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my_dir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$HOME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16200" y="2603500"/>
            <a:ext cx="5351145" cy="28584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"present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directory",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HOME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"/etc/default"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"my_dir"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suB-directory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”HOME". Take to home 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ListingDirectoryContent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60600"/>
            <a:ext cx="127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20900"/>
            <a:ext cx="6350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6891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"ls"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command:</a:t>
            </a:r>
          </a:p>
          <a:p>
            <a:pPr>
              <a:lnSpc>
                <a:spcPts val="2700"/>
              </a:lnSpc>
              <a:tabLst>
                <a:tab pos="16891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35000" y="2959100"/>
            <a:ext cx="12573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dir_name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*.jpg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*.jpeg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16200" y="2971800"/>
            <a:ext cx="54102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“dir_name”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(detailed)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</a:t>
            </a:r>
          </a:p>
          <a:p>
            <a:pPr>
              <a:lnSpc>
                <a:spcPts val="30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"hidden"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(those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start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'.'),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(detailed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format)</a:t>
            </a:r>
          </a:p>
          <a:p>
            <a:pPr>
              <a:lnSpc>
                <a:spcPts val="30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ending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“.jpg”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“.jpeg”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(presumably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JPEG</a:t>
            </a:r>
          </a:p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image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files)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</a:p>
          <a:p>
            <a:pPr>
              <a:lnSpc>
                <a:spcPts val="29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working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directory,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sorted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recently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created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first,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oldest</a:t>
            </a:r>
            <a:r>
              <a:rPr lang="en-US" altLang="zh-CN" sz="16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97200"/>
            <a:ext cx="7493000" cy="204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ListingDirectoryContent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08200"/>
            <a:ext cx="7378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Here's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annotated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ViewingandEditingFiles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62200"/>
            <a:ext cx="762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35200"/>
            <a:ext cx="7911140" cy="4253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 contents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 specified file to the screen(one 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 specified and each 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 printed to the screen-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oneconcatenated</a:t>
            </a:r>
            <a:endParaRPr lang="en-US" altLang="zh-CN" sz="2083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 the other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filename, </a:t>
            </a:r>
            <a:r>
              <a:rPr lang="en-US" altLang="zh-CN" sz="2083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 long files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thecontents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thespecifiedfiletothescreen,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pauseoncethe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havefilledtheavailablescreenreal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estatebeforeprintingmore;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whenpaused: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ENTER=moveonelinedown,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SPACEBAR=pagedown,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q=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printing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Likemore,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youcanmoveforwards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andbackwards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throughout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thefile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usingthearrow,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page-up,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andpage-downkeys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utilityis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ViewingandEditingFiles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36800"/>
            <a:ext cx="762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97100"/>
            <a:ext cx="5202963" cy="30228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thefirst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afile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head-n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thefirst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afile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tail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 last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afile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tail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 last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20700"/>
            <a:ext cx="7493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/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1917700"/>
            <a:ext cx="76200" cy="419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778000"/>
            <a:ext cx="7645400" cy="471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begin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exploring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(CLI)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concept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execute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particular,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common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defined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(Portable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standard.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commonly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interacting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concept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“software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tools”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combining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them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Finally,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briefly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scripting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language,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write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scripts.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ViewingandEditingFiles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98700"/>
            <a:ext cx="76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589770" cy="19488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 file using the vi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havevi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insomeform,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usingCYGWINthe"vim"packagemust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bespecified)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emacs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 file using 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emacs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editor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(not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haveemacs)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Moving,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Renaming,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andCopyingFiles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762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71700"/>
            <a:ext cx="6429324" cy="23687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cp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file1 file2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copyafile("file1"is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copied to a newfilenamed"file2")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mv file1 newname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 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renameafile("file1"is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renamed </a:t>
            </a: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to"newname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")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mv file1~/AAA/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move"file1"intosub-directory"AAA"inyour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homedirectory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Moving,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Renaming,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andCopyingFiles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86000"/>
            <a:ext cx="762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7733464" cy="19488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rm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file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remove 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 a file(one 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 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maybe specified)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rm-r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recursively remove a directory and its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 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 directories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maybe specified)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BECAREFUL!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Moving,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Renaming,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andCopyingFiles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62200"/>
            <a:ext cx="762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22500"/>
            <a:ext cx="7657481" cy="37153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rename,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copy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mkdir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dir1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 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(one 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 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maybe specified)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mkdir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–p </a:t>
            </a: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dirpath</a:t>
            </a:r>
            <a:endParaRPr lang="en-US" altLang="zh-CN" sz="2083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 the directory path,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 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implied  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necessaryto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 the specified </a:t>
            </a: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directorypath</a:t>
            </a:r>
            <a:endParaRPr lang="en-US" altLang="zh-CN" sz="2083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"some/new_dir"is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thesubdirectory"some"will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created,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necessary,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beforecreating"new_dir";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moredirectory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maybespecified)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rmdir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dir1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remove an empty directory(oneor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maybespecified)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CountingLines,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andCharacters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62200"/>
            <a:ext cx="762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35200"/>
            <a:ext cx="6652719" cy="40230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0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35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292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34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0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34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1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35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33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characters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file:</a:t>
            </a:r>
          </a:p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292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-1524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76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46300"/>
            <a:ext cx="75438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symbol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"|"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(&lt;shift&gt;+backslash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keyboards)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enormously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powerful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construct.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together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accomplish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complex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762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97100"/>
            <a:ext cx="76073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examples: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"more"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viewed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tail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regular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format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”ls”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“sort”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entries.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73300"/>
            <a:ext cx="762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232877" cy="28272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data: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762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22500"/>
            <a:ext cx="76073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wc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-l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contained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accept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receiver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data: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762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230762" cy="26911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directives,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"&gt;"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"&gt;&gt;"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new_file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(detailed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above)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"new_file"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&gt;&gt;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exist_file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Redirects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"exist_file"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24172" y="4084408"/>
            <a:ext cx="3809999" cy="52915"/>
          </a:xfrm>
          <a:custGeom>
            <a:avLst/>
            <a:gdLst>
              <a:gd name="connsiteX0" fmla="*/ 0 w 3809999"/>
              <a:gd name="connsiteY0" fmla="*/ 0 h 52915"/>
              <a:gd name="connsiteX1" fmla="*/ 1904999 w 3809999"/>
              <a:gd name="connsiteY1" fmla="*/ 0 h 52915"/>
              <a:gd name="connsiteX2" fmla="*/ 3809999 w 3809999"/>
              <a:gd name="connsiteY2" fmla="*/ 0 h 52915"/>
              <a:gd name="connsiteX3" fmla="*/ 3809999 w 3809999"/>
              <a:gd name="connsiteY3" fmla="*/ 52915 h 52915"/>
              <a:gd name="connsiteX4" fmla="*/ 1904999 w 3809999"/>
              <a:gd name="connsiteY4" fmla="*/ 52915 h 52915"/>
              <a:gd name="connsiteX5" fmla="*/ 0 w 3809999"/>
              <a:gd name="connsiteY5" fmla="*/ 52915 h 52915"/>
              <a:gd name="connsiteX6" fmla="*/ 0 w 3809999"/>
              <a:gd name="connsiteY6" fmla="*/ 0 h 52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09999" h="52915">
                <a:moveTo>
                  <a:pt x="0" y="0"/>
                </a:moveTo>
                <a:lnTo>
                  <a:pt x="1904999" y="0"/>
                </a:lnTo>
                <a:lnTo>
                  <a:pt x="3809999" y="0"/>
                </a:lnTo>
                <a:lnTo>
                  <a:pt x="3809999" y="52915"/>
                </a:lnTo>
                <a:lnTo>
                  <a:pt x="1904999" y="52915"/>
                </a:lnTo>
                <a:lnTo>
                  <a:pt x="0" y="52915"/>
                </a:lnTo>
                <a:lnTo>
                  <a:pt x="0" y="0"/>
                </a:lnTo>
              </a:path>
            </a:pathLst>
          </a:custGeom>
          <a:solidFill>
            <a:srgbClr val="0563C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GettingSet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35000" y="2336800"/>
            <a:ext cx="1143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25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197100"/>
            <a:ext cx="7607300" cy="317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MacOS,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Linux,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implement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standard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interfaces.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MacOS,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latest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version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MacOS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ships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earlier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version.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Windows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users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compliant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layer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CygWin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500" dirty="0">
                <a:solidFill>
                  <a:srgbClr val="0563C1"/>
                </a:solidFill>
                <a:latin typeface="Calibri" pitchFamily="18" charset="0"/>
                <a:cs typeface="Calibri" pitchFamily="18" charset="0"/>
              </a:rPr>
              <a:t>https://cygwin.com/install.html</a:t>
            </a: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includessystem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commandsandacommandshell.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Instructionsfor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bothareincludedinModule0,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andwill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becoveredinclass.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738465" cy="151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 Substitution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98700"/>
            <a:ext cx="762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84400"/>
            <a:ext cx="7505324" cy="26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65100" algn="l"/>
                <a:tab pos="4572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input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</a:p>
          <a:p>
            <a:pPr>
              <a:lnSpc>
                <a:spcPts val="2000"/>
              </a:lnSpc>
              <a:tabLst>
                <a:tab pos="165100" algn="l"/>
                <a:tab pos="4572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substitution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</a:p>
          <a:p>
            <a:pPr>
              <a:lnSpc>
                <a:spcPts val="3400"/>
              </a:lnSpc>
              <a:tabLst>
                <a:tab pos="165100" algn="l"/>
                <a:tab pos="4572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substitution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invoked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enclosing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</a:p>
          <a:p>
            <a:pPr>
              <a:lnSpc>
                <a:spcPts val="2500"/>
              </a:lnSpc>
              <a:tabLst>
                <a:tab pos="165100" algn="l"/>
                <a:tab pos="4572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$(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).</a:t>
            </a:r>
          </a:p>
          <a:p>
            <a:pPr>
              <a:lnSpc>
                <a:spcPts val="3200"/>
              </a:lnSpc>
              <a:tabLst>
                <a:tab pos="165100" algn="l"/>
                <a:tab pos="4572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action:</a:t>
            </a:r>
          </a:p>
          <a:p>
            <a:pPr>
              <a:lnSpc>
                <a:spcPts val="25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$(head -n1 </a:t>
            </a: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 the first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 </a:t>
            </a:r>
            <a:r>
              <a:rPr lang="en-US" altLang="zh-CN" sz="2083" dirty="0" err="1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from"some_file"and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 use 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0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 name argument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 the cat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 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 contents.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CommandSubstitution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69977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65100" algn="l"/>
                <a:tab pos="457200" algn="l"/>
              </a:tabLst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another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action:</a:t>
            </a:r>
          </a:p>
          <a:p>
            <a:pPr>
              <a:lnSpc>
                <a:spcPts val="24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time_stamp=$(date)</a:t>
            </a:r>
          </a:p>
          <a:p>
            <a:pPr>
              <a:lnSpc>
                <a:spcPts val="21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variable”time_stamp”toastringwiththe</a:t>
            </a:r>
          </a:p>
          <a:p>
            <a:pPr>
              <a:lnSpc>
                <a:spcPts val="20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dateandtime: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“WedMar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1400:24:38PDT2018”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thedateandtimethevariablewas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youcanissuea</a:t>
            </a:r>
          </a:p>
          <a:p>
            <a:pPr>
              <a:lnSpc>
                <a:spcPts val="2100"/>
              </a:lnSpc>
              <a:tabLst>
                <a:tab pos="1651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“echo$timestamp”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4406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84300" y="4305300"/>
            <a:ext cx="69469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first_file=$(head-n1some_file)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variable“first_file”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tothefirst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filenamename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storedinfile"some_file".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Toprint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thereferencedfileyoucouldissuea"cat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$first_file"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Searchingfor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byName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49500"/>
            <a:ext cx="762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6962740" cy="33947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filesystem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"find"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it's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arguments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search_path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some_name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"search_path"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"some_name"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aaa.txt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aaa.txt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current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vimrc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'vimrc'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anywhere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Searchingfor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byName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09800"/>
            <a:ext cx="7101496" cy="3612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/usr/bin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-name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"*svn*"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"svn"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exist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"/usr/bin"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syntax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specified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asterisks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('*')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matched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including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empty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allows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"svn"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anywhere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requires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quoting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interpret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Searchingfor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Strings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inFiles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62200"/>
            <a:ext cx="762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35200"/>
            <a:ext cx="7394140" cy="4125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"grep"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me"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some_file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"some_file"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me"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–r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some_directory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indirect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child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“find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me”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/etc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|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“a”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prints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"/etc"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letter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'a'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Lookingfor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Help: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apropos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49500"/>
            <a:ext cx="762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22500"/>
            <a:ext cx="75438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tutorial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merely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scratches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surface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features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Fortunately,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everything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documented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interface.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navigation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"less"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tool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described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earlier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(e.g.: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arrow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up/down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move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around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'q'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exit).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displayed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"man"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searched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"apropos"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Lookingfor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Help: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00" b="1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apropos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62200"/>
            <a:ext cx="76200" cy="328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35200"/>
            <a:ext cx="7313797" cy="41256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accessing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built-in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"ls"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"bash"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(peruse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deep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feature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truly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is)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strcpy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manual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strcpy()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language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apropos</a:t>
            </a:r>
            <a:r>
              <a:rPr lang="en-US" altLang="zh-CN" sz="2083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build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pages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whose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descriptions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"build"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0" y="2692400"/>
            <a:ext cx="3746500" cy="374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POSIXSystemArchitecture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08200"/>
            <a:ext cx="650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block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diagram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computer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POSIXSystemArchitecture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08200"/>
            <a:ext cx="6604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concept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unites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versions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following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basics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−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92200" y="2933700"/>
            <a:ext cx="1143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5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25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25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25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84300" y="2781300"/>
            <a:ext cx="29464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Kernel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CommandsandUtilities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5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FilesandDirectories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POSIXSystemArchitecture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47900"/>
            <a:ext cx="76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20900"/>
            <a:ext cx="7632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Kernel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−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kernel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heart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operating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interacts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hardware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memory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scheduling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POSIXSystemArchitecture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11400"/>
            <a:ext cx="762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71700"/>
            <a:ext cx="75565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−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type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terminal,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interprets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program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want.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standard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syntax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Bourne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(Bourne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Again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Shell)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Korn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famous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shells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available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most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POSIXSystemArchitecture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324100"/>
            <a:ext cx="762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71700"/>
            <a:ext cx="76327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−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0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your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activities.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cp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mv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i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grep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etc.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utilities.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250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standard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plus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numerous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others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3rd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party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software.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along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various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546100"/>
            <a:ext cx="74930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0"/>
              </a:lnSpc>
              <a:tabLst>
                <a:tab pos="88900" algn="l"/>
              </a:tabLst>
            </a:pP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CommandShells,</a:t>
            </a:r>
            <a:r>
              <a:rPr lang="en-US" altLang="zh-CN" sz="416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16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SystemCommands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25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POSIXSystemArchitecture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35000" y="2260600"/>
            <a:ext cx="76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833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20900"/>
            <a:ext cx="7277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−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Unix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files.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directories,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further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organized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tree-like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structure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called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08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83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3010</Words>
  <Application>Microsoft Macintosh PowerPoint</Application>
  <PresentationFormat>On-screen Show (4:3)</PresentationFormat>
  <Paragraphs>1020</Paragraphs>
  <Slides>36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等线</vt:lpstr>
      <vt:lpstr>宋体</vt:lpstr>
      <vt:lpstr>Andale Mono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Xinmeng Zhang</cp:lastModifiedBy>
  <cp:revision>40</cp:revision>
  <dcterms:created xsi:type="dcterms:W3CDTF">2006-08-16T00:00:00Z</dcterms:created>
  <dcterms:modified xsi:type="dcterms:W3CDTF">2018-07-10T19:51:20Z</dcterms:modified>
</cp:coreProperties>
</file>