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59" r:id="rId7"/>
    <p:sldId id="278" r:id="rId8"/>
    <p:sldId id="270" r:id="rId9"/>
    <p:sldId id="264" r:id="rId10"/>
    <p:sldId id="271" r:id="rId11"/>
    <p:sldId id="272" r:id="rId12"/>
    <p:sldId id="273" r:id="rId13"/>
    <p:sldId id="274" r:id="rId14"/>
    <p:sldId id="275" r:id="rId15"/>
    <p:sldId id="280" r:id="rId16"/>
    <p:sldId id="265" r:id="rId17"/>
    <p:sldId id="263" r:id="rId18"/>
    <p:sldId id="277" r:id="rId19"/>
    <p:sldId id="266" r:id="rId20"/>
    <p:sldId id="268" r:id="rId21"/>
    <p:sldId id="269" r:id="rId22"/>
    <p:sldId id="27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4491F-9D93-4B91-9644-FF3F915BF4C5}" v="621" dt="2018-07-11T11:20:0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87" autoAdjust="0"/>
  </p:normalViewPr>
  <p:slideViewPr>
    <p:cSldViewPr snapToGrid="0">
      <p:cViewPr varScale="1">
        <p:scale>
          <a:sx n="101" d="100"/>
          <a:sy n="101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commons/thumb/0/09/Flag_of_the_World_Meteorological_Organization.svg/250px-Flag_of_the_World_Meteorological_Organization.svg.png&amp;imgrefurl=https://de.wikipedia.org/wiki/Weltorganisation_f%25C3%25BCr_Meteorologie&amp;h=167&amp;w=250&amp;tbnid=RA1IZ4CEel73sM:&amp;q=wmo&amp;tbnh=100&amp;tbnw=151&amp;usg=__WMT0OdbeVPF5Hw4Y5N0lLFlvG3E%3D&amp;vet=1&amp;docid=f7ym6IuC7mq9vM&amp;itg=1&amp;sa=X&amp;ved=0ahUKEwio3tq9j5ncAhVNLFAKHVCaC7cQ_B0ItwEwC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Weltorganisation für Meteorologie, Wolken-online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800 Bilder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endParaRPr lang="de-DE" dirty="0"/>
          </a:p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Berg heller als der Himmel </a:t>
            </a:r>
            <a:r>
              <a:rPr lang="de-DE" dirty="0">
                <a:sym typeface="Wingdings" panose="05000000000000000000" pitchFamily="2" charset="2"/>
              </a:rPr>
              <a:t> Berg ist noch drinnen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hat es die Wolken komplett weggeschnitten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41 % Richtige.</a:t>
            </a:r>
          </a:p>
          <a:p>
            <a:r>
              <a:rPr lang="de-DE" dirty="0"/>
              <a:t>Die Kanten werden mit Sobel gefunden. Vorher wird der </a:t>
            </a:r>
            <a:r>
              <a:rPr lang="de-DE" dirty="0" err="1"/>
              <a:t>Gaussfilter</a:t>
            </a:r>
            <a:r>
              <a:rPr lang="de-DE" dirty="0"/>
              <a:t> (Weichzeichnen) angewendet, damit die Kanten dicker werden.</a:t>
            </a:r>
          </a:p>
          <a:p>
            <a:r>
              <a:rPr lang="de-DE" dirty="0"/>
              <a:t>Auswertung des Kantenbildes: Weißwerte pro Zeile addieren, sodass ein Art Histogramm entsteht.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 Nachfrage: </a:t>
            </a:r>
            <a:r>
              <a:rPr lang="de-DE" dirty="0" err="1"/>
              <a:t>Stratocumuliform</a:t>
            </a:r>
            <a:r>
              <a:rPr lang="de-DE" dirty="0"/>
              <a:t>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5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39 % Richtige, besonders </a:t>
            </a:r>
            <a:r>
              <a:rPr lang="de-DE" dirty="0" err="1"/>
              <a:t>cirriform</a:t>
            </a:r>
            <a:r>
              <a:rPr lang="de-DE" dirty="0"/>
              <a:t> wird schlecht erkannt  (da so unterschiedliches aussehen)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 </a:t>
            </a:r>
            <a:r>
              <a:rPr lang="de-DE" dirty="0">
                <a:sym typeface="Wingdings" panose="05000000000000000000" pitchFamily="2" charset="2"/>
              </a:rPr>
              <a:t> Entscheidungsbaum?</a:t>
            </a:r>
          </a:p>
          <a:p>
            <a:r>
              <a:rPr lang="de-DE" dirty="0">
                <a:sym typeface="Wingdings" panose="05000000000000000000" pitchFamily="2" charset="2"/>
              </a:rPr>
              <a:t>K-</a:t>
            </a:r>
            <a:r>
              <a:rPr lang="de-DE" dirty="0" err="1">
                <a:sym typeface="Wingdings" panose="05000000000000000000" pitchFamily="2" charset="2"/>
              </a:rPr>
              <a:t>nearast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Neighbours</a:t>
            </a:r>
            <a:r>
              <a:rPr lang="de-DE" dirty="0">
                <a:sym typeface="Wingdings" panose="05000000000000000000" pitchFamily="2" charset="2"/>
              </a:rPr>
              <a:t> – nicht nur den nächsten </a:t>
            </a:r>
            <a:r>
              <a:rPr lang="de-DE" dirty="0" err="1">
                <a:sym typeface="Wingdings" panose="05000000000000000000" pitchFamily="2" charset="2"/>
              </a:rPr>
              <a:t>nachbar</a:t>
            </a:r>
            <a:r>
              <a:rPr lang="de-DE" dirty="0">
                <a:sym typeface="Wingdings" panose="05000000000000000000" pitchFamily="2" charset="2"/>
              </a:rPr>
              <a:t> sondern </a:t>
            </a:r>
            <a:r>
              <a:rPr lang="de-DE" dirty="0" err="1">
                <a:sym typeface="Wingdings" panose="05000000000000000000" pitchFamily="2" charset="2"/>
              </a:rPr>
              <a:t>vllt</a:t>
            </a:r>
            <a:r>
              <a:rPr lang="de-DE" dirty="0">
                <a:sym typeface="Wingdings" panose="05000000000000000000" pitchFamily="2" charset="2"/>
              </a:rPr>
              <a:t> 3 oder 5?</a:t>
            </a:r>
          </a:p>
          <a:p>
            <a:r>
              <a:rPr lang="de-DE" dirty="0">
                <a:sym typeface="Wingdings" panose="05000000000000000000" pitchFamily="2" charset="2"/>
              </a:rPr>
              <a:t>Hybrid Lösung?</a:t>
            </a:r>
          </a:p>
          <a:p>
            <a:r>
              <a:rPr lang="de-DE" dirty="0">
                <a:sym typeface="Wingdings" panose="05000000000000000000" pitchFamily="2" charset="2"/>
              </a:rPr>
              <a:t>Frequenz als Merkmal – wie frequentiert sind die </a:t>
            </a:r>
            <a:r>
              <a:rPr lang="de-DE" dirty="0" err="1">
                <a:sym typeface="Wingdings" panose="05000000000000000000" pitchFamily="2" charset="2"/>
              </a:rPr>
              <a:t>wolken</a:t>
            </a:r>
            <a:r>
              <a:rPr lang="de-DE" dirty="0">
                <a:sym typeface="Wingdings" panose="05000000000000000000" pitchFamily="2" charset="2"/>
              </a:rPr>
              <a:t> am Himmel?</a:t>
            </a:r>
          </a:p>
          <a:p>
            <a:r>
              <a:rPr lang="de-DE" dirty="0">
                <a:sym typeface="Wingdings" panose="05000000000000000000" pitchFamily="2" charset="2"/>
              </a:rPr>
              <a:t>Data Augmentation – für mehr Bilder (Spiegelung an der Y-Achse, stauchen, drehen?(</a:t>
            </a:r>
            <a:r>
              <a:rPr lang="de-DE" dirty="0" err="1">
                <a:sym typeface="Wingdings" panose="05000000000000000000" pitchFamily="2" charset="2"/>
              </a:rPr>
              <a:t>boden</a:t>
            </a:r>
            <a:r>
              <a:rPr lang="de-DE" dirty="0">
                <a:sym typeface="Wingdings" panose="05000000000000000000" pitchFamily="2" charset="2"/>
              </a:rPr>
              <a:t> :c)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Großes Problem bleibt einfach: die Wolkenarten sehen trotz unserer nur 4 Gruppen </a:t>
            </a:r>
            <a:r>
              <a:rPr lang="de-DE" dirty="0" err="1"/>
              <a:t>immernoch</a:t>
            </a:r>
            <a:r>
              <a:rPr lang="de-DE" dirty="0"/>
              <a:t> sehr </a:t>
            </a:r>
            <a:r>
              <a:rPr lang="de-DE" dirty="0" err="1"/>
              <a:t>sehr</a:t>
            </a:r>
            <a:r>
              <a:rPr lang="de-DE" dirty="0"/>
              <a:t> gleich aus. Hängt damit zusammen, dass wolkenarten auch danach klassifiziert werden , in welcher höhe </a:t>
            </a:r>
            <a:r>
              <a:rPr lang="de-DE"/>
              <a:t>sie sind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 als schleierartiger Nebel auf; kann die Sonne nie komplett verdecken</a:t>
            </a:r>
          </a:p>
          <a:p>
            <a:r>
              <a:rPr lang="de-DE" dirty="0"/>
              <a:t>Grau,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Büschel; Ränder sind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 ausgedehnten Feldern auf selten, auch kleine zerfetzte Büschel.</a:t>
            </a:r>
          </a:p>
          <a:p>
            <a:r>
              <a:rPr lang="de-DE" dirty="0"/>
              <a:t>tritt meistens als großes Feld auf, das aus vielen kleinen einzelnen Wolken besteht.</a:t>
            </a:r>
          </a:p>
          <a:p>
            <a:r>
              <a:rPr lang="de-DE" dirty="0"/>
              <a:t>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Wolken, welche von stärkeren Natureinflüssen getroffen wurden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Verschiedene Quellen</a:t>
            </a:r>
          </a:p>
          <a:p>
            <a:r>
              <a:rPr lang="de-DE" dirty="0"/>
              <a:t>Viele Wolkenarten (10) zu 4</a:t>
            </a:r>
          </a:p>
          <a:p>
            <a:r>
              <a:rPr lang="de-DE" dirty="0"/>
              <a:t>Auf eine </a:t>
            </a:r>
            <a:r>
              <a:rPr lang="de-DE" dirty="0" err="1"/>
              <a:t>größe</a:t>
            </a:r>
            <a:r>
              <a:rPr lang="de-DE" dirty="0"/>
              <a:t> bringen,</a:t>
            </a:r>
          </a:p>
          <a:p>
            <a:r>
              <a:rPr lang="de-DE" dirty="0"/>
              <a:t>Geschnitten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Ziel: Auf vielen Bildern ist Boden zu sehen: diesen wegschneiden, da </a:t>
            </a:r>
            <a:r>
              <a:rPr lang="de-DE" dirty="0" err="1"/>
              <a:t>verfälschung</a:t>
            </a:r>
            <a:r>
              <a:rPr lang="de-DE" dirty="0"/>
              <a:t> der Merkmale</a:t>
            </a:r>
          </a:p>
          <a:p>
            <a:r>
              <a:rPr lang="de-DE" dirty="0"/>
              <a:t>Zunächst Bildung des arithmetischen Mittels, dies ist unser </a:t>
            </a:r>
            <a:r>
              <a:rPr lang="de-DE" dirty="0" err="1"/>
              <a:t>Treshold</a:t>
            </a:r>
            <a:r>
              <a:rPr lang="de-DE" dirty="0"/>
              <a:t> für das </a:t>
            </a:r>
            <a:r>
              <a:rPr lang="de-DE" dirty="0" err="1"/>
              <a:t>binarisieren</a:t>
            </a:r>
            <a:r>
              <a:rPr lang="de-DE" dirty="0"/>
              <a:t> mithilfe von boxen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umwandlung</a:t>
            </a:r>
            <a:r>
              <a:rPr lang="de-DE" dirty="0">
                <a:sym typeface="Wingdings" panose="05000000000000000000" pitchFamily="2" charset="2"/>
              </a:rPr>
              <a:t> in den HSV Raum gewisse Farbräume gleich aussortiert, die niemals im Himmel vorkommen können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Region </a:t>
            </a:r>
            <a:r>
              <a:rPr lang="de-DE" dirty="0" err="1">
                <a:sym typeface="Wingdings" panose="05000000000000000000" pitchFamily="2" charset="2"/>
              </a:rPr>
              <a:t>growing</a:t>
            </a:r>
            <a:r>
              <a:rPr lang="de-DE" dirty="0">
                <a:sym typeface="Wingdings" panose="05000000000000000000" pitchFamily="2" charset="2"/>
              </a:rPr>
              <a:t> ging </a:t>
            </a:r>
            <a:r>
              <a:rPr lang="de-DE" dirty="0" err="1">
                <a:sym typeface="Wingdings" panose="05000000000000000000" pitchFamily="2" charset="2"/>
              </a:rPr>
              <a:t>nich</a:t>
            </a:r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da nur Himmel wichtig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prüft den Schwarzanteil (nicht Himmel) zum Weißanteil (Himmel) des </a:t>
            </a:r>
            <a:r>
              <a:rPr lang="de-DE" dirty="0" err="1">
                <a:sym typeface="Wingdings" panose="05000000000000000000" pitchFamily="2" charset="2"/>
              </a:rPr>
              <a:t>binarisierten</a:t>
            </a:r>
            <a:r>
              <a:rPr lang="de-DE" dirty="0">
                <a:sym typeface="Wingdings" panose="05000000000000000000" pitchFamily="2" charset="2"/>
              </a:rPr>
              <a:t> Bildes, sobald dieser den bestimmen Wert erreicht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8D8D8"/>
                </a:solidFill>
              </a:rPr>
              <a:t>Maximilian </a:t>
            </a:r>
            <a:r>
              <a:rPr lang="de-DE" dirty="0" err="1">
                <a:solidFill>
                  <a:srgbClr val="D8D8D8"/>
                </a:solidFill>
              </a:rPr>
              <a:t>Birkenhagen</a:t>
            </a:r>
            <a:endParaRPr lang="de-DE" dirty="0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Thilo Fryen</a:t>
            </a:r>
          </a:p>
          <a:p>
            <a:r>
              <a:rPr lang="de-DE" dirty="0">
                <a:solidFill>
                  <a:srgbClr val="D8D8D8"/>
                </a:solidFill>
              </a:rPr>
              <a:t>Lukas Hintze</a:t>
            </a:r>
          </a:p>
          <a:p>
            <a:r>
              <a:rPr lang="de-DE" dirty="0">
                <a:solidFill>
                  <a:srgbClr val="D8D8D8"/>
                </a:solidFill>
              </a:rPr>
              <a:t>Ali </a:t>
            </a:r>
            <a:r>
              <a:rPr lang="de-DE" dirty="0" err="1">
                <a:solidFill>
                  <a:srgbClr val="D8D8D8"/>
                </a:solidFill>
              </a:rPr>
              <a:t>Pourasad</a:t>
            </a:r>
            <a:endParaRPr lang="de-DE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Kantenerkennung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1F558-3577-4984-905E-13B7126A6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34424"/>
            <a:ext cx="5852172" cy="43708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66863B8-327B-4B6B-8857-388F7915F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424"/>
            <a:ext cx="5852172" cy="437084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5468251" y="3377528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4585855" y="3019679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chemeClr val="bg2"/>
                </a:solidFill>
              </a:rPr>
              <a:t>Gauss</a:t>
            </a:r>
            <a:endParaRPr lang="de-DE" sz="2400" dirty="0">
              <a:solidFill>
                <a:schemeClr val="bg2"/>
              </a:solidFill>
            </a:endParaRPr>
          </a:p>
          <a:p>
            <a:pPr algn="ctr"/>
            <a:r>
              <a:rPr lang="de-DE" sz="2400" dirty="0">
                <a:solidFill>
                  <a:schemeClr val="bg2"/>
                </a:solidFill>
              </a:rPr>
              <a:t>&amp;</a:t>
            </a:r>
            <a:br>
              <a:rPr lang="de-DE" sz="2400" dirty="0">
                <a:solidFill>
                  <a:schemeClr val="bg2"/>
                </a:solidFill>
              </a:rPr>
            </a:br>
            <a:r>
              <a:rPr lang="de-DE" sz="2400" dirty="0">
                <a:solidFill>
                  <a:schemeClr val="bg2"/>
                </a:solidFill>
              </a:rPr>
              <a:t>Sobel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3FA213A-C5DE-4178-9248-41BB5795B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7565" y="1250786"/>
            <a:ext cx="5449451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293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Mithilfe von </a:t>
            </a:r>
            <a:endParaRPr lang="de-DE" sz="24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Mittelwert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Standabweichung 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Farb-Histogramm</a:t>
            </a:r>
            <a:endParaRPr lang="de-DE" sz="20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Kantenerkennung</a:t>
            </a:r>
          </a:p>
          <a:p>
            <a:pPr lvl="1"/>
            <a:endParaRPr lang="de-D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rgbClr val="F2F2F2"/>
              </a:solidFill>
            </a:endParaRPr>
          </a:p>
          <a:p>
            <a:endParaRPr lang="de-DE" sz="2400" dirty="0">
              <a:solidFill>
                <a:srgbClr val="F2F2F2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FF2079-FC9F-491C-8C7B-6529593D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375"/>
              </p:ext>
            </p:extLst>
          </p:nvPr>
        </p:nvGraphicFramePr>
        <p:xfrm>
          <a:off x="4992414" y="2088930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6447621" y="5249339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7141779" y="526305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39%</a:t>
            </a: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389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sz="2400" dirty="0">
                <a:solidFill>
                  <a:srgbClr val="F2F2F2"/>
                </a:solidFill>
              </a:rPr>
              <a:t>K-</a:t>
            </a:r>
            <a:r>
              <a:rPr lang="de-DE" sz="2400" dirty="0" err="1">
                <a:solidFill>
                  <a:srgbClr val="F2F2F2"/>
                </a:solidFill>
              </a:rPr>
              <a:t>Nearest</a:t>
            </a:r>
            <a:r>
              <a:rPr lang="de-DE" sz="2400" dirty="0">
                <a:solidFill>
                  <a:srgbClr val="F2F2F2"/>
                </a:solidFill>
              </a:rPr>
              <a:t> </a:t>
            </a:r>
            <a:r>
              <a:rPr lang="de-DE" sz="2400" dirty="0" err="1">
                <a:solidFill>
                  <a:srgbClr val="F2F2F2"/>
                </a:solidFill>
              </a:rPr>
              <a:t>Neighbours</a:t>
            </a:r>
            <a:endParaRPr lang="de-DE" sz="2400" dirty="0">
              <a:solidFill>
                <a:srgbClr val="F2F2F2"/>
              </a:solidFill>
            </a:endParaRPr>
          </a:p>
          <a:p>
            <a:r>
              <a:rPr lang="de-DE" sz="2400" dirty="0">
                <a:solidFill>
                  <a:srgbClr val="F2F2F2"/>
                </a:solidFill>
              </a:rPr>
              <a:t>Hybride Lösung mit Klassifizierungsnetz</a:t>
            </a:r>
          </a:p>
          <a:p>
            <a:r>
              <a:rPr lang="de-DE" sz="2400" dirty="0">
                <a:solidFill>
                  <a:srgbClr val="F2F2F2"/>
                </a:solidFill>
              </a:rPr>
              <a:t>Frequenz als Merkmal</a:t>
            </a:r>
          </a:p>
          <a:p>
            <a:r>
              <a:rPr lang="de-DE" sz="2400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Problem: ziemlich wenige Bilder (etwa 800):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Data Augmentation (von Keras mitgeliefert)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Aufteilen der Bilder in je zwei Kacheln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Nutzen eines vortrainierten Netzes zur Feature </a:t>
            </a:r>
            <a:r>
              <a:rPr lang="de-DE" dirty="0" err="1">
                <a:solidFill>
                  <a:srgbClr val="F2F2F2"/>
                </a:solidFill>
              </a:rPr>
              <a:t>Extraction</a:t>
            </a:r>
          </a:p>
          <a:p>
            <a:r>
              <a:rPr lang="de-DE" dirty="0">
                <a:solidFill>
                  <a:srgbClr val="F2F2F2"/>
                </a:solidFill>
              </a:rPr>
              <a:t>Auf Basis der extrahierten Merkmale trainieren wir unser eigenes</a:t>
            </a:r>
            <a:br>
              <a:rPr lang="de-DE" dirty="0">
                <a:solidFill>
                  <a:srgbClr val="F2F2F2"/>
                </a:solidFill>
              </a:rPr>
            </a:br>
            <a:r>
              <a:rPr lang="de-DE" dirty="0">
                <a:solidFill>
                  <a:srgbClr val="F2F2F2"/>
                </a:solidFill>
              </a:rPr>
              <a:t>Klassifizierungsnetz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Wolkenatlas vom WMO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3" name="Grafik 3" descr="Ein Bild, das Flasche enthält.&#10;&#10;Mit hoher Zuverlässigkeit generierte Beschreibung">
            <a:extLst>
              <a:ext uri="{FF2B5EF4-FFF2-40B4-BE49-F238E27FC236}">
                <a16:creationId xmlns:a16="http://schemas.microsoft.com/office/drawing/2014/main" id="{199B0398-4708-4F13-9F96-0718907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2855843"/>
            <a:ext cx="12057993" cy="1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pic>
        <p:nvPicPr>
          <p:cNvPr id="10" name="Grafik 10" descr="Ein Bild, das Himmel, Foto, anzeigend enthält.&#10;&#10;Mit sehr hoher Zuverlässigkeit generierte Beschreibung">
            <a:extLst>
              <a:ext uri="{FF2B5EF4-FFF2-40B4-BE49-F238E27FC236}">
                <a16:creationId xmlns:a16="http://schemas.microsoft.com/office/drawing/2014/main" id="{BD32800F-51D3-4D6F-B7F9-B30BD25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" y="1746535"/>
            <a:ext cx="12084268" cy="3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1B9AABC-8FC3-4BD2-890F-D81ED32F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2227"/>
              </p:ext>
            </p:extLst>
          </p:nvPr>
        </p:nvGraphicFramePr>
        <p:xfrm>
          <a:off x="2653862" y="2272861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r>
                        <a:rPr lang="de-DE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  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sz="1800" b="0" i="0" u="none" strike="noStrike" noProof="0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ED207E-A192-403F-85EA-4782B25C7FDC}"/>
              </a:ext>
            </a:extLst>
          </p:cNvPr>
          <p:cNvSpPr/>
          <p:nvPr/>
        </p:nvSpPr>
        <p:spPr>
          <a:xfrm>
            <a:off x="4003967" y="5315027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8F28F-7F9F-4F68-AEA3-DB6B474920CF}"/>
              </a:ext>
            </a:extLst>
          </p:cNvPr>
          <p:cNvSpPr txBox="1"/>
          <p:nvPr/>
        </p:nvSpPr>
        <p:spPr>
          <a:xfrm>
            <a:off x="4698124" y="5328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65.6%</a:t>
            </a:r>
          </a:p>
        </p:txBody>
      </p:sp>
    </p:spTree>
    <p:extLst>
      <p:ext uri="{BB962C8B-B14F-4D97-AF65-F5344CB8AC3E}">
        <p14:creationId xmlns:p14="http://schemas.microsoft.com/office/powerpoint/2010/main" val="331948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89" y="206800"/>
            <a:ext cx="8534400" cy="1507067"/>
          </a:xfrm>
        </p:spPr>
        <p:txBody>
          <a:bodyPr/>
          <a:lstStyle/>
          <a:p>
            <a:r>
              <a:rPr lang="de-DE" dirty="0"/>
              <a:t>Raus sortiert</a:t>
            </a:r>
          </a:p>
        </p:txBody>
      </p:sp>
      <p:pic>
        <p:nvPicPr>
          <p:cNvPr id="13" name="Grafik 13" descr="Ein Bild, das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180E0FF3-CE20-4D37-8CBC-9D7A622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" y="2254469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5" descr="Ein Bild, das Himmel, draußen, Natur, Gras enthält.&#10;&#10;Mit sehr hoher Zuverlässigkeit generierte Beschreibung">
            <a:extLst>
              <a:ext uri="{FF2B5EF4-FFF2-40B4-BE49-F238E27FC236}">
                <a16:creationId xmlns:a16="http://schemas.microsoft.com/office/drawing/2014/main" id="{F5FAC441-B6A2-4217-937C-00394BB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49" y="2254468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7" descr="Ein Bild, das draußen, Himmel, Gras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486D2DCC-85AD-432C-8DED-D47EC23B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5" y="2254467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4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"Klassisch"- </a:t>
            </a:r>
            <a:r>
              <a:rPr lang="de-DE" dirty="0" err="1"/>
              <a:t>Binarisierung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arithmetisches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Orginalbild</a:t>
            </a:r>
            <a:r>
              <a:rPr lang="de-DE" sz="2800" dirty="0">
                <a:solidFill>
                  <a:srgbClr val="F2F2F2"/>
                </a:solidFill>
              </a:rPr>
              <a:t> wird geschnitten und </a:t>
            </a:r>
            <a:r>
              <a:rPr lang="de-DE" sz="2800" dirty="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667</Words>
  <Application>Microsoft Office PowerPoint</Application>
  <PresentationFormat>Breitbild</PresentationFormat>
  <Paragraphs>176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</vt:lpstr>
      <vt:lpstr>Wingdings 3</vt:lpstr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Raus sortiert</vt:lpstr>
      <vt:lpstr>Data Set</vt:lpstr>
      <vt:lpstr>"Klassisch"- Binarisierung</vt:lpstr>
      <vt:lpstr>Ergebnisse :)</vt:lpstr>
      <vt:lpstr>Ergebnisse :)</vt:lpstr>
      <vt:lpstr>Ergebnisse :)</vt:lpstr>
      <vt:lpstr>Ergebnisse :(</vt:lpstr>
      <vt:lpstr>Ergebnisse :(</vt:lpstr>
      <vt:lpstr>Kantenerkennung</vt:lpstr>
      <vt:lpstr>Standardmerkmale</vt:lpstr>
      <vt:lpstr>Weiteres Vorgehen</vt:lpstr>
      <vt:lpstr>Probleme</vt:lpstr>
      <vt:lpstr>Deep-Learning Ansatz</vt:lpstr>
      <vt:lpstr>Model</vt:lpstr>
      <vt:lpstr>Deep-Learning Ansatz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95</cp:revision>
  <dcterms:created xsi:type="dcterms:W3CDTF">2018-07-09T13:27:20Z</dcterms:created>
  <dcterms:modified xsi:type="dcterms:W3CDTF">2018-07-12T08:22:02Z</dcterms:modified>
</cp:coreProperties>
</file>