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sldIdLst>
    <p:sldId id="256" r:id="rId2"/>
    <p:sldId id="257" r:id="rId3"/>
    <p:sldId id="260" r:id="rId4"/>
    <p:sldId id="258" r:id="rId5"/>
    <p:sldId id="261" r:id="rId6"/>
    <p:sldId id="259" r:id="rId7"/>
    <p:sldId id="270" r:id="rId8"/>
    <p:sldId id="264" r:id="rId9"/>
    <p:sldId id="271" r:id="rId10"/>
    <p:sldId id="272" r:id="rId11"/>
    <p:sldId id="273" r:id="rId12"/>
    <p:sldId id="274" r:id="rId13"/>
    <p:sldId id="275" r:id="rId14"/>
    <p:sldId id="265" r:id="rId15"/>
    <p:sldId id="263" r:id="rId16"/>
    <p:sldId id="277" r:id="rId17"/>
    <p:sldId id="266" r:id="rId18"/>
    <p:sldId id="268" r:id="rId19"/>
    <p:sldId id="26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987" autoAdjust="0"/>
  </p:normalViewPr>
  <p:slideViewPr>
    <p:cSldViewPr snapToGrid="0">
      <p:cViewPr varScale="1">
        <p:scale>
          <a:sx n="60" d="100"/>
          <a:sy n="60" d="100"/>
        </p:scale>
        <p:origin x="7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751DB-9D75-47AA-9872-327E592D1EA1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30538-EFC0-4593-81AF-509E83D5B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02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Dafür eigene </a:t>
            </a:r>
            <a:r>
              <a:rPr lang="de-DE" dirty="0" err="1"/>
              <a:t>DownloadSkripts</a:t>
            </a:r>
            <a:r>
              <a:rPr lang="de-DE" dirty="0"/>
              <a:t> geschrieben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738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vor allem am unteren Rand der Bilder oft noch Boden zu sehen </a:t>
            </a:r>
            <a:r>
              <a:rPr lang="de-DE" dirty="0">
                <a:sym typeface="Wingdings" panose="05000000000000000000" pitchFamily="2" charset="2"/>
              </a:rPr>
              <a:t> wegbekommen da sonst </a:t>
            </a:r>
            <a:r>
              <a:rPr lang="de-DE" dirty="0" err="1">
                <a:sym typeface="Wingdings" panose="05000000000000000000" pitchFamily="2" charset="2"/>
              </a:rPr>
              <a:t>verfälschung</a:t>
            </a:r>
            <a:r>
              <a:rPr lang="de-DE" dirty="0">
                <a:sym typeface="Wingdings" panose="05000000000000000000" pitchFamily="2" charset="2"/>
              </a:rPr>
              <a:t> der Merkmale</a:t>
            </a:r>
          </a:p>
          <a:p>
            <a:r>
              <a:rPr lang="de-DE" dirty="0">
                <a:sym typeface="Wingdings" panose="05000000000000000000" pitchFamily="2" charset="2"/>
              </a:rPr>
              <a:t>Eigene Funktion geschrieben: Zunächst komplett standardmäßig </a:t>
            </a:r>
            <a:r>
              <a:rPr lang="de-DE" dirty="0" err="1">
                <a:sym typeface="Wingdings" panose="05000000000000000000" pitchFamily="2" charset="2"/>
              </a:rPr>
              <a:t>binarisieren</a:t>
            </a:r>
            <a:r>
              <a:rPr lang="de-DE" dirty="0">
                <a:sym typeface="Wingdings" panose="05000000000000000000" pitchFamily="2" charset="2"/>
              </a:rPr>
              <a:t>, danach von unten heran eine kleine Box bauen  prüft den Schwarzanteil (nicht Wolke) zum Weißanteil (Wolke), sobald dieser einen bestimmen Wert erreicht  untere Grenze gefunden und Bild wieder auf Standardformat 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637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vor allem am unteren Rand der Bilder oft noch Boden zu sehen </a:t>
            </a:r>
            <a:r>
              <a:rPr lang="de-DE" dirty="0">
                <a:sym typeface="Wingdings" panose="05000000000000000000" pitchFamily="2" charset="2"/>
              </a:rPr>
              <a:t> wegbekommen da sonst </a:t>
            </a:r>
            <a:r>
              <a:rPr lang="de-DE" dirty="0" err="1">
                <a:sym typeface="Wingdings" panose="05000000000000000000" pitchFamily="2" charset="2"/>
              </a:rPr>
              <a:t>verfälschung</a:t>
            </a:r>
            <a:r>
              <a:rPr lang="de-DE" dirty="0">
                <a:sym typeface="Wingdings" panose="05000000000000000000" pitchFamily="2" charset="2"/>
              </a:rPr>
              <a:t> der Merkmale</a:t>
            </a:r>
          </a:p>
          <a:p>
            <a:r>
              <a:rPr lang="de-DE" dirty="0">
                <a:sym typeface="Wingdings" panose="05000000000000000000" pitchFamily="2" charset="2"/>
              </a:rPr>
              <a:t>Eigene Funktion geschrieben: Zunächst komplett standardmäßig </a:t>
            </a:r>
            <a:r>
              <a:rPr lang="de-DE" dirty="0" err="1">
                <a:sym typeface="Wingdings" panose="05000000000000000000" pitchFamily="2" charset="2"/>
              </a:rPr>
              <a:t>binarisieren</a:t>
            </a:r>
            <a:r>
              <a:rPr lang="de-DE" dirty="0">
                <a:sym typeface="Wingdings" panose="05000000000000000000" pitchFamily="2" charset="2"/>
              </a:rPr>
              <a:t>, danach von unten heran eine kleine Box bauen  prüft den Schwarzanteil (nicht Wolke) zum Weißanteil (Wolke), sobald dieser einen bestimmen Wert erreicht  untere Grenze gefunden und Bild wieder auf Standardformat 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138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Ca. 36 % richtige, Probleme bei bestimmten Wolkenarten aufzeigen.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16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Gewichte der Merkmale sind unterschiedlich, je nachdem welche Wolkenarten man zuvor schon ausgeschlossen hat.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194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vor allem am unteren Rand der Bilder oft noch Boden zu sehen </a:t>
            </a:r>
            <a:r>
              <a:rPr lang="de-DE" dirty="0">
                <a:sym typeface="Wingdings" panose="05000000000000000000" pitchFamily="2" charset="2"/>
              </a:rPr>
              <a:t> wegbekommen da sonst </a:t>
            </a:r>
            <a:r>
              <a:rPr lang="de-DE" dirty="0" err="1">
                <a:sym typeface="Wingdings" panose="05000000000000000000" pitchFamily="2" charset="2"/>
              </a:rPr>
              <a:t>verfälschung</a:t>
            </a:r>
            <a:r>
              <a:rPr lang="de-DE" dirty="0">
                <a:sym typeface="Wingdings" panose="05000000000000000000" pitchFamily="2" charset="2"/>
              </a:rPr>
              <a:t> der Merkmale</a:t>
            </a:r>
          </a:p>
          <a:p>
            <a:r>
              <a:rPr lang="de-DE" dirty="0">
                <a:sym typeface="Wingdings" panose="05000000000000000000" pitchFamily="2" charset="2"/>
              </a:rPr>
              <a:t>Eigene Funktion geschrieben: Zunächst komplett standardmäßig </a:t>
            </a:r>
            <a:r>
              <a:rPr lang="de-DE" dirty="0" err="1">
                <a:sym typeface="Wingdings" panose="05000000000000000000" pitchFamily="2" charset="2"/>
              </a:rPr>
              <a:t>binarisieren</a:t>
            </a:r>
            <a:r>
              <a:rPr lang="de-DE" dirty="0">
                <a:sym typeface="Wingdings" panose="05000000000000000000" pitchFamily="2" charset="2"/>
              </a:rPr>
              <a:t>, danach von unten heran eine kleine Box bauen  prüft den Schwarzanteil (nicht Wolke) zum Weißanteil (Wolke), sobald dieser einen bestimmen Wert erreicht  untere Grenze gefunden und Bild wieder auf Standardformat 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009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Trainiert auf den Bildern von </a:t>
            </a:r>
            <a:r>
              <a:rPr lang="de-DE" dirty="0" err="1"/>
              <a:t>ImageNet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640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Layer:</a:t>
            </a:r>
          </a:p>
          <a:p>
            <a:r>
              <a:rPr lang="de-DE" dirty="0"/>
              <a:t>Dropout Layer</a:t>
            </a:r>
          </a:p>
          <a:p>
            <a:r>
              <a:rPr lang="de-DE" dirty="0" err="1"/>
              <a:t>Dense</a:t>
            </a:r>
            <a:endParaRPr lang="de-DE" dirty="0"/>
          </a:p>
          <a:p>
            <a:r>
              <a:rPr lang="de-DE" dirty="0"/>
              <a:t>Dropout</a:t>
            </a:r>
          </a:p>
          <a:p>
            <a:r>
              <a:rPr lang="de-DE" dirty="0" err="1"/>
              <a:t>Dense</a:t>
            </a:r>
            <a:endParaRPr lang="de-DE" dirty="0"/>
          </a:p>
          <a:p>
            <a:endParaRPr lang="de-DE" dirty="0"/>
          </a:p>
          <a:p>
            <a:r>
              <a:rPr lang="de-DE" dirty="0"/>
              <a:t>Learning rate?</a:t>
            </a:r>
          </a:p>
          <a:p>
            <a:r>
              <a:rPr lang="de-DE" dirty="0" err="1"/>
              <a:t>Batch_size</a:t>
            </a:r>
            <a:r>
              <a:rPr lang="de-DE" dirty="0"/>
              <a:t>?</a:t>
            </a:r>
          </a:p>
          <a:p>
            <a:r>
              <a:rPr lang="de-DE" dirty="0"/>
              <a:t>Dropouts um </a:t>
            </a:r>
            <a:r>
              <a:rPr lang="de-DE" dirty="0" err="1"/>
              <a:t>overfitting</a:t>
            </a:r>
            <a:r>
              <a:rPr lang="de-DE" dirty="0"/>
              <a:t> zu vermeiden!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8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Schichtwolke; tritt entweder als faseriger Schleier, in dem dünne Streifenbildung vorhanden sein kann, oder als schleierartiger Nebel auf; kann die Sonne nie komplett verdecken</a:t>
            </a:r>
          </a:p>
          <a:p>
            <a:r>
              <a:rPr lang="de-DE" dirty="0"/>
              <a:t>graue, mittelhohe Schichtwolke ohne Konturen</a:t>
            </a:r>
          </a:p>
          <a:p>
            <a:r>
              <a:rPr lang="de-DE" dirty="0"/>
              <a:t>Stark ausgedehnte, dunkelgraue Schicht; starke vertikale Ausdehnung.</a:t>
            </a:r>
          </a:p>
          <a:p>
            <a:r>
              <a:rPr lang="de-DE" dirty="0"/>
              <a:t>niedere Schichtwolken, werden auch als Hochnebel oder Höhennebel bezeichnet; völlig strukturlos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82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dünne Fasern oder Fäden, selten auch Büschel. Ränder meist durch die starken Höhenwinde ausgefranst.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23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Haufenwolken; tritt meistens in mehr oder weniger ausgedehnten Feldern auf, die aus kleinen körnigen Wolkenteilen bestehen; selten auch kleine zerfetzte Büschel.</a:t>
            </a:r>
          </a:p>
          <a:p>
            <a:r>
              <a:rPr lang="de-DE" dirty="0"/>
              <a:t>Haufenwolke; tritt meistens als großes Feld auf, das aus vielen kleinen einzelnen Wolken besteht.</a:t>
            </a:r>
          </a:p>
          <a:p>
            <a:r>
              <a:rPr lang="de-DE" dirty="0"/>
              <a:t>Haufenschichtwolken ohne Fasern; tritt in Flecken, Feldern oder Schichten auf, die sich aus gleichmäßig angeordneten Schollen, Ballen oder Walzen zusammenstellen.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57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Cumulus sind dichte scharf voneinander abgegrenzten Haufenwolken, die Ränder sehen manchmal zerfetzt aus und verändern sich ständig</a:t>
            </a:r>
          </a:p>
          <a:p>
            <a:r>
              <a:rPr lang="de-DE" dirty="0"/>
              <a:t>sehr große Haufenwolke mit massiver vertikaler Ausdehnung, die aus einer </a:t>
            </a:r>
            <a:r>
              <a:rPr lang="de-DE" dirty="0" err="1"/>
              <a:t>Cumuluswolke</a:t>
            </a:r>
            <a:r>
              <a:rPr lang="de-DE" dirty="0"/>
              <a:t> entsteht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294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vor allem am unteren Rand der Bilder oft noch Boden zu sehen </a:t>
            </a:r>
            <a:r>
              <a:rPr lang="de-DE" dirty="0">
                <a:sym typeface="Wingdings" panose="05000000000000000000" pitchFamily="2" charset="2"/>
              </a:rPr>
              <a:t> wegbekommen da sonst </a:t>
            </a:r>
            <a:r>
              <a:rPr lang="de-DE" dirty="0" err="1">
                <a:sym typeface="Wingdings" panose="05000000000000000000" pitchFamily="2" charset="2"/>
              </a:rPr>
              <a:t>verfälschung</a:t>
            </a:r>
            <a:r>
              <a:rPr lang="de-DE" dirty="0">
                <a:sym typeface="Wingdings" panose="05000000000000000000" pitchFamily="2" charset="2"/>
              </a:rPr>
              <a:t> der Merkmale</a:t>
            </a:r>
          </a:p>
          <a:p>
            <a:r>
              <a:rPr lang="de-DE" dirty="0">
                <a:sym typeface="Wingdings" panose="05000000000000000000" pitchFamily="2" charset="2"/>
              </a:rPr>
              <a:t>Eigene Funktion geschrieben: Zunächst komplett standardmäßig </a:t>
            </a:r>
            <a:r>
              <a:rPr lang="de-DE" dirty="0" err="1">
                <a:sym typeface="Wingdings" panose="05000000000000000000" pitchFamily="2" charset="2"/>
              </a:rPr>
              <a:t>binarisieren</a:t>
            </a:r>
            <a:r>
              <a:rPr lang="de-DE" dirty="0">
                <a:sym typeface="Wingdings" panose="05000000000000000000" pitchFamily="2" charset="2"/>
              </a:rPr>
              <a:t>, danach von unten heran eine kleine Box bauen  prüft den Schwarzanteil (nicht Wolke) zum Weißanteil (Wolke), sobald dieser einen bestimmen Wert erreicht  untere Grenze gefunden und Bild wieder auf Standardformat 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746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vor allem am unteren Rand der Bilder oft noch Boden zu sehen </a:t>
            </a:r>
            <a:r>
              <a:rPr lang="de-DE" dirty="0">
                <a:sym typeface="Wingdings" panose="05000000000000000000" pitchFamily="2" charset="2"/>
              </a:rPr>
              <a:t> wegbekommen da sonst </a:t>
            </a:r>
            <a:r>
              <a:rPr lang="de-DE" dirty="0" err="1">
                <a:sym typeface="Wingdings" panose="05000000000000000000" pitchFamily="2" charset="2"/>
              </a:rPr>
              <a:t>verfälschung</a:t>
            </a:r>
            <a:r>
              <a:rPr lang="de-DE" dirty="0">
                <a:sym typeface="Wingdings" panose="05000000000000000000" pitchFamily="2" charset="2"/>
              </a:rPr>
              <a:t> der Merkmale</a:t>
            </a:r>
          </a:p>
          <a:p>
            <a:r>
              <a:rPr lang="de-DE" dirty="0">
                <a:sym typeface="Wingdings" panose="05000000000000000000" pitchFamily="2" charset="2"/>
              </a:rPr>
              <a:t>Eigene Funktion geschrieben: Zunächst komplett standardmäßig </a:t>
            </a:r>
            <a:r>
              <a:rPr lang="de-DE" dirty="0" err="1">
                <a:sym typeface="Wingdings" panose="05000000000000000000" pitchFamily="2" charset="2"/>
              </a:rPr>
              <a:t>binarisieren</a:t>
            </a:r>
            <a:r>
              <a:rPr lang="de-DE" dirty="0">
                <a:sym typeface="Wingdings" panose="05000000000000000000" pitchFamily="2" charset="2"/>
              </a:rPr>
              <a:t>, danach von unten heran eine kleine Box bauen  prüft den Schwarzanteil (nicht Wolke) zum Weißanteil (Wolke), sobald dieser einen bestimmen Wert erreicht  untere Grenze gefunden und Bild wieder auf Standardformat 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506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vor allem am unteren Rand der Bilder oft noch Boden zu sehen </a:t>
            </a:r>
            <a:r>
              <a:rPr lang="de-DE" dirty="0">
                <a:sym typeface="Wingdings" panose="05000000000000000000" pitchFamily="2" charset="2"/>
              </a:rPr>
              <a:t> wegbekommen da sonst </a:t>
            </a:r>
            <a:r>
              <a:rPr lang="de-DE" dirty="0" err="1">
                <a:sym typeface="Wingdings" panose="05000000000000000000" pitchFamily="2" charset="2"/>
              </a:rPr>
              <a:t>verfälschung</a:t>
            </a:r>
            <a:r>
              <a:rPr lang="de-DE" dirty="0">
                <a:sym typeface="Wingdings" panose="05000000000000000000" pitchFamily="2" charset="2"/>
              </a:rPr>
              <a:t> der Merkmale</a:t>
            </a:r>
          </a:p>
          <a:p>
            <a:r>
              <a:rPr lang="de-DE" dirty="0">
                <a:sym typeface="Wingdings" panose="05000000000000000000" pitchFamily="2" charset="2"/>
              </a:rPr>
              <a:t>Eigene Funktion geschrieben: Zunächst komplett standardmäßig </a:t>
            </a:r>
            <a:r>
              <a:rPr lang="de-DE" dirty="0" err="1">
                <a:sym typeface="Wingdings" panose="05000000000000000000" pitchFamily="2" charset="2"/>
              </a:rPr>
              <a:t>binarisieren</a:t>
            </a:r>
            <a:r>
              <a:rPr lang="de-DE" dirty="0">
                <a:sym typeface="Wingdings" panose="05000000000000000000" pitchFamily="2" charset="2"/>
              </a:rPr>
              <a:t>, danach von unten heran eine kleine Box bauen  prüft den Schwarzanteil (nicht Wolke) zum Weißanteil (Wolke), sobald dieser einen bestimmen Wert erreicht  untere Grenze gefunden und Bild wieder auf Standardformat 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56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vor allem am unteren Rand der Bilder oft noch Boden zu sehen </a:t>
            </a:r>
            <a:r>
              <a:rPr lang="de-DE" dirty="0">
                <a:sym typeface="Wingdings" panose="05000000000000000000" pitchFamily="2" charset="2"/>
              </a:rPr>
              <a:t> wegbekommen da sonst </a:t>
            </a:r>
            <a:r>
              <a:rPr lang="de-DE" dirty="0" err="1">
                <a:sym typeface="Wingdings" panose="05000000000000000000" pitchFamily="2" charset="2"/>
              </a:rPr>
              <a:t>verfälschung</a:t>
            </a:r>
            <a:r>
              <a:rPr lang="de-DE" dirty="0">
                <a:sym typeface="Wingdings" panose="05000000000000000000" pitchFamily="2" charset="2"/>
              </a:rPr>
              <a:t> der Merkmale</a:t>
            </a:r>
          </a:p>
          <a:p>
            <a:r>
              <a:rPr lang="de-DE" dirty="0">
                <a:sym typeface="Wingdings" panose="05000000000000000000" pitchFamily="2" charset="2"/>
              </a:rPr>
              <a:t>Eigene Funktion geschrieben: Zunächst komplett standardmäßig </a:t>
            </a:r>
            <a:r>
              <a:rPr lang="de-DE" dirty="0" err="1">
                <a:sym typeface="Wingdings" panose="05000000000000000000" pitchFamily="2" charset="2"/>
              </a:rPr>
              <a:t>binarisieren</a:t>
            </a:r>
            <a:r>
              <a:rPr lang="de-DE" dirty="0">
                <a:sym typeface="Wingdings" panose="05000000000000000000" pitchFamily="2" charset="2"/>
              </a:rPr>
              <a:t>, danach von unten heran eine kleine Box bauen  prüft den Schwarzanteil (nicht Wolke) zum Weißanteil (Wolke), sobald dieser einen bestimmen Wert erreicht  untere Grenze gefunden und Bild wieder auf Standardformat 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95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16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07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41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081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04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033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39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36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69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1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4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60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82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42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01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96754D5-AF5E-411A-9792-199172EBB005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012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93DE9-E812-417F-82C4-EBC9837C7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Wolken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F13381-5BF7-4758-ADDF-EA51D1880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Thilo </a:t>
            </a:r>
            <a:r>
              <a:rPr lang="de-DE" dirty="0" err="1"/>
              <a:t>Fryen</a:t>
            </a:r>
            <a:endParaRPr lang="de-DE" dirty="0"/>
          </a:p>
          <a:p>
            <a:r>
              <a:rPr lang="de-DE" dirty="0"/>
              <a:t>Lukas Hintze</a:t>
            </a:r>
          </a:p>
          <a:p>
            <a:r>
              <a:rPr lang="de-DE" dirty="0"/>
              <a:t>Ali </a:t>
            </a:r>
            <a:r>
              <a:rPr lang="de-DE" dirty="0" err="1"/>
              <a:t>Pourasad</a:t>
            </a:r>
          </a:p>
          <a:p>
            <a:r>
              <a:rPr lang="de-DE" dirty="0"/>
              <a:t>Maximilian </a:t>
            </a:r>
            <a:r>
              <a:rPr lang="de-DE" dirty="0" err="1"/>
              <a:t>Birkenhagen</a:t>
            </a:r>
          </a:p>
        </p:txBody>
      </p:sp>
    </p:spTree>
    <p:extLst>
      <p:ext uri="{BB962C8B-B14F-4D97-AF65-F5344CB8AC3E}">
        <p14:creationId xmlns:p14="http://schemas.microsoft.com/office/powerpoint/2010/main" val="295345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:)</a:t>
            </a:r>
          </a:p>
        </p:txBody>
      </p:sp>
      <p:pic>
        <p:nvPicPr>
          <p:cNvPr id="3" name="Grafik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D0BB629F-A5AE-477C-B0F2-8C55EFF99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890163"/>
            <a:ext cx="12203501" cy="42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:)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6301E09-F280-41DB-9C53-BCB76EEBE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737165"/>
            <a:ext cx="12203501" cy="368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4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:(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DCDFB84D-587E-4284-916F-40F3D4965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679273"/>
            <a:ext cx="12275388" cy="367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01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:)</a:t>
            </a:r>
          </a:p>
        </p:txBody>
      </p:sp>
      <p:pic>
        <p:nvPicPr>
          <p:cNvPr id="3" name="Grafik 4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A124E109-FD3A-4983-BD68-B6A2CCE16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800779"/>
            <a:ext cx="12203501" cy="404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3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9F22D-4BAA-4BA5-8D0B-3119681A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6011"/>
            <a:ext cx="8534400" cy="1507067"/>
          </a:xfrm>
        </p:spPr>
        <p:txBody>
          <a:bodyPr/>
          <a:lstStyle/>
          <a:p>
            <a:r>
              <a:rPr lang="de-DE" dirty="0"/>
              <a:t>Standardmerkmale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81C3B8-CEC8-4F64-B7B8-0B86C1207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0328"/>
            <a:ext cx="8534400" cy="3615267"/>
          </a:xfrm>
        </p:spPr>
        <p:txBody>
          <a:bodyPr/>
          <a:lstStyle/>
          <a:p>
            <a:r>
              <a:rPr lang="de-DE" dirty="0">
                <a:solidFill>
                  <a:srgbClr val="F2F2F2"/>
                </a:solidFill>
              </a:rPr>
              <a:t>Mithilfe von </a:t>
            </a:r>
            <a:endParaRPr lang="de-DE"/>
          </a:p>
          <a:p>
            <a:pPr lvl="1">
              <a:buClr>
                <a:srgbClr val="FFFFFF"/>
              </a:buClr>
            </a:pPr>
            <a:r>
              <a:rPr lang="de-DE" dirty="0">
                <a:solidFill>
                  <a:srgbClr val="F2F2F2"/>
                </a:solidFill>
              </a:rPr>
              <a:t>Mittelwert,</a:t>
            </a:r>
            <a:endParaRPr lang="de-DE" dirty="0">
              <a:solidFill>
                <a:srgbClr val="0F496F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dirty="0">
                <a:solidFill>
                  <a:srgbClr val="F2F2F2"/>
                </a:solidFill>
              </a:rPr>
              <a:t>Standabweichung </a:t>
            </a:r>
            <a:endParaRPr lang="de-DE" dirty="0">
              <a:solidFill>
                <a:srgbClr val="0F496F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dirty="0">
                <a:solidFill>
                  <a:srgbClr val="F2F2F2"/>
                </a:solidFill>
              </a:rPr>
              <a:t>Farb-Histogramm</a:t>
            </a:r>
            <a:endParaRPr lang="de-DE" dirty="0"/>
          </a:p>
          <a:p>
            <a:pPr lvl="1">
              <a:buClr>
                <a:srgbClr val="FFFFFF"/>
              </a:buClr>
            </a:pPr>
            <a:r>
              <a:rPr lang="de-DE" dirty="0">
                <a:solidFill>
                  <a:srgbClr val="F2F2F2"/>
                </a:solidFill>
              </a:rPr>
              <a:t>Kantenerkennung</a:t>
            </a:r>
          </a:p>
          <a:p>
            <a:r>
              <a:rPr lang="de-DE" dirty="0">
                <a:solidFill>
                  <a:srgbClr val="F2F2F2"/>
                </a:solidFill>
              </a:rPr>
              <a:t>Insert </a:t>
            </a:r>
            <a:r>
              <a:rPr lang="de-DE" err="1">
                <a:solidFill>
                  <a:srgbClr val="F2F2F2"/>
                </a:solidFill>
              </a:rPr>
              <a:t>confusion</a:t>
            </a:r>
            <a:r>
              <a:rPr lang="de-DE" dirty="0">
                <a:solidFill>
                  <a:srgbClr val="F2F2F2"/>
                </a:solidFill>
              </a:rPr>
              <a:t> </a:t>
            </a:r>
            <a:r>
              <a:rPr lang="de-DE" err="1">
                <a:solidFill>
                  <a:srgbClr val="F2F2F2"/>
                </a:solidFill>
              </a:rPr>
              <a:t>matrix</a:t>
            </a:r>
            <a:r>
              <a:rPr lang="de-DE" dirty="0">
                <a:solidFill>
                  <a:srgbClr val="F2F2F2"/>
                </a:solidFill>
              </a:rPr>
              <a:t> </a:t>
            </a:r>
            <a:r>
              <a:rPr lang="de-DE" err="1">
                <a:solidFill>
                  <a:srgbClr val="F2F2F2"/>
                </a:solidFill>
              </a:rPr>
              <a:t>here</a:t>
            </a:r>
            <a:endParaRPr lang="de-DE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76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8B62F-1B49-48F9-88B8-D73CE280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0389"/>
            <a:ext cx="8534400" cy="1507067"/>
          </a:xfrm>
        </p:spPr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D2E7EC-809E-4DD9-A91E-2F015305E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74630"/>
            <a:ext cx="8534400" cy="3615267"/>
          </a:xfrm>
        </p:spPr>
        <p:txBody>
          <a:bodyPr/>
          <a:lstStyle/>
          <a:p>
            <a:r>
              <a:rPr lang="de-DE" dirty="0">
                <a:solidFill>
                  <a:srgbClr val="F2F2F2"/>
                </a:solidFill>
              </a:rPr>
              <a:t>Entscheidungsbaum</a:t>
            </a:r>
          </a:p>
          <a:p>
            <a:r>
              <a:rPr lang="de-DE" dirty="0">
                <a:solidFill>
                  <a:srgbClr val="F2F2F2"/>
                </a:solidFill>
              </a:rPr>
              <a:t>Frequenz als Merkmal?</a:t>
            </a:r>
          </a:p>
          <a:p>
            <a:r>
              <a:rPr lang="de-DE" dirty="0">
                <a:solidFill>
                  <a:srgbClr val="F2F2F2"/>
                </a:solidFill>
              </a:rPr>
              <a:t>Data Augmentation für mehr Bilder</a:t>
            </a:r>
          </a:p>
        </p:txBody>
      </p:sp>
    </p:spTree>
    <p:extLst>
      <p:ext uri="{BB962C8B-B14F-4D97-AF65-F5344CB8AC3E}">
        <p14:creationId xmlns:p14="http://schemas.microsoft.com/office/powerpoint/2010/main" val="678460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Probleme</a:t>
            </a:r>
          </a:p>
        </p:txBody>
      </p:sp>
      <p:pic>
        <p:nvPicPr>
          <p:cNvPr id="4" name="Grafik 4" descr="Ein Bild, das draußen, bewölkt, Himmel, Wolken enthält.&#10;&#10;Mit sehr hoher Zuverlässigkeit generierte Beschreibung">
            <a:extLst>
              <a:ext uri="{FF2B5EF4-FFF2-40B4-BE49-F238E27FC236}">
                <a16:creationId xmlns:a16="http://schemas.microsoft.com/office/drawing/2014/main" id="{30F5E341-3D6B-48BB-8E5B-81A4DC99D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0" y="1741098"/>
            <a:ext cx="3677729" cy="369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6" descr="Ein Bild, das draußen, Himmel, Gebäude, Straße enthält.&#10;&#10;Mit sehr hoher Zuverlässigkeit generierte Beschreibung">
            <a:extLst>
              <a:ext uri="{FF2B5EF4-FFF2-40B4-BE49-F238E27FC236}">
                <a16:creationId xmlns:a16="http://schemas.microsoft.com/office/drawing/2014/main" id="{260E8B7F-6629-4607-9970-9EBA46A17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079" y="1741097"/>
            <a:ext cx="3720862" cy="3692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8" descr="Ein Bild, das draußen, Himmel, Baum, Pflanze enthält.&#10;&#10;Mit sehr hoher Zuverlässigkeit generierte Beschreibung">
            <a:extLst>
              <a:ext uri="{FF2B5EF4-FFF2-40B4-BE49-F238E27FC236}">
                <a16:creationId xmlns:a16="http://schemas.microsoft.com/office/drawing/2014/main" id="{03EF5548-5845-42A9-A8F5-5331ADBDB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002" y="1741098"/>
            <a:ext cx="3677728" cy="369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FBF812-DB37-438F-B188-6CE45D379727}"/>
              </a:ext>
            </a:extLst>
          </p:cNvPr>
          <p:cNvSpPr txBox="1"/>
          <p:nvPr/>
        </p:nvSpPr>
        <p:spPr>
          <a:xfrm>
            <a:off x="324927" y="5982420"/>
            <a:ext cx="298761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/>
              <a:t>Stratocumuliform</a:t>
            </a:r>
            <a:endParaRPr lang="de-DE" sz="2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D2FBBF-534B-41FD-BC5D-BBC64CB80C30}"/>
              </a:ext>
            </a:extLst>
          </p:cNvPr>
          <p:cNvSpPr txBox="1"/>
          <p:nvPr/>
        </p:nvSpPr>
        <p:spPr>
          <a:xfrm>
            <a:off x="4666889" y="5982420"/>
            <a:ext cx="298761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/>
              <a:t>Stratiform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F7736C7-2898-4300-87C5-A8597EBA2489}"/>
              </a:ext>
            </a:extLst>
          </p:cNvPr>
          <p:cNvSpPr txBox="1"/>
          <p:nvPr/>
        </p:nvSpPr>
        <p:spPr>
          <a:xfrm>
            <a:off x="8750060" y="5982420"/>
            <a:ext cx="298761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/>
              <a:t>Cumuliform</a:t>
            </a:r>
          </a:p>
        </p:txBody>
      </p:sp>
    </p:spTree>
    <p:extLst>
      <p:ext uri="{BB962C8B-B14F-4D97-AF65-F5344CB8AC3E}">
        <p14:creationId xmlns:p14="http://schemas.microsoft.com/office/powerpoint/2010/main" val="315123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61207-FBA6-4550-9C49-4200BD63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16615"/>
            <a:ext cx="8534400" cy="1507067"/>
          </a:xfrm>
        </p:spPr>
        <p:txBody>
          <a:bodyPr/>
          <a:lstStyle/>
          <a:p>
            <a:r>
              <a:rPr lang="de-DE" dirty="0"/>
              <a:t>Deep-Learning 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04914-E552-4B2A-80F8-476428EB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92857"/>
            <a:ext cx="8534400" cy="3615267"/>
          </a:xfrm>
        </p:spPr>
        <p:txBody>
          <a:bodyPr/>
          <a:lstStyle/>
          <a:p>
            <a:r>
              <a:rPr lang="de-DE" dirty="0">
                <a:solidFill>
                  <a:srgbClr val="F2F2F2"/>
                </a:solidFill>
              </a:rPr>
              <a:t>Vortrainiertes Netz in Keras „</a:t>
            </a:r>
            <a:r>
              <a:rPr lang="de-DE" dirty="0" err="1">
                <a:solidFill>
                  <a:srgbClr val="F2F2F2"/>
                </a:solidFill>
              </a:rPr>
              <a:t>Xception</a:t>
            </a:r>
            <a:r>
              <a:rPr lang="de-DE" dirty="0">
                <a:solidFill>
                  <a:srgbClr val="F2F2F2"/>
                </a:solidFill>
              </a:rPr>
              <a:t>“</a:t>
            </a:r>
          </a:p>
          <a:p>
            <a:r>
              <a:rPr lang="de-DE" dirty="0">
                <a:solidFill>
                  <a:srgbClr val="F2F2F2"/>
                </a:solidFill>
              </a:rPr>
              <a:t>Extrahiert aus unseren Bildern eigene Merkmale</a:t>
            </a:r>
          </a:p>
          <a:p>
            <a:r>
              <a:rPr lang="de-DE" dirty="0">
                <a:solidFill>
                  <a:srgbClr val="F2F2F2"/>
                </a:solidFill>
              </a:rPr>
              <a:t>Liefert einige Data Augmentation Optionen gleich mit</a:t>
            </a:r>
          </a:p>
        </p:txBody>
      </p:sp>
    </p:spTree>
    <p:extLst>
      <p:ext uri="{BB962C8B-B14F-4D97-AF65-F5344CB8AC3E}">
        <p14:creationId xmlns:p14="http://schemas.microsoft.com/office/powerpoint/2010/main" val="193660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928AF-7148-446A-885D-4A9B535B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0389"/>
            <a:ext cx="8534400" cy="1507067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23ADB6-5C1B-412A-81D9-B3107E71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60894"/>
            <a:ext cx="8534400" cy="3615267"/>
          </a:xfrm>
        </p:spPr>
        <p:txBody>
          <a:bodyPr/>
          <a:lstStyle/>
          <a:p>
            <a:r>
              <a:rPr lang="de-DE" dirty="0"/>
              <a:t>Insert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462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64106-0B1E-4D36-8F44-D2A65CFF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91709"/>
            <a:ext cx="8534400" cy="1507067"/>
          </a:xfrm>
        </p:spPr>
        <p:txBody>
          <a:bodyPr/>
          <a:lstStyle/>
          <a:p>
            <a:r>
              <a:rPr lang="de-DE" dirty="0"/>
              <a:t>Deep-Learning 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155BFD-B224-422F-8390-E39039E2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47158"/>
            <a:ext cx="8534400" cy="3615267"/>
          </a:xfrm>
        </p:spPr>
        <p:txBody>
          <a:bodyPr/>
          <a:lstStyle/>
          <a:p>
            <a:r>
              <a:rPr lang="de-DE" dirty="0"/>
              <a:t>Insert </a:t>
            </a:r>
            <a:r>
              <a:rPr lang="de-DE" dirty="0" err="1"/>
              <a:t>confusion</a:t>
            </a:r>
            <a:r>
              <a:rPr lang="de-DE" dirty="0"/>
              <a:t> Matrix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814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A5E1C-0B7B-4FDE-89AA-38218AEA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12" y="310443"/>
            <a:ext cx="8534400" cy="1507067"/>
          </a:xfrm>
        </p:spPr>
        <p:txBody>
          <a:bodyPr/>
          <a:lstStyle/>
          <a:p>
            <a:r>
              <a:rPr lang="de-DE" dirty="0"/>
              <a:t>Wolkenarten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DE9F51E-8B00-4213-BABC-20F12E5D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546" y="1814689"/>
            <a:ext cx="9522177" cy="44337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z="2400" dirty="0">
                <a:solidFill>
                  <a:srgbClr val="F2F2F2"/>
                </a:solidFill>
              </a:rPr>
              <a:t>Bilder aus dem </a:t>
            </a:r>
            <a:r>
              <a:rPr lang="de-DE" sz="2400" dirty="0" err="1">
                <a:solidFill>
                  <a:srgbClr val="F2F2F2"/>
                </a:solidFill>
              </a:rPr>
              <a:t>cloudatlas</a:t>
            </a:r>
            <a:r>
              <a:rPr lang="de-DE" sz="2400" dirty="0">
                <a:solidFill>
                  <a:srgbClr val="F2F2F2"/>
                </a:solidFill>
              </a:rPr>
              <a:t> und wolken-online.de</a:t>
            </a:r>
          </a:p>
          <a:p>
            <a:pPr lvl="1">
              <a:buClr>
                <a:srgbClr val="FFFFFF"/>
              </a:buClr>
            </a:pPr>
            <a:r>
              <a:rPr lang="de-DE" sz="2400" dirty="0">
                <a:solidFill>
                  <a:srgbClr val="F2F2F2"/>
                </a:solidFill>
              </a:rPr>
              <a:t>Momentan ca.  800? Bilder</a:t>
            </a:r>
          </a:p>
          <a:p>
            <a:pPr>
              <a:buClr>
                <a:srgbClr val="FFFFFF"/>
              </a:buClr>
            </a:pPr>
            <a:r>
              <a:rPr lang="de-DE" sz="2400" dirty="0">
                <a:solidFill>
                  <a:srgbClr val="F2F2F2"/>
                </a:solidFill>
              </a:rPr>
              <a:t>Wolkenarten in vier Hauptgruppen unterteilt:</a:t>
            </a: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Cirriform</a:t>
            </a:r>
            <a:endParaRPr lang="de-DE" sz="2400" dirty="0">
              <a:solidFill>
                <a:srgbClr val="F2F2F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Cumuliform</a:t>
            </a:r>
            <a:endParaRPr lang="de-DE" sz="2400" dirty="0">
              <a:solidFill>
                <a:srgbClr val="F2F2F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Stratiform</a:t>
            </a:r>
            <a:endParaRPr lang="de-DE" sz="2400" dirty="0">
              <a:solidFill>
                <a:srgbClr val="F2F2F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Stratocumuliform</a:t>
            </a:r>
            <a:endParaRPr lang="de-DE" sz="2400" dirty="0">
              <a:solidFill>
                <a:srgbClr val="F2F2F2"/>
              </a:solidFill>
            </a:endParaRPr>
          </a:p>
          <a:p>
            <a:pPr>
              <a:buClr>
                <a:srgbClr val="FFFFFF"/>
              </a:buClr>
            </a:pPr>
            <a:endParaRPr lang="de-DE" sz="24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4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50108-B263-441B-9D3C-DB4ABCF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79" y="141110"/>
            <a:ext cx="8534400" cy="1507067"/>
          </a:xfrm>
        </p:spPr>
        <p:txBody>
          <a:bodyPr/>
          <a:lstStyle/>
          <a:p>
            <a:r>
              <a:rPr lang="de-DE" dirty="0" err="1"/>
              <a:t>stratiform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22BCBF-3B41-40E9-8E63-4DE1171FD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5" y="1620133"/>
            <a:ext cx="4577115" cy="4619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B4E6AF-21CA-4D4C-A020-D9ED60BF6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61" y="1620131"/>
            <a:ext cx="4619449" cy="4619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403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609B2-9B83-4D0E-A1A1-F3B9DC29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68" y="183443"/>
            <a:ext cx="8534400" cy="1507067"/>
          </a:xfrm>
        </p:spPr>
        <p:txBody>
          <a:bodyPr/>
          <a:lstStyle/>
          <a:p>
            <a:r>
              <a:rPr lang="de-DE" dirty="0" err="1"/>
              <a:t>cirriform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2FBEA6AC-DC66-46C6-A51E-7A33D800E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351" y="1690688"/>
            <a:ext cx="4619449" cy="4619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F9E1C7-0000-4446-B630-51225EB9B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5"/>
            <a:ext cx="4619450" cy="4619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799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4A0F7-6BC6-4B2F-B2BE-2233607C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68" y="112888"/>
            <a:ext cx="8534400" cy="1507067"/>
          </a:xfrm>
        </p:spPr>
        <p:txBody>
          <a:bodyPr/>
          <a:lstStyle/>
          <a:p>
            <a:r>
              <a:rPr lang="de-DE" dirty="0" err="1"/>
              <a:t>stratocumuliform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2C453C1-7DB1-410B-AD4B-AEE39E169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" y="1493134"/>
            <a:ext cx="4718226" cy="471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78FBD73-0124-4276-82B4-EE63C8654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95" y="1493131"/>
            <a:ext cx="4718227" cy="4718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292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57E94-5B1C-423D-A13A-D0D5F4CE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57" y="98776"/>
            <a:ext cx="8534400" cy="1507067"/>
          </a:xfrm>
        </p:spPr>
        <p:txBody>
          <a:bodyPr/>
          <a:lstStyle/>
          <a:p>
            <a:r>
              <a:rPr lang="de-DE" dirty="0" err="1"/>
              <a:t>cumuliform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9A2328D-2C29-42E3-B2F0-2E193ED06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5" y="1436688"/>
            <a:ext cx="4802893" cy="4802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2019B0D-D744-40FE-85D2-D911B2FF4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352" y="1436688"/>
            <a:ext cx="4802893" cy="4802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586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D94DB-2A08-4D1E-AD0B-45D65B7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7554"/>
            <a:ext cx="8534400" cy="1507067"/>
          </a:xfrm>
        </p:spPr>
        <p:txBody>
          <a:bodyPr/>
          <a:lstStyle/>
          <a:p>
            <a:r>
              <a:rPr lang="de-DE" dirty="0"/>
              <a:t>Data 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00A91D-E01B-4639-AFB5-84513201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213622" cy="5619044"/>
          </a:xfrm>
        </p:spPr>
        <p:txBody>
          <a:bodyPr/>
          <a:lstStyle/>
          <a:p>
            <a:pPr>
              <a:buClr>
                <a:srgbClr val="FFFFFF"/>
              </a:buClr>
              <a:buFont typeface="Wingdings 3"/>
            </a:pPr>
            <a:r>
              <a:rPr lang="de-DE" sz="2800" dirty="0">
                <a:solidFill>
                  <a:srgbClr val="F2F2F2"/>
                </a:solidFill>
              </a:rPr>
              <a:t>Bilder aus verschiedenen Quellen</a:t>
            </a: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Anpassen an unsere Klassifikation der vier Wolkenarten</a:t>
            </a: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Auf eine Größe bringen (momentan 500x500)</a:t>
            </a: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Durch </a:t>
            </a:r>
            <a:r>
              <a:rPr lang="de-DE" sz="2800" dirty="0" err="1">
                <a:solidFill>
                  <a:srgbClr val="F2F2F2"/>
                </a:solidFill>
              </a:rPr>
              <a:t>Binarisierung</a:t>
            </a:r>
            <a:r>
              <a:rPr lang="de-DE" sz="2800" dirty="0">
                <a:solidFill>
                  <a:srgbClr val="F2F2F2"/>
                </a:solidFill>
              </a:rPr>
              <a:t> geschnitten</a:t>
            </a:r>
          </a:p>
        </p:txBody>
      </p:sp>
    </p:spTree>
    <p:extLst>
      <p:ext uri="{BB962C8B-B14F-4D97-AF65-F5344CB8AC3E}">
        <p14:creationId xmlns:p14="http://schemas.microsoft.com/office/powerpoint/2010/main" val="398314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 err="1"/>
              <a:t>Binarisierung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C899C-F5EB-4BE9-AA2C-CB055CA05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79" y="1730022"/>
            <a:ext cx="9959622" cy="4518378"/>
          </a:xfrm>
        </p:spPr>
        <p:txBody>
          <a:bodyPr/>
          <a:lstStyle/>
          <a:p>
            <a:r>
              <a:rPr lang="de-DE" sz="2800" dirty="0">
                <a:solidFill>
                  <a:srgbClr val="F2F2F2"/>
                </a:solidFill>
              </a:rPr>
              <a:t>Über </a:t>
            </a:r>
          </a:p>
          <a:p>
            <a:pPr lvl="1"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arithmetische Mittel des gesamten Bildes</a:t>
            </a:r>
          </a:p>
          <a:p>
            <a:pPr lvl="1">
              <a:buClr>
                <a:srgbClr val="FFFFFF"/>
              </a:buClr>
            </a:pPr>
            <a:r>
              <a:rPr lang="de-DE" sz="2800" dirty="0" err="1">
                <a:solidFill>
                  <a:srgbClr val="F2F2F2"/>
                </a:solidFill>
              </a:rPr>
              <a:t>Hue</a:t>
            </a:r>
            <a:r>
              <a:rPr lang="de-DE" sz="2800" dirty="0">
                <a:solidFill>
                  <a:srgbClr val="F2F2F2"/>
                </a:solidFill>
              </a:rPr>
              <a:t> &amp; Value aus dem HSV-Farbraum des Bildes</a:t>
            </a:r>
          </a:p>
          <a:p>
            <a:pPr lvl="1"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Region </a:t>
            </a:r>
            <a:r>
              <a:rPr lang="de-DE" sz="2800" dirty="0" err="1">
                <a:solidFill>
                  <a:srgbClr val="F2F2F2"/>
                </a:solidFill>
              </a:rPr>
              <a:t>Growing</a:t>
            </a:r>
            <a:r>
              <a:rPr lang="de-DE" sz="2800" dirty="0">
                <a:solidFill>
                  <a:srgbClr val="F2F2F2"/>
                </a:solidFill>
              </a:rPr>
              <a:t> für SCC hat nicht funktioniert</a:t>
            </a:r>
          </a:p>
          <a:p>
            <a:pPr>
              <a:buClr>
                <a:srgbClr val="FFFFFF"/>
              </a:buClr>
            </a:pPr>
            <a:endParaRPr lang="de-DE" sz="2800" dirty="0">
              <a:solidFill>
                <a:srgbClr val="F2F2F2"/>
              </a:solidFill>
            </a:endParaRP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Ermittlung von Teilbereichen mit zu viel Schwarzanteil</a:t>
            </a:r>
          </a:p>
          <a:p>
            <a:pPr>
              <a:buClr>
                <a:srgbClr val="FFFFFF"/>
              </a:buClr>
            </a:pPr>
            <a:r>
              <a:rPr lang="de-DE" sz="2800" err="1">
                <a:solidFill>
                  <a:srgbClr val="F2F2F2"/>
                </a:solidFill>
              </a:rPr>
              <a:t>Orginal</a:t>
            </a:r>
            <a:r>
              <a:rPr lang="de-DE" sz="2800" dirty="0">
                <a:solidFill>
                  <a:srgbClr val="F2F2F2"/>
                </a:solidFill>
              </a:rPr>
              <a:t> Bild wird geschnitten und </a:t>
            </a:r>
            <a:r>
              <a:rPr lang="de-DE" sz="2800" err="1">
                <a:solidFill>
                  <a:srgbClr val="F2F2F2"/>
                </a:solidFill>
              </a:rPr>
              <a:t>rezised</a:t>
            </a:r>
            <a:endParaRPr lang="de-DE" sz="2800" dirty="0">
              <a:solidFill>
                <a:srgbClr val="F2F2F2"/>
              </a:solidFill>
            </a:endParaRPr>
          </a:p>
          <a:p>
            <a:pPr>
              <a:buClr>
                <a:srgbClr val="FFFFFF"/>
              </a:buClr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2295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:)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B6533D1-6425-426D-A3EB-AD3BFC4E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925227"/>
            <a:ext cx="12203501" cy="365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105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431</Words>
  <Application>Microsoft Office PowerPoint</Application>
  <PresentationFormat>Breitbild</PresentationFormat>
  <Paragraphs>73</Paragraphs>
  <Slides>19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Segment</vt:lpstr>
      <vt:lpstr>Wolken</vt:lpstr>
      <vt:lpstr>Wolkenarten</vt:lpstr>
      <vt:lpstr>stratiform</vt:lpstr>
      <vt:lpstr>cirriform</vt:lpstr>
      <vt:lpstr>stratocumuliform</vt:lpstr>
      <vt:lpstr>cumuliform</vt:lpstr>
      <vt:lpstr>Data Set</vt:lpstr>
      <vt:lpstr>Binarisierung</vt:lpstr>
      <vt:lpstr>Ergebnisse :)</vt:lpstr>
      <vt:lpstr>Ergebnisse :)</vt:lpstr>
      <vt:lpstr>Ergebnisse :)</vt:lpstr>
      <vt:lpstr>Ergebnisse :(</vt:lpstr>
      <vt:lpstr>Ergebnisse :)</vt:lpstr>
      <vt:lpstr>Standardmerkmale</vt:lpstr>
      <vt:lpstr>Weiteres Vorgehen</vt:lpstr>
      <vt:lpstr>Probleme</vt:lpstr>
      <vt:lpstr>Deep-Learning Ansatz</vt:lpstr>
      <vt:lpstr>Model</vt:lpstr>
      <vt:lpstr>Deep-Learning Ansatz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Wolken</dc:title>
  <dc:creator>Maximilian Birkenhagen</dc:creator>
  <cp:lastModifiedBy>Maximilian Birkenhagen</cp:lastModifiedBy>
  <cp:revision>23</cp:revision>
  <dcterms:created xsi:type="dcterms:W3CDTF">2018-07-09T13:27:20Z</dcterms:created>
  <dcterms:modified xsi:type="dcterms:W3CDTF">2018-07-10T13:02:06Z</dcterms:modified>
</cp:coreProperties>
</file>