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sldIdLst>
    <p:sldId id="256" r:id="rId2"/>
    <p:sldId id="257" r:id="rId3"/>
    <p:sldId id="260" r:id="rId4"/>
    <p:sldId id="258" r:id="rId5"/>
    <p:sldId id="261" r:id="rId6"/>
    <p:sldId id="259" r:id="rId7"/>
    <p:sldId id="278" r:id="rId8"/>
    <p:sldId id="270" r:id="rId9"/>
    <p:sldId id="264" r:id="rId10"/>
    <p:sldId id="271" r:id="rId11"/>
    <p:sldId id="272" r:id="rId12"/>
    <p:sldId id="273" r:id="rId13"/>
    <p:sldId id="274" r:id="rId14"/>
    <p:sldId id="275" r:id="rId15"/>
    <p:sldId id="280" r:id="rId16"/>
    <p:sldId id="265" r:id="rId17"/>
    <p:sldId id="263" r:id="rId18"/>
    <p:sldId id="277" r:id="rId19"/>
    <p:sldId id="266" r:id="rId20"/>
    <p:sldId id="268" r:id="rId21"/>
    <p:sldId id="269" r:id="rId22"/>
    <p:sldId id="279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44491F-9D93-4B91-9644-FF3F915BF4C5}" v="621" dt="2018-07-11T11:20:07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987" autoAdjust="0"/>
  </p:normalViewPr>
  <p:slideViewPr>
    <p:cSldViewPr snapToGrid="0">
      <p:cViewPr varScale="1">
        <p:scale>
          <a:sx n="60" d="100"/>
          <a:sy n="60" d="100"/>
        </p:scale>
        <p:origin x="7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751DB-9D75-47AA-9872-327E592D1EA1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30538-EFC0-4593-81AF-509E83D5B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02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Dafür eigene </a:t>
            </a:r>
            <a:r>
              <a:rPr lang="de-DE" dirty="0" err="1"/>
              <a:t>DownloadSkripts</a:t>
            </a:r>
            <a:r>
              <a:rPr lang="de-DE" dirty="0"/>
              <a:t> geschrieben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738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Gutes Ergebnis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956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Haben vor allem am unteren Rand der Bilder oft noch Boden zu sehen </a:t>
            </a:r>
            <a:r>
              <a:rPr lang="de-DE" dirty="0">
                <a:sym typeface="Wingdings" panose="05000000000000000000" pitchFamily="2" charset="2"/>
              </a:rPr>
              <a:t> wegbekommen da sonst </a:t>
            </a:r>
            <a:r>
              <a:rPr lang="de-DE" dirty="0" err="1">
                <a:sym typeface="Wingdings" panose="05000000000000000000" pitchFamily="2" charset="2"/>
              </a:rPr>
              <a:t>verfälschung</a:t>
            </a:r>
            <a:r>
              <a:rPr lang="de-DE" dirty="0">
                <a:sym typeface="Wingdings" panose="05000000000000000000" pitchFamily="2" charset="2"/>
              </a:rPr>
              <a:t> der Merkmale</a:t>
            </a:r>
          </a:p>
          <a:p>
            <a:r>
              <a:rPr lang="de-DE" dirty="0">
                <a:sym typeface="Wingdings" panose="05000000000000000000" pitchFamily="2" charset="2"/>
              </a:rPr>
              <a:t>Eigene Funktion geschrieben: Zunächst komplett standardmäßig </a:t>
            </a:r>
            <a:r>
              <a:rPr lang="de-DE" dirty="0" err="1">
                <a:sym typeface="Wingdings" panose="05000000000000000000" pitchFamily="2" charset="2"/>
              </a:rPr>
              <a:t>binarisieren</a:t>
            </a:r>
            <a:r>
              <a:rPr lang="de-DE" dirty="0">
                <a:sym typeface="Wingdings" panose="05000000000000000000" pitchFamily="2" charset="2"/>
              </a:rPr>
              <a:t>, danach von unten heran eine kleine Box bauen  prüft den Schwarzanteil (nicht Wolke) zum Weißanteil (Wolke), sobald dieser einen bestimmen Wert erreicht  untere Grenze gefunden und Bild wieder auf Standardformat bringen.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637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138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Ca. 41 % Richtige.</a:t>
            </a:r>
          </a:p>
          <a:p>
            <a:r>
              <a:rPr lang="de-DE" dirty="0"/>
              <a:t>Die Kanten werden mit Sobel gefunden. Vorher wird der </a:t>
            </a:r>
            <a:r>
              <a:rPr lang="de-DE" dirty="0" err="1"/>
              <a:t>Gaussfilter</a:t>
            </a:r>
            <a:r>
              <a:rPr lang="de-DE" dirty="0"/>
              <a:t> (Weichzeichnen) angewendet, damit die Kanten dicker werden.</a:t>
            </a:r>
          </a:p>
          <a:p>
            <a:r>
              <a:rPr lang="de-DE" dirty="0"/>
              <a:t>Auswertung des Kantenbildes: Weißwerte pro Zeile addieren, sodass ein Art Histogramm entsteht.</a:t>
            </a:r>
            <a:br>
              <a:rPr lang="de-DE" dirty="0"/>
            </a:br>
            <a:endParaRPr lang="de-DE" dirty="0"/>
          </a:p>
          <a:p>
            <a:r>
              <a:rPr lang="de-DE" dirty="0"/>
              <a:t>Bei Nachfrage: </a:t>
            </a:r>
            <a:r>
              <a:rPr lang="de-DE" dirty="0" err="1"/>
              <a:t>Stratocumuliform</a:t>
            </a:r>
            <a:r>
              <a:rPr lang="de-DE" dirty="0"/>
              <a:t> ;)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158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Ca. 39 % Richtige, besonders </a:t>
            </a:r>
            <a:r>
              <a:rPr lang="de-DE" dirty="0" err="1"/>
              <a:t>cirriform</a:t>
            </a:r>
            <a:r>
              <a:rPr lang="de-DE" dirty="0"/>
              <a:t> wird schlecht erkannt.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16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Gewichte der Merkmale sind unterschiedlich, je nachdem welche Wolkenarten man zuvor schon ausgeschlossen hat. </a:t>
            </a:r>
            <a:r>
              <a:rPr lang="de-DE" dirty="0">
                <a:sym typeface="Wingdings" panose="05000000000000000000" pitchFamily="2" charset="2"/>
              </a:rPr>
              <a:t> Entscheidungsbaum?</a:t>
            </a:r>
          </a:p>
          <a:p>
            <a:r>
              <a:rPr lang="de-DE" dirty="0">
                <a:sym typeface="Wingdings" panose="05000000000000000000" pitchFamily="2" charset="2"/>
              </a:rPr>
              <a:t>K-</a:t>
            </a:r>
            <a:r>
              <a:rPr lang="de-DE" dirty="0" err="1">
                <a:sym typeface="Wingdings" panose="05000000000000000000" pitchFamily="2" charset="2"/>
              </a:rPr>
              <a:t>nearast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Neighbours</a:t>
            </a:r>
            <a:r>
              <a:rPr lang="de-DE" dirty="0">
                <a:sym typeface="Wingdings" panose="05000000000000000000" pitchFamily="2" charset="2"/>
              </a:rPr>
              <a:t> – nicht nur den nächsten </a:t>
            </a:r>
            <a:r>
              <a:rPr lang="de-DE" dirty="0" err="1">
                <a:sym typeface="Wingdings" panose="05000000000000000000" pitchFamily="2" charset="2"/>
              </a:rPr>
              <a:t>nachbar</a:t>
            </a:r>
            <a:r>
              <a:rPr lang="de-DE" dirty="0">
                <a:sym typeface="Wingdings" panose="05000000000000000000" pitchFamily="2" charset="2"/>
              </a:rPr>
              <a:t> sondern </a:t>
            </a:r>
            <a:r>
              <a:rPr lang="de-DE" dirty="0" err="1">
                <a:sym typeface="Wingdings" panose="05000000000000000000" pitchFamily="2" charset="2"/>
              </a:rPr>
              <a:t>vllt</a:t>
            </a:r>
            <a:r>
              <a:rPr lang="de-DE" dirty="0">
                <a:sym typeface="Wingdings" panose="05000000000000000000" pitchFamily="2" charset="2"/>
              </a:rPr>
              <a:t> 3 oder 5?</a:t>
            </a:r>
          </a:p>
          <a:p>
            <a:r>
              <a:rPr lang="de-DE" dirty="0">
                <a:sym typeface="Wingdings" panose="05000000000000000000" pitchFamily="2" charset="2"/>
              </a:rPr>
              <a:t>Hybrid Lösung?</a:t>
            </a:r>
          </a:p>
          <a:p>
            <a:r>
              <a:rPr lang="de-DE" dirty="0">
                <a:sym typeface="Wingdings" panose="05000000000000000000" pitchFamily="2" charset="2"/>
              </a:rPr>
              <a:t>Frequenz als Merkmal – wie frequentiert sind die </a:t>
            </a:r>
            <a:r>
              <a:rPr lang="de-DE" dirty="0" err="1">
                <a:sym typeface="Wingdings" panose="05000000000000000000" pitchFamily="2" charset="2"/>
              </a:rPr>
              <a:t>wolken</a:t>
            </a:r>
            <a:r>
              <a:rPr lang="de-DE" dirty="0">
                <a:sym typeface="Wingdings" panose="05000000000000000000" pitchFamily="2" charset="2"/>
              </a:rPr>
              <a:t> am Himmel?</a:t>
            </a:r>
          </a:p>
          <a:p>
            <a:r>
              <a:rPr lang="de-DE" dirty="0">
                <a:sym typeface="Wingdings" panose="05000000000000000000" pitchFamily="2" charset="2"/>
              </a:rPr>
              <a:t>Data Augmentation – für mehr Bilder (Spiegelung an der Y-Achse, stauchen, drehen?(</a:t>
            </a:r>
            <a:r>
              <a:rPr lang="de-DE" dirty="0" err="1">
                <a:sym typeface="Wingdings" panose="05000000000000000000" pitchFamily="2" charset="2"/>
              </a:rPr>
              <a:t>boden</a:t>
            </a:r>
            <a:r>
              <a:rPr lang="de-DE" dirty="0">
                <a:sym typeface="Wingdings" panose="05000000000000000000" pitchFamily="2" charset="2"/>
              </a:rPr>
              <a:t> :c)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194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Großes Problem bleibt einfach: die Wolkenarten sehen trotz unserer nur 4 Gruppen </a:t>
            </a:r>
            <a:r>
              <a:rPr lang="de-DE" dirty="0" err="1"/>
              <a:t>immernoch</a:t>
            </a:r>
            <a:r>
              <a:rPr lang="de-DE" dirty="0"/>
              <a:t> sehr </a:t>
            </a:r>
            <a:r>
              <a:rPr lang="de-DE" dirty="0" err="1"/>
              <a:t>sehr</a:t>
            </a:r>
            <a:r>
              <a:rPr lang="de-DE"/>
              <a:t> gleich aus.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009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Trainiert auf den Bildern von </a:t>
            </a:r>
            <a:r>
              <a:rPr lang="de-DE" dirty="0" err="1"/>
              <a:t>ImageNet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640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Dense</a:t>
            </a:r>
            <a:r>
              <a:rPr lang="de-DE" dirty="0"/>
              <a:t> Layer:</a:t>
            </a:r>
          </a:p>
          <a:p>
            <a:r>
              <a:rPr lang="de-DE" dirty="0"/>
              <a:t>Dropout Layer</a:t>
            </a:r>
          </a:p>
          <a:p>
            <a:r>
              <a:rPr lang="de-DE" dirty="0" err="1"/>
              <a:t>Dense</a:t>
            </a:r>
            <a:endParaRPr lang="de-DE" dirty="0"/>
          </a:p>
          <a:p>
            <a:r>
              <a:rPr lang="de-DE" dirty="0"/>
              <a:t>Dropout</a:t>
            </a:r>
          </a:p>
          <a:p>
            <a:r>
              <a:rPr lang="de-DE" dirty="0" err="1"/>
              <a:t>Dense</a:t>
            </a:r>
            <a:endParaRPr lang="de-DE" dirty="0"/>
          </a:p>
          <a:p>
            <a:endParaRPr lang="de-DE" dirty="0"/>
          </a:p>
          <a:p>
            <a:r>
              <a:rPr lang="de-DE" dirty="0"/>
              <a:t>Learning rate?</a:t>
            </a:r>
          </a:p>
          <a:p>
            <a:r>
              <a:rPr lang="de-DE" dirty="0" err="1"/>
              <a:t>Batch_size</a:t>
            </a:r>
            <a:r>
              <a:rPr lang="de-DE" dirty="0"/>
              <a:t>?</a:t>
            </a:r>
          </a:p>
          <a:p>
            <a:r>
              <a:rPr lang="de-DE" dirty="0"/>
              <a:t>Dropouts um </a:t>
            </a:r>
            <a:r>
              <a:rPr lang="de-DE" dirty="0" err="1"/>
              <a:t>overfitting</a:t>
            </a:r>
            <a:r>
              <a:rPr lang="de-DE" dirty="0"/>
              <a:t> zu vermeiden!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78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Schichtwolke; tritt entweder als faseriger Schleier, in dem dünne Streifenbildung vorhanden sein kann, oder als schleierartiger Nebel auf; kann die Sonne nie komplett verdecken</a:t>
            </a:r>
          </a:p>
          <a:p>
            <a:r>
              <a:rPr lang="de-DE" dirty="0"/>
              <a:t>graue, mittelhohe Schichtwolke ohne Konturen</a:t>
            </a:r>
          </a:p>
          <a:p>
            <a:r>
              <a:rPr lang="de-DE" dirty="0"/>
              <a:t>Stark ausgedehnte, dunkelgraue Schicht; starke vertikale Ausdehnung.</a:t>
            </a:r>
          </a:p>
          <a:p>
            <a:r>
              <a:rPr lang="de-DE" dirty="0"/>
              <a:t>niedere Schichtwolken, werden auch als Hochnebel oder Höhennebel bezeichnet; völlig strukturlos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82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dünne Fasern oder Fäden, selten auch Büschel. Ränder meist durch die starken Höhenwinde ausgefranst.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23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Haufenwolken; tritt meistens in mehr oder weniger ausgedehnten Feldern auf, die aus kleinen körnigen Wolkenteilen bestehen; selten auch kleine zerfetzte Büschel.</a:t>
            </a:r>
          </a:p>
          <a:p>
            <a:r>
              <a:rPr lang="de-DE" dirty="0"/>
              <a:t>Haufenwolke; tritt meistens als großes Feld auf, das aus vielen kleinen einzelnen Wolken besteht.</a:t>
            </a:r>
          </a:p>
          <a:p>
            <a:r>
              <a:rPr lang="de-DE" dirty="0"/>
              <a:t>Haufenschichtwolken ohne Fasern; tritt in Flecken, Feldern oder Schichten auf, die sich aus gleichmäßig angeordneten Schollen, Ballen oder Walzen zusammenstellen.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57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Cumulus sind dichte scharf voneinander abgegrenzten Haufenwolken, die Ränder sehen manchmal zerfetzt aus und verändern sich ständig</a:t>
            </a:r>
          </a:p>
          <a:p>
            <a:r>
              <a:rPr lang="de-DE" dirty="0"/>
              <a:t>sehr große Haufenwolke mit massiver vertikaler Ausdehnung, die aus einer </a:t>
            </a:r>
            <a:r>
              <a:rPr lang="de-DE" dirty="0" err="1"/>
              <a:t>Cumuluswolke</a:t>
            </a:r>
            <a:r>
              <a:rPr lang="de-DE" dirty="0"/>
              <a:t> entsteht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294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Schichtwolke; tritt entweder als faseriger Schleier, in dem dünne Streifenbildung vorhanden sein kann, oder als schleierartiger Nebel auf; kann die Sonne nie komplett verdecken</a:t>
            </a:r>
          </a:p>
          <a:p>
            <a:r>
              <a:rPr lang="de-DE" dirty="0"/>
              <a:t>graue, mittelhohe Schichtwolke ohne Konturen</a:t>
            </a:r>
          </a:p>
          <a:p>
            <a:r>
              <a:rPr lang="de-DE" dirty="0"/>
              <a:t>Stark ausgedehnte, dunkelgraue Schicht; starke vertikale Ausdehnung.</a:t>
            </a:r>
          </a:p>
          <a:p>
            <a:r>
              <a:rPr lang="de-DE" dirty="0"/>
              <a:t>niedere Schichtwolken, werden auch als Hochnebel oder Höhennebel bezeichnet; völlig strukturlos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546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Zunächst Bildung des arithmetischen Mittels, dies ist unser </a:t>
            </a:r>
            <a:r>
              <a:rPr lang="de-DE" dirty="0" err="1"/>
              <a:t>Treshold</a:t>
            </a:r>
            <a:r>
              <a:rPr lang="de-DE" dirty="0"/>
              <a:t> für das </a:t>
            </a:r>
            <a:r>
              <a:rPr lang="de-DE" dirty="0" err="1"/>
              <a:t>binarisieren</a:t>
            </a:r>
            <a:endParaRPr lang="de-DE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Durch </a:t>
            </a:r>
            <a:r>
              <a:rPr lang="de-DE" dirty="0" err="1">
                <a:sym typeface="Wingdings" panose="05000000000000000000" pitchFamily="2" charset="2"/>
              </a:rPr>
              <a:t>umwandlung</a:t>
            </a:r>
            <a:r>
              <a:rPr lang="de-DE" dirty="0">
                <a:sym typeface="Wingdings" panose="05000000000000000000" pitchFamily="2" charset="2"/>
              </a:rPr>
              <a:t> in den HSV Raum gewisse Farbräume gleich aussortiert, die niemals im Himmel vorkommen können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Region </a:t>
            </a:r>
            <a:r>
              <a:rPr lang="de-DE" dirty="0" err="1">
                <a:sym typeface="Wingdings" panose="05000000000000000000" pitchFamily="2" charset="2"/>
              </a:rPr>
              <a:t>growing</a:t>
            </a:r>
            <a:r>
              <a:rPr lang="de-DE" dirty="0">
                <a:sym typeface="Wingdings" panose="05000000000000000000" pitchFamily="2" charset="2"/>
              </a:rPr>
              <a:t> ging </a:t>
            </a:r>
            <a:r>
              <a:rPr lang="de-DE" dirty="0" err="1">
                <a:sym typeface="Wingdings" panose="05000000000000000000" pitchFamily="2" charset="2"/>
              </a:rPr>
              <a:t>nich</a:t>
            </a:r>
            <a:endParaRPr lang="de-DE" dirty="0"/>
          </a:p>
          <a:p>
            <a:endParaRPr lang="de-DE" dirty="0"/>
          </a:p>
          <a:p>
            <a:r>
              <a:rPr lang="de-DE" dirty="0"/>
              <a:t>Haben vor allem am unteren Rand der Bilder oft noch Boden zu sehen </a:t>
            </a:r>
          </a:p>
          <a:p>
            <a:r>
              <a:rPr lang="de-DE" dirty="0">
                <a:sym typeface="Wingdings" panose="05000000000000000000" pitchFamily="2" charset="2"/>
              </a:rPr>
              <a:t> wegbekommen da sonst </a:t>
            </a:r>
            <a:r>
              <a:rPr lang="de-DE" dirty="0" err="1">
                <a:sym typeface="Wingdings" panose="05000000000000000000" pitchFamily="2" charset="2"/>
              </a:rPr>
              <a:t>verfälschung</a:t>
            </a:r>
            <a:r>
              <a:rPr lang="de-DE" dirty="0">
                <a:sym typeface="Wingdings" panose="05000000000000000000" pitchFamily="2" charset="2"/>
              </a:rPr>
              <a:t> der Merkmale</a:t>
            </a:r>
          </a:p>
          <a:p>
            <a:r>
              <a:rPr lang="de-DE" dirty="0">
                <a:sym typeface="Wingdings" panose="05000000000000000000" pitchFamily="2" charset="2"/>
              </a:rPr>
              <a:t>Eigene Funktion geschrieben: Zunächst komplett standardmäßig </a:t>
            </a:r>
            <a:r>
              <a:rPr lang="de-DE" dirty="0" err="1">
                <a:sym typeface="Wingdings" panose="05000000000000000000" pitchFamily="2" charset="2"/>
              </a:rPr>
              <a:t>binarisieren</a:t>
            </a:r>
            <a:r>
              <a:rPr lang="de-DE" dirty="0">
                <a:sym typeface="Wingdings" panose="05000000000000000000" pitchFamily="2" charset="2"/>
              </a:rPr>
              <a:t>, danach von unten heran eine kleine Box bauen weil wir den </a:t>
            </a:r>
            <a:r>
              <a:rPr lang="de-DE" dirty="0" err="1">
                <a:sym typeface="Wingdings" panose="05000000000000000000" pitchFamily="2" charset="2"/>
              </a:rPr>
              <a:t>himmel</a:t>
            </a:r>
            <a:r>
              <a:rPr lang="de-DE" dirty="0">
                <a:sym typeface="Wingdings" panose="05000000000000000000" pitchFamily="2" charset="2"/>
              </a:rPr>
              <a:t> meistens auch haben wollen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prüft den Schwarzanteil (nicht Himmel) zum Weißanteil (Himmel) des </a:t>
            </a:r>
            <a:r>
              <a:rPr lang="de-DE" dirty="0" err="1">
                <a:sym typeface="Wingdings" panose="05000000000000000000" pitchFamily="2" charset="2"/>
              </a:rPr>
              <a:t>binarisierten</a:t>
            </a:r>
            <a:r>
              <a:rPr lang="de-DE" dirty="0">
                <a:sym typeface="Wingdings" panose="05000000000000000000" pitchFamily="2" charset="2"/>
              </a:rPr>
              <a:t> Bildes, sobald dieser einen bestimmen Wert erreicht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>
                <a:sym typeface="Wingdings" panose="05000000000000000000" pitchFamily="2" charset="2"/>
              </a:rPr>
              <a:t> untere Grenze gefunden und Bild wieder auf Standardformat bringen.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74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Gutes Ergebnis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506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Gutes Ergebnis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30538-EFC0-4593-81AF-509E83D5B3F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5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16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071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411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081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045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dirty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033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397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36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69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1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4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260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82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42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1019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96754D5-AF5E-411A-9792-199172EBB005}" type="datetimeFigureOut">
              <a:rPr lang="de-DE" smtClean="0"/>
              <a:t>11.07.2018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4FE2F4-448B-44A2-A88D-7A93A6B1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012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93DE9-E812-417F-82C4-EBC9837C7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Wolken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F13381-5BF7-4758-ADDF-EA51D1880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D8D8D8"/>
                </a:solidFill>
              </a:rPr>
              <a:t>Maximilian </a:t>
            </a:r>
            <a:r>
              <a:rPr lang="de-DE" dirty="0" err="1">
                <a:solidFill>
                  <a:srgbClr val="D8D8D8"/>
                </a:solidFill>
              </a:rPr>
              <a:t>Birkenhagen</a:t>
            </a:r>
            <a:endParaRPr lang="de-DE" dirty="0">
              <a:solidFill>
                <a:srgbClr val="D8D8D8"/>
              </a:solidFill>
            </a:endParaRPr>
          </a:p>
          <a:p>
            <a:r>
              <a:rPr lang="de-DE" dirty="0">
                <a:solidFill>
                  <a:srgbClr val="D8D8D8"/>
                </a:solidFill>
              </a:rPr>
              <a:t>Thilo Fryen</a:t>
            </a:r>
          </a:p>
          <a:p>
            <a:r>
              <a:rPr lang="de-DE" dirty="0">
                <a:solidFill>
                  <a:srgbClr val="D8D8D8"/>
                </a:solidFill>
              </a:rPr>
              <a:t>Lukas Hintze</a:t>
            </a:r>
          </a:p>
          <a:p>
            <a:r>
              <a:rPr lang="de-DE" dirty="0">
                <a:solidFill>
                  <a:srgbClr val="D8D8D8"/>
                </a:solidFill>
              </a:rPr>
              <a:t>Ali </a:t>
            </a:r>
            <a:r>
              <a:rPr lang="de-DE" dirty="0" err="1">
                <a:solidFill>
                  <a:srgbClr val="D8D8D8"/>
                </a:solidFill>
              </a:rPr>
              <a:t>Pourasad</a:t>
            </a:r>
            <a:endParaRPr lang="de-DE" dirty="0">
              <a:solidFill>
                <a:srgbClr val="D8D8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45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:)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3B6533D1-6425-426D-A3EB-AD3BFC4EC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925227"/>
            <a:ext cx="12203501" cy="365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1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:)</a:t>
            </a:r>
          </a:p>
        </p:txBody>
      </p:sp>
      <p:pic>
        <p:nvPicPr>
          <p:cNvPr id="3" name="Grafik 4" descr="Ein Bild, das Text, Karte enthält.&#10;&#10;Mit sehr hoher Zuverlässigkeit generierte Beschreibung">
            <a:extLst>
              <a:ext uri="{FF2B5EF4-FFF2-40B4-BE49-F238E27FC236}">
                <a16:creationId xmlns:a16="http://schemas.microsoft.com/office/drawing/2014/main" id="{D0BB629F-A5AE-477C-B0F2-8C55EFF99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890163"/>
            <a:ext cx="12203501" cy="428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:)</a:t>
            </a:r>
          </a:p>
        </p:txBody>
      </p:sp>
      <p:pic>
        <p:nvPicPr>
          <p:cNvPr id="4" name="Grafik 4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6301E09-F280-41DB-9C53-BCB76EEBE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737165"/>
            <a:ext cx="12203501" cy="368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4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:(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DCDFB84D-587E-4284-916F-40F3D4965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679273"/>
            <a:ext cx="12275388" cy="367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01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Ergebnisse :(</a:t>
            </a:r>
          </a:p>
        </p:txBody>
      </p:sp>
      <p:pic>
        <p:nvPicPr>
          <p:cNvPr id="3" name="Grafik 4" descr="Ein Bild, das Text enthält.&#10;&#10;Mit hoher Zuverlässigkeit generierte Beschreibung">
            <a:extLst>
              <a:ext uri="{FF2B5EF4-FFF2-40B4-BE49-F238E27FC236}">
                <a16:creationId xmlns:a16="http://schemas.microsoft.com/office/drawing/2014/main" id="{A124E109-FD3A-4983-BD68-B6A2CCE16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52" y="1800779"/>
            <a:ext cx="12203501" cy="404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3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9F22D-4BAA-4BA5-8D0B-3119681A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6011"/>
            <a:ext cx="8534400" cy="1507067"/>
          </a:xfrm>
        </p:spPr>
        <p:txBody>
          <a:bodyPr/>
          <a:lstStyle/>
          <a:p>
            <a:r>
              <a:rPr lang="de-DE" dirty="0"/>
              <a:t>Kantenerkennung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B11F558-3577-4984-905E-13B7126A6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434424"/>
            <a:ext cx="5852172" cy="437084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66863B8-327B-4B6B-8857-388F7915F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4424"/>
            <a:ext cx="5852172" cy="4370841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3D2E248-6082-4B04-A3D8-3D2438A5647B}"/>
              </a:ext>
            </a:extLst>
          </p:cNvPr>
          <p:cNvSpPr/>
          <p:nvPr/>
        </p:nvSpPr>
        <p:spPr>
          <a:xfrm>
            <a:off x="5468251" y="3377528"/>
            <a:ext cx="978408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EF47C8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F098570-7A38-4888-A8DF-87DE575E93BB}"/>
              </a:ext>
            </a:extLst>
          </p:cNvPr>
          <p:cNvSpPr txBox="1"/>
          <p:nvPr/>
        </p:nvSpPr>
        <p:spPr>
          <a:xfrm>
            <a:off x="4585855" y="3019679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>
                <a:solidFill>
                  <a:schemeClr val="bg2"/>
                </a:solidFill>
              </a:rPr>
              <a:t>Gauss</a:t>
            </a:r>
            <a:endParaRPr lang="de-DE" sz="2400" dirty="0">
              <a:solidFill>
                <a:schemeClr val="bg2"/>
              </a:solidFill>
            </a:endParaRPr>
          </a:p>
          <a:p>
            <a:pPr algn="ctr"/>
            <a:r>
              <a:rPr lang="de-DE" sz="2400" dirty="0">
                <a:solidFill>
                  <a:schemeClr val="bg2"/>
                </a:solidFill>
              </a:rPr>
              <a:t>&amp;</a:t>
            </a:r>
            <a:br>
              <a:rPr lang="de-DE" sz="2400" dirty="0">
                <a:solidFill>
                  <a:schemeClr val="bg2"/>
                </a:solidFill>
              </a:rPr>
            </a:br>
            <a:r>
              <a:rPr lang="de-DE" sz="2400" dirty="0">
                <a:solidFill>
                  <a:schemeClr val="bg2"/>
                </a:solidFill>
              </a:rPr>
              <a:t>Sobel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03FA213A-C5DE-4178-9248-41BB5795B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87565" y="1250786"/>
            <a:ext cx="5449451" cy="4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1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9F22D-4BAA-4BA5-8D0B-3119681A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46011"/>
            <a:ext cx="8534400" cy="1507067"/>
          </a:xfrm>
        </p:spPr>
        <p:txBody>
          <a:bodyPr/>
          <a:lstStyle/>
          <a:p>
            <a:r>
              <a:rPr lang="de-DE" dirty="0"/>
              <a:t>Standardmerkmale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81C3B8-CEC8-4F64-B7B8-0B86C1207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93293"/>
            <a:ext cx="8534400" cy="3615267"/>
          </a:xfrm>
        </p:spPr>
        <p:txBody>
          <a:bodyPr/>
          <a:lstStyle/>
          <a:p>
            <a:r>
              <a:rPr lang="de-DE" sz="2400" dirty="0">
                <a:solidFill>
                  <a:srgbClr val="F2F2F2"/>
                </a:solidFill>
              </a:rPr>
              <a:t>Mithilfe von </a:t>
            </a:r>
            <a:endParaRPr lang="de-DE" sz="2400" dirty="0"/>
          </a:p>
          <a:p>
            <a:pPr lvl="1">
              <a:buClr>
                <a:srgbClr val="FFFFFF"/>
              </a:buClr>
            </a:pPr>
            <a:r>
              <a:rPr lang="de-DE" sz="2000" dirty="0">
                <a:solidFill>
                  <a:srgbClr val="F2F2F2"/>
                </a:solidFill>
              </a:rPr>
              <a:t>Mittelwert</a:t>
            </a:r>
            <a:endParaRPr lang="de-DE" sz="2000" dirty="0">
              <a:solidFill>
                <a:srgbClr val="0F496F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000" dirty="0">
                <a:solidFill>
                  <a:srgbClr val="F2F2F2"/>
                </a:solidFill>
              </a:rPr>
              <a:t>Standabweichung </a:t>
            </a:r>
            <a:endParaRPr lang="de-DE" sz="2000" dirty="0">
              <a:solidFill>
                <a:srgbClr val="0F496F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000" dirty="0">
                <a:solidFill>
                  <a:srgbClr val="F2F2F2"/>
                </a:solidFill>
              </a:rPr>
              <a:t>Farb-Histogramm</a:t>
            </a:r>
            <a:endParaRPr lang="de-DE" sz="2000" dirty="0"/>
          </a:p>
          <a:p>
            <a:pPr lvl="1">
              <a:buClr>
                <a:srgbClr val="FFFFFF"/>
              </a:buClr>
            </a:pPr>
            <a:r>
              <a:rPr lang="de-DE" sz="2000" dirty="0">
                <a:solidFill>
                  <a:srgbClr val="F2F2F2"/>
                </a:solidFill>
              </a:rPr>
              <a:t>Kantenerkennung</a:t>
            </a:r>
          </a:p>
          <a:p>
            <a:pPr lvl="1"/>
            <a:endParaRPr lang="de-D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endParaRPr lang="de-DE" sz="2200" dirty="0">
              <a:solidFill>
                <a:srgbClr val="F2F2F2"/>
              </a:solidFill>
            </a:endParaRPr>
          </a:p>
          <a:p>
            <a:endParaRPr lang="de-DE" sz="2400" dirty="0">
              <a:solidFill>
                <a:srgbClr val="F2F2F2"/>
              </a:solidFill>
            </a:endParaRP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E9FF2079-FC9F-491C-8C7B-6529593D3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3375"/>
              </p:ext>
            </p:extLst>
          </p:nvPr>
        </p:nvGraphicFramePr>
        <p:xfrm>
          <a:off x="4992414" y="2088930"/>
          <a:ext cx="6563217" cy="2615071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2351689">
                  <a:extLst>
                    <a:ext uri="{9D8B030D-6E8A-4147-A177-3AD203B41FA5}">
                      <a16:colId xmlns:a16="http://schemas.microsoft.com/office/drawing/2014/main" val="1159401737"/>
                    </a:ext>
                  </a:extLst>
                </a:gridCol>
                <a:gridCol w="972206">
                  <a:extLst>
                    <a:ext uri="{9D8B030D-6E8A-4147-A177-3AD203B41FA5}">
                      <a16:colId xmlns:a16="http://schemas.microsoft.com/office/drawing/2014/main" val="1079546421"/>
                    </a:ext>
                  </a:extLst>
                </a:gridCol>
                <a:gridCol w="1097840">
                  <a:extLst>
                    <a:ext uri="{9D8B030D-6E8A-4147-A177-3AD203B41FA5}">
                      <a16:colId xmlns:a16="http://schemas.microsoft.com/office/drawing/2014/main" val="1374840357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1332133512"/>
                    </a:ext>
                  </a:extLst>
                </a:gridCol>
                <a:gridCol w="1090448">
                  <a:extLst>
                    <a:ext uri="{9D8B030D-6E8A-4147-A177-3AD203B41FA5}">
                      <a16:colId xmlns:a16="http://schemas.microsoft.com/office/drawing/2014/main" val="2778602217"/>
                    </a:ext>
                  </a:extLst>
                </a:gridCol>
              </a:tblGrid>
              <a:tr h="68817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Stratiform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569207"/>
                  </a:ext>
                </a:extLst>
              </a:tr>
              <a:tr h="6381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Cirriform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98485"/>
                  </a:ext>
                </a:extLst>
              </a:tr>
              <a:tr h="6506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Stratocumuliform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56176"/>
                  </a:ext>
                </a:extLst>
              </a:tr>
              <a:tr h="6381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Cumuliform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29680"/>
                  </a:ext>
                </a:extLst>
              </a:tr>
            </a:tbl>
          </a:graphicData>
        </a:graphic>
      </p:graphicFrame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3D2E248-6082-4B04-A3D8-3D2438A5647B}"/>
              </a:ext>
            </a:extLst>
          </p:cNvPr>
          <p:cNvSpPr/>
          <p:nvPr/>
        </p:nvSpPr>
        <p:spPr>
          <a:xfrm>
            <a:off x="6447621" y="5249339"/>
            <a:ext cx="978408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EF47C8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F098570-7A38-4888-A8DF-87DE575E93BB}"/>
              </a:ext>
            </a:extLst>
          </p:cNvPr>
          <p:cNvSpPr txBox="1"/>
          <p:nvPr/>
        </p:nvSpPr>
        <p:spPr>
          <a:xfrm>
            <a:off x="7141779" y="5263055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/>
              <a:t>Ca. 39%</a:t>
            </a:r>
          </a:p>
        </p:txBody>
      </p:sp>
    </p:spTree>
    <p:extLst>
      <p:ext uri="{BB962C8B-B14F-4D97-AF65-F5344CB8AC3E}">
        <p14:creationId xmlns:p14="http://schemas.microsoft.com/office/powerpoint/2010/main" val="266887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8B62F-1B49-48F9-88B8-D73CE280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0389"/>
            <a:ext cx="8534400" cy="1507067"/>
          </a:xfrm>
        </p:spPr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D2E7EC-809E-4DD9-A91E-2F015305E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818389"/>
            <a:ext cx="8534400" cy="3615267"/>
          </a:xfrm>
        </p:spPr>
        <p:txBody>
          <a:bodyPr/>
          <a:lstStyle/>
          <a:p>
            <a:r>
              <a:rPr lang="de-DE" sz="2400" dirty="0">
                <a:solidFill>
                  <a:srgbClr val="F2F2F2"/>
                </a:solidFill>
              </a:rPr>
              <a:t>Entscheidungsbaum</a:t>
            </a:r>
          </a:p>
          <a:p>
            <a:r>
              <a:rPr lang="de-DE" sz="2400" dirty="0">
                <a:solidFill>
                  <a:srgbClr val="F2F2F2"/>
                </a:solidFill>
              </a:rPr>
              <a:t>K-</a:t>
            </a:r>
            <a:r>
              <a:rPr lang="de-DE" sz="2400" dirty="0" err="1">
                <a:solidFill>
                  <a:srgbClr val="F2F2F2"/>
                </a:solidFill>
              </a:rPr>
              <a:t>Nearest</a:t>
            </a:r>
            <a:r>
              <a:rPr lang="de-DE" sz="2400" dirty="0">
                <a:solidFill>
                  <a:srgbClr val="F2F2F2"/>
                </a:solidFill>
              </a:rPr>
              <a:t> </a:t>
            </a:r>
            <a:r>
              <a:rPr lang="de-DE" sz="2400" dirty="0" err="1">
                <a:solidFill>
                  <a:srgbClr val="F2F2F2"/>
                </a:solidFill>
              </a:rPr>
              <a:t>Neighbours</a:t>
            </a:r>
            <a:endParaRPr lang="de-DE" sz="2400" dirty="0">
              <a:solidFill>
                <a:srgbClr val="F2F2F2"/>
              </a:solidFill>
            </a:endParaRPr>
          </a:p>
          <a:p>
            <a:r>
              <a:rPr lang="de-DE" sz="2400" dirty="0">
                <a:solidFill>
                  <a:srgbClr val="F2F2F2"/>
                </a:solidFill>
              </a:rPr>
              <a:t>Hybride Lösung mit Klassifizierungsnetz</a:t>
            </a:r>
          </a:p>
          <a:p>
            <a:r>
              <a:rPr lang="de-DE" sz="2400" dirty="0">
                <a:solidFill>
                  <a:srgbClr val="F2F2F2"/>
                </a:solidFill>
              </a:rPr>
              <a:t>Frequenz als Merkmal</a:t>
            </a:r>
          </a:p>
          <a:p>
            <a:r>
              <a:rPr lang="de-DE" sz="2400" dirty="0">
                <a:solidFill>
                  <a:srgbClr val="F2F2F2"/>
                </a:solidFill>
              </a:rPr>
              <a:t>Data Augmentation für mehr Bilder</a:t>
            </a:r>
          </a:p>
        </p:txBody>
      </p:sp>
    </p:spTree>
    <p:extLst>
      <p:ext uri="{BB962C8B-B14F-4D97-AF65-F5344CB8AC3E}">
        <p14:creationId xmlns:p14="http://schemas.microsoft.com/office/powerpoint/2010/main" val="678460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Probleme</a:t>
            </a:r>
          </a:p>
        </p:txBody>
      </p:sp>
      <p:pic>
        <p:nvPicPr>
          <p:cNvPr id="4" name="Grafik 4" descr="Ein Bild, das draußen, bewölkt, Himmel, Wolken enthält.&#10;&#10;Mit sehr hoher Zuverlässigkeit generierte Beschreibung">
            <a:extLst>
              <a:ext uri="{FF2B5EF4-FFF2-40B4-BE49-F238E27FC236}">
                <a16:creationId xmlns:a16="http://schemas.microsoft.com/office/drawing/2014/main" id="{30F5E341-3D6B-48BB-8E5B-81A4DC99D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0" y="1741098"/>
            <a:ext cx="3677729" cy="3692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Grafik 6" descr="Ein Bild, das draußen, Himmel, Gebäude, Straße enthält.&#10;&#10;Mit sehr hoher Zuverlässigkeit generierte Beschreibung">
            <a:extLst>
              <a:ext uri="{FF2B5EF4-FFF2-40B4-BE49-F238E27FC236}">
                <a16:creationId xmlns:a16="http://schemas.microsoft.com/office/drawing/2014/main" id="{260E8B7F-6629-4607-9970-9EBA46A17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079" y="1741097"/>
            <a:ext cx="3720862" cy="36921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8" descr="Ein Bild, das draußen, Himmel, Baum, Pflanze enthält.&#10;&#10;Mit sehr hoher Zuverlässigkeit generierte Beschreibung">
            <a:extLst>
              <a:ext uri="{FF2B5EF4-FFF2-40B4-BE49-F238E27FC236}">
                <a16:creationId xmlns:a16="http://schemas.microsoft.com/office/drawing/2014/main" id="{03EF5548-5845-42A9-A8F5-5331ADBDB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5002" y="1741098"/>
            <a:ext cx="3677728" cy="3692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8FBF812-DB37-438F-B188-6CE45D379727}"/>
              </a:ext>
            </a:extLst>
          </p:cNvPr>
          <p:cNvSpPr txBox="1"/>
          <p:nvPr/>
        </p:nvSpPr>
        <p:spPr>
          <a:xfrm>
            <a:off x="324927" y="5982420"/>
            <a:ext cx="298761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/>
              <a:t>Stratocumuliform</a:t>
            </a:r>
            <a:endParaRPr lang="de-DE" sz="2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CD2FBBF-534B-41FD-BC5D-BBC64CB80C30}"/>
              </a:ext>
            </a:extLst>
          </p:cNvPr>
          <p:cNvSpPr txBox="1"/>
          <p:nvPr/>
        </p:nvSpPr>
        <p:spPr>
          <a:xfrm>
            <a:off x="4666889" y="5982420"/>
            <a:ext cx="298761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/>
              <a:t>Stratiform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F7736C7-2898-4300-87C5-A8597EBA2489}"/>
              </a:ext>
            </a:extLst>
          </p:cNvPr>
          <p:cNvSpPr txBox="1"/>
          <p:nvPr/>
        </p:nvSpPr>
        <p:spPr>
          <a:xfrm>
            <a:off x="8750060" y="5982420"/>
            <a:ext cx="2987615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 err="1"/>
              <a:t>Cumuliform</a:t>
            </a:r>
          </a:p>
        </p:txBody>
      </p:sp>
    </p:spTree>
    <p:extLst>
      <p:ext uri="{BB962C8B-B14F-4D97-AF65-F5344CB8AC3E}">
        <p14:creationId xmlns:p14="http://schemas.microsoft.com/office/powerpoint/2010/main" val="3151237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61207-FBA6-4550-9C49-4200BD63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16615"/>
            <a:ext cx="8534400" cy="1507067"/>
          </a:xfrm>
        </p:spPr>
        <p:txBody>
          <a:bodyPr/>
          <a:lstStyle/>
          <a:p>
            <a:r>
              <a:rPr lang="de-DE" dirty="0"/>
              <a:t>Deep-Learning 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104914-E552-4B2A-80F8-476428EB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92857"/>
            <a:ext cx="8534400" cy="3615267"/>
          </a:xfrm>
        </p:spPr>
        <p:txBody>
          <a:bodyPr/>
          <a:lstStyle/>
          <a:p>
            <a:r>
              <a:rPr lang="de-DE" dirty="0">
                <a:solidFill>
                  <a:srgbClr val="F2F2F2"/>
                </a:solidFill>
              </a:rPr>
              <a:t>Problem: ziemlich wenige Bilder (etwa 800):</a:t>
            </a:r>
          </a:p>
          <a:p>
            <a:pPr lvl="1"/>
            <a:r>
              <a:rPr lang="de-DE" dirty="0">
                <a:solidFill>
                  <a:srgbClr val="F2F2F2"/>
                </a:solidFill>
              </a:rPr>
              <a:t>Data Augmentation (von Keras mitgeliefert)</a:t>
            </a:r>
          </a:p>
          <a:p>
            <a:pPr lvl="1"/>
            <a:r>
              <a:rPr lang="de-DE" dirty="0">
                <a:solidFill>
                  <a:srgbClr val="F2F2F2"/>
                </a:solidFill>
              </a:rPr>
              <a:t>Aufteilen der Bilder in je zwei Kacheln</a:t>
            </a:r>
          </a:p>
          <a:p>
            <a:pPr lvl="1"/>
            <a:r>
              <a:rPr lang="de-DE" dirty="0">
                <a:solidFill>
                  <a:srgbClr val="F2F2F2"/>
                </a:solidFill>
              </a:rPr>
              <a:t>Nutzen eines vortrainierten Netzes zur Feature </a:t>
            </a:r>
            <a:r>
              <a:rPr lang="de-DE" dirty="0" err="1">
                <a:solidFill>
                  <a:srgbClr val="F2F2F2"/>
                </a:solidFill>
              </a:rPr>
              <a:t>Extraction</a:t>
            </a:r>
          </a:p>
          <a:p>
            <a:r>
              <a:rPr lang="de-DE" dirty="0">
                <a:solidFill>
                  <a:srgbClr val="F2F2F2"/>
                </a:solidFill>
              </a:rPr>
              <a:t>Auf Basis der extrahierten Merkmale trainieren wir unser eigenes</a:t>
            </a:r>
            <a:br>
              <a:rPr lang="de-DE" dirty="0">
                <a:solidFill>
                  <a:srgbClr val="F2F2F2"/>
                </a:solidFill>
              </a:rPr>
            </a:br>
            <a:r>
              <a:rPr lang="de-DE" dirty="0">
                <a:solidFill>
                  <a:srgbClr val="F2F2F2"/>
                </a:solidFill>
              </a:rPr>
              <a:t>Klassifizierungsnetz</a:t>
            </a:r>
          </a:p>
        </p:txBody>
      </p:sp>
    </p:spTree>
    <p:extLst>
      <p:ext uri="{BB962C8B-B14F-4D97-AF65-F5344CB8AC3E}">
        <p14:creationId xmlns:p14="http://schemas.microsoft.com/office/powerpoint/2010/main" val="193660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A5E1C-0B7B-4FDE-89AA-38218AEA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12" y="310443"/>
            <a:ext cx="8534400" cy="1507067"/>
          </a:xfrm>
        </p:spPr>
        <p:txBody>
          <a:bodyPr/>
          <a:lstStyle/>
          <a:p>
            <a:r>
              <a:rPr lang="de-DE" dirty="0"/>
              <a:t>Wolkenarten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DE9F51E-8B00-4213-BABC-20F12E5D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546" y="1814689"/>
            <a:ext cx="9522177" cy="443371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z="2400" dirty="0">
                <a:solidFill>
                  <a:srgbClr val="F2F2F2"/>
                </a:solidFill>
              </a:rPr>
              <a:t>Bilder aus dem Wolkenatlas vom WMO und Wolken-online.de</a:t>
            </a:r>
          </a:p>
          <a:p>
            <a:pPr lvl="1">
              <a:buClr>
                <a:srgbClr val="FFFFFF"/>
              </a:buClr>
            </a:pPr>
            <a:r>
              <a:rPr lang="de-DE" sz="2400" dirty="0">
                <a:solidFill>
                  <a:srgbClr val="F2F2F2"/>
                </a:solidFill>
              </a:rPr>
              <a:t>Momentan ca.  800 Bilder</a:t>
            </a:r>
          </a:p>
          <a:p>
            <a:pPr>
              <a:buClr>
                <a:srgbClr val="FFFFFF"/>
              </a:buClr>
            </a:pPr>
            <a:r>
              <a:rPr lang="de-DE" sz="2400" dirty="0">
                <a:solidFill>
                  <a:srgbClr val="F2F2F2"/>
                </a:solidFill>
              </a:rPr>
              <a:t>Wolkenarten in vier Hauptgruppen unterteilt:</a:t>
            </a: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Cirriform</a:t>
            </a:r>
            <a:endParaRPr lang="de-DE" sz="2400" dirty="0">
              <a:solidFill>
                <a:srgbClr val="F2F2F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Cumuliform</a:t>
            </a:r>
            <a:endParaRPr lang="de-DE" sz="2400" dirty="0">
              <a:solidFill>
                <a:srgbClr val="F2F2F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Stratiform</a:t>
            </a:r>
            <a:endParaRPr lang="de-DE" sz="2400" dirty="0">
              <a:solidFill>
                <a:srgbClr val="F2F2F2"/>
              </a:solidFill>
            </a:endParaRPr>
          </a:p>
          <a:p>
            <a:pPr lvl="1">
              <a:buClr>
                <a:srgbClr val="FFFFFF"/>
              </a:buClr>
            </a:pPr>
            <a:r>
              <a:rPr lang="de-DE" sz="2400" dirty="0" err="1">
                <a:solidFill>
                  <a:srgbClr val="F2F2F2"/>
                </a:solidFill>
              </a:rPr>
              <a:t>Stratocumuliform</a:t>
            </a:r>
            <a:endParaRPr lang="de-DE" sz="2400" dirty="0">
              <a:solidFill>
                <a:srgbClr val="F2F2F2"/>
              </a:solidFill>
            </a:endParaRPr>
          </a:p>
          <a:p>
            <a:pPr>
              <a:buClr>
                <a:srgbClr val="FFFFFF"/>
              </a:buClr>
            </a:pPr>
            <a:endParaRPr lang="de-DE" sz="2400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46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928AF-7148-446A-885D-4A9B535B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60389"/>
            <a:ext cx="8534400" cy="1507067"/>
          </a:xfrm>
        </p:spPr>
        <p:txBody>
          <a:bodyPr/>
          <a:lstStyle/>
          <a:p>
            <a:r>
              <a:rPr lang="de-DE" dirty="0"/>
              <a:t>Model</a:t>
            </a:r>
          </a:p>
        </p:txBody>
      </p:sp>
      <p:pic>
        <p:nvPicPr>
          <p:cNvPr id="3" name="Grafik 3" descr="Ein Bild, das Flasche enthält.&#10;&#10;Mit hoher Zuverlässigkeit generierte Beschreibung">
            <a:extLst>
              <a:ext uri="{FF2B5EF4-FFF2-40B4-BE49-F238E27FC236}">
                <a16:creationId xmlns:a16="http://schemas.microsoft.com/office/drawing/2014/main" id="{199B0398-4708-4F13-9F96-071890711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1" y="2855843"/>
            <a:ext cx="12057993" cy="172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62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64106-0B1E-4D36-8F44-D2A65CFF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95" y="297571"/>
            <a:ext cx="8534400" cy="1507067"/>
          </a:xfrm>
        </p:spPr>
        <p:txBody>
          <a:bodyPr/>
          <a:lstStyle/>
          <a:p>
            <a:r>
              <a:rPr lang="de-DE" dirty="0"/>
              <a:t>Deep-Learning Ansatz</a:t>
            </a:r>
          </a:p>
        </p:txBody>
      </p:sp>
      <p:pic>
        <p:nvPicPr>
          <p:cNvPr id="10" name="Grafik 10" descr="Ein Bild, das Himmel, Foto, anzeigend enthält.&#10;&#10;Mit sehr hoher Zuverlässigkeit generierte Beschreibung">
            <a:extLst>
              <a:ext uri="{FF2B5EF4-FFF2-40B4-BE49-F238E27FC236}">
                <a16:creationId xmlns:a16="http://schemas.microsoft.com/office/drawing/2014/main" id="{BD32800F-51D3-4D6F-B7F9-B30BD254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4" y="1746535"/>
            <a:ext cx="12084268" cy="36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45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464106-0B1E-4D36-8F44-D2A65CFF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95" y="297571"/>
            <a:ext cx="8534400" cy="1507067"/>
          </a:xfrm>
        </p:spPr>
        <p:txBody>
          <a:bodyPr/>
          <a:lstStyle/>
          <a:p>
            <a:r>
              <a:rPr lang="de-DE" dirty="0"/>
              <a:t>Deep-Learning Ansatz</a:t>
            </a:r>
          </a:p>
        </p:txBody>
      </p:sp>
      <p:graphicFrame>
        <p:nvGraphicFramePr>
          <p:cNvPr id="3" name="Tabelle 6">
            <a:extLst>
              <a:ext uri="{FF2B5EF4-FFF2-40B4-BE49-F238E27FC236}">
                <a16:creationId xmlns:a16="http://schemas.microsoft.com/office/drawing/2014/main" id="{31B9AABC-8FC3-4BD2-890F-D81ED32FF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672227"/>
              </p:ext>
            </p:extLst>
          </p:nvPr>
        </p:nvGraphicFramePr>
        <p:xfrm>
          <a:off x="2653862" y="2272861"/>
          <a:ext cx="6563217" cy="2615071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2351689">
                  <a:extLst>
                    <a:ext uri="{9D8B030D-6E8A-4147-A177-3AD203B41FA5}">
                      <a16:colId xmlns:a16="http://schemas.microsoft.com/office/drawing/2014/main" val="1159401737"/>
                    </a:ext>
                  </a:extLst>
                </a:gridCol>
                <a:gridCol w="972206">
                  <a:extLst>
                    <a:ext uri="{9D8B030D-6E8A-4147-A177-3AD203B41FA5}">
                      <a16:colId xmlns:a16="http://schemas.microsoft.com/office/drawing/2014/main" val="1079546421"/>
                    </a:ext>
                  </a:extLst>
                </a:gridCol>
                <a:gridCol w="1097840">
                  <a:extLst>
                    <a:ext uri="{9D8B030D-6E8A-4147-A177-3AD203B41FA5}">
                      <a16:colId xmlns:a16="http://schemas.microsoft.com/office/drawing/2014/main" val="1374840357"/>
                    </a:ext>
                  </a:extLst>
                </a:gridCol>
                <a:gridCol w="1051034">
                  <a:extLst>
                    <a:ext uri="{9D8B030D-6E8A-4147-A177-3AD203B41FA5}">
                      <a16:colId xmlns:a16="http://schemas.microsoft.com/office/drawing/2014/main" val="1332133512"/>
                    </a:ext>
                  </a:extLst>
                </a:gridCol>
                <a:gridCol w="1090448">
                  <a:extLst>
                    <a:ext uri="{9D8B030D-6E8A-4147-A177-3AD203B41FA5}">
                      <a16:colId xmlns:a16="http://schemas.microsoft.com/office/drawing/2014/main" val="2778602217"/>
                    </a:ext>
                  </a:extLst>
                </a:gridCol>
              </a:tblGrid>
              <a:tr h="68817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Cirriform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569207"/>
                  </a:ext>
                </a:extLst>
              </a:tr>
              <a:tr h="6381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Cumuliform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698485"/>
                  </a:ext>
                </a:extLst>
              </a:tr>
              <a:tr h="6506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Stratiform</a:t>
                      </a:r>
                      <a:r>
                        <a:rPr lang="de-DE" sz="1800" b="0" i="0" u="none" strike="noStrike" noProof="0" dirty="0">
                          <a:solidFill>
                            <a:srgbClr val="FFFFFF"/>
                          </a:solidFill>
                          <a:latin typeface="Century Gothic"/>
                        </a:rPr>
                        <a:t>  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156176"/>
                  </a:ext>
                </a:extLst>
              </a:tr>
              <a:tr h="6381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FFFFFF"/>
                          </a:solidFill>
                          <a:latin typeface="Century Gothic"/>
                        </a:rPr>
                        <a:t>Stratocumuliform</a:t>
                      </a:r>
                      <a:endParaRPr lang="de-DE" sz="1800" b="0" i="0" u="none" strike="noStrike" noProof="0" dirty="0">
                        <a:solidFill>
                          <a:srgbClr val="FFFFFF"/>
                        </a:solidFill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/>
                        <a:t>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29680"/>
                  </a:ext>
                </a:extLst>
              </a:tr>
            </a:tbl>
          </a:graphicData>
        </a:graphic>
      </p:graphicFrame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51ED207E-A192-403F-85EA-4782B25C7FDC}"/>
              </a:ext>
            </a:extLst>
          </p:cNvPr>
          <p:cNvSpPr/>
          <p:nvPr/>
        </p:nvSpPr>
        <p:spPr>
          <a:xfrm>
            <a:off x="4003967" y="5315027"/>
            <a:ext cx="978408" cy="484632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EF47C8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D8F28F-7F9F-4F68-AEA3-DB6B474920CF}"/>
              </a:ext>
            </a:extLst>
          </p:cNvPr>
          <p:cNvSpPr txBox="1"/>
          <p:nvPr/>
        </p:nvSpPr>
        <p:spPr>
          <a:xfrm>
            <a:off x="4698124" y="5328743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400" dirty="0"/>
              <a:t>Ca. 65.6%</a:t>
            </a:r>
          </a:p>
        </p:txBody>
      </p:sp>
    </p:spTree>
    <p:extLst>
      <p:ext uri="{BB962C8B-B14F-4D97-AF65-F5344CB8AC3E}">
        <p14:creationId xmlns:p14="http://schemas.microsoft.com/office/powerpoint/2010/main" val="331948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50108-B263-441B-9D3C-DB4ABCF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79" y="141110"/>
            <a:ext cx="8534400" cy="1507067"/>
          </a:xfrm>
        </p:spPr>
        <p:txBody>
          <a:bodyPr/>
          <a:lstStyle/>
          <a:p>
            <a:r>
              <a:rPr lang="de-DE" dirty="0" err="1"/>
              <a:t>stratiform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22BCBF-3B41-40E9-8E63-4DE1171FD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5" y="1620133"/>
            <a:ext cx="4577115" cy="4619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BB4E6AF-21CA-4D4C-A020-D9ED60BF6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461" y="1620131"/>
            <a:ext cx="4619449" cy="4619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403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609B2-9B83-4D0E-A1A1-F3B9DC29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68" y="183443"/>
            <a:ext cx="8534400" cy="1507067"/>
          </a:xfrm>
        </p:spPr>
        <p:txBody>
          <a:bodyPr/>
          <a:lstStyle/>
          <a:p>
            <a:r>
              <a:rPr lang="de-DE" dirty="0" err="1"/>
              <a:t>cirriform</a:t>
            </a:r>
            <a:endParaRPr lang="de-DE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2FBEA6AC-DC66-46C6-A51E-7A33D800E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351" y="1690688"/>
            <a:ext cx="4619449" cy="46194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7F9E1C7-0000-4446-B630-51225EB9B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5"/>
            <a:ext cx="4619450" cy="46194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0799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4A0F7-6BC6-4B2F-B2BE-2233607C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68" y="112888"/>
            <a:ext cx="8534400" cy="1507067"/>
          </a:xfrm>
        </p:spPr>
        <p:txBody>
          <a:bodyPr/>
          <a:lstStyle/>
          <a:p>
            <a:r>
              <a:rPr lang="de-DE" dirty="0" err="1"/>
              <a:t>stratocumuliform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2C453C1-7DB1-410B-AD4B-AEE39E169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0" y="1493134"/>
            <a:ext cx="4718226" cy="4718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78FBD73-0124-4276-82B4-EE63C8654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795" y="1493131"/>
            <a:ext cx="4718227" cy="4718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292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57E94-5B1C-423D-A13A-D0D5F4CEB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57" y="98776"/>
            <a:ext cx="8534400" cy="1507067"/>
          </a:xfrm>
        </p:spPr>
        <p:txBody>
          <a:bodyPr/>
          <a:lstStyle/>
          <a:p>
            <a:r>
              <a:rPr lang="de-DE" dirty="0" err="1"/>
              <a:t>cumuliform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9A2328D-2C29-42E3-B2F0-2E193ED06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5" y="1436688"/>
            <a:ext cx="4802893" cy="4802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2019B0D-D744-40FE-85D2-D911B2FF4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352" y="1436688"/>
            <a:ext cx="4802893" cy="48028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0586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50108-B263-441B-9D3C-DB4ABCF8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89" y="206800"/>
            <a:ext cx="8534400" cy="1507067"/>
          </a:xfrm>
        </p:spPr>
        <p:txBody>
          <a:bodyPr/>
          <a:lstStyle/>
          <a:p>
            <a:r>
              <a:rPr lang="de-DE" dirty="0"/>
              <a:t>Raus sortiert</a:t>
            </a:r>
          </a:p>
        </p:txBody>
      </p:sp>
      <p:pic>
        <p:nvPicPr>
          <p:cNvPr id="13" name="Grafik 13" descr="Ein Bild, das draußen, Natur enthält.&#10;&#10;Mit sehr hoher Zuverlässigkeit generierte Beschreibung">
            <a:extLst>
              <a:ext uri="{FF2B5EF4-FFF2-40B4-BE49-F238E27FC236}">
                <a16:creationId xmlns:a16="http://schemas.microsoft.com/office/drawing/2014/main" id="{180E0FF3-CE20-4D37-8CBC-9D7A62219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26" y="2254469"/>
            <a:ext cx="3347545" cy="3347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Grafik 15" descr="Ein Bild, das Himmel, draußen, Natur, Gras enthält.&#10;&#10;Mit sehr hoher Zuverlässigkeit generierte Beschreibung">
            <a:extLst>
              <a:ext uri="{FF2B5EF4-FFF2-40B4-BE49-F238E27FC236}">
                <a16:creationId xmlns:a16="http://schemas.microsoft.com/office/drawing/2014/main" id="{F5FAC441-B6A2-4217-937C-00394BBDC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949" y="2254468"/>
            <a:ext cx="3347545" cy="3347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Grafik 17" descr="Ein Bild, das draußen, Himmel, Gras, Gebäude enthält.&#10;&#10;Mit sehr hoher Zuverlässigkeit generierte Beschreibung">
            <a:extLst>
              <a:ext uri="{FF2B5EF4-FFF2-40B4-BE49-F238E27FC236}">
                <a16:creationId xmlns:a16="http://schemas.microsoft.com/office/drawing/2014/main" id="{486D2DCC-85AD-432C-8DED-D47EC23B1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535" y="2254467"/>
            <a:ext cx="3347545" cy="33475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441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D94DB-2A08-4D1E-AD0B-45D65B7C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7554"/>
            <a:ext cx="8534400" cy="1507067"/>
          </a:xfrm>
        </p:spPr>
        <p:txBody>
          <a:bodyPr/>
          <a:lstStyle/>
          <a:p>
            <a:r>
              <a:rPr lang="de-DE" dirty="0"/>
              <a:t>Data 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00A91D-E01B-4639-AFB5-84513201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213622" cy="5619044"/>
          </a:xfrm>
        </p:spPr>
        <p:txBody>
          <a:bodyPr/>
          <a:lstStyle/>
          <a:p>
            <a:pPr>
              <a:buClr>
                <a:srgbClr val="FFFFFF"/>
              </a:buClr>
              <a:buFont typeface="Wingdings 3"/>
            </a:pPr>
            <a:r>
              <a:rPr lang="de-DE" sz="2800" dirty="0">
                <a:solidFill>
                  <a:srgbClr val="F2F2F2"/>
                </a:solidFill>
              </a:rPr>
              <a:t>Bilder aus verschiedenen Quellen</a:t>
            </a: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Anpassen an unsere Klassifikation der vier Wolkenarten</a:t>
            </a: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Auf eine Größe bringen (momentan 500x500)</a:t>
            </a: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Durch </a:t>
            </a:r>
            <a:r>
              <a:rPr lang="de-DE" sz="2800" dirty="0" err="1">
                <a:solidFill>
                  <a:srgbClr val="F2F2F2"/>
                </a:solidFill>
              </a:rPr>
              <a:t>Binarisierung</a:t>
            </a:r>
            <a:r>
              <a:rPr lang="de-DE" sz="2800" dirty="0">
                <a:solidFill>
                  <a:srgbClr val="F2F2F2"/>
                </a:solidFill>
              </a:rPr>
              <a:t> geschnitten</a:t>
            </a:r>
          </a:p>
        </p:txBody>
      </p:sp>
    </p:spTree>
    <p:extLst>
      <p:ext uri="{BB962C8B-B14F-4D97-AF65-F5344CB8AC3E}">
        <p14:creationId xmlns:p14="http://schemas.microsoft.com/office/powerpoint/2010/main" val="398314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55C90-3218-4417-8ACF-CEB8F381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76"/>
            <a:ext cx="8534400" cy="1507067"/>
          </a:xfrm>
        </p:spPr>
        <p:txBody>
          <a:bodyPr/>
          <a:lstStyle/>
          <a:p>
            <a:r>
              <a:rPr lang="de-DE" dirty="0"/>
              <a:t>"Klassisch"- </a:t>
            </a:r>
            <a:r>
              <a:rPr lang="de-DE" dirty="0" err="1"/>
              <a:t>Binarisierung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AC899C-F5EB-4BE9-AA2C-CB055CA05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879" y="1730022"/>
            <a:ext cx="9959622" cy="4518378"/>
          </a:xfrm>
        </p:spPr>
        <p:txBody>
          <a:bodyPr/>
          <a:lstStyle/>
          <a:p>
            <a:r>
              <a:rPr lang="de-DE" sz="2800" dirty="0">
                <a:solidFill>
                  <a:srgbClr val="F2F2F2"/>
                </a:solidFill>
              </a:rPr>
              <a:t>Über </a:t>
            </a:r>
          </a:p>
          <a:p>
            <a:pPr lvl="1"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arithmetisches Mittel des gesamten Bildes</a:t>
            </a:r>
          </a:p>
          <a:p>
            <a:pPr lvl="1">
              <a:buClr>
                <a:srgbClr val="FFFFFF"/>
              </a:buClr>
            </a:pPr>
            <a:r>
              <a:rPr lang="de-DE" sz="2800" dirty="0" err="1">
                <a:solidFill>
                  <a:srgbClr val="F2F2F2"/>
                </a:solidFill>
              </a:rPr>
              <a:t>Hue</a:t>
            </a:r>
            <a:r>
              <a:rPr lang="de-DE" sz="2800" dirty="0">
                <a:solidFill>
                  <a:srgbClr val="F2F2F2"/>
                </a:solidFill>
              </a:rPr>
              <a:t> &amp; Value aus dem HSV-Farbraum des Bildes</a:t>
            </a:r>
          </a:p>
          <a:p>
            <a:pPr lvl="1"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Region </a:t>
            </a:r>
            <a:r>
              <a:rPr lang="de-DE" sz="2800" dirty="0" err="1">
                <a:solidFill>
                  <a:srgbClr val="F2F2F2"/>
                </a:solidFill>
              </a:rPr>
              <a:t>Growing</a:t>
            </a:r>
            <a:r>
              <a:rPr lang="de-DE" sz="2800" dirty="0">
                <a:solidFill>
                  <a:srgbClr val="F2F2F2"/>
                </a:solidFill>
              </a:rPr>
              <a:t> für SCC hat nicht funktioniert</a:t>
            </a:r>
          </a:p>
          <a:p>
            <a:pPr>
              <a:buClr>
                <a:srgbClr val="FFFFFF"/>
              </a:buClr>
            </a:pPr>
            <a:endParaRPr lang="de-DE" sz="2800" dirty="0">
              <a:solidFill>
                <a:srgbClr val="F2F2F2"/>
              </a:solidFill>
            </a:endParaRPr>
          </a:p>
          <a:p>
            <a:pPr>
              <a:buClr>
                <a:srgbClr val="FFFFFF"/>
              </a:buClr>
            </a:pPr>
            <a:r>
              <a:rPr lang="de-DE" sz="2800" dirty="0">
                <a:solidFill>
                  <a:srgbClr val="F2F2F2"/>
                </a:solidFill>
              </a:rPr>
              <a:t>Ermittlung von Teilbereichen mit zu viel Schwarzanteil</a:t>
            </a:r>
          </a:p>
          <a:p>
            <a:pPr>
              <a:buClr>
                <a:srgbClr val="FFFFFF"/>
              </a:buClr>
            </a:pPr>
            <a:r>
              <a:rPr lang="de-DE" sz="2800" dirty="0" err="1">
                <a:solidFill>
                  <a:srgbClr val="F2F2F2"/>
                </a:solidFill>
              </a:rPr>
              <a:t>Orginalbild</a:t>
            </a:r>
            <a:r>
              <a:rPr lang="de-DE" sz="2800" dirty="0">
                <a:solidFill>
                  <a:srgbClr val="F2F2F2"/>
                </a:solidFill>
              </a:rPr>
              <a:t> wird geschnitten und </a:t>
            </a:r>
            <a:r>
              <a:rPr lang="de-DE" sz="2800" dirty="0" err="1">
                <a:solidFill>
                  <a:srgbClr val="F2F2F2"/>
                </a:solidFill>
              </a:rPr>
              <a:t>rezised</a:t>
            </a:r>
            <a:endParaRPr lang="de-DE" sz="2800" dirty="0">
              <a:solidFill>
                <a:srgbClr val="F2F2F2"/>
              </a:solidFill>
            </a:endParaRPr>
          </a:p>
          <a:p>
            <a:pPr>
              <a:buClr>
                <a:srgbClr val="FFFFFF"/>
              </a:buClr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22954616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813</Words>
  <Application>Microsoft Office PowerPoint</Application>
  <PresentationFormat>Breitbild</PresentationFormat>
  <Paragraphs>175</Paragraphs>
  <Slides>22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Calibri</vt:lpstr>
      <vt:lpstr>Century Gothic</vt:lpstr>
      <vt:lpstr>Wingdings</vt:lpstr>
      <vt:lpstr>Wingdings 3</vt:lpstr>
      <vt:lpstr>Segment</vt:lpstr>
      <vt:lpstr>Wolken</vt:lpstr>
      <vt:lpstr>Wolkenarten</vt:lpstr>
      <vt:lpstr>stratiform</vt:lpstr>
      <vt:lpstr>cirriform</vt:lpstr>
      <vt:lpstr>stratocumuliform</vt:lpstr>
      <vt:lpstr>cumuliform</vt:lpstr>
      <vt:lpstr>Raus sortiert</vt:lpstr>
      <vt:lpstr>Data Set</vt:lpstr>
      <vt:lpstr>"Klassisch"- Binarisierung</vt:lpstr>
      <vt:lpstr>Ergebnisse :)</vt:lpstr>
      <vt:lpstr>Ergebnisse :)</vt:lpstr>
      <vt:lpstr>Ergebnisse :)</vt:lpstr>
      <vt:lpstr>Ergebnisse :(</vt:lpstr>
      <vt:lpstr>Ergebnisse :(</vt:lpstr>
      <vt:lpstr>Kantenerkennung</vt:lpstr>
      <vt:lpstr>Standardmerkmale</vt:lpstr>
      <vt:lpstr>Weiteres Vorgehen</vt:lpstr>
      <vt:lpstr>Probleme</vt:lpstr>
      <vt:lpstr>Deep-Learning Ansatz</vt:lpstr>
      <vt:lpstr>Model</vt:lpstr>
      <vt:lpstr>Deep-Learning Ansatz</vt:lpstr>
      <vt:lpstr>Deep-Learning Ansatz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Wolken</dc:title>
  <dc:creator>Maximilian Birkenhagen</dc:creator>
  <cp:lastModifiedBy>Maximilian Birkenhagen</cp:lastModifiedBy>
  <cp:revision>75</cp:revision>
  <dcterms:created xsi:type="dcterms:W3CDTF">2018-07-09T13:27:20Z</dcterms:created>
  <dcterms:modified xsi:type="dcterms:W3CDTF">2018-07-11T16:54:03Z</dcterms:modified>
</cp:coreProperties>
</file>