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58" r:id="rId5"/>
    <p:sldId id="261" r:id="rId6"/>
    <p:sldId id="259" r:id="rId7"/>
    <p:sldId id="270" r:id="rId8"/>
    <p:sldId id="264" r:id="rId9"/>
    <p:sldId id="265" r:id="rId10"/>
    <p:sldId id="263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987" autoAdjust="0"/>
  </p:normalViewPr>
  <p:slideViewPr>
    <p:cSldViewPr snapToGrid="0">
      <p:cViewPr varScale="1">
        <p:scale>
          <a:sx n="60" d="100"/>
          <a:sy n="60" d="100"/>
        </p:scale>
        <p:origin x="72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751DB-9D75-47AA-9872-327E592D1EA1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30538-EFC0-4593-81AF-509E83D5B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029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Dafür eigene </a:t>
            </a:r>
            <a:r>
              <a:rPr lang="de-DE" dirty="0" err="1"/>
              <a:t>DownloadSkripts</a:t>
            </a:r>
            <a:r>
              <a:rPr lang="de-DE" dirty="0"/>
              <a:t> geschrieben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738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Dense</a:t>
            </a:r>
            <a:r>
              <a:rPr lang="de-DE" dirty="0"/>
              <a:t> Layer:</a:t>
            </a:r>
          </a:p>
          <a:p>
            <a:r>
              <a:rPr lang="de-DE" dirty="0"/>
              <a:t>Dropout Layer</a:t>
            </a:r>
          </a:p>
          <a:p>
            <a:r>
              <a:rPr lang="de-DE" dirty="0" err="1"/>
              <a:t>Dense</a:t>
            </a:r>
            <a:endParaRPr lang="de-DE" dirty="0"/>
          </a:p>
          <a:p>
            <a:r>
              <a:rPr lang="de-DE" dirty="0"/>
              <a:t>Dropout</a:t>
            </a:r>
          </a:p>
          <a:p>
            <a:r>
              <a:rPr lang="de-DE" dirty="0" err="1"/>
              <a:t>Dense</a:t>
            </a:r>
            <a:endParaRPr lang="de-DE" dirty="0"/>
          </a:p>
          <a:p>
            <a:endParaRPr lang="de-DE" dirty="0"/>
          </a:p>
          <a:p>
            <a:r>
              <a:rPr lang="de-DE" dirty="0"/>
              <a:t>Learning rate?</a:t>
            </a:r>
          </a:p>
          <a:p>
            <a:r>
              <a:rPr lang="de-DE" dirty="0" err="1"/>
              <a:t>Batch_size</a:t>
            </a:r>
            <a:r>
              <a:rPr lang="de-DE" dirty="0"/>
              <a:t>?</a:t>
            </a:r>
          </a:p>
          <a:p>
            <a:r>
              <a:rPr lang="de-DE" dirty="0"/>
              <a:t>Dropouts um </a:t>
            </a:r>
            <a:r>
              <a:rPr lang="de-DE" dirty="0" err="1"/>
              <a:t>overfitting</a:t>
            </a:r>
            <a:r>
              <a:rPr lang="de-DE" dirty="0"/>
              <a:t> zu vermeiden!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789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Schichtwolke; tritt entweder als faseriger Schleier, in dem dünne Streifenbildung vorhanden sein kann, oder als schleierartiger Nebel auf; kann die Sonne nie komplett verdecken</a:t>
            </a:r>
          </a:p>
          <a:p>
            <a:r>
              <a:rPr lang="de-DE" dirty="0"/>
              <a:t>graue, mittelhohe Schichtwolke ohne Konturen</a:t>
            </a:r>
          </a:p>
          <a:p>
            <a:r>
              <a:rPr lang="de-DE" dirty="0"/>
              <a:t>Stark ausgedehnte, dunkelgraue Schicht; starke vertikale Ausdehnung.</a:t>
            </a:r>
          </a:p>
          <a:p>
            <a:r>
              <a:rPr lang="de-DE" dirty="0"/>
              <a:t>niedere Schichtwolken, werden auch als Hochnebel oder Höhennebel bezeichnet; völlig strukturlos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824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dünne Fasern oder Fäden, selten auch Büschel. Ränder meist durch die starken Höhenwinde ausgefranst.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234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Haufenwolken; tritt meistens in mehr oder weniger ausgedehnten Feldern auf, die aus kleinen körnigen Wolkenteilen bestehen; selten auch kleine zerfetzte Büschel.</a:t>
            </a:r>
          </a:p>
          <a:p>
            <a:r>
              <a:rPr lang="de-DE" dirty="0"/>
              <a:t>Haufenwolke; tritt meistens als großes Feld auf, das aus vielen kleinen einzelnen Wolken besteht.</a:t>
            </a:r>
          </a:p>
          <a:p>
            <a:r>
              <a:rPr lang="de-DE" dirty="0"/>
              <a:t>Haufenschichtwolken ohne Fasern; tritt in Flecken, Feldern oder Schichten auf, die sich aus gleichmäßig angeordneten Schollen, Ballen oder Walzen zusammenstellen.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575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Cumulus sind dichte scharf voneinander abgegrenzten Haufenwolken, die Ränder sehen manchmal zerfetzt aus und verändern sich ständig</a:t>
            </a:r>
          </a:p>
          <a:p>
            <a:r>
              <a:rPr lang="de-DE" dirty="0"/>
              <a:t>sehr große Haufenwolke mit massiver vertikaler Ausdehnung, die aus einer </a:t>
            </a:r>
            <a:r>
              <a:rPr lang="de-DE" dirty="0" err="1"/>
              <a:t>Cumuluswolke</a:t>
            </a:r>
            <a:r>
              <a:rPr lang="de-DE" dirty="0"/>
              <a:t> entsteht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294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Haben vor allem am unteren Rand der Bilder oft noch Boden zu sehen </a:t>
            </a:r>
            <a:r>
              <a:rPr lang="de-DE" dirty="0">
                <a:sym typeface="Wingdings" panose="05000000000000000000" pitchFamily="2" charset="2"/>
              </a:rPr>
              <a:t> wegbekommen da sonst </a:t>
            </a:r>
            <a:r>
              <a:rPr lang="de-DE" dirty="0" err="1">
                <a:sym typeface="Wingdings" panose="05000000000000000000" pitchFamily="2" charset="2"/>
              </a:rPr>
              <a:t>verfälschung</a:t>
            </a:r>
            <a:r>
              <a:rPr lang="de-DE" dirty="0">
                <a:sym typeface="Wingdings" panose="05000000000000000000" pitchFamily="2" charset="2"/>
              </a:rPr>
              <a:t> der Merkmale</a:t>
            </a:r>
          </a:p>
          <a:p>
            <a:r>
              <a:rPr lang="de-DE" dirty="0">
                <a:sym typeface="Wingdings" panose="05000000000000000000" pitchFamily="2" charset="2"/>
              </a:rPr>
              <a:t>Eigene Funktion geschrieben: Zunächst komplett standardmäßig </a:t>
            </a:r>
            <a:r>
              <a:rPr lang="de-DE" dirty="0" err="1">
                <a:sym typeface="Wingdings" panose="05000000000000000000" pitchFamily="2" charset="2"/>
              </a:rPr>
              <a:t>binarisieren</a:t>
            </a:r>
            <a:r>
              <a:rPr lang="de-DE" dirty="0">
                <a:sym typeface="Wingdings" panose="05000000000000000000" pitchFamily="2" charset="2"/>
              </a:rPr>
              <a:t>, danach von unten heran eine kleine Box bauen  prüft den Schwarzanteil (nicht Wolke) zum Weißanteil (Wolke), sobald dieser einen bestimmen Wert erreicht  untere Grenze gefunden und Bild wieder auf Standardformat bringen.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746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Ca. 36 % richtige, Probleme bei bestimmten Wolkenarten aufzeigen.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16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Gewichte der Merkmale sind unterschiedlich, je nachdem welche Wolkenarten man zuvor schon ausgeschlossen hat.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19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Trainiert auf den Bildern von </a:t>
            </a:r>
            <a:r>
              <a:rPr lang="de-DE" dirty="0" err="1"/>
              <a:t>ImageNet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640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DE11F9-BF64-4F1F-95A8-B442A89B8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1521C5-34F0-4F80-B861-E5E40DC5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6C7837-5451-4A96-B771-CBDE03DC5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BFE559-296B-4291-B2FB-E62A6C4EB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73E947-5E88-4862-A1DA-B6FD3180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26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45BAB-EBD4-40C8-8DA1-DC0DE4AF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1D2BBB-B66D-464A-B3E6-32B876D2C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C59DB3-2986-4D4E-8980-3E3E8FCF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B6516F-EE98-49A1-B934-7608553D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0E147E-123D-422C-8CD4-7F056F708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86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CEC227C-3E22-40C5-BC62-DE9E8CBC7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D541C6-A79C-4453-A767-B2A72E95B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0524BE-821D-4803-9B7A-628EA140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99E02E-8999-4099-8AAC-D3EDEDA1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CA0E33-5516-4E9D-BC7E-17F643DB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73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0FCD5-09C6-4ED0-BE7D-E0914767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0F895F-DBE9-400C-B659-77C649CD4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FF8AAA-4B81-436E-BFDC-B0823F8B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C7F6DE-CA4A-4F2A-8BBB-D234CD4C0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07AB75-1392-4BAF-935B-FA15085B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30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B6BA58-77A8-4918-A63C-3CEE8C0D2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BB09EA-BF84-4AFE-A55E-765FC8042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7A508D-6F6C-46FC-9351-2170244B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BC1AB8-8B54-48B5-88B1-C2DA64972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BA984B-6C56-4ACA-AF77-305DF60F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98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7B983-6EE4-4C25-9892-DAF64100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86C4A4-A47B-433E-B62E-61AABC9B5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F382D7-C077-46C1-8995-6E586CFB5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7BCD0F-5085-485D-B1A1-26B0D9BF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A77DD1-DA0B-449F-9A27-794D5C55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209894-51DD-496F-A87D-870AD032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86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C139CF-3639-4574-84CB-6B55BDB2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369FAC-A255-4F6E-A316-8547FDF7B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9770EE-ED19-46B1-A876-62AF57E29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FBCDDB-188C-46E4-83C4-97FFCB08E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0EA2D6-2E07-4AC6-BC05-BB0F3109C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B6B736-4112-41D1-B62C-7EF6E474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5839FE-3951-4CC4-BDD0-D2C76149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EC1A78-6F32-404C-A510-2ABB912A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24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6781F-BA39-4717-8570-DE3FE5CE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B8D8F4-A61D-4F7C-8F04-98CB23E10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E74E9F-804D-4B37-891A-A3907628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0C3949-4BBF-4034-BC85-E9A2AA92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35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BDC3BC1-57C3-4D27-A74F-5A0C539A1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AE3FF3-543A-42CA-8DF2-683640307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E8EF9D-409F-49AC-82C8-8528F2A1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1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ACEF2-0C3D-4B52-A7C7-0CF5D761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A0EA07-CD8E-46E1-B86E-F62A912FA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A61FD4-FC74-446A-8C7F-EB7BEA230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7B049A-5C5B-4A94-ACBD-E8528CCC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C23BA5-E92F-4996-BE8F-D79F4211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D4F9AE-6041-4128-B1E4-C36BD7E8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4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922EC-B22D-4ADC-B07C-C9289223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A476B0-E653-4B78-97D0-E092FD85E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B6B996-52D9-4399-8B71-51A33682C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E282C6-07A4-4D3E-9B64-4D0198FF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793E36-F012-4511-A838-E27E52941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9A1B7D-38DF-4F70-8C5B-B88D33DB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56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140F44-BD9C-48DC-837B-4BF7F0B22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857069-89B5-42D7-893C-6178A5C27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E75FDC-03E3-40BE-90AC-BE8D3B8E2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754D5-AF5E-411A-9792-199172EBB005}" type="datetimeFigureOut">
              <a:rPr lang="de-DE" smtClean="0"/>
              <a:t>09.07.2018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15FBA9-238A-4C86-8C0E-3E51B7EEB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2CAFF3-4EBB-4A30-A79B-66A3D0F84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87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93DE9-E812-417F-82C4-EBC9837C7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Wolken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F13381-5BF7-4758-ADDF-EA51D1880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Thilo </a:t>
            </a:r>
            <a:r>
              <a:rPr lang="de-DE" dirty="0" err="1"/>
              <a:t>Fryen</a:t>
            </a:r>
            <a:endParaRPr lang="de-DE" dirty="0"/>
          </a:p>
          <a:p>
            <a:r>
              <a:rPr lang="de-DE" dirty="0"/>
              <a:t>Lukas Hintze</a:t>
            </a:r>
          </a:p>
          <a:p>
            <a:r>
              <a:rPr lang="de-DE" dirty="0"/>
              <a:t> Ali Pourasad</a:t>
            </a:r>
          </a:p>
          <a:p>
            <a:r>
              <a:rPr lang="de-DE" dirty="0"/>
              <a:t> Maximilian Birkenhagen</a:t>
            </a:r>
          </a:p>
        </p:txBody>
      </p:sp>
    </p:spTree>
    <p:extLst>
      <p:ext uri="{BB962C8B-B14F-4D97-AF65-F5344CB8AC3E}">
        <p14:creationId xmlns:p14="http://schemas.microsoft.com/office/powerpoint/2010/main" val="295345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28B62F-1B49-48F9-88B8-D73CE280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D2E7EC-809E-4DD9-A91E-2F015305E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Entscheidungsbaum</a:t>
            </a:r>
          </a:p>
          <a:p>
            <a:r>
              <a:rPr lang="de-DE" dirty="0"/>
              <a:t>Frequenz als Merkmal?</a:t>
            </a:r>
          </a:p>
          <a:p>
            <a:r>
              <a:rPr lang="de-DE" dirty="0"/>
              <a:t>Data Augmentation für mehr Bilder</a:t>
            </a:r>
          </a:p>
        </p:txBody>
      </p:sp>
    </p:spTree>
    <p:extLst>
      <p:ext uri="{BB962C8B-B14F-4D97-AF65-F5344CB8AC3E}">
        <p14:creationId xmlns:p14="http://schemas.microsoft.com/office/powerpoint/2010/main" val="67846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61207-FBA6-4550-9C49-4200BD63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Deep-Learning Ansatz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04914-E552-4B2A-80F8-476428EB7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Vortrainiertes Netz in Keras „</a:t>
            </a:r>
            <a:r>
              <a:rPr lang="de-DE" dirty="0" err="1"/>
              <a:t>Xception</a:t>
            </a:r>
            <a:r>
              <a:rPr lang="de-DE" dirty="0"/>
              <a:t>“</a:t>
            </a:r>
          </a:p>
          <a:p>
            <a:r>
              <a:rPr lang="de-DE" dirty="0"/>
              <a:t>Extrahiert aus unseren Bildern eigene Merkmale</a:t>
            </a:r>
          </a:p>
          <a:p>
            <a:r>
              <a:rPr lang="de-DE" dirty="0"/>
              <a:t>Liefert einige Data Augmentation Optionen gleich mit</a:t>
            </a:r>
          </a:p>
        </p:txBody>
      </p:sp>
    </p:spTree>
    <p:extLst>
      <p:ext uri="{BB962C8B-B14F-4D97-AF65-F5344CB8AC3E}">
        <p14:creationId xmlns:p14="http://schemas.microsoft.com/office/powerpoint/2010/main" val="1936604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928AF-7148-446A-885D-4A9B535B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23ADB6-5C1B-412A-81D9-B3107E71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Insert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7462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64106-0B1E-4D36-8F44-D2A65CFF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Deep-Learning Ansatz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155BFD-B224-422F-8390-E39039E22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Insert </a:t>
            </a:r>
            <a:r>
              <a:rPr lang="de-DE" dirty="0" err="1"/>
              <a:t>confusion</a:t>
            </a:r>
            <a:r>
              <a:rPr lang="de-DE" dirty="0"/>
              <a:t> Matrix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814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A5E1C-0B7B-4FDE-89AA-38218AEA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Wolkenarten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085243-D41A-4578-B41E-D9F1C9430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Bilder aus dem </a:t>
            </a:r>
            <a:r>
              <a:rPr lang="de-DE" dirty="0" err="1"/>
              <a:t>cloudatlas</a:t>
            </a:r>
            <a:r>
              <a:rPr lang="de-DE" dirty="0"/>
              <a:t> und wolken-online.de</a:t>
            </a:r>
          </a:p>
          <a:p>
            <a:pPr lvl="1"/>
            <a:r>
              <a:rPr lang="de-DE" dirty="0"/>
              <a:t>Momentan ca.  ## Bilder</a:t>
            </a:r>
          </a:p>
          <a:p>
            <a:r>
              <a:rPr lang="de-DE" dirty="0"/>
              <a:t>Wolkenarten in vier Hauptgruppen unterteilt:</a:t>
            </a:r>
          </a:p>
          <a:p>
            <a:pPr lvl="1"/>
            <a:r>
              <a:rPr lang="de-DE" dirty="0" err="1"/>
              <a:t>Cirriform</a:t>
            </a:r>
            <a:endParaRPr lang="de-DE" dirty="0"/>
          </a:p>
          <a:p>
            <a:pPr lvl="1"/>
            <a:r>
              <a:rPr lang="de-DE" dirty="0" err="1"/>
              <a:t>Cumuliform</a:t>
            </a:r>
            <a:endParaRPr lang="de-DE" dirty="0"/>
          </a:p>
          <a:p>
            <a:pPr lvl="1"/>
            <a:r>
              <a:rPr lang="de-DE" dirty="0" err="1"/>
              <a:t>Stratiform</a:t>
            </a:r>
            <a:endParaRPr lang="de-DE" dirty="0"/>
          </a:p>
          <a:p>
            <a:pPr lvl="1"/>
            <a:r>
              <a:rPr lang="de-DE" dirty="0" err="1"/>
              <a:t>Stratocumuliform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44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D50108-B263-441B-9D3C-DB4ABCF8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stratiform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622BCBF-3B41-40E9-8E63-4DE1171FD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51338" cy="435133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BB4E6AF-21CA-4D4C-A020-D9ED60BF6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2" y="1690688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3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609B2-9B83-4D0E-A1A1-F3B9DC29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cirriform</a:t>
            </a:r>
            <a:endParaRPr lang="de-DE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2FBEA6AC-DC66-46C6-A51E-7A33D800E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2" y="1690688"/>
            <a:ext cx="4351338" cy="4351338"/>
          </a:xfr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7F9E1C7-0000-4446-B630-51225EB9B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6"/>
            <a:ext cx="4351339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9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4A0F7-6BC6-4B2F-B2BE-2233607C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stratocumuliform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2C453C1-7DB1-410B-AD4B-AEE39E169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51338" cy="4351338"/>
          </a:xfr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78FBD73-0124-4276-82B4-EE63C8654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1690686"/>
            <a:ext cx="4351339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2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57E94-5B1C-423D-A13A-D0D5F4CE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cumuliform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9A2328D-2C29-42E3-B2F0-2E193ED06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51338" cy="435133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2019B0D-D744-40FE-85D2-D911B2FF4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4" y="1690688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6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D94DB-2A08-4D1E-AD0B-45D65B7C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00A91D-E01B-4639-AFB5-84513201A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Bilder aus verschiedenen Quellen</a:t>
            </a:r>
          </a:p>
          <a:p>
            <a:pPr lvl="1"/>
            <a:r>
              <a:rPr lang="de-DE" dirty="0"/>
              <a:t>Anpassen an unsere Klassifikation der vier Wolkenarten</a:t>
            </a:r>
          </a:p>
          <a:p>
            <a:pPr lvl="1"/>
            <a:r>
              <a:rPr lang="de-DE" dirty="0"/>
              <a:t>Auf eine Größe (momentan 500x500) bringen</a:t>
            </a:r>
          </a:p>
        </p:txBody>
      </p:sp>
    </p:spTree>
    <p:extLst>
      <p:ext uri="{BB962C8B-B14F-4D97-AF65-F5344CB8AC3E}">
        <p14:creationId xmlns:p14="http://schemas.microsoft.com/office/powerpoint/2010/main" val="3983141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55C90-3218-4417-8ACF-CEB8F381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Binarisierung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C899C-F5EB-4BE9-AA2C-CB055CA05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Insert </a:t>
            </a:r>
            <a:r>
              <a:rPr lang="de-DE" dirty="0" err="1"/>
              <a:t>pictures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2954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9F22D-4BAA-4BA5-8D0B-3119681A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Standardmerkmale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81C3B8-CEC8-4F64-B7B8-0B86C1207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Mithilfe von Mittelwert, Standabweichung und Farb-Histogramm:</a:t>
            </a:r>
          </a:p>
          <a:p>
            <a:r>
              <a:rPr lang="de-DE" dirty="0"/>
              <a:t>Insert </a:t>
            </a:r>
            <a:r>
              <a:rPr lang="de-DE" dirty="0" err="1"/>
              <a:t>confusion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887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Breitbild</PresentationFormat>
  <Paragraphs>73</Paragraphs>
  <Slides>13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</vt:lpstr>
      <vt:lpstr>Wolken</vt:lpstr>
      <vt:lpstr>Wolkenarten</vt:lpstr>
      <vt:lpstr>stratiform</vt:lpstr>
      <vt:lpstr>cirriform</vt:lpstr>
      <vt:lpstr>stratocumuliform</vt:lpstr>
      <vt:lpstr>cumuliform</vt:lpstr>
      <vt:lpstr>Data Set</vt:lpstr>
      <vt:lpstr>Binarisierung</vt:lpstr>
      <vt:lpstr>Standardmerkmale</vt:lpstr>
      <vt:lpstr>Weiteres Vorgehen</vt:lpstr>
      <vt:lpstr>Deep-Learning Ansatz</vt:lpstr>
      <vt:lpstr>Model</vt:lpstr>
      <vt:lpstr>Deep-Learning Ansatz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Wolken</dc:title>
  <dc:creator>Maximilian Birkenhagen</dc:creator>
  <cp:lastModifiedBy>Maximilian Birkenhagen</cp:lastModifiedBy>
  <cp:revision>18</cp:revision>
  <dcterms:created xsi:type="dcterms:W3CDTF">2018-07-09T13:27:20Z</dcterms:created>
  <dcterms:modified xsi:type="dcterms:W3CDTF">2018-07-09T23:54:40Z</dcterms:modified>
</cp:coreProperties>
</file>