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542" r:id="rId2"/>
    <p:sldId id="612" r:id="rId3"/>
    <p:sldId id="613" r:id="rId4"/>
    <p:sldId id="609" r:id="rId5"/>
    <p:sldId id="610" r:id="rId6"/>
    <p:sldId id="611" r:id="rId7"/>
    <p:sldId id="599" r:id="rId8"/>
    <p:sldId id="600" r:id="rId9"/>
    <p:sldId id="614" r:id="rId10"/>
    <p:sldId id="615" r:id="rId11"/>
    <p:sldId id="603" r:id="rId12"/>
    <p:sldId id="604" r:id="rId13"/>
    <p:sldId id="602" r:id="rId14"/>
    <p:sldId id="605" r:id="rId15"/>
    <p:sldId id="607" r:id="rId16"/>
    <p:sldId id="608" r:id="rId17"/>
    <p:sldId id="554" r:id="rId18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a" initials="PF" lastIdx="4" clrIdx="0">
    <p:extLst>
      <p:ext uri="{19B8F6BF-5375-455C-9EA6-DF929625EA0E}">
        <p15:presenceInfo xmlns:p15="http://schemas.microsoft.com/office/powerpoint/2012/main" userId="Petra" providerId="None"/>
      </p:ext>
    </p:extLst>
  </p:cmAuthor>
  <p:cmAuthor id="2" name="Füreder Petra" initials="FP" lastIdx="1" clrIdx="1">
    <p:extLst>
      <p:ext uri="{19B8F6BF-5375-455C-9EA6-DF929625EA0E}">
        <p15:presenceInfo xmlns:p15="http://schemas.microsoft.com/office/powerpoint/2012/main" userId="Füreder Pet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A6C2E8"/>
    <a:srgbClr val="06A29C"/>
    <a:srgbClr val="A5C1E8"/>
    <a:srgbClr val="D0D676"/>
    <a:srgbClr val="C00000"/>
    <a:srgbClr val="E00219"/>
    <a:srgbClr val="E00205"/>
    <a:srgbClr val="4A452A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6" autoAdjust="0"/>
    <p:restoredTop sz="96395" autoAdjust="0"/>
  </p:normalViewPr>
  <p:slideViewPr>
    <p:cSldViewPr>
      <p:cViewPr>
        <p:scale>
          <a:sx n="70" d="100"/>
          <a:sy n="70" d="100"/>
        </p:scale>
        <p:origin x="456" y="-72"/>
      </p:cViewPr>
      <p:guideLst>
        <p:guide orient="horz" pos="384"/>
        <p:guide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5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22AF8-9F32-4A3A-B2EE-83EDE176ADC3}" type="datetimeFigureOut">
              <a:rPr lang="de-AT" smtClean="0"/>
              <a:t>24.10.2022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2FE33-157D-4B9F-9585-CCFF40CFAB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2FE33-157D-4B9F-9585-CCFF40CFABD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750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Working in close collaboration with MSF, they have patient data, know the situation on the ground, know their information needs – we know how to enrich their data with other spatial data to cater to their specific information needs – This way the work has a direct purpose and that is to support MSF to reduced malaria burden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2FE33-157D-4B9F-9585-CCFF40CFABD0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61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7665" y="1600200"/>
            <a:ext cx="10943335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            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28601"/>
            <a:ext cx="2804160" cy="276999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1329" y="6470704"/>
            <a:ext cx="7143061" cy="246221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</a:lstStyle>
          <a:p>
            <a:r>
              <a:rPr lang="en-GB" dirty="0"/>
              <a:t>													</a:t>
            </a:r>
            <a:endParaRPr lang="en-US" dirty="0"/>
          </a:p>
        </p:txBody>
      </p:sp>
      <p:sp>
        <p:nvSpPr>
          <p:cNvPr id="7" name="Holder 3"/>
          <p:cNvSpPr>
            <a:spLocks noGrp="1"/>
          </p:cNvSpPr>
          <p:nvPr>
            <p:ph type="body" idx="1"/>
          </p:nvPr>
        </p:nvSpPr>
        <p:spPr>
          <a:xfrm>
            <a:off x="763200" y="1713600"/>
            <a:ext cx="10943335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86934B-C272-49D8-A45A-7191949D28F4}"/>
              </a:ext>
            </a:extLst>
          </p:cNvPr>
          <p:cNvSpPr/>
          <p:nvPr userDrawn="1"/>
        </p:nvSpPr>
        <p:spPr>
          <a:xfrm>
            <a:off x="0" y="457200"/>
            <a:ext cx="8991600" cy="944013"/>
          </a:xfrm>
          <a:prstGeom prst="rect">
            <a:avLst/>
          </a:prstGeom>
          <a:solidFill>
            <a:srgbClr val="E00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914400" y="612000"/>
            <a:ext cx="8077200" cy="605155"/>
          </a:xfrm>
        </p:spPr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7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2000" y="4572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E002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611822"/>
            <a:ext cx="12192000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0D0D0D"/>
                </a:solidFill>
                <a:latin typeface="Arial Narrow"/>
                <a:cs typeface="Arial Narrow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0" y="1711785"/>
            <a:ext cx="10943335" cy="158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           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alariaAtlas/index.html" TargetMode="External"/><Relationship Id="rId2" Type="http://schemas.openxmlformats.org/officeDocument/2006/relationships/hyperlink" Target="https://github.com/malaria-atlas-project/malariaAtla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rldpop.org/methods/pw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r-vs-pyth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8" r="-825" b="21532"/>
          <a:stretch/>
        </p:blipFill>
        <p:spPr>
          <a:xfrm>
            <a:off x="0" y="381000"/>
            <a:ext cx="12292515" cy="28956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7865174" y="5334000"/>
            <a:ext cx="3091722" cy="664619"/>
          </a:xfrm>
        </p:spPr>
        <p:txBody>
          <a:bodyPr>
            <a:noAutofit/>
          </a:bodyPr>
          <a:lstStyle/>
          <a:p>
            <a:r>
              <a:rPr lang="en-US" sz="1900" i="1" dirty="0" smtClean="0"/>
              <a:t>Linda Menk</a:t>
            </a:r>
            <a:endParaRPr lang="en-US" sz="1900" i="1" dirty="0"/>
          </a:p>
          <a:p>
            <a:r>
              <a:rPr lang="en-US" sz="1600" b="0" i="1" kern="1200" spc="-5" dirty="0">
                <a:solidFill>
                  <a:srgbClr val="0D0D0D"/>
                </a:solidFill>
                <a:latin typeface="Arial Narrow"/>
                <a:cs typeface="Arial Narrow"/>
              </a:rPr>
              <a:t>University of Salzburg</a:t>
            </a:r>
          </a:p>
          <a:p>
            <a:pPr marL="12700" lvl="0" rtl="0">
              <a:spcBef>
                <a:spcPts val="204"/>
              </a:spcBef>
            </a:pPr>
            <a:r>
              <a:rPr lang="de-AT" sz="1600" b="0" i="1" kern="1200" spc="-5" dirty="0">
                <a:solidFill>
                  <a:srgbClr val="0D0D0D"/>
                </a:solidFill>
                <a:latin typeface="Arial Narrow"/>
                <a:cs typeface="Arial Narrow"/>
              </a:rPr>
              <a:t>Department </a:t>
            </a:r>
            <a:r>
              <a:rPr lang="de-AT" sz="1600" b="0" i="1" kern="1200" spc="-5" dirty="0" err="1">
                <a:solidFill>
                  <a:srgbClr val="0D0D0D"/>
                </a:solidFill>
                <a:latin typeface="Arial Narrow"/>
                <a:cs typeface="Arial Narrow"/>
              </a:rPr>
              <a:t>of</a:t>
            </a:r>
            <a:r>
              <a:rPr lang="de-AT" sz="1600" b="0" i="1" kern="1200" spc="-5" dirty="0">
                <a:solidFill>
                  <a:srgbClr val="0D0D0D"/>
                </a:solidFill>
                <a:latin typeface="Arial Narrow"/>
                <a:cs typeface="Arial Narrow"/>
              </a:rPr>
              <a:t> </a:t>
            </a:r>
            <a:r>
              <a:rPr lang="de-AT" sz="1600" b="0" i="1" kern="1200" spc="-5" dirty="0" err="1">
                <a:solidFill>
                  <a:srgbClr val="0D0D0D"/>
                </a:solidFill>
                <a:latin typeface="Arial Narrow"/>
                <a:cs typeface="Arial Narrow"/>
              </a:rPr>
              <a:t>Geoinformatics</a:t>
            </a:r>
            <a:r>
              <a:rPr lang="de-AT" sz="1600" b="0" i="1" kern="1200" spc="-5" dirty="0">
                <a:solidFill>
                  <a:srgbClr val="0D0D0D"/>
                </a:solidFill>
                <a:latin typeface="Arial Narrow"/>
                <a:cs typeface="Arial Narrow"/>
              </a:rPr>
              <a:t> - Z_GIS</a:t>
            </a:r>
            <a:endParaRPr lang="de-AT" sz="1600" b="0" kern="1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endParaRPr lang="en-GB" sz="1600" dirty="0"/>
          </a:p>
        </p:txBody>
      </p:sp>
      <p:sp>
        <p:nvSpPr>
          <p:cNvPr id="2" name="Rechteck 1"/>
          <p:cNvSpPr/>
          <p:nvPr/>
        </p:nvSpPr>
        <p:spPr>
          <a:xfrm>
            <a:off x="30675" y="6474023"/>
            <a:ext cx="8427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48225" algn="l"/>
              </a:tabLst>
            </a:pP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26.10.2022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486934B-C272-49D8-A45A-7191949D28F4}"/>
              </a:ext>
            </a:extLst>
          </p:cNvPr>
          <p:cNvSpPr/>
          <p:nvPr/>
        </p:nvSpPr>
        <p:spPr>
          <a:xfrm>
            <a:off x="1" y="5334000"/>
            <a:ext cx="7696200" cy="838200"/>
          </a:xfrm>
          <a:prstGeom prst="rect">
            <a:avLst/>
          </a:prstGeom>
          <a:solidFill>
            <a:srgbClr val="E00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C00000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3278" y="5521569"/>
            <a:ext cx="8890766" cy="531406"/>
          </a:xfrm>
        </p:spPr>
        <p:txBody>
          <a:bodyPr anchor="ctr">
            <a:noAutofit/>
          </a:bodyPr>
          <a:lstStyle/>
          <a:p>
            <a:r>
              <a:rPr lang="en-GB" sz="2800" dirty="0" smtClean="0"/>
              <a:t>R and geospatial data</a:t>
            </a:r>
            <a:endParaRPr lang="de-DE" sz="18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058400" y="6187900"/>
            <a:ext cx="213360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 descr="Globale Newsseite - Universität Salzbur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00" y="6127273"/>
            <a:ext cx="1462639" cy="73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 descr="C:\Users\fuereder\AppData\Local\Microsoft\Windows\INetCache\Content.Word\Z_GIS-4c2.t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214" y="6357867"/>
            <a:ext cx="881381" cy="38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" y="4439752"/>
            <a:ext cx="2331525" cy="8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exmple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endParaRPr lang="de-AT" dirty="0"/>
          </a:p>
        </p:txBody>
      </p:sp>
      <p:sp>
        <p:nvSpPr>
          <p:cNvPr id="16" name="Rectangle 15"/>
          <p:cNvSpPr/>
          <p:nvPr/>
        </p:nvSpPr>
        <p:spPr>
          <a:xfrm>
            <a:off x="228600" y="1595021"/>
            <a:ext cx="8683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de-DE" sz="2400" dirty="0"/>
          </a:p>
          <a:p>
            <a:pPr marL="285750" indent="-285750">
              <a:buFontTx/>
              <a:buChar char="-"/>
            </a:pPr>
            <a:endParaRPr lang="de-AT" sz="2400" dirty="0"/>
          </a:p>
        </p:txBody>
      </p:sp>
      <p:sp>
        <p:nvSpPr>
          <p:cNvPr id="4" name="Rectangle 3"/>
          <p:cNvSpPr/>
          <p:nvPr/>
        </p:nvSpPr>
        <p:spPr>
          <a:xfrm>
            <a:off x="2743200" y="3505200"/>
            <a:ext cx="8683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https://github.com/Menkli/GeOnG_workshop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0251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Malaria Atlas Project: </a:t>
            </a:r>
            <a:r>
              <a:rPr lang="de-DE" dirty="0" err="1" smtClean="0"/>
              <a:t>malariaAtlas</a:t>
            </a: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6333900"/>
            <a:ext cx="10943335" cy="430887"/>
          </a:xfrm>
        </p:spPr>
        <p:txBody>
          <a:bodyPr/>
          <a:lstStyle/>
          <a:p>
            <a:r>
              <a:rPr lang="de-AT" sz="1400" dirty="0">
                <a:hlinkClick r:id="rId2"/>
              </a:rPr>
              <a:t>https://</a:t>
            </a:r>
            <a:r>
              <a:rPr lang="de-AT" sz="1400" dirty="0" smtClean="0">
                <a:hlinkClick r:id="rId2"/>
              </a:rPr>
              <a:t>github.com/malaria-atlas-project/malariaAtlas</a:t>
            </a:r>
            <a:endParaRPr lang="de-AT" sz="1400" dirty="0" smtClean="0"/>
          </a:p>
          <a:p>
            <a:r>
              <a:rPr lang="de-AT" sz="1400" dirty="0">
                <a:hlinkClick r:id="rId3"/>
              </a:rPr>
              <a:t>https://</a:t>
            </a:r>
            <a:r>
              <a:rPr lang="de-AT" sz="1400" dirty="0" smtClean="0">
                <a:hlinkClick r:id="rId3"/>
              </a:rPr>
              <a:t>cran.r-project.org/web/packages/malariaAtlas/index.html</a:t>
            </a:r>
            <a:r>
              <a:rPr lang="de-AT" sz="1400" dirty="0" smtClean="0"/>
              <a:t> </a:t>
            </a:r>
            <a:endParaRPr lang="de-AT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974" y="343351"/>
            <a:ext cx="2809875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618822"/>
            <a:ext cx="2743200" cy="3856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1" y="1512430"/>
            <a:ext cx="37338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400" y="5043943"/>
            <a:ext cx="2393858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/>
              <a:t>Plasmodium </a:t>
            </a:r>
            <a:r>
              <a:rPr lang="de-DE" sz="1100" dirty="0" err="1" smtClean="0"/>
              <a:t>falciparum</a:t>
            </a:r>
            <a:r>
              <a:rPr lang="de-DE" sz="1100" dirty="0" smtClean="0"/>
              <a:t> 2020, Malaria Atlas Project</a:t>
            </a:r>
            <a:endParaRPr lang="de-AT" sz="11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467600" y="1492959"/>
            <a:ext cx="470807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Disorders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Glucose-6-Phosphate Dehydrogenase (G6PD)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deficiency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Duffy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negativity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Haemoglobin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 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HbS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sickle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haemoglobin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Haemoglobin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Febrile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Illness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Population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Travel-times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Malaria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burden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Endemicity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Intervention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Reproductive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Suitability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Transmission Limits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Occurrence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Zoonotic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Malari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6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Worldpop</a:t>
            </a: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6477000"/>
            <a:ext cx="10943335" cy="215444"/>
          </a:xfrm>
        </p:spPr>
        <p:txBody>
          <a:bodyPr/>
          <a:lstStyle/>
          <a:p>
            <a:r>
              <a:rPr lang="de-AT" sz="1400" dirty="0"/>
              <a:t>https://github.com/wpgp/wpgpDownloadR</a:t>
            </a:r>
            <a:r>
              <a:rPr lang="de-AT" sz="1400" dirty="0" smtClean="0"/>
              <a:t>/</a:t>
            </a:r>
            <a:endParaRPr lang="de-AT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535446"/>
            <a:ext cx="2412515" cy="6680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53408"/>
            <a:ext cx="4566008" cy="48711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81400" y="5804417"/>
            <a:ext cx="1104560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Worldpop</a:t>
            </a:r>
            <a:endParaRPr lang="de-AT" sz="1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74771" y="1458851"/>
            <a:ext cx="7086600" cy="53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</a:t>
            </a:r>
            <a:r>
              <a:rPr kumimoji="0" lang="de-DE" altLang="de-DE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</a:t>
            </a: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structures</a:t>
            </a: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 countries 2020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 countries 2020 UN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School-Age Population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Unconstrained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mosaics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2000-2020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Unconstrained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 countries 2000-2020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Women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childbearing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(15-49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 2015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Births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Covariates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</a:t>
            </a:r>
            <a:r>
              <a:rPr kumimoji="0" lang="de-DE" altLang="de-DE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indicators</a:t>
            </a: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</a:t>
            </a: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countries)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Poverty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Literacy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Sanitation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Maternal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newborn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Contraceptive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Vaccination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coverage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Measels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DTP)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Stunting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children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(France &amp; Portugal)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holiday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settlement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Grid-cell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surface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 </a:t>
            </a:r>
            <a:r>
              <a:rPr kumimoji="0" lang="de-DE" altLang="de-DE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flows</a:t>
            </a: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Migration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Whole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COntinent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Sex-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Disaggregated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International Subnational Migration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2000-2020; 2020; 1km &amp; 100m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resolution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Population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weighted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density</a:t>
            </a: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12000"/>
            <a:ext cx="8077200" cy="553998"/>
          </a:xfrm>
        </p:spPr>
        <p:txBody>
          <a:bodyPr/>
          <a:lstStyle/>
          <a:p>
            <a:r>
              <a:rPr lang="de-DE" sz="3600" dirty="0" err="1" smtClean="0"/>
              <a:t>Vignettes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4856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12000"/>
            <a:ext cx="8077200" cy="553998"/>
          </a:xfrm>
        </p:spPr>
        <p:txBody>
          <a:bodyPr/>
          <a:lstStyle/>
          <a:p>
            <a:r>
              <a:rPr lang="de-DE" sz="3600" dirty="0" err="1" smtClean="0"/>
              <a:t>Vignettes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31274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12000"/>
            <a:ext cx="8077200" cy="553998"/>
          </a:xfrm>
        </p:spPr>
        <p:txBody>
          <a:bodyPr/>
          <a:lstStyle/>
          <a:p>
            <a:r>
              <a:rPr lang="de-DE" sz="3600" dirty="0" err="1" smtClean="0"/>
              <a:t>Important</a:t>
            </a:r>
            <a:r>
              <a:rPr lang="de-DE" sz="3600" dirty="0" smtClean="0"/>
              <a:t> </a:t>
            </a:r>
            <a:r>
              <a:rPr lang="de-DE" sz="3600" dirty="0" err="1" smtClean="0"/>
              <a:t>geospatial</a:t>
            </a:r>
            <a:r>
              <a:rPr lang="de-DE" sz="3600" dirty="0" smtClean="0"/>
              <a:t> </a:t>
            </a:r>
            <a:r>
              <a:rPr lang="de-DE" sz="3600" dirty="0" err="1" smtClean="0"/>
              <a:t>packages</a:t>
            </a:r>
            <a:endParaRPr lang="de-AT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1447800"/>
            <a:ext cx="32198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Raster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Terra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Raster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81" y="2947303"/>
            <a:ext cx="1581150" cy="1762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9031" y="5562600"/>
            <a:ext cx="560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https://cran.r-project.org/web/packages/raster/raster.pdf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505200"/>
            <a:ext cx="3204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Raster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packages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still </a:t>
            </a: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rely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7200" y="3533473"/>
            <a:ext cx="2123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Terra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12000"/>
            <a:ext cx="8077200" cy="553998"/>
          </a:xfrm>
        </p:spPr>
        <p:txBody>
          <a:bodyPr/>
          <a:lstStyle/>
          <a:p>
            <a:r>
              <a:rPr lang="de-DE" sz="3600" dirty="0" smtClean="0"/>
              <a:t>Simple </a:t>
            </a:r>
            <a:r>
              <a:rPr lang="de-DE" sz="3600" dirty="0" err="1" smtClean="0"/>
              <a:t>features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 smtClean="0"/>
              <a:t>vector</a:t>
            </a:r>
            <a:r>
              <a:rPr lang="de-DE" sz="3600" dirty="0" smtClean="0"/>
              <a:t> </a:t>
            </a:r>
            <a:r>
              <a:rPr lang="de-DE" sz="3600" dirty="0" err="1" smtClean="0"/>
              <a:t>operations</a:t>
            </a:r>
            <a:r>
              <a:rPr lang="de-DE" sz="3600" dirty="0" smtClean="0"/>
              <a:t> - sf</a:t>
            </a:r>
            <a:endParaRPr lang="de-AT" sz="3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03221" y="2119347"/>
            <a:ext cx="3627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sf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de-DE" alt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</a:t>
            </a:r>
            <a:r>
              <a:rPr lang="de-DE" altLang="de-DE" dirty="0" smtClean="0">
                <a:latin typeface="Arial" panose="020B0604020202020204" pitchFamily="34" charset="0"/>
              </a:rPr>
              <a:t> </a:t>
            </a:r>
            <a:r>
              <a:rPr lang="de-DE" altLang="de-DE" dirty="0" smtClean="0">
                <a:latin typeface="Arial" panose="020B0604020202020204" pitchFamily="34" charset="0"/>
              </a:rPr>
              <a:t>OGC </a:t>
            </a:r>
            <a:r>
              <a:rPr lang="de-DE" altLang="de-DE" dirty="0" err="1" smtClean="0">
                <a:latin typeface="Arial" panose="020B0604020202020204" pitchFamily="34" charset="0"/>
              </a:rPr>
              <a:t>standards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9" y="1561894"/>
            <a:ext cx="1657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your attention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8" r="-825" b="21532"/>
          <a:stretch/>
        </p:blipFill>
        <p:spPr>
          <a:xfrm>
            <a:off x="0" y="3962400"/>
            <a:ext cx="12292515" cy="2895600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9100278" y="2677256"/>
            <a:ext cx="3091722" cy="6646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25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i="1" kern="0" dirty="0" smtClean="0"/>
              <a:t>Linda </a:t>
            </a:r>
            <a:r>
              <a:rPr lang="en-US" sz="1900" i="1" kern="0" dirty="0" smtClean="0"/>
              <a:t>Menk</a:t>
            </a:r>
          </a:p>
          <a:p>
            <a:r>
              <a:rPr lang="en-US" sz="1600" b="0" i="1" kern="0" dirty="0" smtClean="0">
                <a:latin typeface="Arial Narrow" panose="020B0606020202030204" pitchFamily="34" charset="0"/>
              </a:rPr>
              <a:t>Linda.Menk@plus.ac.at</a:t>
            </a:r>
            <a:endParaRPr lang="en-US" sz="1600" b="0" i="1" kern="0" dirty="0" smtClean="0">
              <a:latin typeface="Arial Narrow" panose="020B0606020202030204" pitchFamily="34" charset="0"/>
            </a:endParaRPr>
          </a:p>
          <a:p>
            <a:r>
              <a:rPr lang="en-US" sz="1600" b="0" i="1" kern="1200" spc="-5" dirty="0" smtClean="0">
                <a:solidFill>
                  <a:srgbClr val="0D0D0D"/>
                </a:solidFill>
                <a:latin typeface="Arial Narrow"/>
                <a:cs typeface="Arial Narrow"/>
              </a:rPr>
              <a:t>University of Salzburg</a:t>
            </a:r>
          </a:p>
          <a:p>
            <a:pPr marL="12700" rtl="0">
              <a:spcBef>
                <a:spcPts val="204"/>
              </a:spcBef>
            </a:pPr>
            <a:r>
              <a:rPr lang="de-AT" sz="1600" b="0" i="1" kern="1200" spc="-5" dirty="0" smtClean="0">
                <a:solidFill>
                  <a:srgbClr val="0D0D0D"/>
                </a:solidFill>
                <a:latin typeface="Arial Narrow"/>
                <a:cs typeface="Arial Narrow"/>
              </a:rPr>
              <a:t>Department </a:t>
            </a:r>
            <a:r>
              <a:rPr lang="de-AT" sz="1600" b="0" i="1" kern="1200" spc="-5" dirty="0" err="1" smtClean="0">
                <a:solidFill>
                  <a:srgbClr val="0D0D0D"/>
                </a:solidFill>
                <a:latin typeface="Arial Narrow"/>
                <a:cs typeface="Arial Narrow"/>
              </a:rPr>
              <a:t>of</a:t>
            </a:r>
            <a:r>
              <a:rPr lang="de-AT" sz="1600" b="0" i="1" kern="1200" spc="-5" dirty="0" smtClean="0">
                <a:solidFill>
                  <a:srgbClr val="0D0D0D"/>
                </a:solidFill>
                <a:latin typeface="Arial Narrow"/>
                <a:cs typeface="Arial Narrow"/>
              </a:rPr>
              <a:t> </a:t>
            </a:r>
            <a:r>
              <a:rPr lang="de-AT" sz="1600" b="0" i="1" kern="1200" spc="-5" dirty="0" err="1" smtClean="0">
                <a:solidFill>
                  <a:srgbClr val="0D0D0D"/>
                </a:solidFill>
                <a:latin typeface="Arial Narrow"/>
                <a:cs typeface="Arial Narrow"/>
              </a:rPr>
              <a:t>Geoinformatics</a:t>
            </a:r>
            <a:r>
              <a:rPr lang="de-AT" sz="1600" b="0" i="1" kern="1200" spc="-5" dirty="0" smtClean="0">
                <a:solidFill>
                  <a:srgbClr val="0D0D0D"/>
                </a:solidFill>
                <a:latin typeface="Arial Narrow"/>
                <a:cs typeface="Arial Narrow"/>
              </a:rPr>
              <a:t> - Z_GIS</a:t>
            </a:r>
            <a:endParaRPr lang="de-AT" sz="1600" b="0" kern="1200" dirty="0" smtClean="0">
              <a:solidFill>
                <a:prstClr val="black"/>
              </a:solidFill>
              <a:latin typeface="Arial Narrow"/>
              <a:cs typeface="Arial Narrow"/>
            </a:endParaRPr>
          </a:p>
          <a:p>
            <a:endParaRPr lang="en-GB" sz="1600" kern="0" dirty="0"/>
          </a:p>
        </p:txBody>
      </p:sp>
      <p:pic>
        <p:nvPicPr>
          <p:cNvPr id="8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6274"/>
            <a:ext cx="2331525" cy="8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10943335" cy="2693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 am a </a:t>
            </a:r>
            <a:r>
              <a:rPr lang="de-DE" dirty="0" err="1" smtClean="0"/>
              <a:t>regular</a:t>
            </a:r>
            <a:r>
              <a:rPr lang="de-DE" dirty="0" smtClean="0"/>
              <a:t> R </a:t>
            </a:r>
            <a:r>
              <a:rPr lang="de-DE" dirty="0" err="1" smtClean="0"/>
              <a:t>user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past</a:t>
            </a:r>
            <a:r>
              <a:rPr lang="de-DE" dirty="0" smtClean="0"/>
              <a:t>, but </a:t>
            </a:r>
            <a:r>
              <a:rPr lang="de-DE" dirty="0" err="1" smtClean="0"/>
              <a:t>have</a:t>
            </a:r>
            <a:r>
              <a:rPr lang="de-DE" dirty="0" smtClean="0"/>
              <a:t> not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 </a:t>
            </a:r>
            <a:r>
              <a:rPr lang="de-DE" dirty="0" err="1" smtClean="0"/>
              <a:t>had</a:t>
            </a:r>
            <a:r>
              <a:rPr lang="de-DE" dirty="0" smtClean="0"/>
              <a:t> R open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I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quite</a:t>
            </a:r>
            <a:r>
              <a:rPr lang="de-DE" dirty="0" smtClean="0"/>
              <a:t> </a:t>
            </a:r>
            <a:r>
              <a:rPr lang="de-DE" dirty="0" err="1" smtClean="0"/>
              <a:t>remember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in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opened</a:t>
            </a:r>
            <a:r>
              <a:rPr lang="de-DE" dirty="0" smtClean="0"/>
              <a:t>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 am not so </a:t>
            </a:r>
            <a:r>
              <a:rPr lang="de-DE" dirty="0" err="1" smtClean="0"/>
              <a:t>much</a:t>
            </a:r>
            <a:r>
              <a:rPr lang="de-DE" dirty="0" smtClean="0"/>
              <a:t> an R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quite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Python, </a:t>
            </a:r>
            <a:r>
              <a:rPr lang="de-DE" dirty="0" err="1" smtClean="0"/>
              <a:t>though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at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445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10943335" cy="42319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wished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geodataset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b="1" dirty="0" err="1">
                <a:solidFill>
                  <a:srgbClr val="C00000"/>
                </a:solidFill>
              </a:rPr>
              <a:t>know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that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exists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but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b="1" dirty="0">
                <a:solidFill>
                  <a:srgbClr val="C00000"/>
                </a:solidFill>
              </a:rPr>
              <a:t>just </a:t>
            </a:r>
            <a:r>
              <a:rPr lang="de-DE" b="1" dirty="0" err="1" smtClean="0">
                <a:solidFill>
                  <a:srgbClr val="C00000"/>
                </a:solidFill>
              </a:rPr>
              <a:t>can‘t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locate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anymore</a:t>
            </a:r>
            <a:r>
              <a:rPr lang="de-DE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geodataset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b="1" dirty="0" err="1">
                <a:solidFill>
                  <a:srgbClr val="C00000"/>
                </a:solidFill>
              </a:rPr>
              <a:t>with</a:t>
            </a:r>
            <a:r>
              <a:rPr lang="de-DE" b="1" dirty="0">
                <a:solidFill>
                  <a:srgbClr val="C00000"/>
                </a:solidFill>
              </a:rPr>
              <a:t> a </a:t>
            </a:r>
            <a:r>
              <a:rPr lang="de-DE" b="1" dirty="0" err="1">
                <a:solidFill>
                  <a:srgbClr val="C00000"/>
                </a:solidFill>
              </a:rPr>
              <a:t>cryptic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name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colleague</a:t>
            </a:r>
            <a:r>
              <a:rPr lang="de-DE" dirty="0"/>
              <a:t>,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b="1" dirty="0" err="1">
                <a:solidFill>
                  <a:srgbClr val="C00000"/>
                </a:solidFill>
              </a:rPr>
              <a:t>know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what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the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data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about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and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where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came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from</a:t>
            </a:r>
            <a:r>
              <a:rPr lang="de-DE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geodataset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colleague</a:t>
            </a:r>
            <a:r>
              <a:rPr lang="de-DE" dirty="0"/>
              <a:t>,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b="1" dirty="0" err="1">
                <a:solidFill>
                  <a:srgbClr val="C00000"/>
                </a:solidFill>
              </a:rPr>
              <a:t>manipulated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before</a:t>
            </a:r>
            <a:r>
              <a:rPr lang="de-DE" dirty="0"/>
              <a:t>, but </a:t>
            </a:r>
            <a:r>
              <a:rPr lang="de-DE" dirty="0" err="1"/>
              <a:t>you</a:t>
            </a:r>
            <a:r>
              <a:rPr lang="de-DE" dirty="0"/>
              <a:t> just </a:t>
            </a:r>
            <a:r>
              <a:rPr lang="de-DE" b="1" dirty="0" err="1">
                <a:solidFill>
                  <a:srgbClr val="C00000"/>
                </a:solidFill>
              </a:rPr>
              <a:t>can‘t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remember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what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exactly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you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did</a:t>
            </a:r>
            <a:r>
              <a:rPr lang="de-DE" dirty="0"/>
              <a:t>?</a:t>
            </a:r>
          </a:p>
          <a:p>
            <a:endParaRPr lang="de-A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Admit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err="1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414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?</a:t>
            </a:r>
            <a:endParaRPr lang="de-A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471664"/>
            <a:ext cx="1152525" cy="8858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" y="1595021"/>
            <a:ext cx="86830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R </a:t>
            </a:r>
            <a:r>
              <a:rPr lang="en-US" sz="2400" dirty="0"/>
              <a:t>is a free software environment for statistical computing and </a:t>
            </a:r>
            <a:r>
              <a:rPr lang="en-US" sz="2400" dirty="0" smtClean="0"/>
              <a:t>graphics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Has a large community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Widely used among data miners, </a:t>
            </a:r>
            <a:r>
              <a:rPr lang="en-US" sz="2400" dirty="0" err="1" smtClean="0"/>
              <a:t>bioinformaticians</a:t>
            </a:r>
            <a:r>
              <a:rPr lang="en-US" sz="2400" dirty="0" smtClean="0"/>
              <a:t> and statisticians for data analysis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R users are mainly scholars and R&amp;D professionals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R was developed over the last two decades and has one of the richest ecosystems to perform data analysis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Around 12.000 packages available on CRAN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If there is no package yet that suites your needs, no problem, just write your own.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R has cutting-edge tools to communicate results – trivial and elegant.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de-AT" sz="2400" dirty="0"/>
          </a:p>
        </p:txBody>
      </p:sp>
      <p:sp>
        <p:nvSpPr>
          <p:cNvPr id="4" name="Rectangle 3"/>
          <p:cNvSpPr/>
          <p:nvPr/>
        </p:nvSpPr>
        <p:spPr>
          <a:xfrm>
            <a:off x="6071414" y="6431124"/>
            <a:ext cx="61205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100" dirty="0">
                <a:hlinkClick r:id="rId3"/>
              </a:rPr>
              <a:t>https://</a:t>
            </a:r>
            <a:r>
              <a:rPr lang="de-AT" sz="1100" dirty="0" smtClean="0">
                <a:hlinkClick r:id="rId3"/>
              </a:rPr>
              <a:t>www.guru99.com/r-vs-python.html</a:t>
            </a:r>
            <a:r>
              <a:rPr lang="de-AT" sz="1100" dirty="0" smtClean="0"/>
              <a:t>,</a:t>
            </a:r>
          </a:p>
          <a:p>
            <a:r>
              <a:rPr lang="de-AT" sz="1100" dirty="0"/>
              <a:t>https://odsc.medium.com/data-driven-exploration-of-the-r-user-community-worldwide-57416018e958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156" y="1428108"/>
            <a:ext cx="3186414" cy="25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 vs. Python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07083"/>
            <a:ext cx="4419600" cy="5342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52175" y="6542202"/>
            <a:ext cx="3339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400" dirty="0"/>
              <a:t>https://www.guru99.com/r-vs-python.html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37663"/>
            <a:ext cx="5208212" cy="330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162324"/>
            <a:ext cx="3039979" cy="16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geospatial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" y="1499853"/>
            <a:ext cx="9320213" cy="49045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5600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1200" dirty="0"/>
              <a:t>https://www.rstudio.com/resources/rstudioconf-2020/embracing-r-in-the-geospatial-community/</a:t>
            </a:r>
          </a:p>
        </p:txBody>
      </p:sp>
    </p:spTree>
    <p:extLst>
      <p:ext uri="{BB962C8B-B14F-4D97-AF65-F5344CB8AC3E}">
        <p14:creationId xmlns:p14="http://schemas.microsoft.com/office/powerpoint/2010/main" val="17019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12000"/>
            <a:ext cx="8077200" cy="553998"/>
          </a:xfrm>
        </p:spPr>
        <p:txBody>
          <a:bodyPr/>
          <a:lstStyle/>
          <a:p>
            <a:r>
              <a:rPr lang="de-DE" sz="3600" dirty="0" smtClean="0"/>
              <a:t>CRAN – </a:t>
            </a:r>
            <a:r>
              <a:rPr lang="de-DE" sz="3600" dirty="0" err="1" smtClean="0"/>
              <a:t>Comprehensive</a:t>
            </a:r>
            <a:r>
              <a:rPr lang="de-DE" sz="3600" dirty="0" smtClean="0"/>
              <a:t> R Archive Network</a:t>
            </a:r>
            <a:endParaRPr lang="de-AT" sz="3600" dirty="0"/>
          </a:p>
        </p:txBody>
      </p:sp>
      <p:sp>
        <p:nvSpPr>
          <p:cNvPr id="2" name="Rectangle 1"/>
          <p:cNvSpPr/>
          <p:nvPr/>
        </p:nvSpPr>
        <p:spPr>
          <a:xfrm>
            <a:off x="1061386" y="2028010"/>
            <a:ext cx="487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https://cran.r-project.org/web/views/Spatial.html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216" y="1626021"/>
            <a:ext cx="396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CRAN Task View: Analysis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Spatial</a:t>
            </a:r>
            <a:r>
              <a:rPr lang="de-AT" dirty="0" smtClean="0"/>
              <a:t> Data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303985"/>
            <a:ext cx="1847850" cy="172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2" y="2555245"/>
            <a:ext cx="9144000" cy="414573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 flipV="1">
            <a:off x="2209800" y="6096000"/>
            <a:ext cx="609600" cy="1524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Left Arrow 11"/>
          <p:cNvSpPr/>
          <p:nvPr/>
        </p:nvSpPr>
        <p:spPr>
          <a:xfrm flipV="1">
            <a:off x="2590800" y="6248400"/>
            <a:ext cx="609600" cy="1524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99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CRAN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de-AT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1658934"/>
            <a:ext cx="4094398" cy="4838342"/>
            <a:chOff x="6422570" y="1660071"/>
            <a:chExt cx="4094398" cy="48383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571" y="1660071"/>
              <a:ext cx="3446697" cy="2667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422571" y="4786316"/>
              <a:ext cx="40372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Packages </a:t>
              </a:r>
              <a:r>
                <a:rPr lang="de-DE" dirty="0" err="1" smtClean="0"/>
                <a:t>hosted</a:t>
              </a:r>
              <a:r>
                <a:rPr lang="de-DE" dirty="0" smtClean="0"/>
                <a:t> on CRAN </a:t>
              </a:r>
              <a:r>
                <a:rPr lang="de-DE" dirty="0" err="1" smtClean="0"/>
                <a:t>fulfill</a:t>
              </a:r>
              <a:r>
                <a:rPr lang="de-DE" dirty="0" smtClean="0"/>
                <a:t> </a:t>
              </a:r>
              <a:r>
                <a:rPr lang="de-DE" dirty="0" err="1" smtClean="0"/>
                <a:t>quality</a:t>
              </a:r>
              <a:r>
                <a:rPr lang="de-DE" dirty="0" smtClean="0"/>
                <a:t> </a:t>
              </a:r>
              <a:r>
                <a:rPr lang="de-DE" dirty="0" err="1" smtClean="0"/>
                <a:t>criteria</a:t>
              </a:r>
              <a:r>
                <a:rPr lang="de-DE" dirty="0" smtClean="0"/>
                <a:t>, e.g. </a:t>
              </a:r>
              <a:r>
                <a:rPr lang="de-DE" dirty="0" err="1" smtClean="0"/>
                <a:t>full</a:t>
              </a:r>
              <a:r>
                <a:rPr lang="de-DE" dirty="0" smtClean="0"/>
                <a:t> </a:t>
              </a:r>
              <a:r>
                <a:rPr lang="de-DE" dirty="0" err="1" smtClean="0"/>
                <a:t>documentation</a:t>
              </a:r>
              <a:r>
                <a:rPr lang="de-DE" dirty="0" smtClean="0"/>
                <a:t>, </a:t>
              </a:r>
              <a:r>
                <a:rPr lang="de-DE" dirty="0" err="1" smtClean="0"/>
                <a:t>cross-platform</a:t>
              </a:r>
              <a:r>
                <a:rPr lang="de-DE" dirty="0" smtClean="0"/>
                <a:t> </a:t>
              </a:r>
              <a:r>
                <a:rPr lang="de-DE" dirty="0" err="1" smtClean="0"/>
                <a:t>usability</a:t>
              </a:r>
              <a:endParaRPr lang="de-AT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2570" y="5852082"/>
              <a:ext cx="4037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Install</a:t>
              </a:r>
              <a:r>
                <a:rPr lang="de-DE" dirty="0" smtClean="0"/>
                <a:t> </a:t>
              </a:r>
              <a:r>
                <a:rPr lang="de-DE" dirty="0" err="1" smtClean="0"/>
                <a:t>package</a:t>
              </a:r>
              <a:r>
                <a:rPr lang="de-DE" dirty="0" smtClean="0"/>
                <a:t> </a:t>
              </a:r>
              <a:r>
                <a:rPr lang="de-DE" dirty="0" err="1" smtClean="0"/>
                <a:t>from</a:t>
              </a:r>
              <a:r>
                <a:rPr lang="de-DE" dirty="0" smtClean="0"/>
                <a:t> CRAN: </a:t>
              </a:r>
              <a:r>
                <a:rPr lang="de-DE" dirty="0" err="1" smtClean="0"/>
                <a:t>install.package</a:t>
              </a:r>
              <a:r>
                <a:rPr lang="de-DE" dirty="0" smtClean="0"/>
                <a:t>(„</a:t>
              </a:r>
              <a:r>
                <a:rPr lang="de-DE" dirty="0" err="1" smtClean="0"/>
                <a:t>xy</a:t>
              </a:r>
              <a:r>
                <a:rPr lang="de-DE" dirty="0" smtClean="0"/>
                <a:t>“)</a:t>
              </a:r>
              <a:endParaRPr lang="de-AT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568" y="3112119"/>
              <a:ext cx="1295400" cy="120859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705600" y="1643012"/>
            <a:ext cx="4147074" cy="4714772"/>
            <a:chOff x="304800" y="1676400"/>
            <a:chExt cx="4147074" cy="47147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1676400"/>
              <a:ext cx="3446697" cy="2667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08205" y="4802645"/>
              <a:ext cx="4037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Everyone</a:t>
              </a:r>
              <a:r>
                <a:rPr lang="de-DE" dirty="0" smtClean="0"/>
                <a:t> </a:t>
              </a:r>
              <a:r>
                <a:rPr lang="de-DE" dirty="0" err="1" smtClean="0"/>
                <a:t>can</a:t>
              </a:r>
              <a:r>
                <a:rPr lang="de-DE" dirty="0" smtClean="0"/>
                <a:t> </a:t>
              </a:r>
              <a:r>
                <a:rPr lang="de-DE" dirty="0" err="1" smtClean="0"/>
                <a:t>share</a:t>
              </a:r>
              <a:r>
                <a:rPr lang="de-DE" dirty="0" smtClean="0"/>
                <a:t> </a:t>
              </a:r>
              <a:r>
                <a:rPr lang="de-DE" dirty="0" err="1" smtClean="0"/>
                <a:t>their</a:t>
              </a:r>
              <a:r>
                <a:rPr lang="de-DE" dirty="0" smtClean="0"/>
                <a:t> </a:t>
              </a:r>
              <a:r>
                <a:rPr lang="de-DE" dirty="0" err="1" smtClean="0"/>
                <a:t>code</a:t>
              </a:r>
              <a:r>
                <a:rPr lang="de-DE" dirty="0" smtClean="0"/>
                <a:t> at </a:t>
              </a:r>
              <a:r>
                <a:rPr lang="de-DE" dirty="0" err="1" smtClean="0"/>
                <a:t>every</a:t>
              </a:r>
              <a:r>
                <a:rPr lang="de-DE" dirty="0" smtClean="0"/>
                <a:t> </a:t>
              </a:r>
              <a:r>
                <a:rPr lang="de-DE" dirty="0" err="1" smtClean="0"/>
                <a:t>stage</a:t>
              </a:r>
              <a:r>
                <a:rPr lang="de-DE" dirty="0" smtClean="0"/>
                <a:t> </a:t>
              </a:r>
              <a:r>
                <a:rPr lang="de-DE" dirty="0" err="1" smtClean="0"/>
                <a:t>of</a:t>
              </a:r>
              <a:r>
                <a:rPr lang="de-DE" dirty="0" smtClean="0"/>
                <a:t> </a:t>
              </a:r>
              <a:r>
                <a:rPr lang="de-DE" dirty="0" err="1" smtClean="0"/>
                <a:t>development</a:t>
              </a:r>
              <a:endParaRPr lang="de-AT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8205" y="5744841"/>
              <a:ext cx="4037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Install</a:t>
              </a:r>
              <a:r>
                <a:rPr lang="de-DE" dirty="0" smtClean="0"/>
                <a:t> </a:t>
              </a:r>
              <a:r>
                <a:rPr lang="de-DE" dirty="0" err="1" smtClean="0"/>
                <a:t>package</a:t>
              </a:r>
              <a:r>
                <a:rPr lang="de-DE" dirty="0" smtClean="0"/>
                <a:t> </a:t>
              </a:r>
              <a:r>
                <a:rPr lang="de-DE" dirty="0" err="1" smtClean="0"/>
                <a:t>from</a:t>
              </a:r>
              <a:r>
                <a:rPr lang="de-DE" dirty="0" smtClean="0"/>
                <a:t> </a:t>
              </a:r>
              <a:r>
                <a:rPr lang="de-DE" dirty="0" err="1" smtClean="0"/>
                <a:t>Github</a:t>
              </a:r>
              <a:r>
                <a:rPr lang="de-DE" dirty="0" smtClean="0"/>
                <a:t>: </a:t>
              </a:r>
              <a:r>
                <a:rPr lang="de-DE" dirty="0" err="1" smtClean="0"/>
                <a:t>devtools</a:t>
              </a:r>
              <a:r>
                <a:rPr lang="de-DE" dirty="0" smtClean="0"/>
                <a:t>::</a:t>
              </a:r>
              <a:r>
                <a:rPr lang="de-DE" dirty="0" err="1" smtClean="0"/>
                <a:t>install_github</a:t>
              </a:r>
              <a:r>
                <a:rPr lang="de-DE" dirty="0" smtClean="0"/>
                <a:t>(„</a:t>
              </a:r>
              <a:r>
                <a:rPr lang="de-DE" dirty="0" err="1" smtClean="0"/>
                <a:t>xy</a:t>
              </a:r>
              <a:r>
                <a:rPr lang="de-DE" dirty="0" smtClean="0"/>
                <a:t>“)</a:t>
              </a:r>
              <a:endParaRPr lang="de-AT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120" y="3112119"/>
              <a:ext cx="1400754" cy="1305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0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endParaRPr lang="de-AT" dirty="0"/>
          </a:p>
        </p:txBody>
      </p:sp>
      <p:sp>
        <p:nvSpPr>
          <p:cNvPr id="16" name="Rectangle 15"/>
          <p:cNvSpPr/>
          <p:nvPr/>
        </p:nvSpPr>
        <p:spPr>
          <a:xfrm>
            <a:off x="228600" y="1595021"/>
            <a:ext cx="86830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 smtClean="0"/>
              <a:t>„</a:t>
            </a:r>
            <a:r>
              <a:rPr lang="de-DE" sz="2400" dirty="0" err="1" smtClean="0"/>
              <a:t>Identifying</a:t>
            </a:r>
            <a:r>
              <a:rPr lang="de-DE" sz="2400" dirty="0" smtClean="0"/>
              <a:t> vulnerable </a:t>
            </a:r>
            <a:r>
              <a:rPr lang="de-DE" sz="2400" dirty="0" err="1" smtClean="0"/>
              <a:t>populations</a:t>
            </a:r>
            <a:r>
              <a:rPr lang="de-DE" sz="2400" dirty="0" smtClean="0"/>
              <a:t> at </a:t>
            </a:r>
            <a:r>
              <a:rPr lang="de-DE" sz="2400" dirty="0" err="1" smtClean="0"/>
              <a:t>risk</a:t>
            </a:r>
            <a:r>
              <a:rPr lang="de-DE" sz="2400" dirty="0" smtClean="0"/>
              <a:t>“</a:t>
            </a:r>
          </a:p>
          <a:p>
            <a:pPr marL="285750" indent="-285750">
              <a:buFontTx/>
              <a:buChar char="-"/>
            </a:pPr>
            <a:endParaRPr lang="de-DE" sz="2400" dirty="0" smtClean="0"/>
          </a:p>
          <a:p>
            <a:pPr marL="285750" indent="-285750">
              <a:buFontTx/>
              <a:buChar char="-"/>
            </a:pPr>
            <a:r>
              <a:rPr lang="de-DE" sz="2400" dirty="0" err="1" smtClean="0"/>
              <a:t>We</a:t>
            </a:r>
            <a:r>
              <a:rPr lang="de-DE" sz="2400" dirty="0" smtClean="0"/>
              <a:t> will </a:t>
            </a:r>
            <a:r>
              <a:rPr lang="de-DE" sz="2400" dirty="0" err="1" smtClean="0"/>
              <a:t>perform</a:t>
            </a:r>
            <a:r>
              <a:rPr lang="de-DE" sz="2400" dirty="0" smtClean="0"/>
              <a:t> a </a:t>
            </a:r>
            <a:r>
              <a:rPr lang="de-DE" sz="2400" dirty="0" err="1" smtClean="0"/>
              <a:t>basic</a:t>
            </a:r>
            <a:r>
              <a:rPr lang="de-DE" sz="2400" dirty="0" smtClean="0"/>
              <a:t> </a:t>
            </a:r>
            <a:r>
              <a:rPr lang="de-DE" sz="2400" dirty="0" err="1" smtClean="0"/>
              <a:t>malaria</a:t>
            </a:r>
            <a:r>
              <a:rPr lang="de-DE" sz="2400" dirty="0" smtClean="0"/>
              <a:t> </a:t>
            </a:r>
            <a:r>
              <a:rPr lang="de-DE" sz="2400" dirty="0" err="1" smtClean="0"/>
              <a:t>risk</a:t>
            </a:r>
            <a:r>
              <a:rPr lang="de-DE" sz="2400" dirty="0" smtClean="0"/>
              <a:t> </a:t>
            </a:r>
            <a:r>
              <a:rPr lang="de-DE" sz="2400" dirty="0" err="1" smtClean="0"/>
              <a:t>assessment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has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components</a:t>
            </a:r>
            <a:r>
              <a:rPr lang="de-DE" sz="2400" dirty="0" smtClean="0"/>
              <a:t>:</a:t>
            </a:r>
          </a:p>
          <a:p>
            <a:pPr marL="285750" indent="-285750">
              <a:buFontTx/>
              <a:buChar char="-"/>
            </a:pPr>
            <a:endParaRPr lang="de-DE" sz="2400" dirty="0" smtClean="0"/>
          </a:p>
          <a:p>
            <a:pPr marL="285750" indent="-285750">
              <a:buFontTx/>
              <a:buChar char="-"/>
            </a:pPr>
            <a:r>
              <a:rPr lang="de-DE" sz="2400" dirty="0" err="1" smtClean="0"/>
              <a:t>Automate</a:t>
            </a:r>
            <a:r>
              <a:rPr lang="de-DE" sz="2400" dirty="0" err="1" smtClean="0"/>
              <a:t>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harvesting</a:t>
            </a:r>
            <a:endParaRPr lang="de-DE" sz="2400" dirty="0" smtClean="0"/>
          </a:p>
          <a:p>
            <a:pPr marL="285750" indent="-285750">
              <a:buFontTx/>
              <a:buChar char="-"/>
            </a:pPr>
            <a:r>
              <a:rPr lang="de-DE" sz="2400" dirty="0" smtClean="0"/>
              <a:t>Data </a:t>
            </a:r>
            <a:r>
              <a:rPr lang="de-DE" sz="2400" dirty="0" err="1" smtClean="0"/>
              <a:t>processing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analysis</a:t>
            </a:r>
            <a:endParaRPr lang="de-DE" sz="2400" dirty="0" smtClean="0"/>
          </a:p>
          <a:p>
            <a:pPr marL="285750" indent="-285750">
              <a:buFontTx/>
              <a:buChar char="-"/>
            </a:pPr>
            <a:r>
              <a:rPr lang="de-DE" sz="2400" dirty="0" err="1" smtClean="0"/>
              <a:t>Visualization</a:t>
            </a:r>
            <a:endParaRPr lang="de-DE" sz="2400" dirty="0" smtClean="0"/>
          </a:p>
          <a:p>
            <a:pPr marL="285750" indent="-285750">
              <a:buFontTx/>
              <a:buChar char="-"/>
            </a:pPr>
            <a:endParaRPr lang="de-DE" sz="2400" dirty="0"/>
          </a:p>
          <a:p>
            <a:pPr marL="285750" indent="-285750">
              <a:buFontTx/>
              <a:buChar char="-"/>
            </a:pP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716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758</Words>
  <Application>Microsoft Office PowerPoint</Application>
  <PresentationFormat>Widescreen</PresentationFormat>
  <Paragraphs>115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Narrow</vt:lpstr>
      <vt:lpstr>Calibri</vt:lpstr>
      <vt:lpstr>Office Theme</vt:lpstr>
      <vt:lpstr>R and geospatial data</vt:lpstr>
      <vt:lpstr>Who are you?</vt:lpstr>
      <vt:lpstr>Admit it!</vt:lpstr>
      <vt:lpstr>What is R and what is it used for?</vt:lpstr>
      <vt:lpstr>R vs. Python</vt:lpstr>
      <vt:lpstr>R in the geospatial community</vt:lpstr>
      <vt:lpstr>CRAN – Comprehensive R Archive Network</vt:lpstr>
      <vt:lpstr>CRAN and Github</vt:lpstr>
      <vt:lpstr>On to the practical part</vt:lpstr>
      <vt:lpstr>Access exmple script</vt:lpstr>
      <vt:lpstr>Malaria Atlas Project: malariaAtlas</vt:lpstr>
      <vt:lpstr>Worldpop</vt:lpstr>
      <vt:lpstr>Vignettes</vt:lpstr>
      <vt:lpstr>Vignettes</vt:lpstr>
      <vt:lpstr>Important geospatial packages</vt:lpstr>
      <vt:lpstr>Simple features for vector operations - sf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EO-based services to address dynamic information needs in humanitarian action</dc:title>
  <dc:creator>Petra;S Lang</dc:creator>
  <cp:lastModifiedBy>Menk Linda</cp:lastModifiedBy>
  <cp:revision>1140</cp:revision>
  <dcterms:created xsi:type="dcterms:W3CDTF">2018-07-10T12:00:16Z</dcterms:created>
  <dcterms:modified xsi:type="dcterms:W3CDTF">2022-10-25T13:34:11Z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2018-07-10T00:00:00Z</vt:filetime>
  </property>
</Properties>
</file>