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8" r:id="rId2"/>
    <p:sldId id="340" r:id="rId3"/>
    <p:sldId id="343" r:id="rId4"/>
    <p:sldId id="347" r:id="rId5"/>
    <p:sldId id="344" r:id="rId6"/>
    <p:sldId id="346" r:id="rId7"/>
    <p:sldId id="3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3962" autoAdjust="0"/>
  </p:normalViewPr>
  <p:slideViewPr>
    <p:cSldViewPr snapToGrid="0">
      <p:cViewPr varScale="1">
        <p:scale>
          <a:sx n="79" d="100"/>
          <a:sy n="79" d="100"/>
        </p:scale>
        <p:origin x="24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7B72033-589B-43AE-B8E1-AF9DC04A1F48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719A40C-B5F1-4C79-B08C-AFF3571CCF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9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12CD-6BBC-BB48-EE1E-C269B2557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5971-894F-7F13-BF01-0C358BA8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9B8E2-DEE8-96C5-C34D-4D46F39C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013C8-BEDF-A886-D758-59DF63A5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115B4-A1F0-9C92-9B18-AB4C0431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44F7-6794-0386-C42D-DFE371D2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BC444-5767-2423-6605-943C51479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A41C-BF1F-9847-579F-89CF0FE9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FBE3C-A308-5D65-5394-BDFCF5A3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163C6-9685-FDA9-7DC4-6522FC86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61DD-5AB8-0D88-2E8D-7752C0D3F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FE05C-F47E-BCA7-5FDA-AC9522C0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4E85A-E6B6-DFE1-0667-54075CD6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6D83-7CEA-3514-2C60-262445CC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E740-6655-886A-B191-B379AFD0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F838-6295-EEDC-AF38-9FE136CC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5770-48D7-0C7B-111C-F0F73BB78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E666-5A8A-6C2E-D0D0-5D7A82C7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4F10-9DAF-B220-A0CA-AE6FD5C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DA5E-DBBF-3ECD-CD6C-897D981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3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CA29-4C01-0F7E-643D-026A6C67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4B2C0-3515-917F-211E-CFE307EF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063D-BAF5-D41E-E10C-32C462C8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CBEE-DA57-7E53-CDD5-55493D2A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AB94-D21C-B797-7BA8-683D1759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5455-0639-5E21-DAD1-572CB164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693C-DC17-9FDE-F0D9-2352C4176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5AA88-ECAA-DA20-8274-2FF1A4450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F9C2-9A98-88C6-5245-92EC6F53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A8F25-C4E8-AD13-0428-2485CD90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9F7DD-B569-24BA-60F2-A2E8F8E9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6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E08C-9F32-7563-3628-EC217A0B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7AF8-666D-5800-A0E5-0B4B40CCB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ADEFF-E3D9-927F-C95E-3CC0B2AD3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1745F-1E3E-ECF5-77C9-C7F823909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228DF-432E-F2E8-70AC-0261C6344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C1F1D-A06C-1468-EC87-8B52DA8A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FBD76-BC27-F4E4-9002-02BFCF3B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301E2-5EA8-0954-FF77-A44CFE91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9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328B-B53F-1C6A-3E28-7C1A281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C0A71-042C-FDB9-7325-7A37D3C5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CBEF5-B7C0-A1E5-E887-60CF56CA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DF9D7-268A-0D7D-652D-2DD98BBF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92CC5-EF0C-4A4B-5AE8-5CBE233E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63BF0-C775-EF6B-EA4E-45027881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735A4-390F-AFF4-8EF0-433BD0E6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04CA-40A4-63E2-0123-09EFD602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A155-2308-81BA-407B-FDB0CB54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D6468-8E35-AAAE-88B4-9E9584BD5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6EA74-0630-0EFD-D439-3CFC22FF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EAD4F-BBCA-F937-DD66-A58BFA9B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FDB4-26C5-A613-405E-5E6D271C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44B7-4AC0-A94C-F826-C6856057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E2655-631E-4852-BABC-007C2F4DE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E7661-C599-4A4F-0AE1-1E7EB8820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BE459-2271-7B06-FD92-FF700B1B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BB17-2D1A-4F24-B9AD-CEA35EC1839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2BF2A-6DE3-DF4D-4834-9BC64E3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EE4C8-3117-E734-A747-95FA8269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2E7-B4E3-4A73-BFB2-CE4B4658C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2F70A-6A91-DF8A-E88B-D4D2A1AC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96E6-0242-4B94-D07A-2C437603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C3256-C58B-CCE4-86D4-43D11F12E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99BBB17-2D1A-4F24-B9AD-CEA35EC18396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43EE-2587-B096-BD1E-687EA4E3F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EC84-5DE4-7CBB-7F9E-8D7004A33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96182E7-B4E3-4A73-BFB2-CE4B4658CA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svalbard.github.io/Geo-Sf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unisvalbard.github.io/eboo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C838B5-5058-8B73-93AF-C0E06DEA119A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92146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3600" b="1" i="1" dirty="0">
                <a:latin typeface="Arial" panose="020B0604020202020204" pitchFamily="34" charset="0"/>
              </a:rPr>
              <a:t>Geo-SfM: </a:t>
            </a:r>
          </a:p>
          <a:p>
            <a:r>
              <a:rPr lang="nb-NO" sz="3600" b="1" i="1" dirty="0">
                <a:latin typeface="Arial" panose="020B0604020202020204" pitchFamily="34" charset="0"/>
              </a:rPr>
              <a:t>Teaching multiview stereo </a:t>
            </a:r>
            <a:br>
              <a:rPr lang="nb-NO" sz="3600" b="1" i="1" dirty="0">
                <a:latin typeface="Arial" panose="020B0604020202020204" pitchFamily="34" charset="0"/>
              </a:rPr>
            </a:br>
            <a:r>
              <a:rPr lang="nb-NO" sz="3600" b="1" i="1" dirty="0">
                <a:latin typeface="Arial" panose="020B0604020202020204" pitchFamily="34" charset="0"/>
              </a:rPr>
              <a:t>structure-from-motion photogrammetry </a:t>
            </a:r>
            <a:endParaRPr lang="en-US" sz="3400" b="1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A5470-5F48-7661-E917-84F68C418D8E}"/>
              </a:ext>
            </a:extLst>
          </p:cNvPr>
          <p:cNvSpPr txBox="1">
            <a:spLocks/>
          </p:cNvSpPr>
          <p:nvPr/>
        </p:nvSpPr>
        <p:spPr>
          <a:xfrm>
            <a:off x="477980" y="3244493"/>
            <a:ext cx="92146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b="1" i="1" dirty="0">
                <a:latin typeface="Arial" panose="020B0604020202020204" pitchFamily="34" charset="0"/>
              </a:rPr>
              <a:t>Geo-SfM: A tutorial on how to use SfM processing in the geosciences</a:t>
            </a:r>
            <a:br>
              <a:rPr lang="nb-NO" sz="2800" b="1" i="1" dirty="0">
                <a:latin typeface="Arial" panose="020B0604020202020204" pitchFamily="34" charset="0"/>
              </a:rPr>
            </a:br>
            <a:r>
              <a:rPr lang="nb-NO" sz="2800" b="1" i="1" dirty="0">
                <a:latin typeface="Arial" panose="020B0604020202020204" pitchFamily="34" charset="0"/>
              </a:rPr>
              <a:t>(</a:t>
            </a:r>
            <a:r>
              <a:rPr lang="nb-NO" sz="2800" b="1" i="1" u="sng" dirty="0">
                <a:latin typeface="Arial" panose="020B0604020202020204" pitchFamily="34" charset="0"/>
              </a:rPr>
              <a:t>not</a:t>
            </a:r>
            <a:r>
              <a:rPr lang="nb-NO" sz="2800" b="1" i="1" dirty="0">
                <a:latin typeface="Arial" panose="020B0604020202020204" pitchFamily="34" charset="0"/>
              </a:rPr>
              <a:t> a lecture series on mathematical and physical principles; neither a photography course)</a:t>
            </a:r>
            <a:endParaRPr lang="en-US" sz="2800" b="1" dirty="0"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0192C8-C5E3-DC75-11DE-A781646B1D82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1" name="Picture 2" descr="UNIS - The university centre in Svalbard">
              <a:extLst>
                <a:ext uri="{FF2B5EF4-FFF2-40B4-BE49-F238E27FC236}">
                  <a16:creationId xmlns:a16="http://schemas.microsoft.com/office/drawing/2014/main" id="{1177932D-36B1-2E23-FB7A-671662673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ite is undergoing maintenance">
              <a:extLst>
                <a:ext uri="{FF2B5EF4-FFF2-40B4-BE49-F238E27FC236}">
                  <a16:creationId xmlns:a16="http://schemas.microsoft.com/office/drawing/2014/main" id="{5E5E2DB1-C9D9-50BE-7C5B-D9E904B99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E96C472B-99EF-87E2-3574-11C5C15AC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07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AG-214: autumn 2024 lecture series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7A2-E4A5-2799-2A25-121BD1FE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5880" cy="4351338"/>
          </a:xfrm>
        </p:spPr>
        <p:txBody>
          <a:bodyPr>
            <a:normAutofit/>
          </a:bodyPr>
          <a:lstStyle/>
          <a:p>
            <a:r>
              <a:rPr lang="nb-NO" sz="2800" dirty="0"/>
              <a:t>3 days of lectures and hands-on practicals – «Learning by doing»</a:t>
            </a:r>
          </a:p>
          <a:p>
            <a:endParaRPr lang="nb-NO" dirty="0"/>
          </a:p>
          <a:p>
            <a:r>
              <a:rPr lang="nb-NO" dirty="0"/>
              <a:t>Open, online modules: UNIS eBook portal @ </a:t>
            </a:r>
            <a:r>
              <a:rPr lang="nb-NO" dirty="0">
                <a:hlinkClick r:id="rId2"/>
              </a:rPr>
              <a:t>https://unisvalbard.github.io/ebooks/</a:t>
            </a:r>
            <a:endParaRPr lang="nb-NO" dirty="0"/>
          </a:p>
          <a:p>
            <a:endParaRPr lang="nb-NO" dirty="0"/>
          </a:p>
          <a:p>
            <a:r>
              <a:rPr lang="nb-NO" sz="2800" dirty="0"/>
              <a:t>Geo-SfM: Online course tutorial: </a:t>
            </a:r>
            <a:r>
              <a:rPr lang="nb-NO" sz="2800" dirty="0">
                <a:hlinkClick r:id="rId3"/>
              </a:rPr>
              <a:t>https://unisvalbard.github.io/Geo-SfM/</a:t>
            </a:r>
            <a:endParaRPr lang="nb-NO" sz="2800" dirty="0"/>
          </a:p>
          <a:p>
            <a:endParaRPr lang="nb-NO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1" name="Picture 4" descr="logo">
            <a:extLst>
              <a:ext uri="{FF2B5EF4-FFF2-40B4-BE49-F238E27FC236}">
                <a16:creationId xmlns:a16="http://schemas.microsoft.com/office/drawing/2014/main" id="{D03FC4AA-36BA-2B5A-8FAF-5E297DCE0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" r="9186" b="6"/>
          <a:stretch/>
        </p:blipFill>
        <p:spPr bwMode="auto">
          <a:xfrm>
            <a:off x="9037678" y="3455994"/>
            <a:ext cx="2286004" cy="257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581852-ADAA-BCD4-CF7A-035D570AE9C6}"/>
              </a:ext>
            </a:extLst>
          </p:cNvPr>
          <p:cNvSpPr txBox="1"/>
          <p:nvPr/>
        </p:nvSpPr>
        <p:spPr>
          <a:xfrm>
            <a:off x="9203489" y="2228671"/>
            <a:ext cx="19543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Peter Betlem</a:t>
            </a:r>
          </a:p>
          <a:p>
            <a:pPr algn="ctr"/>
            <a:r>
              <a:rPr lang="en-US" dirty="0">
                <a:latin typeface="Arial" panose="020B0604020202020204" pitchFamily="34" charset="0"/>
              </a:rPr>
              <a:t>Course Instructor</a:t>
            </a:r>
          </a:p>
          <a:p>
            <a:pPr algn="ctr"/>
            <a:r>
              <a:rPr lang="en-US" dirty="0">
                <a:latin typeface="Arial" panose="020B0604020202020204" pitchFamily="34" charset="0"/>
              </a:rPr>
              <a:t>NGI: 2024 - ???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</a:rPr>
              <a:t>(UNIS: 2016-2024)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62CCD0-FED5-8F25-CC96-DCBDAB5A6172}"/>
              </a:ext>
            </a:extLst>
          </p:cNvPr>
          <p:cNvGrpSpPr/>
          <p:nvPr/>
        </p:nvGrpSpPr>
        <p:grpSpPr>
          <a:xfrm>
            <a:off x="9704900" y="6435344"/>
            <a:ext cx="2344684" cy="333050"/>
            <a:chOff x="9704900" y="6443508"/>
            <a:chExt cx="2344684" cy="333050"/>
          </a:xfrm>
        </p:grpSpPr>
        <p:pic>
          <p:nvPicPr>
            <p:cNvPr id="26" name="Picture 2" descr="UNIS - The university centre in Svalbard">
              <a:extLst>
                <a:ext uri="{FF2B5EF4-FFF2-40B4-BE49-F238E27FC236}">
                  <a16:creationId xmlns:a16="http://schemas.microsoft.com/office/drawing/2014/main" id="{3FBB4A11-E9C3-D45E-8EDE-6CF34C32E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Site is undergoing maintenance">
              <a:extLst>
                <a:ext uri="{FF2B5EF4-FFF2-40B4-BE49-F238E27FC236}">
                  <a16:creationId xmlns:a16="http://schemas.microsoft.com/office/drawing/2014/main" id="{A9B52DA7-A2A2-0059-A038-02CDC274F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182DAC85-A616-3DBD-D6D8-798F84AF0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51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AG-222: Focus &amp; aims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7A2-E4A5-2799-2A25-121BD1FE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793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dirty="0"/>
              <a:t>Motivation:</a:t>
            </a:r>
          </a:p>
          <a:p>
            <a:r>
              <a:rPr lang="nb-NO" dirty="0"/>
              <a:t>Plan of approach for acquiring digital data sets</a:t>
            </a:r>
          </a:p>
          <a:p>
            <a:r>
              <a:rPr lang="nb-NO" dirty="0"/>
              <a:t>Standardised &amp; structured data processing</a:t>
            </a:r>
          </a:p>
          <a:p>
            <a:r>
              <a:rPr lang="nb-NO" dirty="0"/>
              <a:t>Scientific notekeeping and data availability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Learning outcomes:</a:t>
            </a:r>
          </a:p>
          <a:p>
            <a:r>
              <a:rPr lang="nb-NO" dirty="0"/>
              <a:t>Fundamental understanding of photogrammetry, and how to process data</a:t>
            </a:r>
          </a:p>
          <a:p>
            <a:r>
              <a:rPr lang="nb-NO" dirty="0"/>
              <a:t>Understanding of how to apply georeferencing and spatial alignment</a:t>
            </a:r>
          </a:p>
          <a:p>
            <a:r>
              <a:rPr lang="nb-NO" dirty="0"/>
              <a:t>Become familiar with best-practices in data processing, including quality assessment and data validation</a:t>
            </a:r>
          </a:p>
          <a:p>
            <a:r>
              <a:rPr lang="nb-NO" dirty="0"/>
              <a:t>Be able to perform basic data analysis and feature interpretation</a:t>
            </a:r>
          </a:p>
          <a:p>
            <a:endParaRPr lang="nb-NO" dirty="0"/>
          </a:p>
          <a:p>
            <a:endParaRPr lang="nb-NO" sz="2800" dirty="0"/>
          </a:p>
          <a:p>
            <a:endParaRPr lang="nb-NO" sz="2800" dirty="0"/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878B93-9754-40C2-67B5-4C6B44C09932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2" name="Picture 2" descr="UNIS - The university centre in Svalbard">
              <a:extLst>
                <a:ext uri="{FF2B5EF4-FFF2-40B4-BE49-F238E27FC236}">
                  <a16:creationId xmlns:a16="http://schemas.microsoft.com/office/drawing/2014/main" id="{502E761F-10E4-1995-7CC7-8E2CD0F4F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ite is undergoing maintenance">
              <a:extLst>
                <a:ext uri="{FF2B5EF4-FFF2-40B4-BE49-F238E27FC236}">
                  <a16:creationId xmlns:a16="http://schemas.microsoft.com/office/drawing/2014/main" id="{3104184E-88A8-A108-F5E3-9A13782D2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32CD27B1-17FB-17FD-5597-F00EA2756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14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/>
              <a:t>AG-214: </a:t>
            </a:r>
            <a:r>
              <a:rPr lang="nb-NO" sz="3600" dirty="0"/>
              <a:t>2024 timetable</a:t>
            </a:r>
            <a:endParaRPr lang="en-US" sz="36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F592C9-C97C-E732-2171-54D211E08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74049"/>
              </p:ext>
            </p:extLst>
          </p:nvPr>
        </p:nvGraphicFramePr>
        <p:xfrm>
          <a:off x="537663" y="1012111"/>
          <a:ext cx="11055986" cy="3238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743">
                  <a:extLst>
                    <a:ext uri="{9D8B030D-6E8A-4147-A177-3AD203B41FA5}">
                      <a16:colId xmlns:a16="http://schemas.microsoft.com/office/drawing/2014/main" val="77285100"/>
                    </a:ext>
                  </a:extLst>
                </a:gridCol>
                <a:gridCol w="4651669">
                  <a:extLst>
                    <a:ext uri="{9D8B030D-6E8A-4147-A177-3AD203B41FA5}">
                      <a16:colId xmlns:a16="http://schemas.microsoft.com/office/drawing/2014/main" val="3914439117"/>
                    </a:ext>
                  </a:extLst>
                </a:gridCol>
                <a:gridCol w="3773574">
                  <a:extLst>
                    <a:ext uri="{9D8B030D-6E8A-4147-A177-3AD203B41FA5}">
                      <a16:colId xmlns:a16="http://schemas.microsoft.com/office/drawing/2014/main" val="3390683289"/>
                    </a:ext>
                  </a:extLst>
                </a:gridCol>
              </a:tblGrid>
              <a:tr h="331577">
                <a:tc>
                  <a:txBody>
                    <a:bodyPr/>
                    <a:lstStyle/>
                    <a:p>
                      <a:r>
                        <a:rPr lang="nb-NO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Geo-SfM 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Deliverable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40800"/>
                  </a:ext>
                </a:extLst>
              </a:tr>
              <a:tr h="817588">
                <a:tc>
                  <a:txBody>
                    <a:bodyPr/>
                    <a:lstStyle/>
                    <a:p>
                      <a:r>
                        <a:rPr lang="nb-NO" dirty="0"/>
                        <a:t>23-09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dirty="0"/>
                        <a:t>Welcome to Geo-SfM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nb-NO" dirty="0"/>
                        <a:t>Session 1: SfM photogrammetry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Session 2: Small object </a:t>
                      </a:r>
                      <a:r>
                        <a:rPr lang="en-US" dirty="0" err="1"/>
                        <a:t>SfM</a:t>
                      </a:r>
                      <a:r>
                        <a:rPr lang="en-US" dirty="0"/>
                        <a:t> photogrammetry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Session 3: Geo-referencing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nb-NO" dirty="0"/>
                        <a:t>Create account and post to GitHub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/>
                        <a:t>Create (small) 3D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621934"/>
                  </a:ext>
                </a:extLst>
              </a:tr>
              <a:tr h="866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03-10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Session 2: Small object </a:t>
                      </a:r>
                      <a:r>
                        <a:rPr lang="en-US" dirty="0" err="1"/>
                        <a:t>SfM</a:t>
                      </a:r>
                      <a:r>
                        <a:rPr lang="en-US" dirty="0"/>
                        <a:t> photogrammetry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Session 3: Geo-referencing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/>
                        <a:t>Create a georeferenced, (small) 3D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412356"/>
                  </a:ext>
                </a:extLst>
              </a:tr>
              <a:tr h="8175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04-10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Session 4: Automation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Session 5: Geomodelling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/>
                        <a:t>Create a digital outcrop model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b-NO" dirty="0"/>
                        <a:t>Annotate a digital outcrop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90224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0295AE9-B9BE-D78B-CFF5-81DE9C8ECE60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1" name="Picture 2" descr="UNIS - The university centre in Svalbard">
              <a:extLst>
                <a:ext uri="{FF2B5EF4-FFF2-40B4-BE49-F238E27FC236}">
                  <a16:creationId xmlns:a16="http://schemas.microsoft.com/office/drawing/2014/main" id="{F69846FC-0AC2-797C-08D1-E008C1B0B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Site is undergoing maintenance">
              <a:extLst>
                <a:ext uri="{FF2B5EF4-FFF2-40B4-BE49-F238E27FC236}">
                  <a16:creationId xmlns:a16="http://schemas.microsoft.com/office/drawing/2014/main" id="{B309E4B4-0892-B56D-6ABE-361E2621A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D4868902-56D2-4DF3-1636-EF0C34048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339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Geo-SfM platform: Github?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7A2-E4A5-2799-2A25-121BD1FE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793" cy="4351338"/>
          </a:xfrm>
        </p:spPr>
        <p:txBody>
          <a:bodyPr>
            <a:normAutofit/>
          </a:bodyPr>
          <a:lstStyle/>
          <a:p>
            <a:endParaRPr lang="nb-NO" dirty="0"/>
          </a:p>
          <a:p>
            <a:endParaRPr lang="nb-NO" sz="2800" dirty="0"/>
          </a:p>
          <a:p>
            <a:endParaRPr lang="nb-NO" sz="2800" dirty="0"/>
          </a:p>
          <a:p>
            <a:pPr marL="0" indent="0">
              <a:buNone/>
            </a:pP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FA12A0-93EB-9667-D138-6CFEC34513E7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2" name="Picture 2" descr="UNIS - The university centre in Svalbard">
              <a:extLst>
                <a:ext uri="{FF2B5EF4-FFF2-40B4-BE49-F238E27FC236}">
                  <a16:creationId xmlns:a16="http://schemas.microsoft.com/office/drawing/2014/main" id="{B13E6562-7F10-94CA-EB1A-BE7B895B4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ite is undergoing maintenance">
              <a:extLst>
                <a:ext uri="{FF2B5EF4-FFF2-40B4-BE49-F238E27FC236}">
                  <a16:creationId xmlns:a16="http://schemas.microsoft.com/office/drawing/2014/main" id="{7FC20674-0AD5-99AE-09FA-EE5597A73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E4AE02E2-BA0E-2721-3873-1FDD6514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69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Geo-SfM platform: Github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7A2-E4A5-2799-2A25-121BD1FE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793" cy="435133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b-NO" dirty="0"/>
              <a:t>Github: </a:t>
            </a:r>
          </a:p>
          <a:p>
            <a:r>
              <a:rPr lang="nb-NO" dirty="0"/>
              <a:t>User-friendly</a:t>
            </a:r>
          </a:p>
          <a:p>
            <a:r>
              <a:rPr lang="nb-NO" dirty="0"/>
              <a:t>Commercial platform for version control (keep track of changes)...</a:t>
            </a:r>
          </a:p>
          <a:p>
            <a:r>
              <a:rPr lang="nb-NO" dirty="0"/>
              <a:t>... and that facilitates collaboration</a:t>
            </a:r>
          </a:p>
          <a:p>
            <a:r>
              <a:rPr lang="nb-NO" dirty="0"/>
              <a:t>Implements Git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nb-NO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7786E1-4D32-3487-9C8A-73C17FAE4455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2" name="Picture 2" descr="UNIS - The university centre in Svalbard">
              <a:extLst>
                <a:ext uri="{FF2B5EF4-FFF2-40B4-BE49-F238E27FC236}">
                  <a16:creationId xmlns:a16="http://schemas.microsoft.com/office/drawing/2014/main" id="{7857D84E-5AB1-BC8C-1788-6378C618A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ite is undergoing maintenance">
              <a:extLst>
                <a:ext uri="{FF2B5EF4-FFF2-40B4-BE49-F238E27FC236}">
                  <a16:creationId xmlns:a16="http://schemas.microsoft.com/office/drawing/2014/main" id="{7B95A598-3FDF-9702-5ECD-CAF14104B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6E365E64-C540-08E9-5D2B-58B832F4B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00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483D5-183C-E317-4602-6E24434DC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FE79144-A76D-F3CE-1B24-7CCE376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B546-A3AF-4C97-0CDA-90AABBCC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A31C-C6DE-73DE-7EC1-FE464C7D3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611377-98E4-C64E-45A4-8C6EDE9BD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64E112C-FA58-F234-635E-5CF8EA25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C850582-7327-2255-77BA-0FC1C58B1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60260DA-12BE-6B6F-5524-C9D48504680C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429300" cy="1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D5C86-6C13-B385-18EB-CE82554A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7563"/>
            <a:ext cx="10515600" cy="1325563"/>
          </a:xfrm>
        </p:spPr>
        <p:txBody>
          <a:bodyPr>
            <a:normAutofit/>
          </a:bodyPr>
          <a:lstStyle/>
          <a:p>
            <a:r>
              <a:rPr lang="nb-NO" sz="3600" dirty="0"/>
              <a:t>Geo-SfM platform: Github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7A2-E4A5-2799-2A25-121BD1FE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793" cy="4351338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nb-NO" dirty="0"/>
              <a:t>Github: </a:t>
            </a:r>
          </a:p>
          <a:p>
            <a:r>
              <a:rPr lang="nb-NO" dirty="0"/>
              <a:t>User-friendly</a:t>
            </a:r>
          </a:p>
          <a:p>
            <a:r>
              <a:rPr lang="nb-NO" dirty="0"/>
              <a:t>Commercial platform for version control (keep track of changes)...</a:t>
            </a:r>
          </a:p>
          <a:p>
            <a:r>
              <a:rPr lang="nb-NO" dirty="0"/>
              <a:t>... and that facilitates collaboration</a:t>
            </a:r>
          </a:p>
          <a:p>
            <a:r>
              <a:rPr lang="nb-NO" dirty="0"/>
              <a:t>Implements Git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Before we begin: </a:t>
            </a:r>
          </a:p>
          <a:p>
            <a:r>
              <a:rPr lang="nb-NO" dirty="0"/>
              <a:t>time to explore the Geo-SfM tutorial and sign up to GitHub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nb-NO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573437-29CC-635C-9E9E-43AD7B223925}"/>
              </a:ext>
            </a:extLst>
          </p:cNvPr>
          <p:cNvGrpSpPr/>
          <p:nvPr/>
        </p:nvGrpSpPr>
        <p:grpSpPr>
          <a:xfrm>
            <a:off x="9704900" y="6443508"/>
            <a:ext cx="2344684" cy="333050"/>
            <a:chOff x="9704900" y="6443508"/>
            <a:chExt cx="2344684" cy="333050"/>
          </a:xfrm>
        </p:grpSpPr>
        <p:pic>
          <p:nvPicPr>
            <p:cNvPr id="12" name="Picture 2" descr="UNIS - The university centre in Svalbard">
              <a:extLst>
                <a:ext uri="{FF2B5EF4-FFF2-40B4-BE49-F238E27FC236}">
                  <a16:creationId xmlns:a16="http://schemas.microsoft.com/office/drawing/2014/main" id="{6F1091F6-6E7E-19B8-8C1E-29B760FE6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3848" y="6443508"/>
              <a:ext cx="121014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Site is undergoing maintenance">
              <a:extLst>
                <a:ext uri="{FF2B5EF4-FFF2-40B4-BE49-F238E27FC236}">
                  <a16:creationId xmlns:a16="http://schemas.microsoft.com/office/drawing/2014/main" id="{2E1FA754-092F-790E-D6F3-D6E7FFB07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6409" y="6449818"/>
              <a:ext cx="283175" cy="326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black background with grey letters and a red triangle&#10;&#10;Description automatically generated">
              <a:extLst>
                <a:ext uri="{FF2B5EF4-FFF2-40B4-BE49-F238E27FC236}">
                  <a16:creationId xmlns:a16="http://schemas.microsoft.com/office/drawing/2014/main" id="{81F33D2E-9031-094B-BD6B-56890A255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4900" y="6486750"/>
              <a:ext cx="580285" cy="27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42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327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PowerPoint Presentation</vt:lpstr>
      <vt:lpstr>AG-214: autumn 2024 lecture series</vt:lpstr>
      <vt:lpstr>AG-222: Focus &amp; aims</vt:lpstr>
      <vt:lpstr>AG-214: 2024 timetable</vt:lpstr>
      <vt:lpstr>Geo-SfM platform: Github?</vt:lpstr>
      <vt:lpstr>Geo-SfM platform: Github</vt:lpstr>
      <vt:lpstr>Geo-SfM platform: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Geo-MOD: A new way of teaching photogrammetry-based data acquisition</dc:title>
  <dc:creator>Nil Rodés</dc:creator>
  <cp:lastModifiedBy>Peter Betlem</cp:lastModifiedBy>
  <cp:revision>20</cp:revision>
  <dcterms:created xsi:type="dcterms:W3CDTF">2023-10-16T14:21:59Z</dcterms:created>
  <dcterms:modified xsi:type="dcterms:W3CDTF">2024-09-20T10:57:05Z</dcterms:modified>
</cp:coreProperties>
</file>