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340" r:id="rId3"/>
    <p:sldId id="348" r:id="rId4"/>
    <p:sldId id="351" r:id="rId5"/>
    <p:sldId id="353" r:id="rId6"/>
    <p:sldId id="355" r:id="rId7"/>
    <p:sldId id="356" r:id="rId8"/>
    <p:sldId id="349" r:id="rId9"/>
    <p:sldId id="352" r:id="rId10"/>
    <p:sldId id="358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962" autoAdjust="0"/>
  </p:normalViewPr>
  <p:slideViewPr>
    <p:cSldViewPr snapToGrid="0">
      <p:cViewPr varScale="1">
        <p:scale>
          <a:sx n="79" d="100"/>
          <a:sy n="79" d="100"/>
        </p:scale>
        <p:origin x="24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7B72033-589B-43AE-B8E1-AF9DC04A1F48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719A40C-B5F1-4C79-B08C-AFF3571CCF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12CD-6BBC-BB48-EE1E-C269B2557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5971-894F-7F13-BF01-0C358BA8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B8E2-DEE8-96C5-C34D-4D46F39C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13C8-BEDF-A886-D758-59DF63A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15B4-A1F0-9C92-9B18-AB4C043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44F7-6794-0386-C42D-DFE371D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C444-5767-2423-6605-943C514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A41C-BF1F-9847-579F-89CF0FE9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BE3C-A308-5D65-5394-BDFCF5A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63C6-9685-FDA9-7DC4-6522FC8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1DD-5AB8-0D88-2E8D-7752C0D3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E05C-F47E-BCA7-5FDA-AC9522C0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E85A-E6B6-DFE1-0667-54075CD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D83-7CEA-3514-2C60-262445C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E740-6655-886A-B191-B379AFD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F838-6295-EEDC-AF38-9FE136C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5770-48D7-0C7B-111C-F0F73BB7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E666-5A8A-6C2E-D0D0-5D7A82C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4F10-9DAF-B220-A0CA-AE6FD5C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DA5E-DBBF-3ECD-CD6C-897D981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CA29-4C01-0F7E-643D-026A6C67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B2C0-3515-917F-211E-CFE307EF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063D-BAF5-D41E-E10C-32C462C8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CBEE-DA57-7E53-CDD5-55493D2A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AB94-D21C-B797-7BA8-683D175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5455-0639-5E21-DAD1-572CB16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693C-DC17-9FDE-F0D9-2352C4176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AA88-ECAA-DA20-8274-2FF1A445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F9C2-9A98-88C6-5245-92EC6F5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8F25-C4E8-AD13-0428-2485CD90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F7DD-B569-24BA-60F2-A2E8F8E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E08C-9F32-7563-3628-EC217A0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7AF8-666D-5800-A0E5-0B4B40C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DEFF-E3D9-927F-C95E-3CC0B2AD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1745F-1E3E-ECF5-77C9-C7F823909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28DF-432E-F2E8-70AC-0261C63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C1F1D-A06C-1468-EC87-8B52DA8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FBD76-BC27-F4E4-9002-02BFCF3B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301E2-5EA8-0954-FF77-A44CFE9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28B-B53F-1C6A-3E28-7C1A281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C0A71-042C-FDB9-7325-7A37D3C5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BEF5-B7C0-A1E5-E887-60CF56C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F9D7-268A-0D7D-652D-2DD98BB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92CC5-EF0C-4A4B-5AE8-5CBE233E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3BF0-C775-EF6B-EA4E-45027881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35A4-390F-AFF4-8EF0-433BD0E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4CA-40A4-63E2-0123-09EFD602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A155-2308-81BA-407B-FDB0CB54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6468-8E35-AAAE-88B4-9E9584BD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EA74-0630-0EFD-D439-3CFC22FF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D4F-BBCA-F937-DD66-A58BFA9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FDB4-26C5-A613-405E-5E6D271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44B7-4AC0-A94C-F826-C685605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E2655-631E-4852-BABC-007C2F4DE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E7661-C599-4A4F-0AE1-1E7EB882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E459-2271-7B06-FD92-FF700B1B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BF2A-6DE3-DF4D-4834-9BC64E3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E4C8-3117-E734-A747-95FA82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2F70A-6A91-DF8A-E88B-D4D2A1AC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96E6-0242-4B94-D07A-2C437603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3256-C58B-CCE4-86D4-43D11F12E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99BBB17-2D1A-4F24-B9AD-CEA35EC18396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43EE-2587-B096-BD1E-687EA4E3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EC84-5DE4-7CBB-7F9E-8D7004A33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96182E7-B4E3-4A73-BFB2-CE4B4658CA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3.png"/><Relationship Id="rId4" Type="http://schemas.openxmlformats.org/officeDocument/2006/relationships/image" Target="../media/image10.jpe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oi.org/10.1016/j.geomorph.2012.08.02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C838B5-5058-8B73-93AF-C0E06DEA119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i="1" dirty="0">
                <a:latin typeface="Arial" panose="020B0604020202020204" pitchFamily="34" charset="0"/>
              </a:rPr>
              <a:t>Geo-SfM: </a:t>
            </a:r>
          </a:p>
          <a:p>
            <a:r>
              <a:rPr lang="nb-NO" sz="3600" b="1" i="1" dirty="0">
                <a:latin typeface="Arial" panose="020B0604020202020204" pitchFamily="34" charset="0"/>
              </a:rPr>
              <a:t>Teaching multiview stereo </a:t>
            </a:r>
            <a:br>
              <a:rPr lang="nb-NO" sz="3600" b="1" i="1" dirty="0">
                <a:latin typeface="Arial" panose="020B0604020202020204" pitchFamily="34" charset="0"/>
              </a:rPr>
            </a:br>
            <a:r>
              <a:rPr lang="nb-NO" sz="3600" b="1" i="1" dirty="0">
                <a:latin typeface="Arial" panose="020B0604020202020204" pitchFamily="34" charset="0"/>
              </a:rPr>
              <a:t>structure-from-motion photogrammetry</a:t>
            </a:r>
          </a:p>
          <a:p>
            <a:endParaRPr lang="nb-NO" sz="3600" b="1" i="1" dirty="0">
              <a:latin typeface="Arial" panose="020B0604020202020204" pitchFamily="34" charset="0"/>
            </a:endParaRPr>
          </a:p>
          <a:p>
            <a:r>
              <a:rPr lang="nb-NO" sz="3600" b="1" i="1" dirty="0">
                <a:latin typeface="Arial" panose="020B0604020202020204" pitchFamily="34" charset="0"/>
              </a:rPr>
              <a:t>Session 1: photogrammetry </a:t>
            </a:r>
            <a:endParaRPr lang="en-US" sz="3400" b="1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EA8598-F65F-C9B2-4971-A184F454BD45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3" name="Picture 2" descr="UNIS - The university centre in Svalbard">
              <a:extLst>
                <a:ext uri="{FF2B5EF4-FFF2-40B4-BE49-F238E27FC236}">
                  <a16:creationId xmlns:a16="http://schemas.microsoft.com/office/drawing/2014/main" id="{E82EA9D8-FBE7-ECBF-FE26-E7A641EA1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Site is undergoing maintenance">
              <a:extLst>
                <a:ext uri="{FF2B5EF4-FFF2-40B4-BE49-F238E27FC236}">
                  <a16:creationId xmlns:a16="http://schemas.microsoft.com/office/drawing/2014/main" id="{3B0FE703-A8A1-9A22-B9F8-C9EAD1BC8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44469DFC-1BC2-72A1-EA44-3C5D207C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07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Uses?</a:t>
            </a:r>
            <a:endParaRPr lang="en-US" sz="3600" dirty="0"/>
          </a:p>
        </p:txBody>
      </p:sp>
      <p:pic>
        <p:nvPicPr>
          <p:cNvPr id="5122" name="Picture 2" descr="IMA BLO CLO beirut-disaster-response whole project">
            <a:extLst>
              <a:ext uri="{FF2B5EF4-FFF2-40B4-BE49-F238E27FC236}">
                <a16:creationId xmlns:a16="http://schemas.microsoft.com/office/drawing/2014/main" id="{A2561CC8-93D8-177A-19FE-DE38398B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21" y="84942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x4Dfields indices">
            <a:extLst>
              <a:ext uri="{FF2B5EF4-FFF2-40B4-BE49-F238E27FC236}">
                <a16:creationId xmlns:a16="http://schemas.microsoft.com/office/drawing/2014/main" id="{11BC5668-2EA4-9DFC-0961-F4AEB84A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" y="2463090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 BLOG AGR Flydronaire Use case NDVI (1)">
            <a:extLst>
              <a:ext uri="{FF2B5EF4-FFF2-40B4-BE49-F238E27FC236}">
                <a16:creationId xmlns:a16="http://schemas.microsoft.com/office/drawing/2014/main" id="{2152C2E2-E3AD-4F0D-B7A7-6756E7C5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88" y="2481540"/>
            <a:ext cx="383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ransmission lines inspection with PIX4Dinspect">
            <a:extLst>
              <a:ext uri="{FF2B5EF4-FFF2-40B4-BE49-F238E27FC236}">
                <a16:creationId xmlns:a16="http://schemas.microsoft.com/office/drawing/2014/main" id="{FB4944F2-132E-1AA3-F61E-FCE65214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75" y="250582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 BLO EMR california-wildfire-pix4dreact">
            <a:extLst>
              <a:ext uri="{FF2B5EF4-FFF2-40B4-BE49-F238E27FC236}">
                <a16:creationId xmlns:a16="http://schemas.microsoft.com/office/drawing/2014/main" id="{0E3E8439-B678-DD8B-18AE-22544820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97" y="90158"/>
            <a:ext cx="37404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B17E686-DFF3-6616-4B9B-62DA3F9C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111" y="4805451"/>
            <a:ext cx="1397617" cy="13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B25912-9C72-3331-B2AA-666032AD0397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3305E2C3-7B91-3BD9-E763-A50327548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ite is undergoing maintenance">
              <a:extLst>
                <a:ext uri="{FF2B5EF4-FFF2-40B4-BE49-F238E27FC236}">
                  <a16:creationId xmlns:a16="http://schemas.microsoft.com/office/drawing/2014/main" id="{6304A2D5-88EC-1DBC-5086-4FEE35FF2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7202A4CA-FE63-A5CC-18CD-9ABBCAE4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69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Photogrammetry workflow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Capture images</a:t>
            </a:r>
          </a:p>
          <a:p>
            <a:r>
              <a:rPr lang="en-US" dirty="0"/>
              <a:t>Identify similar points in images (tie points; vertices)</a:t>
            </a:r>
          </a:p>
          <a:p>
            <a:r>
              <a:rPr lang="en-US" dirty="0"/>
              <a:t>Densify point cloud (vertices)</a:t>
            </a:r>
          </a:p>
          <a:p>
            <a:r>
              <a:rPr lang="en-US" dirty="0"/>
              <a:t>Connect points to form edges (1D), faces, polygons, surfaces (2D) and mesh (3D)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Watch video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0C8C8C-7101-4A1F-08BB-491A2283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84" y="4119322"/>
            <a:ext cx="6446520" cy="242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0345D6-1116-BE93-339B-1DD619C7950C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044793AC-754F-0024-C46B-C4388B403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ite is undergoing maintenance">
              <a:extLst>
                <a:ext uri="{FF2B5EF4-FFF2-40B4-BE49-F238E27FC236}">
                  <a16:creationId xmlns:a16="http://schemas.microsoft.com/office/drawing/2014/main" id="{E35E0F99-1C39-B094-30DE-7E2AC4D4C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5730F744-8222-26A5-B2A0-CADBEDABF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5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photos</a:t>
            </a:r>
            <a:r>
              <a:rPr lang="en-US" dirty="0"/>
              <a:t> = light</a:t>
            </a:r>
          </a:p>
          <a:p>
            <a:r>
              <a:rPr lang="en-US" i="1" dirty="0"/>
              <a:t>gramma</a:t>
            </a:r>
            <a:r>
              <a:rPr lang="en-US" dirty="0"/>
              <a:t> = to drawn </a:t>
            </a:r>
          </a:p>
          <a:p>
            <a:r>
              <a:rPr lang="en-US" i="1" dirty="0" err="1"/>
              <a:t>metron</a:t>
            </a:r>
            <a:r>
              <a:rPr lang="en-US" dirty="0"/>
              <a:t> = to measure</a:t>
            </a:r>
          </a:p>
          <a:p>
            <a:endParaRPr lang="en-US" dirty="0"/>
          </a:p>
          <a:p>
            <a:r>
              <a:rPr lang="en-US" i="1" dirty="0"/>
              <a:t>Photogrammetry</a:t>
            </a:r>
            <a:r>
              <a:rPr lang="en-US" dirty="0"/>
              <a:t> = measuring with light (photographs)</a:t>
            </a:r>
          </a:p>
          <a:p>
            <a:endParaRPr lang="en-US" dirty="0"/>
          </a:p>
          <a:p>
            <a:r>
              <a:rPr lang="en-US" dirty="0"/>
              <a:t>Or: </a:t>
            </a:r>
            <a:r>
              <a:rPr lang="en-US" i="1" dirty="0"/>
              <a:t>estimation of geometric and semantic properties of objects based on images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5217B3-4BEF-DFD4-725B-F35096995957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DD906875-33D9-BCE3-B64B-649459AB3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ite is undergoing maintenance">
              <a:extLst>
                <a:ext uri="{FF2B5EF4-FFF2-40B4-BE49-F238E27FC236}">
                  <a16:creationId xmlns:a16="http://schemas.microsoft.com/office/drawing/2014/main" id="{94FD0EFE-D3DF-D066-00C2-61E76C4C1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7DE7B6CA-30DB-F5CE-C70E-23FC1B01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51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photos</a:t>
            </a:r>
            <a:r>
              <a:rPr lang="en-US" dirty="0"/>
              <a:t> = light</a:t>
            </a:r>
          </a:p>
          <a:p>
            <a:r>
              <a:rPr lang="en-US" i="1" dirty="0"/>
              <a:t>gramma</a:t>
            </a:r>
            <a:r>
              <a:rPr lang="en-US" dirty="0"/>
              <a:t> = picture</a:t>
            </a:r>
          </a:p>
          <a:p>
            <a:r>
              <a:rPr lang="en-US" i="1" dirty="0" err="1"/>
              <a:t>metron</a:t>
            </a:r>
            <a:r>
              <a:rPr lang="en-US" dirty="0"/>
              <a:t> </a:t>
            </a:r>
            <a:r>
              <a:rPr lang="en-US"/>
              <a:t>= measure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Photogrammetry</a:t>
            </a:r>
            <a:r>
              <a:rPr lang="en-US" dirty="0"/>
              <a:t> = measuring with light (photographs)</a:t>
            </a:r>
          </a:p>
          <a:p>
            <a:endParaRPr lang="en-US" dirty="0"/>
          </a:p>
          <a:p>
            <a:r>
              <a:rPr lang="en-US" dirty="0"/>
              <a:t>Or: </a:t>
            </a:r>
            <a:r>
              <a:rPr lang="en-US" i="1" dirty="0"/>
              <a:t>estimation of geometric and semantic properties of objects based on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47487-041C-A9D3-B062-B1116FE5DA08}"/>
              </a:ext>
            </a:extLst>
          </p:cNvPr>
          <p:cNvSpPr txBox="1"/>
          <p:nvPr/>
        </p:nvSpPr>
        <p:spPr>
          <a:xfrm rot="20992095">
            <a:off x="6483249" y="1393148"/>
            <a:ext cx="528965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2800" b="1" i="1" u="sng" dirty="0"/>
              <a:t>Optical Remote Sensing</a:t>
            </a:r>
          </a:p>
          <a:p>
            <a:r>
              <a:rPr lang="nb-NO" sz="2800" b="1" i="1" u="sng" dirty="0"/>
              <a:t>Image processing/computer vision</a:t>
            </a:r>
          </a:p>
          <a:p>
            <a:r>
              <a:rPr lang="en-US" sz="2800" b="1" i="1" u="sng" dirty="0"/>
              <a:t>Robotics</a:t>
            </a:r>
          </a:p>
          <a:p>
            <a:r>
              <a:rPr lang="en-US" sz="2800" b="1" i="1" u="sng" dirty="0"/>
              <a:t>Machine learning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2A9604-9911-7276-2217-417061DAB5B2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0F290B7F-6680-9C95-CBFD-708F2FCB6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79AFEFA4-EC19-3DBB-932B-2D1E8F21A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7A7B646C-BBDA-6D96-E95F-A24D51909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86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26C6C13-E3C8-C45F-6FE3-CC1EB763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3D perception:</a:t>
            </a:r>
            <a:br>
              <a:rPr lang="en-US" i="1" dirty="0"/>
            </a:br>
            <a:r>
              <a:rPr lang="en-US" i="1" dirty="0"/>
              <a:t>Depth</a:t>
            </a:r>
            <a:r>
              <a:rPr lang="en-US" dirty="0"/>
              <a:t> through </a:t>
            </a:r>
            <a:r>
              <a:rPr lang="en-US" i="1" dirty="0"/>
              <a:t>different views</a:t>
            </a:r>
            <a:endParaRPr lang="en-US" dirty="0"/>
          </a:p>
          <a:p>
            <a:endParaRPr lang="en-US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FC356-FD7D-6E0F-1792-A33094AA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8" y="3631010"/>
            <a:ext cx="57721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7604080" y="5593100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Humboldt State University. Structure from Motion (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SfM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2016.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BF42AD-26DA-F2E4-115B-34F89F54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32" y="3003629"/>
            <a:ext cx="3663315" cy="30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35E6E3-12B2-891D-A7CD-350B2F37C3B9}"/>
              </a:ext>
            </a:extLst>
          </p:cNvPr>
          <p:cNvSpPr txBox="1"/>
          <p:nvPr/>
        </p:nvSpPr>
        <p:spPr>
          <a:xfrm>
            <a:off x="1629939" y="5976452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 J. Westoby et al., 2012. </a:t>
            </a:r>
            <a:r>
              <a: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doi:10.1016/j.geomorph.2012.08.021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5E5AE5-F85D-8D2E-B8FD-39C58164692E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95CD6E6B-6D8B-C0E9-CB69-4DA932A4F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ite is undergoing maintenance">
              <a:extLst>
                <a:ext uri="{FF2B5EF4-FFF2-40B4-BE49-F238E27FC236}">
                  <a16:creationId xmlns:a16="http://schemas.microsoft.com/office/drawing/2014/main" id="{48F6E35A-B571-0B6A-52D9-8AA82C583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FBEE476B-76D3-30BE-5E28-593D2998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7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Image capturing principles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4001141" y="4868578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41" y="2415593"/>
            <a:ext cx="4417842" cy="24072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4F2972-62FF-8FC3-9999-D10D6295EFDD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49FF2B2D-5AEB-44CE-0D0D-F67A56C40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E1531FD3-A475-6408-A3A0-AE95169E9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7B2CD956-4873-E826-E1B1-C22A4ADC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74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Processing: inverted mapping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4077287" y="5106046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652" y="1622571"/>
            <a:ext cx="6331205" cy="34796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3E529F3-D3F6-051C-6ECA-D996A77AA671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C7176038-B884-8E21-8DE7-11B06AA8F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47D302FD-6826-FC5B-BDDD-FC5D3BBCD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168954F7-E7C9-52ED-2D31-0EFA55686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3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Processing: inverted mapping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2619980" y="5120887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652" y="1622571"/>
            <a:ext cx="6331205" cy="3479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F6FCF-4F24-F4AB-34AF-A88686B8E045}"/>
              </a:ext>
            </a:extLst>
          </p:cNvPr>
          <p:cNvSpPr txBox="1"/>
          <p:nvPr/>
        </p:nvSpPr>
        <p:spPr>
          <a:xfrm rot="20992095">
            <a:off x="6927194" y="4647297"/>
            <a:ext cx="528965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2800" b="1" i="1" u="sng" dirty="0"/>
              <a:t>- Algoritms are central</a:t>
            </a:r>
          </a:p>
          <a:p>
            <a:r>
              <a:rPr lang="nb-NO" sz="2800" b="1" i="1" u="sng" dirty="0"/>
              <a:t>- Standardisation helps</a:t>
            </a:r>
          </a:p>
          <a:p>
            <a:r>
              <a:rPr lang="nb-NO" sz="2800" b="1" i="1" u="sng" dirty="0"/>
              <a:t>- Programming is a useful tool</a:t>
            </a:r>
            <a:endParaRPr lang="en-US" sz="2800" b="1" i="1" u="sn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7316A4-21AB-B7E1-6300-049C997321D4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4" name="Picture 2" descr="UNIS - The university centre in Svalbard">
              <a:extLst>
                <a:ext uri="{FF2B5EF4-FFF2-40B4-BE49-F238E27FC236}">
                  <a16:creationId xmlns:a16="http://schemas.microsoft.com/office/drawing/2014/main" id="{DDA57391-5A41-77FB-EB38-4D3176C85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ite is undergoing maintenance">
              <a:extLst>
                <a:ext uri="{FF2B5EF4-FFF2-40B4-BE49-F238E27FC236}">
                  <a16:creationId xmlns:a16="http://schemas.microsoft.com/office/drawing/2014/main" id="{C06E1C77-CEA2-F3DE-6437-0D1215908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7570610F-1156-A742-22B3-AECB1C289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4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Benefits?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Remote sensing technique</a:t>
            </a:r>
          </a:p>
          <a:p>
            <a:r>
              <a:rPr lang="en-US" dirty="0"/>
              <a:t>Relatively easy to acquire a lot of (digital) data</a:t>
            </a:r>
            <a:br>
              <a:rPr lang="en-US" dirty="0"/>
            </a:br>
            <a:r>
              <a:rPr lang="en-US" dirty="0"/>
              <a:t>(even over larger areas)</a:t>
            </a:r>
          </a:p>
          <a:p>
            <a:r>
              <a:rPr lang="en-US" dirty="0"/>
              <a:t>Flexible (resolution, scale, time: dynamic scenes)</a:t>
            </a:r>
          </a:p>
          <a:p>
            <a:r>
              <a:rPr lang="en-US" dirty="0"/>
              <a:t>Human &amp; automatic data processing/interpretations</a:t>
            </a:r>
          </a:p>
          <a:p>
            <a:r>
              <a:rPr lang="en-US" dirty="0"/>
              <a:t>Cheap</a:t>
            </a:r>
          </a:p>
          <a:p>
            <a:endParaRPr lang="en-US" dirty="0"/>
          </a:p>
          <a:p>
            <a:r>
              <a:rPr lang="en-US" dirty="0"/>
              <a:t>Where is it important for?</a:t>
            </a:r>
          </a:p>
          <a:p>
            <a:pPr lvl="1"/>
            <a:r>
              <a:rPr lang="en-US" dirty="0"/>
              <a:t>Inaccessible areas? Sensitive material?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6B12F0-CFD6-12D0-0653-2C3463D35606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4C8723B5-1CDC-922D-2113-761D73AA0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ite is undergoing maintenance">
              <a:extLst>
                <a:ext uri="{FF2B5EF4-FFF2-40B4-BE49-F238E27FC236}">
                  <a16:creationId xmlns:a16="http://schemas.microsoft.com/office/drawing/2014/main" id="{E44819B5-4CF4-B752-DA89-DA4AE7409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83EAC75C-74E1-AFEA-EC20-44933481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46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Disadvantages?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Need for light</a:t>
            </a:r>
          </a:p>
          <a:p>
            <a:r>
              <a:rPr lang="en-US" dirty="0"/>
              <a:t>Occlusions and visibility constraints</a:t>
            </a:r>
          </a:p>
          <a:p>
            <a:pPr lvl="1"/>
            <a:r>
              <a:rPr lang="en-US" dirty="0"/>
              <a:t>E.g. Can we get the object imaged from every angle?</a:t>
            </a:r>
          </a:p>
          <a:p>
            <a:r>
              <a:rPr lang="en-US" dirty="0"/>
              <a:t>3D world to 2D image projection</a:t>
            </a:r>
          </a:p>
          <a:p>
            <a:pPr lvl="1"/>
            <a:r>
              <a:rPr lang="en-US" dirty="0"/>
              <a:t>Distortions? Artefacts? </a:t>
            </a:r>
          </a:p>
          <a:p>
            <a:r>
              <a:rPr lang="en-US" dirty="0"/>
              <a:t>Lesser accuracy/details than other techniques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FEDB17-ADFB-F604-7CAF-C15953842062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7987A088-7191-D2AD-3485-6B9AC2C89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ite is undergoing maintenance">
              <a:extLst>
                <a:ext uri="{FF2B5EF4-FFF2-40B4-BE49-F238E27FC236}">
                  <a16:creationId xmlns:a16="http://schemas.microsoft.com/office/drawing/2014/main" id="{BC3FEB95-5DE2-9EB1-BEE9-EA78EE50F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BCF7AAEC-087A-C0FA-7F64-F3C9F229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39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340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Office Theme</vt:lpstr>
      <vt:lpstr>PowerPoint Presentation</vt:lpstr>
      <vt:lpstr>What is photogrammetry?</vt:lpstr>
      <vt:lpstr>What is photogrammetry?</vt:lpstr>
      <vt:lpstr>What is photogrammetry?</vt:lpstr>
      <vt:lpstr>Image capturing principles</vt:lpstr>
      <vt:lpstr>Processing: inverted mapping</vt:lpstr>
      <vt:lpstr>Processing: inverted mapping</vt:lpstr>
      <vt:lpstr>Benefits?</vt:lpstr>
      <vt:lpstr>Disadvantages?</vt:lpstr>
      <vt:lpstr>Uses?</vt:lpstr>
      <vt:lpstr>Photogrammetry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Geo-MOD: A new way of teaching photogrammetry-based data acquisition</dc:title>
  <dc:creator>Nil Rodés</dc:creator>
  <cp:lastModifiedBy>Peter Betlem</cp:lastModifiedBy>
  <cp:revision>23</cp:revision>
  <dcterms:created xsi:type="dcterms:W3CDTF">2023-10-16T14:21:59Z</dcterms:created>
  <dcterms:modified xsi:type="dcterms:W3CDTF">2024-09-20T10:56:29Z</dcterms:modified>
</cp:coreProperties>
</file>