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8" r:id="rId2"/>
    <p:sldId id="340" r:id="rId3"/>
    <p:sldId id="343" r:id="rId4"/>
    <p:sldId id="347" r:id="rId5"/>
    <p:sldId id="344" r:id="rId6"/>
    <p:sldId id="346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2" autoAdjust="0"/>
  </p:normalViewPr>
  <p:slideViewPr>
    <p:cSldViewPr snapToGrid="0">
      <p:cViewPr varScale="1">
        <p:scale>
          <a:sx n="84" d="100"/>
          <a:sy n="84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B72033-589B-43AE-B8E1-AF9DC04A1F48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719A40C-B5F1-4C79-B08C-AFF3571CCF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2CD-6BBC-BB48-EE1E-C269B255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5971-894F-7F13-BF01-0C358BA8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B8E2-DEE8-96C5-C34D-4D46F39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13C8-BEDF-A886-D758-59DF63A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5B4-A1F0-9C92-9B18-AB4C043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4F7-6794-0386-C42D-DFE371D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444-5767-2423-6605-943C514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41C-BF1F-9847-579F-89CF0FE9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BE3C-A308-5D65-5394-BDFCF5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63C6-9685-FDA9-7DC4-6522FC8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1DD-5AB8-0D88-2E8D-7752C0D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E05C-F47E-BCA7-5FDA-AC9522C0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E85A-E6B6-DFE1-0667-54075CD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D83-7CEA-3514-2C60-262445C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E740-6655-886A-B191-B379AF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838-6295-EEDC-AF38-9FE136C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770-48D7-0C7B-111C-F0F73BB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E666-5A8A-6C2E-D0D0-5D7A82C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F10-9DAF-B220-A0CA-AE6FD5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DA5E-DBBF-3ECD-CD6C-897D981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CA29-4C01-0F7E-643D-026A6C6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B2C0-3515-917F-211E-CFE307E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63D-BAF5-D41E-E10C-32C462C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EE-DA57-7E53-CDD5-55493D2A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AB94-D21C-B797-7BA8-683D17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455-0639-5E21-DAD1-572CB16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693C-DC17-9FDE-F0D9-2352C41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A88-ECAA-DA20-8274-2FF1A445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C2-9A98-88C6-5245-92EC6F5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8F25-C4E8-AD13-0428-2485CD90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F7DD-B569-24BA-60F2-A2E8F8E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E08C-9F32-7563-3628-EC217A0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AF8-666D-5800-A0E5-0B4B40C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EFF-E3D9-927F-C95E-3CC0B2AD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1745F-1E3E-ECF5-77C9-C7F82390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28DF-432E-F2E8-70AC-0261C63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1F1D-A06C-1468-EC87-8B52DA8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FBD76-BC27-F4E4-9002-02BFCF3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301E2-5EA8-0954-FF77-A44CFE9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28B-B53F-1C6A-3E28-7C1A281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A71-042C-FDB9-7325-7A37D3C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BEF5-B7C0-A1E5-E887-60CF56C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F9D7-268A-0D7D-652D-2DD98BB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2CC5-EF0C-4A4B-5AE8-5CBE233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3BF0-C775-EF6B-EA4E-4502788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35A4-390F-AFF4-8EF0-433BD0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4CA-40A4-63E2-0123-09EFD6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55-2308-81BA-407B-FDB0CB54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6468-8E35-AAAE-88B4-9E9584BD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EA74-0630-0EFD-D439-3CFC22F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D4F-BBCA-F937-DD66-A58BFA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FDB4-26C5-A613-405E-5E6D271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4B7-4AC0-A94C-F826-C685605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2655-631E-4852-BABC-007C2F4D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661-C599-4A4F-0AE1-1E7EB882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E459-2271-7B06-FD92-FF700B1B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F2A-6DE3-DF4D-4834-9BC64E3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E4C8-3117-E734-A747-95FA82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F70A-6A91-DF8A-E88B-D4D2A1A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6E6-0242-4B94-D07A-2C437603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3256-C58B-CCE4-86D4-43D11F12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9BBB17-2D1A-4F24-B9AD-CEA35EC1839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43EE-2587-B096-BD1E-687EA4E3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C84-5DE4-7CBB-7F9E-8D7004A33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6182E7-B4E3-4A73-BFB2-CE4B4658C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svalbard.github.io/Geo-SfM/" TargetMode="External"/><Relationship Id="rId5" Type="http://schemas.openxmlformats.org/officeDocument/2006/relationships/hyperlink" Target="https://unisvalbard.github.io/ebooks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838B5-5058-8B73-93AF-C0E06DEA119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>
                <a:latin typeface="Arial" panose="020B0604020202020204" pitchFamily="34" charset="0"/>
              </a:rPr>
              <a:t>Geo-SfM: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>
                <a:latin typeface="Arial" panose="020B0604020202020204" pitchFamily="34" charset="0"/>
              </a:rPr>
              <a:t>structure-from-motion photogrammetry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BA5470-5F48-7661-E917-84F68C418D8E}"/>
              </a:ext>
            </a:extLst>
          </p:cNvPr>
          <p:cNvSpPr txBox="1">
            <a:spLocks/>
          </p:cNvSpPr>
          <p:nvPr/>
        </p:nvSpPr>
        <p:spPr>
          <a:xfrm>
            <a:off x="477980" y="324449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i="1" dirty="0">
                <a:latin typeface="Arial" panose="020B0604020202020204" pitchFamily="34" charset="0"/>
              </a:rPr>
              <a:t>Geo-SfM: A tutorial on how to use SfM processing in the geosciences</a:t>
            </a:r>
            <a:br>
              <a:rPr lang="nb-NO" sz="2800" b="1" i="1" dirty="0">
                <a:latin typeface="Arial" panose="020B0604020202020204" pitchFamily="34" charset="0"/>
              </a:rPr>
            </a:br>
            <a:r>
              <a:rPr lang="nb-NO" sz="2800" b="1" i="1" dirty="0">
                <a:latin typeface="Arial" panose="020B0604020202020204" pitchFamily="34" charset="0"/>
              </a:rPr>
              <a:t>(</a:t>
            </a:r>
            <a:r>
              <a:rPr lang="nb-NO" sz="2800" b="1" i="1" u="sng" dirty="0">
                <a:latin typeface="Arial" panose="020B0604020202020204" pitchFamily="34" charset="0"/>
              </a:rPr>
              <a:t>not</a:t>
            </a:r>
            <a:r>
              <a:rPr lang="nb-NO" sz="2800" b="1" i="1" dirty="0">
                <a:latin typeface="Arial" panose="020B0604020202020204" pitchFamily="34" charset="0"/>
              </a:rPr>
              <a:t> a lecture series on mathematical and physical principles; neither a photography course)</a:t>
            </a:r>
            <a:endParaRPr lang="en-US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AG-222: spring 2024 lecture series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880" cy="4351338"/>
          </a:xfrm>
        </p:spPr>
        <p:txBody>
          <a:bodyPr>
            <a:normAutofit/>
          </a:bodyPr>
          <a:lstStyle/>
          <a:p>
            <a:r>
              <a:rPr lang="nb-NO" sz="2800" dirty="0"/>
              <a:t>4.5/5 days of lectures and hands-on practicals – «Learning by doing»</a:t>
            </a:r>
          </a:p>
          <a:p>
            <a:endParaRPr lang="nb-NO" dirty="0"/>
          </a:p>
          <a:p>
            <a:r>
              <a:rPr lang="nb-NO" dirty="0"/>
              <a:t>Open, online modules: UNIS eBook portal @ </a:t>
            </a:r>
            <a:r>
              <a:rPr lang="nb-NO" dirty="0">
                <a:hlinkClick r:id="rId5"/>
              </a:rPr>
              <a:t>https://unisvalbard.github.io/ebooks/</a:t>
            </a:r>
            <a:endParaRPr lang="nb-NO" dirty="0"/>
          </a:p>
          <a:p>
            <a:endParaRPr lang="nb-NO" dirty="0"/>
          </a:p>
          <a:p>
            <a:r>
              <a:rPr lang="nb-NO" sz="2800" dirty="0"/>
              <a:t>Geo-SfM: Online course tutorial: </a:t>
            </a:r>
            <a:r>
              <a:rPr lang="nb-NO" sz="2800" dirty="0">
                <a:hlinkClick r:id="rId6"/>
              </a:rPr>
              <a:t>https://unisvalbard.github.io/Geo-SfM/</a:t>
            </a:r>
            <a:endParaRPr lang="nb-NO" sz="2800" dirty="0"/>
          </a:p>
          <a:p>
            <a:endParaRPr lang="nb-NO" dirty="0"/>
          </a:p>
          <a:p>
            <a:pPr marL="0" indent="0">
              <a:buNone/>
            </a:pPr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D03FC4AA-36BA-2B5A-8FAF-5E297DCE0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9186" b="6"/>
          <a:stretch/>
        </p:blipFill>
        <p:spPr bwMode="auto">
          <a:xfrm>
            <a:off x="9037678" y="3455994"/>
            <a:ext cx="2286004" cy="2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581852-ADAA-BCD4-CF7A-035D570AE9C6}"/>
              </a:ext>
            </a:extLst>
          </p:cNvPr>
          <p:cNvSpPr txBox="1"/>
          <p:nvPr/>
        </p:nvSpPr>
        <p:spPr>
          <a:xfrm>
            <a:off x="9120133" y="2444912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Peter Betlem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Course Instructor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(UNIS: 2016-2024)</a:t>
            </a:r>
          </a:p>
        </p:txBody>
      </p:sp>
    </p:spTree>
    <p:extLst>
      <p:ext uri="{BB962C8B-B14F-4D97-AF65-F5344CB8AC3E}">
        <p14:creationId xmlns:p14="http://schemas.microsoft.com/office/powerpoint/2010/main" val="27715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AG-222: Focus &amp; aims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Motivation:</a:t>
            </a:r>
          </a:p>
          <a:p>
            <a:r>
              <a:rPr lang="nb-NO" dirty="0"/>
              <a:t>Plan of approach for acquiring digital data sets</a:t>
            </a:r>
          </a:p>
          <a:p>
            <a:r>
              <a:rPr lang="nb-NO" dirty="0"/>
              <a:t>Standardised &amp; structured data processing</a:t>
            </a:r>
          </a:p>
          <a:p>
            <a:r>
              <a:rPr lang="nb-NO" dirty="0"/>
              <a:t>Scientific notekeeping and data availability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Learning outcomes:</a:t>
            </a:r>
          </a:p>
          <a:p>
            <a:r>
              <a:rPr lang="nb-NO" dirty="0"/>
              <a:t>Fundamental understanding of photogrammetry, and how to process data</a:t>
            </a:r>
          </a:p>
          <a:p>
            <a:r>
              <a:rPr lang="nb-NO" dirty="0"/>
              <a:t>Understanding of how to apply georeferencing and spatial alignment</a:t>
            </a:r>
          </a:p>
          <a:p>
            <a:r>
              <a:rPr lang="nb-NO" dirty="0"/>
              <a:t>Become familiar with best-practices in data processing, including quality assessment and data validation</a:t>
            </a:r>
          </a:p>
          <a:p>
            <a:r>
              <a:rPr lang="nb-NO" dirty="0"/>
              <a:t>Be able to perform basic data analysis and feature interpretation</a:t>
            </a:r>
          </a:p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41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AG-222: 2024 timetable</a:t>
            </a:r>
            <a:endParaRPr lang="en-US" sz="3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F592C9-C97C-E732-2171-54D211E0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15832"/>
              </p:ext>
            </p:extLst>
          </p:nvPr>
        </p:nvGraphicFramePr>
        <p:xfrm>
          <a:off x="537663" y="1012111"/>
          <a:ext cx="11055986" cy="532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743">
                  <a:extLst>
                    <a:ext uri="{9D8B030D-6E8A-4147-A177-3AD203B41FA5}">
                      <a16:colId xmlns:a16="http://schemas.microsoft.com/office/drawing/2014/main" val="77285100"/>
                    </a:ext>
                  </a:extLst>
                </a:gridCol>
                <a:gridCol w="4651669">
                  <a:extLst>
                    <a:ext uri="{9D8B030D-6E8A-4147-A177-3AD203B41FA5}">
                      <a16:colId xmlns:a16="http://schemas.microsoft.com/office/drawing/2014/main" val="3914439117"/>
                    </a:ext>
                  </a:extLst>
                </a:gridCol>
                <a:gridCol w="3773574">
                  <a:extLst>
                    <a:ext uri="{9D8B030D-6E8A-4147-A177-3AD203B41FA5}">
                      <a16:colId xmlns:a16="http://schemas.microsoft.com/office/drawing/2014/main" val="3390683289"/>
                    </a:ext>
                  </a:extLst>
                </a:gridCol>
              </a:tblGrid>
              <a:tr h="331577">
                <a:tc>
                  <a:txBody>
                    <a:bodyPr/>
                    <a:lstStyle/>
                    <a:p>
                      <a:r>
                        <a:rPr lang="nb-NO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Geo-SfM 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Deliverable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40800"/>
                  </a:ext>
                </a:extLst>
              </a:tr>
              <a:tr h="817588">
                <a:tc>
                  <a:txBody>
                    <a:bodyPr/>
                    <a:lstStyle/>
                    <a:p>
                      <a:r>
                        <a:rPr lang="nb-NO" dirty="0"/>
                        <a:t>29-01 (morning)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 Welcome to Geo-SfM</a:t>
                      </a:r>
                    </a:p>
                    <a:p>
                      <a:r>
                        <a:rPr lang="nb-NO" dirty="0"/>
                        <a:t>- Session 1: SfM photogrammetry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 Create account and post to 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21934"/>
                  </a:ext>
                </a:extLst>
              </a:tr>
              <a:tr h="866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29-01 (afternoon)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30-01 (morning)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Session 1: SfM photogrammetry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Session 4: Small object «»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Session 6: Publish 3D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 Create 3D model from stretch (inc. Exercise 1 deliverable)</a:t>
                      </a:r>
                    </a:p>
                    <a:p>
                      <a:r>
                        <a:rPr lang="nb-NO" dirty="0"/>
                        <a:t>- Upload to SketchFab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12356"/>
                  </a:ext>
                </a:extLst>
              </a:tr>
              <a:tr h="817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30-01 (afternoon)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31-01 (morning)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 Session 2: Geo-referencing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- Session 6: Publish 3D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Create a georeferenced 3D model , inc. metadata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Upload to SketchFab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02243"/>
                  </a:ext>
                </a:extLst>
              </a:tr>
              <a:tr h="1308141">
                <a:tc>
                  <a:txBody>
                    <a:bodyPr/>
                    <a:lstStyle/>
                    <a:p>
                      <a:r>
                        <a:rPr lang="nb-NO" dirty="0"/>
                        <a:t>31-01 (afternoon)</a:t>
                      </a:r>
                    </a:p>
                    <a:p>
                      <a:r>
                        <a:rPr lang="en-US" dirty="0"/>
                        <a:t>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 Session 3: Automation</a:t>
                      </a:r>
                    </a:p>
                    <a:p>
                      <a:endParaRPr lang="nb-NO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Session 4: using the lightbox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Session 5: geomodelling/interpretations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- Create a georeferenced 3D model , inc. metadata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- import orthophoto /DEM/interpretations into QGIS/ArcGIS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86059"/>
                  </a:ext>
                </a:extLst>
              </a:tr>
              <a:tr h="572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02-02 (morning)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Questionnaire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Questionnaire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6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Github: </a:t>
            </a:r>
          </a:p>
          <a:p>
            <a:r>
              <a:rPr lang="nb-NO" dirty="0"/>
              <a:t>User-friendly</a:t>
            </a:r>
          </a:p>
          <a:p>
            <a:r>
              <a:rPr lang="nb-NO" dirty="0"/>
              <a:t>Commercial platform for version control (keep track of changes)...</a:t>
            </a:r>
          </a:p>
          <a:p>
            <a:r>
              <a:rPr lang="nb-NO" dirty="0"/>
              <a:t>... and that facilitates collaboration</a:t>
            </a:r>
          </a:p>
          <a:p>
            <a:r>
              <a:rPr lang="nb-NO" dirty="0"/>
              <a:t>Implements Git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100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Github: </a:t>
            </a:r>
          </a:p>
          <a:p>
            <a:r>
              <a:rPr lang="nb-NO" dirty="0"/>
              <a:t>User-friendly</a:t>
            </a:r>
          </a:p>
          <a:p>
            <a:r>
              <a:rPr lang="nb-NO" dirty="0"/>
              <a:t>Commercial platform for version control (keep track of changes)...</a:t>
            </a:r>
          </a:p>
          <a:p>
            <a:r>
              <a:rPr lang="nb-NO" dirty="0"/>
              <a:t>... and that facilitates collaboration</a:t>
            </a:r>
          </a:p>
          <a:p>
            <a:r>
              <a:rPr lang="nb-NO" dirty="0"/>
              <a:t>Implements Git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Before we begin: </a:t>
            </a:r>
          </a:p>
          <a:p>
            <a:r>
              <a:rPr lang="nb-NO" dirty="0"/>
              <a:t>time to explore the Geo-SfM tutorial and sign up to GitHub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14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436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AG-222: spring 2024 lecture series</vt:lpstr>
      <vt:lpstr>AG-222: Focus &amp; aims</vt:lpstr>
      <vt:lpstr>AG-222: 2024 timetable</vt:lpstr>
      <vt:lpstr>Geo-SfM platform: Github?</vt:lpstr>
      <vt:lpstr>Geo-SfM platform: Github</vt:lpstr>
      <vt:lpstr>Geo-SfM platform: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Geo-MOD: A new way of teaching photogrammetry-based data acquisition</dc:title>
  <dc:creator>Nil Rodés</dc:creator>
  <cp:lastModifiedBy>Peter Betlem</cp:lastModifiedBy>
  <cp:revision>17</cp:revision>
  <dcterms:created xsi:type="dcterms:W3CDTF">2023-10-16T14:21:59Z</dcterms:created>
  <dcterms:modified xsi:type="dcterms:W3CDTF">2024-01-22T14:33:29Z</dcterms:modified>
</cp:coreProperties>
</file>