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40" r:id="rId3"/>
    <p:sldId id="348" r:id="rId4"/>
    <p:sldId id="351" r:id="rId5"/>
    <p:sldId id="353" r:id="rId6"/>
    <p:sldId id="355" r:id="rId7"/>
    <p:sldId id="356" r:id="rId8"/>
    <p:sldId id="349" r:id="rId9"/>
    <p:sldId id="352" r:id="rId10"/>
    <p:sldId id="358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62" autoAdjust="0"/>
  </p:normalViewPr>
  <p:slideViewPr>
    <p:cSldViewPr snapToGrid="0">
      <p:cViewPr varScale="1">
        <p:scale>
          <a:sx n="84" d="100"/>
          <a:sy n="84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B72033-589B-43AE-B8E1-AF9DC04A1F48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719A40C-B5F1-4C79-B08C-AFF3571CCF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12CD-6BBC-BB48-EE1E-C269B2557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5971-894F-7F13-BF01-0C358BA8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B8E2-DEE8-96C5-C34D-4D46F39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13C8-BEDF-A886-D758-59DF63A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15B4-A1F0-9C92-9B18-AB4C043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44F7-6794-0386-C42D-DFE371D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C444-5767-2423-6605-943C514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41C-BF1F-9847-579F-89CF0FE9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BE3C-A308-5D65-5394-BDFCF5A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63C6-9685-FDA9-7DC4-6522FC8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1DD-5AB8-0D88-2E8D-7752C0D3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E05C-F47E-BCA7-5FDA-AC9522C0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E85A-E6B6-DFE1-0667-54075CD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D83-7CEA-3514-2C60-262445C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E740-6655-886A-B191-B379AFD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838-6295-EEDC-AF38-9FE136C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5770-48D7-0C7B-111C-F0F73BB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E666-5A8A-6C2E-D0D0-5D7A82C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4F10-9DAF-B220-A0CA-AE6FD5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DA5E-DBBF-3ECD-CD6C-897D981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CA29-4C01-0F7E-643D-026A6C6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B2C0-3515-917F-211E-CFE307EF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63D-BAF5-D41E-E10C-32C462C8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CBEE-DA57-7E53-CDD5-55493D2A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AB94-D21C-B797-7BA8-683D175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5455-0639-5E21-DAD1-572CB16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693C-DC17-9FDE-F0D9-2352C417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AA88-ECAA-DA20-8274-2FF1A445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F9C2-9A98-88C6-5245-92EC6F5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8F25-C4E8-AD13-0428-2485CD90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F7DD-B569-24BA-60F2-A2E8F8E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E08C-9F32-7563-3628-EC217A0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AF8-666D-5800-A0E5-0B4B40C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EFF-E3D9-927F-C95E-3CC0B2AD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1745F-1E3E-ECF5-77C9-C7F823909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28DF-432E-F2E8-70AC-0261C63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C1F1D-A06C-1468-EC87-8B52DA8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FBD76-BC27-F4E4-9002-02BFCF3B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301E2-5EA8-0954-FF77-A44CFE9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28B-B53F-1C6A-3E28-7C1A281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0A71-042C-FDB9-7325-7A37D3C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BEF5-B7C0-A1E5-E887-60CF56C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F9D7-268A-0D7D-652D-2DD98BB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92CC5-EF0C-4A4B-5AE8-5CBE233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3BF0-C775-EF6B-EA4E-4502788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35A4-390F-AFF4-8EF0-433BD0E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4CA-40A4-63E2-0123-09EFD602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155-2308-81BA-407B-FDB0CB54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6468-8E35-AAAE-88B4-9E9584BD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EA74-0630-0EFD-D439-3CFC22FF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D4F-BBCA-F937-DD66-A58BFA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FDB4-26C5-A613-405E-5E6D271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44B7-4AC0-A94C-F826-C685605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2655-631E-4852-BABC-007C2F4D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E7661-C599-4A4F-0AE1-1E7EB882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E459-2271-7B06-FD92-FF700B1B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F2A-6DE3-DF4D-4834-9BC64E3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E4C8-3117-E734-A747-95FA82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F70A-6A91-DF8A-E88B-D4D2A1AC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96E6-0242-4B94-D07A-2C437603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3256-C58B-CCE4-86D4-43D11F12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9BBB17-2D1A-4F24-B9AD-CEA35EC1839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43EE-2587-B096-BD1E-687EA4E3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EC84-5DE4-7CBB-7F9E-8D7004A33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6182E7-B4E3-4A73-BFB2-CE4B4658C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i.org/10.1016/j.geomorph.2012.08.0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C838B5-5058-8B73-93AF-C0E06DEA119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i="1" dirty="0">
                <a:latin typeface="Arial" panose="020B0604020202020204" pitchFamily="34" charset="0"/>
              </a:rPr>
              <a:t>Geo-SfM: </a:t>
            </a:r>
          </a:p>
          <a:p>
            <a:r>
              <a:rPr lang="nb-NO" sz="3600" b="1" i="1" dirty="0">
                <a:latin typeface="Arial" panose="020B0604020202020204" pitchFamily="34" charset="0"/>
              </a:rPr>
              <a:t>Teaching multiview stereo </a:t>
            </a:r>
            <a:br>
              <a:rPr lang="nb-NO" sz="3600" b="1" i="1" dirty="0">
                <a:latin typeface="Arial" panose="020B0604020202020204" pitchFamily="34" charset="0"/>
              </a:rPr>
            </a:br>
            <a:r>
              <a:rPr lang="nb-NO" sz="3600" b="1" i="1" dirty="0">
                <a:latin typeface="Arial" panose="020B0604020202020204" pitchFamily="34" charset="0"/>
              </a:rPr>
              <a:t>structure-from-motion photogrammetry</a:t>
            </a:r>
          </a:p>
          <a:p>
            <a:endParaRPr lang="nb-NO" sz="3600" b="1" i="1" dirty="0">
              <a:latin typeface="Arial" panose="020B0604020202020204" pitchFamily="34" charset="0"/>
            </a:endParaRPr>
          </a:p>
          <a:p>
            <a:r>
              <a:rPr lang="nb-NO" sz="3600" b="1" i="1" dirty="0">
                <a:latin typeface="Arial" panose="020B0604020202020204" pitchFamily="34" charset="0"/>
              </a:rPr>
              <a:t>Session 1: photogrammetry </a:t>
            </a:r>
            <a:endParaRPr lang="en-US" sz="3400" b="1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07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Uses?</a:t>
            </a:r>
            <a:endParaRPr lang="en-US" sz="3600" dirty="0"/>
          </a:p>
        </p:txBody>
      </p:sp>
      <p:pic>
        <p:nvPicPr>
          <p:cNvPr id="5122" name="Picture 2" descr="IMA BLO CLO beirut-disaster-response whole project">
            <a:extLst>
              <a:ext uri="{FF2B5EF4-FFF2-40B4-BE49-F238E27FC236}">
                <a16:creationId xmlns:a16="http://schemas.microsoft.com/office/drawing/2014/main" id="{A2561CC8-93D8-177A-19FE-DE38398B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21" y="84942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x4Dfields indices">
            <a:extLst>
              <a:ext uri="{FF2B5EF4-FFF2-40B4-BE49-F238E27FC236}">
                <a16:creationId xmlns:a16="http://schemas.microsoft.com/office/drawing/2014/main" id="{11BC5668-2EA4-9DFC-0961-F4AEB84A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" y="2463090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 BLOG AGR Flydronaire Use case NDVI (1)">
            <a:extLst>
              <a:ext uri="{FF2B5EF4-FFF2-40B4-BE49-F238E27FC236}">
                <a16:creationId xmlns:a16="http://schemas.microsoft.com/office/drawing/2014/main" id="{2152C2E2-E3AD-4F0D-B7A7-6756E7C5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88" y="2481540"/>
            <a:ext cx="383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nsmission lines inspection with PIX4Dinspect">
            <a:extLst>
              <a:ext uri="{FF2B5EF4-FFF2-40B4-BE49-F238E27FC236}">
                <a16:creationId xmlns:a16="http://schemas.microsoft.com/office/drawing/2014/main" id="{FB4944F2-132E-1AA3-F61E-FCE65214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75" y="250582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 BLO EMR california-wildfire-pix4dreact">
            <a:extLst>
              <a:ext uri="{FF2B5EF4-FFF2-40B4-BE49-F238E27FC236}">
                <a16:creationId xmlns:a16="http://schemas.microsoft.com/office/drawing/2014/main" id="{0E3E8439-B678-DD8B-18AE-22544820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97" y="90158"/>
            <a:ext cx="37404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B17E686-DFF3-6616-4B9B-62DA3F9C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111" y="4805451"/>
            <a:ext cx="1397617" cy="13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9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Photogrammetry workflow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Capture images</a:t>
            </a:r>
          </a:p>
          <a:p>
            <a:r>
              <a:rPr lang="en-US" dirty="0"/>
              <a:t>Identify similar points in images (tie points; vertices)</a:t>
            </a:r>
          </a:p>
          <a:p>
            <a:r>
              <a:rPr lang="en-US" dirty="0"/>
              <a:t>Densify point cloud (vertices)</a:t>
            </a:r>
          </a:p>
          <a:p>
            <a:r>
              <a:rPr lang="en-US" dirty="0"/>
              <a:t>Connect points to form edges (1D), faces, polygons, surfaces (2D) and mesh (3D)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Watch video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0C8C8C-7101-4A1F-08BB-491A2283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84" y="4119322"/>
            <a:ext cx="6446520" cy="242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5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photos</a:t>
            </a:r>
            <a:r>
              <a:rPr lang="en-US" dirty="0"/>
              <a:t> = light</a:t>
            </a:r>
          </a:p>
          <a:p>
            <a:r>
              <a:rPr lang="en-US" i="1" dirty="0"/>
              <a:t>gramma</a:t>
            </a:r>
            <a:r>
              <a:rPr lang="en-US" dirty="0"/>
              <a:t> = to drawn </a:t>
            </a:r>
          </a:p>
          <a:p>
            <a:r>
              <a:rPr lang="en-US" i="1" dirty="0" err="1"/>
              <a:t>metron</a:t>
            </a:r>
            <a:r>
              <a:rPr lang="en-US" dirty="0"/>
              <a:t> = to measure</a:t>
            </a:r>
          </a:p>
          <a:p>
            <a:endParaRPr lang="en-US" dirty="0"/>
          </a:p>
          <a:p>
            <a:r>
              <a:rPr lang="en-US" i="1" dirty="0"/>
              <a:t>Photogrammetry</a:t>
            </a:r>
            <a:r>
              <a:rPr lang="en-US" dirty="0"/>
              <a:t> = measuring with light (photographs)</a:t>
            </a:r>
          </a:p>
          <a:p>
            <a:endParaRPr lang="en-US" dirty="0"/>
          </a:p>
          <a:p>
            <a:r>
              <a:rPr lang="en-US" dirty="0"/>
              <a:t>Or: </a:t>
            </a:r>
            <a:r>
              <a:rPr lang="en-US" i="1" dirty="0"/>
              <a:t>estimation of geometric and semantic properties of objects based on images</a:t>
            </a:r>
          </a:p>
        </p:txBody>
      </p:sp>
    </p:spTree>
    <p:extLst>
      <p:ext uri="{BB962C8B-B14F-4D97-AF65-F5344CB8AC3E}">
        <p14:creationId xmlns:p14="http://schemas.microsoft.com/office/powerpoint/2010/main" val="27715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photos</a:t>
            </a:r>
            <a:r>
              <a:rPr lang="en-US" dirty="0"/>
              <a:t> = light</a:t>
            </a:r>
          </a:p>
          <a:p>
            <a:r>
              <a:rPr lang="en-US" i="1" dirty="0"/>
              <a:t>gramma</a:t>
            </a:r>
            <a:r>
              <a:rPr lang="en-US" dirty="0"/>
              <a:t> = picture</a:t>
            </a:r>
          </a:p>
          <a:p>
            <a:r>
              <a:rPr lang="en-US" i="1" dirty="0" err="1"/>
              <a:t>metron</a:t>
            </a:r>
            <a:r>
              <a:rPr lang="en-US" dirty="0"/>
              <a:t> </a:t>
            </a:r>
            <a:r>
              <a:rPr lang="en-US"/>
              <a:t>= measure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Photogrammetry</a:t>
            </a:r>
            <a:r>
              <a:rPr lang="en-US" dirty="0"/>
              <a:t> = measuring with light (photographs)</a:t>
            </a:r>
          </a:p>
          <a:p>
            <a:endParaRPr lang="en-US" dirty="0"/>
          </a:p>
          <a:p>
            <a:r>
              <a:rPr lang="en-US" dirty="0"/>
              <a:t>Or: </a:t>
            </a:r>
            <a:r>
              <a:rPr lang="en-US" i="1" dirty="0"/>
              <a:t>estimation of geometric and semantic properties of objects based on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47487-041C-A9D3-B062-B1116FE5DA08}"/>
              </a:ext>
            </a:extLst>
          </p:cNvPr>
          <p:cNvSpPr txBox="1"/>
          <p:nvPr/>
        </p:nvSpPr>
        <p:spPr>
          <a:xfrm rot="20992095">
            <a:off x="6483249" y="1393148"/>
            <a:ext cx="528965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2800" b="1" i="1" u="sng" dirty="0"/>
              <a:t>Optical Remote Sensing</a:t>
            </a:r>
          </a:p>
          <a:p>
            <a:r>
              <a:rPr lang="nb-NO" sz="2800" b="1" i="1" u="sng" dirty="0"/>
              <a:t>Image processing/computer vision</a:t>
            </a:r>
          </a:p>
          <a:p>
            <a:r>
              <a:rPr lang="en-US" sz="2800" b="1" i="1" u="sng" dirty="0"/>
              <a:t>Robotics</a:t>
            </a:r>
          </a:p>
          <a:p>
            <a:r>
              <a:rPr lang="en-US" sz="2800" b="1" i="1" u="sng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786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26C6C13-E3C8-C45F-6FE3-CC1EB763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3D perception:</a:t>
            </a:r>
            <a:br>
              <a:rPr lang="en-US" i="1" dirty="0"/>
            </a:br>
            <a:r>
              <a:rPr lang="en-US" i="1" dirty="0"/>
              <a:t>Depth</a:t>
            </a:r>
            <a:r>
              <a:rPr lang="en-US" dirty="0"/>
              <a:t> through </a:t>
            </a:r>
            <a:r>
              <a:rPr lang="en-US" i="1" dirty="0"/>
              <a:t>different views</a:t>
            </a:r>
            <a:endParaRPr lang="en-US" dirty="0"/>
          </a:p>
          <a:p>
            <a:endParaRPr lang="en-US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FC356-FD7D-6E0F-1792-A33094AA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8" y="3631010"/>
            <a:ext cx="5772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7604080" y="5593100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Humboldt State University. Structure from Motion (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2016.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BF42AD-26DA-F2E4-115B-34F89F54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32" y="3003629"/>
            <a:ext cx="3663315" cy="30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35E6E3-12B2-891D-A7CD-350B2F37C3B9}"/>
              </a:ext>
            </a:extLst>
          </p:cNvPr>
          <p:cNvSpPr txBox="1"/>
          <p:nvPr/>
        </p:nvSpPr>
        <p:spPr>
          <a:xfrm>
            <a:off x="1629939" y="5976452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 J. Westoby et al., 2012. </a:t>
            </a:r>
            <a:r>
              <a: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doi:10.1016/j.geomorph.2012.08.021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Image capturing principles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4001141" y="4868578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41" y="2415593"/>
            <a:ext cx="4417842" cy="24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Processing: inverted mapping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4077287" y="5106046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652" y="1622571"/>
            <a:ext cx="6331205" cy="34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Processing: inverted mapping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2619980" y="5120887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652" y="1622571"/>
            <a:ext cx="6331205" cy="3479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F6FCF-4F24-F4AB-34AF-A88686B8E045}"/>
              </a:ext>
            </a:extLst>
          </p:cNvPr>
          <p:cNvSpPr txBox="1"/>
          <p:nvPr/>
        </p:nvSpPr>
        <p:spPr>
          <a:xfrm rot="20992095">
            <a:off x="6927194" y="4647297"/>
            <a:ext cx="528965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2800" b="1" i="1" u="sng" dirty="0"/>
              <a:t>- Algoritms are central</a:t>
            </a:r>
          </a:p>
          <a:p>
            <a:r>
              <a:rPr lang="nb-NO" sz="2800" b="1" i="1" u="sng" dirty="0"/>
              <a:t>- Standardisation helps</a:t>
            </a:r>
          </a:p>
          <a:p>
            <a:r>
              <a:rPr lang="nb-NO" sz="2800" b="1" i="1" u="sng" dirty="0"/>
              <a:t>- Programming is a useful tool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0664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Benefits?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Remote sensing technique</a:t>
            </a:r>
          </a:p>
          <a:p>
            <a:r>
              <a:rPr lang="en-US" dirty="0"/>
              <a:t>Relatively easy to acquire a lot of (digital) data</a:t>
            </a:r>
            <a:br>
              <a:rPr lang="en-US" dirty="0"/>
            </a:br>
            <a:r>
              <a:rPr lang="en-US" dirty="0"/>
              <a:t>(even over larger areas)</a:t>
            </a:r>
          </a:p>
          <a:p>
            <a:r>
              <a:rPr lang="en-US" dirty="0"/>
              <a:t>Flexible (resolution, scale, time: dynamic scenes)</a:t>
            </a:r>
          </a:p>
          <a:p>
            <a:r>
              <a:rPr lang="en-US" dirty="0"/>
              <a:t>Human &amp; automatic data processing/interpretations</a:t>
            </a:r>
          </a:p>
          <a:p>
            <a:r>
              <a:rPr lang="en-US" dirty="0"/>
              <a:t>Cheap</a:t>
            </a:r>
          </a:p>
          <a:p>
            <a:endParaRPr lang="en-US" dirty="0"/>
          </a:p>
          <a:p>
            <a:r>
              <a:rPr lang="en-US" dirty="0"/>
              <a:t>Where is it important for?</a:t>
            </a:r>
          </a:p>
          <a:p>
            <a:pPr lvl="1"/>
            <a:r>
              <a:rPr lang="en-US" dirty="0"/>
              <a:t>Inaccessible areas? Sensitive material?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6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Disadvantages?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Need for light</a:t>
            </a:r>
          </a:p>
          <a:p>
            <a:r>
              <a:rPr lang="en-US" dirty="0"/>
              <a:t>Occlusions and visibility constraints</a:t>
            </a:r>
          </a:p>
          <a:p>
            <a:pPr lvl="1"/>
            <a:r>
              <a:rPr lang="en-US" dirty="0"/>
              <a:t>E.g. Can we get the object imaged from every angle?</a:t>
            </a:r>
          </a:p>
          <a:p>
            <a:r>
              <a:rPr lang="en-US" dirty="0"/>
              <a:t>3D world to 2D image projection</a:t>
            </a:r>
          </a:p>
          <a:p>
            <a:pPr lvl="1"/>
            <a:r>
              <a:rPr lang="en-US" dirty="0"/>
              <a:t>Distortions? Artefacts? </a:t>
            </a:r>
          </a:p>
          <a:p>
            <a:r>
              <a:rPr lang="en-US" dirty="0"/>
              <a:t>Lesser accuracy/details than other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395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PowerPoint Presentation</vt:lpstr>
      <vt:lpstr>What is photogrammetry?</vt:lpstr>
      <vt:lpstr>What is photogrammetry?</vt:lpstr>
      <vt:lpstr>What is photogrammetry?</vt:lpstr>
      <vt:lpstr>Image capturing principles</vt:lpstr>
      <vt:lpstr>Processing: inverted mapping</vt:lpstr>
      <vt:lpstr>Processing: inverted mapping</vt:lpstr>
      <vt:lpstr>Benefits?</vt:lpstr>
      <vt:lpstr>Disadvantages?</vt:lpstr>
      <vt:lpstr>Uses?</vt:lpstr>
      <vt:lpstr>Photogrammetry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Geo-MOD: A new way of teaching photogrammetry-based data acquisition</dc:title>
  <dc:creator>Nil Rodés</dc:creator>
  <cp:lastModifiedBy>Peter Betlem</cp:lastModifiedBy>
  <cp:revision>22</cp:revision>
  <dcterms:created xsi:type="dcterms:W3CDTF">2023-10-16T14:21:59Z</dcterms:created>
  <dcterms:modified xsi:type="dcterms:W3CDTF">2024-01-22T14:49:19Z</dcterms:modified>
</cp:coreProperties>
</file>