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5" r:id="rId5"/>
    <p:sldId id="258" r:id="rId6"/>
    <p:sldId id="259" r:id="rId7"/>
    <p:sldId id="256" r:id="rId8"/>
    <p:sldId id="260" r:id="rId9"/>
    <p:sldId id="261" r:id="rId10"/>
    <p:sldId id="262" r:id="rId11"/>
    <p:sldId id="263" r:id="rId12"/>
    <p:sldId id="269" r:id="rId13"/>
    <p:sldId id="270" r:id="rId14"/>
    <p:sldId id="271" r:id="rId15"/>
    <p:sldId id="272" r:id="rId16"/>
    <p:sldId id="273" r:id="rId17"/>
    <p:sldId id="266" r:id="rId18"/>
    <p:sldId id="268" r:id="rId19"/>
  </p:sldIdLst>
  <p:sldSz cx="12192000" cy="6858000"/>
  <p:notesSz cx="6858000" cy="9144000"/>
  <p:custDataLst>
    <p:tags r:id="rId20"/>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8"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8"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8"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8"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8" charset="-128"/>
        <a:cs typeface="+mn-cs"/>
      </a:defRPr>
    </a:lvl5pPr>
    <a:lvl6pPr marL="2286000" algn="l" defTabSz="914400" rtl="0" eaLnBrk="1" latinLnBrk="0" hangingPunct="1">
      <a:defRPr sz="2400" kern="1200">
        <a:solidFill>
          <a:schemeClr val="tx1"/>
        </a:solidFill>
        <a:latin typeface="Arial" charset="0"/>
        <a:ea typeface="ＭＳ Ｐゴシック" pitchFamily="28" charset="-128"/>
        <a:cs typeface="+mn-cs"/>
      </a:defRPr>
    </a:lvl6pPr>
    <a:lvl7pPr marL="2743200" algn="l" defTabSz="914400" rtl="0" eaLnBrk="1" latinLnBrk="0" hangingPunct="1">
      <a:defRPr sz="2400" kern="1200">
        <a:solidFill>
          <a:schemeClr val="tx1"/>
        </a:solidFill>
        <a:latin typeface="Arial" charset="0"/>
        <a:ea typeface="ＭＳ Ｐゴシック" pitchFamily="28" charset="-128"/>
        <a:cs typeface="+mn-cs"/>
      </a:defRPr>
    </a:lvl7pPr>
    <a:lvl8pPr marL="3200400" algn="l" defTabSz="914400" rtl="0" eaLnBrk="1" latinLnBrk="0" hangingPunct="1">
      <a:defRPr sz="2400" kern="1200">
        <a:solidFill>
          <a:schemeClr val="tx1"/>
        </a:solidFill>
        <a:latin typeface="Arial" charset="0"/>
        <a:ea typeface="ＭＳ Ｐゴシック" pitchFamily="28" charset="-128"/>
        <a:cs typeface="+mn-cs"/>
      </a:defRPr>
    </a:lvl8pPr>
    <a:lvl9pPr marL="3657600" algn="l" defTabSz="914400" rtl="0" eaLnBrk="1" latinLnBrk="0" hangingPunct="1">
      <a:defRPr sz="2400" kern="1200">
        <a:solidFill>
          <a:schemeClr val="tx1"/>
        </a:solidFill>
        <a:latin typeface="Arial" charset="0"/>
        <a:ea typeface="ＭＳ Ｐゴシック" pitchFamily="28"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81" d="100"/>
          <a:sy n="81"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87350" y="2546351"/>
            <a:ext cx="948267" cy="474663"/>
            <a:chOff x="720" y="336"/>
            <a:chExt cx="624" cy="432"/>
          </a:xfrm>
        </p:grpSpPr>
        <p:sp>
          <p:nvSpPr>
            <p:cNvPr id="5" name="Rectangle 3"/>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sz="1800"/>
            </a:p>
          </p:txBody>
        </p:sp>
        <p:sp>
          <p:nvSpPr>
            <p:cNvPr id="6" name="Rectangle 4"/>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sz="1800"/>
            </a:p>
          </p:txBody>
        </p:sp>
      </p:grpSp>
      <p:grpSp>
        <p:nvGrpSpPr>
          <p:cNvPr id="7" name="Group 5"/>
          <p:cNvGrpSpPr>
            <a:grpSpLocks/>
          </p:cNvGrpSpPr>
          <p:nvPr/>
        </p:nvGrpSpPr>
        <p:grpSpPr bwMode="auto">
          <a:xfrm>
            <a:off x="552451" y="2968626"/>
            <a:ext cx="984249" cy="474663"/>
            <a:chOff x="912" y="2640"/>
            <a:chExt cx="672" cy="432"/>
          </a:xfrm>
        </p:grpSpPr>
        <p:sp>
          <p:nvSpPr>
            <p:cNvPr id="8" name="Rectangle 6"/>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sz="1800"/>
            </a:p>
          </p:txBody>
        </p:sp>
        <p:sp>
          <p:nvSpPr>
            <p:cNvPr id="9" name="Rectangle 7"/>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sz="1800"/>
            </a:p>
          </p:txBody>
        </p:sp>
      </p:grpSp>
      <p:sp>
        <p:nvSpPr>
          <p:cNvPr id="10" name="Rectangle 8"/>
          <p:cNvSpPr>
            <a:spLocks noChangeArrowheads="1"/>
          </p:cNvSpPr>
          <p:nvPr/>
        </p:nvSpPr>
        <p:spPr bwMode="auto">
          <a:xfrm>
            <a:off x="0" y="28956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sz="1800"/>
          </a:p>
        </p:txBody>
      </p:sp>
      <p:sp>
        <p:nvSpPr>
          <p:cNvPr id="11" name="Rectangle 9"/>
          <p:cNvSpPr>
            <a:spLocks noChangeArrowheads="1"/>
          </p:cNvSpPr>
          <p:nvPr/>
        </p:nvSpPr>
        <p:spPr bwMode="auto">
          <a:xfrm>
            <a:off x="846667" y="2438401"/>
            <a:ext cx="42333" cy="1052513"/>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12" name="Rectangle 15"/>
          <p:cNvSpPr>
            <a:spLocks noChangeArrowheads="1"/>
          </p:cNvSpPr>
          <p:nvPr/>
        </p:nvSpPr>
        <p:spPr bwMode="gray">
          <a:xfrm flipV="1">
            <a:off x="421218" y="3265489"/>
            <a:ext cx="11578167" cy="46037"/>
          </a:xfrm>
          <a:prstGeom prst="rect">
            <a:avLst/>
          </a:prstGeom>
          <a:gradFill rotWithShape="0">
            <a:gsLst>
              <a:gs pos="0">
                <a:schemeClr val="bg2"/>
              </a:gs>
              <a:gs pos="100000">
                <a:schemeClr val="bg1"/>
              </a:gs>
            </a:gsLst>
            <a:lin ang="0" scaled="1"/>
          </a:gradFill>
          <a:ln w="9525">
            <a:noFill/>
            <a:miter lim="800000"/>
            <a:headEnd/>
            <a:tailEnd/>
          </a:ln>
          <a:effectLst/>
        </p:spPr>
        <p:txBody>
          <a:bodyPr rot="10800000" wrap="none" anchor="ctr"/>
          <a:lstStyle/>
          <a:p>
            <a:pPr algn="ctr" eaLnBrk="1" hangingPunct="1">
              <a:defRPr/>
            </a:pPr>
            <a:endParaRPr kumimoji="1" lang="en-US" sz="1800"/>
          </a:p>
        </p:txBody>
      </p:sp>
      <p:sp>
        <p:nvSpPr>
          <p:cNvPr id="43018" name="Rectangle 10"/>
          <p:cNvSpPr>
            <a:spLocks noGrp="1" noChangeArrowheads="1"/>
          </p:cNvSpPr>
          <p:nvPr>
            <p:ph type="ctrTitle"/>
          </p:nvPr>
        </p:nvSpPr>
        <p:spPr>
          <a:xfrm>
            <a:off x="1320800" y="1828800"/>
            <a:ext cx="10363200" cy="1143000"/>
          </a:xfrm>
        </p:spPr>
        <p:txBody>
          <a:bodyPr/>
          <a:lstStyle>
            <a:lvl1pPr>
              <a:defRPr/>
            </a:lvl1pPr>
          </a:lstStyle>
          <a:p>
            <a:r>
              <a:rPr lang="en-US"/>
              <a:t>Click to edit Master title style</a:t>
            </a:r>
          </a:p>
        </p:txBody>
      </p:sp>
      <p:sp>
        <p:nvSpPr>
          <p:cNvPr id="43019" name="Rectangle 11"/>
          <p:cNvSpPr>
            <a:spLocks noGrp="1" noChangeArrowheads="1"/>
          </p:cNvSpPr>
          <p:nvPr>
            <p:ph type="subTitle" idx="1"/>
          </p:nvPr>
        </p:nvSpPr>
        <p:spPr>
          <a:xfrm>
            <a:off x="1828800" y="3886200"/>
            <a:ext cx="8534400" cy="1752600"/>
          </a:xfrm>
        </p:spPr>
        <p:txBody>
          <a:bodyPr/>
          <a:lstStyle>
            <a:lvl1pPr marL="0" indent="0" algn="ctr">
              <a:buFont typeface="Wingdings" pitchFamily="28" charset="2"/>
              <a:buNone/>
              <a:defRPr/>
            </a:lvl1pPr>
          </a:lstStyle>
          <a:p>
            <a:r>
              <a:rPr lang="en-US"/>
              <a:t>Click to edit Master subtitle style</a:t>
            </a:r>
          </a:p>
        </p:txBody>
      </p:sp>
      <p:sp>
        <p:nvSpPr>
          <p:cNvPr id="13" name="Rectangle 12"/>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fld id="{37A2730A-859E-B540-ADF3-E97069AD1FDB}" type="datetimeFigureOut">
              <a:rPr lang="en-US" smtClean="0"/>
              <a:t>11/22/2024</a:t>
            </a:fld>
            <a:endParaRPr lang="en-US"/>
          </a:p>
        </p:txBody>
      </p:sp>
      <p:sp>
        <p:nvSpPr>
          <p:cNvPr id="14" name="Rectangle 13"/>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endParaRPr lang="en-US"/>
          </a:p>
        </p:txBody>
      </p:sp>
      <p:sp>
        <p:nvSpPr>
          <p:cNvPr id="15" name="Rectangle 14"/>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57288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fld id="{37A2730A-859E-B540-ADF3-E97069AD1FDB}" type="datetimeFigureOut">
              <a:rPr lang="en-US" smtClean="0"/>
              <a:t>11/22/2024</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082729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617539"/>
            <a:ext cx="2601384"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617539"/>
            <a:ext cx="7600949"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fld id="{37A2730A-859E-B540-ADF3-E97069AD1FDB}" type="datetimeFigureOut">
              <a:rPr lang="en-US" smtClean="0"/>
              <a:t>11/22/2024</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126109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a:lstStyle/>
          <a:p>
            <a:pPr lvl="0"/>
            <a:r>
              <a:rPr lang="en-US" noProof="0"/>
              <a:t>Click icon to add table</a:t>
            </a:r>
          </a:p>
        </p:txBody>
      </p:sp>
      <p:sp>
        <p:nvSpPr>
          <p:cNvPr id="4" name="Rectangle 11"/>
          <p:cNvSpPr>
            <a:spLocks noGrp="1" noChangeArrowheads="1"/>
          </p:cNvSpPr>
          <p:nvPr>
            <p:ph type="dt" sz="half" idx="10"/>
          </p:nvPr>
        </p:nvSpPr>
        <p:spPr>
          <a:ln/>
        </p:spPr>
        <p:txBody>
          <a:bodyPr/>
          <a:lstStyle>
            <a:lvl1pPr>
              <a:defRPr/>
            </a:lvl1pPr>
          </a:lstStyle>
          <a:p>
            <a:fld id="{37A2730A-859E-B540-ADF3-E97069AD1FDB}" type="datetimeFigureOut">
              <a:rPr lang="en-US" smtClean="0"/>
              <a:t>11/22/2024</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3086988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Chart Placeholder 2"/>
          <p:cNvSpPr>
            <a:spLocks noGrp="1"/>
          </p:cNvSpPr>
          <p:nvPr>
            <p:ph type="chart" sz="half" idx="1"/>
          </p:nvPr>
        </p:nvSpPr>
        <p:spPr>
          <a:xfrm>
            <a:off x="1576917" y="2017713"/>
            <a:ext cx="5080000" cy="4114800"/>
          </a:xfrm>
        </p:spPr>
        <p:txBody>
          <a:bodyPr/>
          <a:lstStyle/>
          <a:p>
            <a:pPr lvl="0"/>
            <a:r>
              <a:rPr lang="en-US" noProof="0"/>
              <a:t>Click icon to add chart</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fld id="{37A2730A-859E-B540-ADF3-E97069AD1FDB}" type="datetimeFigureOut">
              <a:rPr lang="en-US" smtClean="0"/>
              <a:t>11/22/2024</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335724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fld id="{37A2730A-859E-B540-ADF3-E97069AD1FDB}" type="datetimeFigureOut">
              <a:rPr lang="en-US" smtClean="0"/>
              <a:t>11/22/2024</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34924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fld id="{37A2730A-859E-B540-ADF3-E97069AD1FDB}" type="datetimeFigureOut">
              <a:rPr lang="en-US" smtClean="0"/>
              <a:t>11/22/2024</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82959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fld id="{37A2730A-859E-B540-ADF3-E97069AD1FDB}" type="datetimeFigureOut">
              <a:rPr lang="en-US" smtClean="0"/>
              <a:t>11/22/2024</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8862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fld id="{37A2730A-859E-B540-ADF3-E97069AD1FDB}" type="datetimeFigureOut">
              <a:rPr lang="en-US" smtClean="0"/>
              <a:t>11/22/2024</a:t>
            </a:fld>
            <a:endParaRPr lang="en-US"/>
          </a:p>
        </p:txBody>
      </p:sp>
      <p:sp>
        <p:nvSpPr>
          <p:cNvPr id="8" name="Rectangle 12"/>
          <p:cNvSpPr>
            <a:spLocks noGrp="1" noChangeArrowheads="1"/>
          </p:cNvSpPr>
          <p:nvPr>
            <p:ph type="ftr" sz="quarter" idx="11"/>
          </p:nvPr>
        </p:nvSpPr>
        <p:spPr>
          <a:ln/>
        </p:spPr>
        <p:txBody>
          <a:bodyPr/>
          <a:lstStyle>
            <a:lvl1pPr>
              <a:defRPr/>
            </a:lvl1pPr>
          </a:lstStyle>
          <a:p>
            <a:endParaRPr lang="en-US"/>
          </a:p>
        </p:txBody>
      </p:sp>
      <p:sp>
        <p:nvSpPr>
          <p:cNvPr id="9" name="Rectangle 13"/>
          <p:cNvSpPr>
            <a:spLocks noGrp="1" noChangeArrowheads="1"/>
          </p:cNvSpPr>
          <p:nvPr>
            <p:ph type="sldNum" sz="quarter" idx="12"/>
          </p:nvPr>
        </p:nvSpPr>
        <p:spPr>
          <a:ln/>
        </p:spPr>
        <p:txBody>
          <a:bodyPr/>
          <a:lstStyle>
            <a:lvl1pPr>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114999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fld id="{37A2730A-859E-B540-ADF3-E97069AD1FDB}" type="datetimeFigureOut">
              <a:rPr lang="en-US" smtClean="0"/>
              <a:t>11/22/2024</a:t>
            </a:fld>
            <a:endParaRPr lang="en-US"/>
          </a:p>
        </p:txBody>
      </p:sp>
      <p:sp>
        <p:nvSpPr>
          <p:cNvPr id="4" name="Rectangle 12"/>
          <p:cNvSpPr>
            <a:spLocks noGrp="1" noChangeArrowheads="1"/>
          </p:cNvSpPr>
          <p:nvPr>
            <p:ph type="ftr" sz="quarter" idx="11"/>
          </p:nvPr>
        </p:nvSpPr>
        <p:spPr>
          <a:ln/>
        </p:spPr>
        <p:txBody>
          <a:bodyPr/>
          <a:lstStyle>
            <a:lvl1pPr>
              <a:defRPr/>
            </a:lvl1pPr>
          </a:lstStyle>
          <a:p>
            <a:endParaRPr lang="en-US"/>
          </a:p>
        </p:txBody>
      </p:sp>
      <p:sp>
        <p:nvSpPr>
          <p:cNvPr id="5" name="Rectangle 13"/>
          <p:cNvSpPr>
            <a:spLocks noGrp="1" noChangeArrowheads="1"/>
          </p:cNvSpPr>
          <p:nvPr>
            <p:ph type="sldNum" sz="quarter" idx="12"/>
          </p:nvPr>
        </p:nvSpPr>
        <p:spPr>
          <a:ln/>
        </p:spPr>
        <p:txBody>
          <a:bodyPr/>
          <a:lstStyle>
            <a:lvl1pPr>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1363959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37A2730A-859E-B540-ADF3-E97069AD1FDB}" type="datetimeFigureOut">
              <a:rPr lang="en-US" smtClean="0"/>
              <a:t>11/22/2024</a:t>
            </a:fld>
            <a:endParaRPr lang="en-US"/>
          </a:p>
        </p:txBody>
      </p:sp>
      <p:sp>
        <p:nvSpPr>
          <p:cNvPr id="3" name="Rectangle 12"/>
          <p:cNvSpPr>
            <a:spLocks noGrp="1" noChangeArrowheads="1"/>
          </p:cNvSpPr>
          <p:nvPr>
            <p:ph type="ftr" sz="quarter" idx="11"/>
          </p:nvPr>
        </p:nvSpPr>
        <p:spPr>
          <a:ln/>
        </p:spPr>
        <p:txBody>
          <a:bodyPr/>
          <a:lstStyle>
            <a:lvl1pPr>
              <a:defRPr/>
            </a:lvl1pPr>
          </a:lstStyle>
          <a:p>
            <a:endParaRPr lang="en-US"/>
          </a:p>
        </p:txBody>
      </p:sp>
      <p:sp>
        <p:nvSpPr>
          <p:cNvPr id="4" name="Rectangle 13"/>
          <p:cNvSpPr>
            <a:spLocks noGrp="1" noChangeArrowheads="1"/>
          </p:cNvSpPr>
          <p:nvPr>
            <p:ph type="sldNum" sz="quarter" idx="12"/>
          </p:nvPr>
        </p:nvSpPr>
        <p:spPr>
          <a:ln/>
        </p:spPr>
        <p:txBody>
          <a:bodyPr/>
          <a:lstStyle>
            <a:lvl1pPr>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321248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fld id="{37A2730A-859E-B540-ADF3-E97069AD1FDB}" type="datetimeFigureOut">
              <a:rPr lang="en-US" smtClean="0"/>
              <a:t>11/22/2024</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86963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fld id="{37A2730A-859E-B540-ADF3-E97069AD1FDB}" type="datetimeFigureOut">
              <a:rPr lang="en-US" smtClean="0"/>
              <a:t>11/22/2024</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1653998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ChangeArrowheads="1"/>
          </p:cNvSpPr>
          <p:nvPr/>
        </p:nvSpPr>
        <p:spPr bwMode="ltGray">
          <a:xfrm>
            <a:off x="556684" y="1098551"/>
            <a:ext cx="58420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1800"/>
          </a:p>
        </p:txBody>
      </p:sp>
      <p:sp>
        <p:nvSpPr>
          <p:cNvPr id="41987"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1800"/>
          </a:p>
        </p:txBody>
      </p:sp>
      <p:sp>
        <p:nvSpPr>
          <p:cNvPr id="41988" name="Rectangle 4"/>
          <p:cNvSpPr>
            <a:spLocks noChangeArrowheads="1"/>
          </p:cNvSpPr>
          <p:nvPr/>
        </p:nvSpPr>
        <p:spPr bwMode="ltGray">
          <a:xfrm>
            <a:off x="721785" y="1520826"/>
            <a:ext cx="563033"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1800"/>
          </a:p>
        </p:txBody>
      </p:sp>
      <p:sp>
        <p:nvSpPr>
          <p:cNvPr id="41989"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1800"/>
          </a:p>
        </p:txBody>
      </p:sp>
      <p:sp>
        <p:nvSpPr>
          <p:cNvPr id="41990"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1800"/>
          </a:p>
        </p:txBody>
      </p:sp>
      <p:sp>
        <p:nvSpPr>
          <p:cNvPr id="41991" name="Rectangle 7"/>
          <p:cNvSpPr>
            <a:spLocks noChangeArrowheads="1"/>
          </p:cNvSpPr>
          <p:nvPr/>
        </p:nvSpPr>
        <p:spPr bwMode="gray">
          <a:xfrm>
            <a:off x="1016000" y="990601"/>
            <a:ext cx="42333"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1800"/>
          </a:p>
        </p:txBody>
      </p:sp>
      <p:sp>
        <p:nvSpPr>
          <p:cNvPr id="41992" name="Rectangle 8"/>
          <p:cNvSpPr>
            <a:spLocks noChangeArrowheads="1"/>
          </p:cNvSpPr>
          <p:nvPr/>
        </p:nvSpPr>
        <p:spPr bwMode="gray">
          <a:xfrm flipV="1">
            <a:off x="613834" y="1828800"/>
            <a:ext cx="11578167" cy="46038"/>
          </a:xfrm>
          <a:prstGeom prst="rect">
            <a:avLst/>
          </a:prstGeom>
          <a:gradFill rotWithShape="0">
            <a:gsLst>
              <a:gs pos="0">
                <a:schemeClr val="bg2"/>
              </a:gs>
              <a:gs pos="100000">
                <a:schemeClr val="bg1"/>
              </a:gs>
            </a:gsLst>
            <a:lin ang="0" scaled="1"/>
          </a:gradFill>
          <a:ln w="9525">
            <a:noFill/>
            <a:miter lim="800000"/>
            <a:headEnd/>
            <a:tailEnd/>
          </a:ln>
          <a:effectLst/>
        </p:spPr>
        <p:txBody>
          <a:bodyPr rot="10800000" wrap="none" anchor="ctr"/>
          <a:lstStyle/>
          <a:p>
            <a:pPr algn="ctr" eaLnBrk="1" hangingPunct="1">
              <a:defRPr/>
            </a:pPr>
            <a:endParaRPr kumimoji="1" lang="en-US" sz="1800"/>
          </a:p>
        </p:txBody>
      </p:sp>
      <p:sp>
        <p:nvSpPr>
          <p:cNvPr id="1033" name="Rectangle 9"/>
          <p:cNvSpPr>
            <a:spLocks noGrp="1" noChangeArrowheads="1"/>
          </p:cNvSpPr>
          <p:nvPr>
            <p:ph type="title"/>
          </p:nvPr>
        </p:nvSpPr>
        <p:spPr bwMode="auto">
          <a:xfrm>
            <a:off x="1534585" y="617538"/>
            <a:ext cx="10390716"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995" name="Rectangle 11"/>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fld id="{37A2730A-859E-B540-ADF3-E97069AD1FDB}" type="datetimeFigureOut">
              <a:rPr lang="en-US" smtClean="0"/>
              <a:t>11/22/2024</a:t>
            </a:fld>
            <a:endParaRPr lang="en-US"/>
          </a:p>
        </p:txBody>
      </p:sp>
      <p:sp>
        <p:nvSpPr>
          <p:cNvPr id="41996"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41997"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8E05DC9C-C50D-D242-B083-59CEE07163F1}" type="slidenum">
              <a:rPr lang="en-US" smtClean="0"/>
              <a:t>‹#›</a:t>
            </a:fld>
            <a:endParaRPr lang="en-US"/>
          </a:p>
        </p:txBody>
      </p:sp>
    </p:spTree>
    <p:extLst>
      <p:ext uri="{BB962C8B-B14F-4D97-AF65-F5344CB8AC3E}">
        <p14:creationId xmlns:p14="http://schemas.microsoft.com/office/powerpoint/2010/main" val="3762419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defRPr>
      </a:lvl2pPr>
      <a:lvl3pPr algn="l" rtl="0" eaLnBrk="1" fontAlgn="base" hangingPunct="1">
        <a:spcBef>
          <a:spcPct val="0"/>
        </a:spcBef>
        <a:spcAft>
          <a:spcPct val="0"/>
        </a:spcAft>
        <a:defRPr sz="4400">
          <a:solidFill>
            <a:schemeClr val="tx2"/>
          </a:solidFill>
          <a:latin typeface="Arial" charset="0"/>
        </a:defRPr>
      </a:lvl3pPr>
      <a:lvl4pPr algn="l" rtl="0" eaLnBrk="1" fontAlgn="base" hangingPunct="1">
        <a:spcBef>
          <a:spcPct val="0"/>
        </a:spcBef>
        <a:spcAft>
          <a:spcPct val="0"/>
        </a:spcAft>
        <a:defRPr sz="4400">
          <a:solidFill>
            <a:schemeClr val="tx2"/>
          </a:solidFill>
          <a:latin typeface="Arial" charset="0"/>
        </a:defRPr>
      </a:lvl4pPr>
      <a:lvl5pPr algn="l" rtl="0" eaLnBrk="1" fontAlgn="base" hangingPunct="1">
        <a:spcBef>
          <a:spcPct val="0"/>
        </a:spcBef>
        <a:spcAft>
          <a:spcPct val="0"/>
        </a:spcAft>
        <a:defRPr sz="4400">
          <a:solidFill>
            <a:schemeClr val="tx2"/>
          </a:solidFill>
          <a:latin typeface="Arial" charset="0"/>
        </a:defRPr>
      </a:lvl5pPr>
      <a:lvl6pPr marL="457200" algn="l" rtl="0" eaLnBrk="1" fontAlgn="base" hangingPunct="1">
        <a:spcBef>
          <a:spcPct val="0"/>
        </a:spcBef>
        <a:spcAft>
          <a:spcPct val="0"/>
        </a:spcAft>
        <a:defRPr sz="4400">
          <a:solidFill>
            <a:schemeClr val="tx2"/>
          </a:solidFill>
          <a:latin typeface="Arial" charset="0"/>
        </a:defRPr>
      </a:lvl6pPr>
      <a:lvl7pPr marL="914400" algn="l" rtl="0" eaLnBrk="1" fontAlgn="base" hangingPunct="1">
        <a:spcBef>
          <a:spcPct val="0"/>
        </a:spcBef>
        <a:spcAft>
          <a:spcPct val="0"/>
        </a:spcAft>
        <a:defRPr sz="4400">
          <a:solidFill>
            <a:schemeClr val="tx2"/>
          </a:solidFill>
          <a:latin typeface="Arial" charset="0"/>
        </a:defRPr>
      </a:lvl7pPr>
      <a:lvl8pPr marL="1371600" algn="l" rtl="0" eaLnBrk="1" fontAlgn="base" hangingPunct="1">
        <a:spcBef>
          <a:spcPct val="0"/>
        </a:spcBef>
        <a:spcAft>
          <a:spcPct val="0"/>
        </a:spcAft>
        <a:defRPr sz="4400">
          <a:solidFill>
            <a:schemeClr val="tx2"/>
          </a:solidFill>
          <a:latin typeface="Arial" charset="0"/>
        </a:defRPr>
      </a:lvl8pPr>
      <a:lvl9pPr marL="1828800" algn="l"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8"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8"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8"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8"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8"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8"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8"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8"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8"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78369-D285-DAFA-363E-969699F24E8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79E365-DE79-0F99-DB24-D030CE4C0B8E}"/>
              </a:ext>
            </a:extLst>
          </p:cNvPr>
          <p:cNvSpPr txBox="1"/>
          <p:nvPr/>
        </p:nvSpPr>
        <p:spPr>
          <a:xfrm>
            <a:off x="1904220" y="1586171"/>
            <a:ext cx="4713401" cy="1692771"/>
          </a:xfrm>
          <a:prstGeom prst="rect">
            <a:avLst/>
          </a:prstGeom>
          <a:noFill/>
        </p:spPr>
        <p:txBody>
          <a:bodyPr wrap="square" rtlCol="0">
            <a:spAutoFit/>
          </a:bodyPr>
          <a:lstStyle/>
          <a:p>
            <a:pPr algn="ctr"/>
            <a:r>
              <a:rPr lang="en-US" sz="5200" dirty="0">
                <a:effectLst>
                  <a:outerShdw blurRad="38100" dist="38100" dir="2700000" algn="tl">
                    <a:srgbClr val="000000">
                      <a:alpha val="43137"/>
                    </a:srgbClr>
                  </a:outerShdw>
                </a:effectLst>
              </a:rPr>
              <a:t>Coronavirus </a:t>
            </a:r>
          </a:p>
          <a:p>
            <a:pPr algn="ctr"/>
            <a:r>
              <a:rPr lang="en-US" sz="5200" dirty="0" err="1">
                <a:effectLst>
                  <a:outerShdw blurRad="38100" dist="38100" dir="2700000" algn="tl">
                    <a:srgbClr val="000000">
                      <a:alpha val="43137"/>
                    </a:srgbClr>
                  </a:outerShdw>
                </a:effectLst>
              </a:rPr>
              <a:t>a.k.a</a:t>
            </a:r>
            <a:r>
              <a:rPr lang="en-US" sz="5200" dirty="0">
                <a:effectLst>
                  <a:outerShdw blurRad="38100" dist="38100" dir="2700000" algn="tl">
                    <a:srgbClr val="000000">
                      <a:alpha val="43137"/>
                    </a:srgbClr>
                  </a:outerShdw>
                </a:effectLst>
              </a:rPr>
              <a:t> </a:t>
            </a:r>
            <a:r>
              <a:rPr lang="en-US" sz="5200" b="1" dirty="0">
                <a:effectLst>
                  <a:outerShdw blurRad="38100" dist="38100" dir="2700000" algn="tl">
                    <a:srgbClr val="000000">
                      <a:alpha val="43137"/>
                    </a:srgbClr>
                  </a:outerShdw>
                </a:effectLst>
              </a:rPr>
              <a:t>Covid-19</a:t>
            </a:r>
          </a:p>
        </p:txBody>
      </p:sp>
      <p:pic>
        <p:nvPicPr>
          <p:cNvPr id="9" name="Picture 4" descr="The Covid-19 years in facts and figures | mnAi">
            <a:extLst>
              <a:ext uri="{FF2B5EF4-FFF2-40B4-BE49-F238E27FC236}">
                <a16:creationId xmlns:a16="http://schemas.microsoft.com/office/drawing/2014/main" id="{1DC95FE7-536E-5046-91B0-C9B175860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476996" y="1143003"/>
            <a:ext cx="6858005" cy="457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56747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77D53-9DF0-9BE9-C2D0-E2F136376D1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D8816F0-6C4E-738A-A0EE-BCC0C66B5217}"/>
              </a:ext>
            </a:extLst>
          </p:cNvPr>
          <p:cNvSpPr txBox="1"/>
          <p:nvPr/>
        </p:nvSpPr>
        <p:spPr>
          <a:xfrm>
            <a:off x="1927411" y="1220072"/>
            <a:ext cx="6212541"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Total Immunocompromised Cases</a:t>
            </a:r>
            <a:endParaRPr lang="en-US" sz="2000" dirty="0"/>
          </a:p>
        </p:txBody>
      </p:sp>
      <p:sp>
        <p:nvSpPr>
          <p:cNvPr id="4" name="Rectangle 1">
            <a:extLst>
              <a:ext uri="{FF2B5EF4-FFF2-40B4-BE49-F238E27FC236}">
                <a16:creationId xmlns:a16="http://schemas.microsoft.com/office/drawing/2014/main" id="{27739139-86AE-B944-161E-3686A79CF1D6}"/>
              </a:ext>
            </a:extLst>
          </p:cNvPr>
          <p:cNvSpPr>
            <a:spLocks noChangeArrowheads="1"/>
          </p:cNvSpPr>
          <p:nvPr/>
        </p:nvSpPr>
        <p:spPr bwMode="auto">
          <a:xfrm>
            <a:off x="5972885" y="2685127"/>
            <a:ext cx="5699162"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chart shows the number of immunocompromised cases for females and males. According to the chart, there are 2,500 cases in females and 2,300 cases in males. This indicates that females have a slightly higher number of immunocompromised cases compared to males.</a:t>
            </a:r>
          </a:p>
        </p:txBody>
      </p:sp>
      <p:pic>
        <p:nvPicPr>
          <p:cNvPr id="9" name="Picture 8">
            <a:extLst>
              <a:ext uri="{FF2B5EF4-FFF2-40B4-BE49-F238E27FC236}">
                <a16:creationId xmlns:a16="http://schemas.microsoft.com/office/drawing/2014/main" id="{7C3AAD2E-87D3-2A35-4D14-3BB18E940720}"/>
              </a:ext>
            </a:extLst>
          </p:cNvPr>
          <p:cNvPicPr>
            <a:picLocks noChangeAspect="1"/>
          </p:cNvPicPr>
          <p:nvPr/>
        </p:nvPicPr>
        <p:blipFill>
          <a:blip r:embed="rId2"/>
          <a:stretch>
            <a:fillRect/>
          </a:stretch>
        </p:blipFill>
        <p:spPr>
          <a:xfrm>
            <a:off x="286907" y="2278474"/>
            <a:ext cx="5269713" cy="3593407"/>
          </a:xfrm>
          <a:prstGeom prst="rect">
            <a:avLst/>
          </a:prstGeom>
        </p:spPr>
      </p:pic>
    </p:spTree>
    <p:extLst>
      <p:ext uri="{BB962C8B-B14F-4D97-AF65-F5344CB8AC3E}">
        <p14:creationId xmlns:p14="http://schemas.microsoft.com/office/powerpoint/2010/main" val="89084500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3DDAD-C70B-8414-BADF-5797322DC64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B6A7948-88D3-17AE-4A77-528F16732F48}"/>
              </a:ext>
            </a:extLst>
          </p:cNvPr>
          <p:cNvSpPr txBox="1"/>
          <p:nvPr/>
        </p:nvSpPr>
        <p:spPr>
          <a:xfrm>
            <a:off x="1927411" y="1220072"/>
            <a:ext cx="6212541"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Total Respiratory Diseases Cases</a:t>
            </a:r>
            <a:endParaRPr lang="en-US" sz="2000" dirty="0"/>
          </a:p>
        </p:txBody>
      </p:sp>
      <p:pic>
        <p:nvPicPr>
          <p:cNvPr id="5" name="Picture 4">
            <a:extLst>
              <a:ext uri="{FF2B5EF4-FFF2-40B4-BE49-F238E27FC236}">
                <a16:creationId xmlns:a16="http://schemas.microsoft.com/office/drawing/2014/main" id="{833D2651-8273-50B1-B624-578D23758819}"/>
              </a:ext>
            </a:extLst>
          </p:cNvPr>
          <p:cNvPicPr>
            <a:picLocks noChangeAspect="1"/>
          </p:cNvPicPr>
          <p:nvPr/>
        </p:nvPicPr>
        <p:blipFill>
          <a:blip r:embed="rId2"/>
          <a:stretch>
            <a:fillRect/>
          </a:stretch>
        </p:blipFill>
        <p:spPr>
          <a:xfrm>
            <a:off x="286908" y="2278475"/>
            <a:ext cx="5391686" cy="3683054"/>
          </a:xfrm>
          <a:prstGeom prst="rect">
            <a:avLst/>
          </a:prstGeom>
        </p:spPr>
      </p:pic>
      <p:sp>
        <p:nvSpPr>
          <p:cNvPr id="6" name="Rectangle 1">
            <a:extLst>
              <a:ext uri="{FF2B5EF4-FFF2-40B4-BE49-F238E27FC236}">
                <a16:creationId xmlns:a16="http://schemas.microsoft.com/office/drawing/2014/main" id="{65E0E35E-5A9F-8521-2502-A2B9DE08D90D}"/>
              </a:ext>
            </a:extLst>
          </p:cNvPr>
          <p:cNvSpPr>
            <a:spLocks noChangeArrowheads="1"/>
          </p:cNvSpPr>
          <p:nvPr/>
        </p:nvSpPr>
        <p:spPr bwMode="auto">
          <a:xfrm>
            <a:off x="5945393" y="2563043"/>
            <a:ext cx="5735619" cy="2995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1800" dirty="0">
                <a:latin typeface="Arial" panose="020B0604020202020204" pitchFamily="34" charset="0"/>
                <a:cs typeface="Arial" panose="020B0604020202020204" pitchFamily="34" charset="0"/>
              </a:rPr>
              <a:t>This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chart shows the number of respiratory disease cases for females and males. According to the chart, there are 9,000 cases in females and 7,100 cases in males. This indicates that females have a higher number of respiratory disease cases compared to males.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7041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D0CD0-9B90-C3CF-ED32-740E7D7B63C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1C065C3-C832-4AC5-ADE8-B120EA12AAFE}"/>
              </a:ext>
            </a:extLst>
          </p:cNvPr>
          <p:cNvSpPr txBox="1"/>
          <p:nvPr/>
        </p:nvSpPr>
        <p:spPr>
          <a:xfrm>
            <a:off x="1927411" y="1220072"/>
            <a:ext cx="6212541"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Total Cardiovascular and Hypertension Cases</a:t>
            </a:r>
            <a:endParaRPr lang="en-US" sz="2000" dirty="0"/>
          </a:p>
        </p:txBody>
      </p:sp>
      <p:pic>
        <p:nvPicPr>
          <p:cNvPr id="3" name="Picture 2">
            <a:extLst>
              <a:ext uri="{FF2B5EF4-FFF2-40B4-BE49-F238E27FC236}">
                <a16:creationId xmlns:a16="http://schemas.microsoft.com/office/drawing/2014/main" id="{56702043-A365-2F6C-411B-3B95F73F234A}"/>
              </a:ext>
            </a:extLst>
          </p:cNvPr>
          <p:cNvPicPr>
            <a:picLocks noChangeAspect="1"/>
          </p:cNvPicPr>
          <p:nvPr/>
        </p:nvPicPr>
        <p:blipFill>
          <a:blip r:embed="rId2"/>
          <a:stretch>
            <a:fillRect/>
          </a:stretch>
        </p:blipFill>
        <p:spPr>
          <a:xfrm>
            <a:off x="286907" y="2283367"/>
            <a:ext cx="5369821" cy="3665117"/>
          </a:xfrm>
          <a:prstGeom prst="rect">
            <a:avLst/>
          </a:prstGeom>
        </p:spPr>
      </p:pic>
      <p:sp>
        <p:nvSpPr>
          <p:cNvPr id="4" name="Rectangle 2">
            <a:extLst>
              <a:ext uri="{FF2B5EF4-FFF2-40B4-BE49-F238E27FC236}">
                <a16:creationId xmlns:a16="http://schemas.microsoft.com/office/drawing/2014/main" id="{EEA74A80-7168-7F62-E739-AC9B593EE019}"/>
              </a:ext>
            </a:extLst>
          </p:cNvPr>
          <p:cNvSpPr>
            <a:spLocks noChangeArrowheads="1"/>
          </p:cNvSpPr>
          <p:nvPr/>
        </p:nvSpPr>
        <p:spPr bwMode="auto">
          <a:xfrm>
            <a:off x="5956840" y="2580818"/>
            <a:ext cx="5706244"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chart shows the number of cardiovascular and hypertension cases for males and females. According to the chart, there are 43,000 cases in males and 37,000 cases in females. This indicates that males have a higher number of cardiovascular and instances of hypertension compared to females.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668108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FD47F-A12E-4503-7064-D7EB575E84A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AE105FE-BCDF-C8EA-016F-4A7AC9B65640}"/>
              </a:ext>
            </a:extLst>
          </p:cNvPr>
          <p:cNvSpPr txBox="1"/>
          <p:nvPr/>
        </p:nvSpPr>
        <p:spPr>
          <a:xfrm>
            <a:off x="1927411" y="1220072"/>
            <a:ext cx="6212541"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First Infected ICU</a:t>
            </a:r>
            <a:endParaRPr lang="en-US" sz="2000" dirty="0"/>
          </a:p>
        </p:txBody>
      </p:sp>
      <p:pic>
        <p:nvPicPr>
          <p:cNvPr id="5" name="Picture 4">
            <a:extLst>
              <a:ext uri="{FF2B5EF4-FFF2-40B4-BE49-F238E27FC236}">
                <a16:creationId xmlns:a16="http://schemas.microsoft.com/office/drawing/2014/main" id="{21DA9D39-3628-698C-5CB7-90A0FEC4541F}"/>
              </a:ext>
            </a:extLst>
          </p:cNvPr>
          <p:cNvPicPr>
            <a:picLocks noChangeAspect="1"/>
          </p:cNvPicPr>
          <p:nvPr/>
        </p:nvPicPr>
        <p:blipFill>
          <a:blip r:embed="rId2"/>
          <a:stretch>
            <a:fillRect/>
          </a:stretch>
        </p:blipFill>
        <p:spPr>
          <a:xfrm>
            <a:off x="286907" y="2283367"/>
            <a:ext cx="5387752" cy="3648548"/>
          </a:xfrm>
          <a:prstGeom prst="rect">
            <a:avLst/>
          </a:prstGeom>
        </p:spPr>
      </p:pic>
      <p:sp>
        <p:nvSpPr>
          <p:cNvPr id="6" name="Rectangle 1">
            <a:extLst>
              <a:ext uri="{FF2B5EF4-FFF2-40B4-BE49-F238E27FC236}">
                <a16:creationId xmlns:a16="http://schemas.microsoft.com/office/drawing/2014/main" id="{14B49FCC-5166-B5DD-84BA-8D832468FD65}"/>
              </a:ext>
            </a:extLst>
          </p:cNvPr>
          <p:cNvSpPr>
            <a:spLocks noChangeArrowheads="1"/>
          </p:cNvSpPr>
          <p:nvPr/>
        </p:nvSpPr>
        <p:spPr bwMode="auto">
          <a:xfrm>
            <a:off x="5983940" y="2684297"/>
            <a:ext cx="5580531"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donut chart shows the distribution of first infected ICU cases by sex. According to the chart, 4,000 cases were females and 7,000 cases were males. This indicates that more males were admitted to the ICU as the first infected compared to females.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001944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BB8E12E0-D263-FA0C-C1F3-0EC1A2FE902B}"/>
              </a:ext>
            </a:extLst>
          </p:cNvPr>
          <p:cNvSpPr>
            <a:spLocks noChangeArrowheads="1"/>
          </p:cNvSpPr>
          <p:nvPr/>
        </p:nvSpPr>
        <p:spPr bwMode="auto">
          <a:xfrm>
            <a:off x="562683" y="2267850"/>
            <a:ext cx="486096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i="0" u="sng" strike="noStrike" cap="none" normalizeH="0" baseline="0" dirty="0">
                <a:ln>
                  <a:noFill/>
                </a:ln>
                <a:solidFill>
                  <a:schemeClr val="tx1"/>
                </a:solidFill>
                <a:effectLst/>
                <a:latin typeface="Arial" panose="020B0604020202020204" pitchFamily="34" charset="0"/>
              </a:rPr>
              <a:t>Insight 1: Correlation Between Demographics and Infection Rates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study reveals a significant age correlation with COVID-19 infection rates, suggesting that targeted interventions like vaccination campaigns and health education should be prioritized for older adults.</a:t>
            </a:r>
          </a:p>
        </p:txBody>
      </p:sp>
      <p:sp>
        <p:nvSpPr>
          <p:cNvPr id="9" name="Rectangle 3">
            <a:extLst>
              <a:ext uri="{FF2B5EF4-FFF2-40B4-BE49-F238E27FC236}">
                <a16:creationId xmlns:a16="http://schemas.microsoft.com/office/drawing/2014/main" id="{4DE841B4-3FD4-9780-5A6C-A77707546014}"/>
              </a:ext>
            </a:extLst>
          </p:cNvPr>
          <p:cNvSpPr>
            <a:spLocks noChangeArrowheads="1"/>
          </p:cNvSpPr>
          <p:nvPr/>
        </p:nvSpPr>
        <p:spPr bwMode="auto">
          <a:xfrm>
            <a:off x="6194608" y="2267850"/>
            <a:ext cx="486096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i="0" u="sng" strike="noStrike" cap="none" normalizeH="0" baseline="0" dirty="0">
                <a:ln>
                  <a:noFill/>
                </a:ln>
                <a:solidFill>
                  <a:schemeClr val="tx1"/>
                </a:solidFill>
                <a:effectLst/>
                <a:latin typeface="Arial" panose="020B0604020202020204" pitchFamily="34" charset="0"/>
              </a:rPr>
              <a:t>Insight 2: Seasonal Trends in COVID-19 Cases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analysis reveals seasonal COVID-19 cases spikes, possibly due to increased social interactions, holiday gatherings, or environmental factors, aiding in future public health strategies and resource allocation.</a:t>
            </a:r>
          </a:p>
        </p:txBody>
      </p:sp>
      <p:sp>
        <p:nvSpPr>
          <p:cNvPr id="10" name="Rectangle 4">
            <a:extLst>
              <a:ext uri="{FF2B5EF4-FFF2-40B4-BE49-F238E27FC236}">
                <a16:creationId xmlns:a16="http://schemas.microsoft.com/office/drawing/2014/main" id="{300528AF-EC1D-5BAD-585C-EE5629D1A262}"/>
              </a:ext>
            </a:extLst>
          </p:cNvPr>
          <p:cNvSpPr>
            <a:spLocks noChangeArrowheads="1"/>
          </p:cNvSpPr>
          <p:nvPr/>
        </p:nvSpPr>
        <p:spPr bwMode="auto">
          <a:xfrm>
            <a:off x="562683" y="4550082"/>
            <a:ext cx="486096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i="0" u="sng" strike="noStrike" cap="none" normalizeH="0" baseline="0" dirty="0">
                <a:ln>
                  <a:noFill/>
                </a:ln>
                <a:solidFill>
                  <a:schemeClr val="tx1"/>
                </a:solidFill>
                <a:effectLst/>
                <a:latin typeface="Arial" panose="020B0604020202020204" pitchFamily="34" charset="0"/>
              </a:rPr>
              <a:t>Insight 3: Regional Disparities in Health Outcomes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Geographical analysis reveals regions with high infection and mortality rates, highlighting issues like healthcare access, public health compliance, and socioeconomic factors requiring targeted intervention strategies.</a:t>
            </a:r>
          </a:p>
        </p:txBody>
      </p:sp>
      <p:sp>
        <p:nvSpPr>
          <p:cNvPr id="11" name="Rectangle 5">
            <a:extLst>
              <a:ext uri="{FF2B5EF4-FFF2-40B4-BE49-F238E27FC236}">
                <a16:creationId xmlns:a16="http://schemas.microsoft.com/office/drawing/2014/main" id="{BF370C1E-2049-58A3-1B28-AB081C77115A}"/>
              </a:ext>
            </a:extLst>
          </p:cNvPr>
          <p:cNvSpPr>
            <a:spLocks noChangeArrowheads="1"/>
          </p:cNvSpPr>
          <p:nvPr/>
        </p:nvSpPr>
        <p:spPr bwMode="auto">
          <a:xfrm>
            <a:off x="6261029" y="4426972"/>
            <a:ext cx="486096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i="0" u="sng" strike="noStrike" cap="none" normalizeH="0" baseline="0" dirty="0">
                <a:ln>
                  <a:noFill/>
                </a:ln>
                <a:solidFill>
                  <a:schemeClr val="tx1"/>
                </a:solidFill>
                <a:effectLst/>
                <a:latin typeface="Arial" panose="020B0604020202020204" pitchFamily="34" charset="0"/>
              </a:rPr>
              <a:t>Insight 4: Impact of Pre-existing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COVID-19 cases are categorized by underlying health conditions, with cardiovascular and respiratory diseases being more prevalent, emphasizing the need for monitoring and support during health crises.</a:t>
            </a:r>
          </a:p>
        </p:txBody>
      </p:sp>
      <p:sp>
        <p:nvSpPr>
          <p:cNvPr id="19" name="TextBox 18">
            <a:extLst>
              <a:ext uri="{FF2B5EF4-FFF2-40B4-BE49-F238E27FC236}">
                <a16:creationId xmlns:a16="http://schemas.microsoft.com/office/drawing/2014/main" id="{EAB1BD1A-90AA-179B-A8C7-6374F126E937}"/>
              </a:ext>
            </a:extLst>
          </p:cNvPr>
          <p:cNvSpPr txBox="1"/>
          <p:nvPr/>
        </p:nvSpPr>
        <p:spPr>
          <a:xfrm>
            <a:off x="1927411" y="1246967"/>
            <a:ext cx="6212541" cy="400110"/>
          </a:xfrm>
          <a:prstGeom prst="rect">
            <a:avLst/>
          </a:prstGeom>
          <a:noFill/>
        </p:spPr>
        <p:txBody>
          <a:bodyPr wrap="square" rtlCol="0">
            <a:spAutoFit/>
          </a:bodyPr>
          <a:lstStyle/>
          <a:p>
            <a:pPr marL="0" algn="l" rtl="0" eaLnBrk="1" latinLnBrk="0" hangingPunct="1">
              <a:spcBef>
                <a:spcPts val="0"/>
              </a:spcBef>
              <a:spcAft>
                <a:spcPts val="0"/>
              </a:spcAft>
            </a:pPr>
            <a:r>
              <a:rPr lang="en-US" sz="2000" b="1" kern="1200" dirty="0">
                <a:solidFill>
                  <a:srgbClr val="000000"/>
                </a:solidFill>
                <a:effectLst/>
                <a:latin typeface="Arial" panose="020B0604020202020204" pitchFamily="34" charset="0"/>
                <a:ea typeface="+mn-ea"/>
                <a:cs typeface="+mn-cs"/>
              </a:rPr>
              <a:t>Key Insights and Findings</a:t>
            </a:r>
            <a:endParaRPr lang="en-US" sz="2000" dirty="0">
              <a:effectLst/>
            </a:endParaRPr>
          </a:p>
        </p:txBody>
      </p:sp>
    </p:spTree>
    <p:extLst>
      <p:ext uri="{BB962C8B-B14F-4D97-AF65-F5344CB8AC3E}">
        <p14:creationId xmlns:p14="http://schemas.microsoft.com/office/powerpoint/2010/main" val="20651407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6 Types of Team-Building That Every Leader Must Know About">
            <a:extLst>
              <a:ext uri="{FF2B5EF4-FFF2-40B4-BE49-F238E27FC236}">
                <a16:creationId xmlns:a16="http://schemas.microsoft.com/office/drawing/2014/main" id="{3749799D-6243-2E73-BD2F-4351C0378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898" y="2440484"/>
            <a:ext cx="5634305" cy="31622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9BE8B0-7F52-D50D-0D58-3CB2D582FEA1}"/>
              </a:ext>
            </a:extLst>
          </p:cNvPr>
          <p:cNvSpPr txBox="1"/>
          <p:nvPr/>
        </p:nvSpPr>
        <p:spPr>
          <a:xfrm>
            <a:off x="1888368" y="1157981"/>
            <a:ext cx="1415196" cy="584775"/>
          </a:xfrm>
          <a:prstGeom prst="rect">
            <a:avLst/>
          </a:prstGeom>
          <a:noFill/>
        </p:spPr>
        <p:txBody>
          <a:bodyPr wrap="none" rtlCol="0">
            <a:spAutoFit/>
          </a:bodyPr>
          <a:lstStyle/>
          <a:p>
            <a:r>
              <a:rPr lang="en-US" sz="3200" dirty="0">
                <a:ln w="0"/>
                <a:effectLst>
                  <a:outerShdw blurRad="38100" dist="25400" dir="5400000" algn="ctr" rotWithShape="0">
                    <a:srgbClr val="6E747A">
                      <a:alpha val="43000"/>
                    </a:srgbClr>
                  </a:outerShdw>
                </a:effectLst>
                <a:latin typeface="Arial Black" panose="020B0A04020102020204" pitchFamily="34" charset="0"/>
              </a:rPr>
              <a:t>Team</a:t>
            </a:r>
          </a:p>
        </p:txBody>
      </p:sp>
      <p:sp>
        <p:nvSpPr>
          <p:cNvPr id="17" name="Freeform: Shape 16">
            <a:extLst>
              <a:ext uri="{FF2B5EF4-FFF2-40B4-BE49-F238E27FC236}">
                <a16:creationId xmlns:a16="http://schemas.microsoft.com/office/drawing/2014/main" id="{DD081467-6F7F-AB7F-6BED-FFE67E41360C}"/>
              </a:ext>
            </a:extLst>
          </p:cNvPr>
          <p:cNvSpPr/>
          <p:nvPr/>
        </p:nvSpPr>
        <p:spPr bwMode="auto">
          <a:xfrm>
            <a:off x="1314460" y="2467580"/>
            <a:ext cx="3678881" cy="1195781"/>
          </a:xfrm>
          <a:custGeom>
            <a:avLst/>
            <a:gdLst>
              <a:gd name="connsiteX0" fmla="*/ 559210 w 3135479"/>
              <a:gd name="connsiteY0" fmla="*/ 0 h 1084058"/>
              <a:gd name="connsiteX1" fmla="*/ 871870 w 3135479"/>
              <a:gd name="connsiteY1" fmla="*/ 92570 h 1084058"/>
              <a:gd name="connsiteX2" fmla="*/ 923425 w 3135479"/>
              <a:gd name="connsiteY2" fmla="*/ 133800 h 1084058"/>
              <a:gd name="connsiteX3" fmla="*/ 2996977 w 3135479"/>
              <a:gd name="connsiteY3" fmla="*/ 133800 h 1084058"/>
              <a:gd name="connsiteX4" fmla="*/ 3135479 w 3135479"/>
              <a:gd name="connsiteY4" fmla="*/ 272302 h 1084058"/>
              <a:gd name="connsiteX5" fmla="*/ 3135479 w 3135479"/>
              <a:gd name="connsiteY5" fmla="*/ 826295 h 1084058"/>
              <a:gd name="connsiteX6" fmla="*/ 2996977 w 3135479"/>
              <a:gd name="connsiteY6" fmla="*/ 964797 h 1084058"/>
              <a:gd name="connsiteX7" fmla="*/ 905245 w 3135479"/>
              <a:gd name="connsiteY7" fmla="*/ 964797 h 1084058"/>
              <a:gd name="connsiteX8" fmla="*/ 871870 w 3135479"/>
              <a:gd name="connsiteY8" fmla="*/ 991488 h 1084058"/>
              <a:gd name="connsiteX9" fmla="*/ 559210 w 3135479"/>
              <a:gd name="connsiteY9" fmla="*/ 1084058 h 1084058"/>
              <a:gd name="connsiteX10" fmla="*/ 446510 w 3135479"/>
              <a:gd name="connsiteY10" fmla="*/ 1073046 h 1084058"/>
              <a:gd name="connsiteX11" fmla="*/ 0 w 3135479"/>
              <a:gd name="connsiteY11" fmla="*/ 542029 h 1084058"/>
              <a:gd name="connsiteX12" fmla="*/ 559210 w 3135479"/>
              <a:gd name="connsiteY12" fmla="*/ 0 h 108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5479" h="1084058">
                <a:moveTo>
                  <a:pt x="559210" y="0"/>
                </a:moveTo>
                <a:cubicBezTo>
                  <a:pt x="675026" y="0"/>
                  <a:pt x="782619" y="34126"/>
                  <a:pt x="871870" y="92570"/>
                </a:cubicBezTo>
                <a:lnTo>
                  <a:pt x="923425" y="133800"/>
                </a:lnTo>
                <a:lnTo>
                  <a:pt x="2996977" y="133800"/>
                </a:lnTo>
                <a:cubicBezTo>
                  <a:pt x="3073470" y="133800"/>
                  <a:pt x="3135479" y="195809"/>
                  <a:pt x="3135479" y="272302"/>
                </a:cubicBezTo>
                <a:lnTo>
                  <a:pt x="3135479" y="826295"/>
                </a:lnTo>
                <a:cubicBezTo>
                  <a:pt x="3135479" y="902788"/>
                  <a:pt x="3073470" y="964797"/>
                  <a:pt x="2996977" y="964797"/>
                </a:cubicBezTo>
                <a:lnTo>
                  <a:pt x="905245" y="964797"/>
                </a:lnTo>
                <a:lnTo>
                  <a:pt x="871870" y="991488"/>
                </a:lnTo>
                <a:cubicBezTo>
                  <a:pt x="782619" y="1049932"/>
                  <a:pt x="675026" y="1084058"/>
                  <a:pt x="559210" y="1084058"/>
                </a:cubicBezTo>
                <a:cubicBezTo>
                  <a:pt x="520605" y="1084058"/>
                  <a:pt x="482913" y="1080266"/>
                  <a:pt x="446510" y="1073046"/>
                </a:cubicBezTo>
                <a:cubicBezTo>
                  <a:pt x="191687" y="1022504"/>
                  <a:pt x="0" y="803964"/>
                  <a:pt x="0" y="542029"/>
                </a:cubicBezTo>
                <a:cubicBezTo>
                  <a:pt x="0" y="242675"/>
                  <a:pt x="250367" y="0"/>
                  <a:pt x="559210" y="0"/>
                </a:cubicBezTo>
                <a:close/>
              </a:path>
            </a:pathLst>
          </a:cu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endParaRPr lang="en-US" sz="2400" dirty="0"/>
          </a:p>
        </p:txBody>
      </p:sp>
      <p:pic>
        <p:nvPicPr>
          <p:cNvPr id="7" name="Graphic 6" descr="Female Profile">
            <a:extLst>
              <a:ext uri="{FF2B5EF4-FFF2-40B4-BE49-F238E27FC236}">
                <a16:creationId xmlns:a16="http://schemas.microsoft.com/office/drawing/2014/main" id="{0702E7E9-73A0-AA51-2661-A15EA2976F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1168" y="2608270"/>
            <a:ext cx="914400" cy="914400"/>
          </a:xfrm>
          <a:prstGeom prst="rect">
            <a:avLst/>
          </a:prstGeom>
        </p:spPr>
      </p:pic>
      <p:sp>
        <p:nvSpPr>
          <p:cNvPr id="18" name="TextBox 17">
            <a:extLst>
              <a:ext uri="{FF2B5EF4-FFF2-40B4-BE49-F238E27FC236}">
                <a16:creationId xmlns:a16="http://schemas.microsoft.com/office/drawing/2014/main" id="{207A410C-EACD-2F93-B658-E2F4EC164412}"/>
              </a:ext>
            </a:extLst>
          </p:cNvPr>
          <p:cNvSpPr txBox="1"/>
          <p:nvPr/>
        </p:nvSpPr>
        <p:spPr>
          <a:xfrm>
            <a:off x="2327638" y="2866813"/>
            <a:ext cx="2768616" cy="646331"/>
          </a:xfrm>
          <a:prstGeom prst="rect">
            <a:avLst/>
          </a:prstGeom>
          <a:noFill/>
        </p:spPr>
        <p:txBody>
          <a:bodyPr wrap="square" rtlCol="0">
            <a:spAutoFit/>
          </a:bodyPr>
          <a:lstStyle/>
          <a:p>
            <a:r>
              <a:rPr lang="en-US" sz="1800" dirty="0"/>
              <a:t>Menna Wesam </a:t>
            </a:r>
            <a:r>
              <a:rPr lang="en-US" sz="1800" dirty="0" err="1"/>
              <a:t>Alsaeed</a:t>
            </a:r>
            <a:endParaRPr lang="en-US" sz="1800" dirty="0"/>
          </a:p>
          <a:p>
            <a:endParaRPr lang="en-US" dirty="0"/>
          </a:p>
        </p:txBody>
      </p:sp>
      <p:sp>
        <p:nvSpPr>
          <p:cNvPr id="21" name="Freeform: Shape 20">
            <a:extLst>
              <a:ext uri="{FF2B5EF4-FFF2-40B4-BE49-F238E27FC236}">
                <a16:creationId xmlns:a16="http://schemas.microsoft.com/office/drawing/2014/main" id="{F8FA8ECD-8365-1B3B-711E-61D9DA1AAC0E}"/>
              </a:ext>
            </a:extLst>
          </p:cNvPr>
          <p:cNvSpPr/>
          <p:nvPr/>
        </p:nvSpPr>
        <p:spPr bwMode="auto">
          <a:xfrm>
            <a:off x="1314460" y="4256458"/>
            <a:ext cx="3678881" cy="1195781"/>
          </a:xfrm>
          <a:custGeom>
            <a:avLst/>
            <a:gdLst>
              <a:gd name="connsiteX0" fmla="*/ 559210 w 3135479"/>
              <a:gd name="connsiteY0" fmla="*/ 0 h 1084058"/>
              <a:gd name="connsiteX1" fmla="*/ 871870 w 3135479"/>
              <a:gd name="connsiteY1" fmla="*/ 92570 h 1084058"/>
              <a:gd name="connsiteX2" fmla="*/ 923425 w 3135479"/>
              <a:gd name="connsiteY2" fmla="*/ 133800 h 1084058"/>
              <a:gd name="connsiteX3" fmla="*/ 2996977 w 3135479"/>
              <a:gd name="connsiteY3" fmla="*/ 133800 h 1084058"/>
              <a:gd name="connsiteX4" fmla="*/ 3135479 w 3135479"/>
              <a:gd name="connsiteY4" fmla="*/ 272302 h 1084058"/>
              <a:gd name="connsiteX5" fmla="*/ 3135479 w 3135479"/>
              <a:gd name="connsiteY5" fmla="*/ 826295 h 1084058"/>
              <a:gd name="connsiteX6" fmla="*/ 2996977 w 3135479"/>
              <a:gd name="connsiteY6" fmla="*/ 964797 h 1084058"/>
              <a:gd name="connsiteX7" fmla="*/ 905245 w 3135479"/>
              <a:gd name="connsiteY7" fmla="*/ 964797 h 1084058"/>
              <a:gd name="connsiteX8" fmla="*/ 871870 w 3135479"/>
              <a:gd name="connsiteY8" fmla="*/ 991488 h 1084058"/>
              <a:gd name="connsiteX9" fmla="*/ 559210 w 3135479"/>
              <a:gd name="connsiteY9" fmla="*/ 1084058 h 1084058"/>
              <a:gd name="connsiteX10" fmla="*/ 446510 w 3135479"/>
              <a:gd name="connsiteY10" fmla="*/ 1073046 h 1084058"/>
              <a:gd name="connsiteX11" fmla="*/ 0 w 3135479"/>
              <a:gd name="connsiteY11" fmla="*/ 542029 h 1084058"/>
              <a:gd name="connsiteX12" fmla="*/ 559210 w 3135479"/>
              <a:gd name="connsiteY12" fmla="*/ 0 h 108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5479" h="1084058">
                <a:moveTo>
                  <a:pt x="559210" y="0"/>
                </a:moveTo>
                <a:cubicBezTo>
                  <a:pt x="675026" y="0"/>
                  <a:pt x="782619" y="34126"/>
                  <a:pt x="871870" y="92570"/>
                </a:cubicBezTo>
                <a:lnTo>
                  <a:pt x="923425" y="133800"/>
                </a:lnTo>
                <a:lnTo>
                  <a:pt x="2996977" y="133800"/>
                </a:lnTo>
                <a:cubicBezTo>
                  <a:pt x="3073470" y="133800"/>
                  <a:pt x="3135479" y="195809"/>
                  <a:pt x="3135479" y="272302"/>
                </a:cubicBezTo>
                <a:lnTo>
                  <a:pt x="3135479" y="826295"/>
                </a:lnTo>
                <a:cubicBezTo>
                  <a:pt x="3135479" y="902788"/>
                  <a:pt x="3073470" y="964797"/>
                  <a:pt x="2996977" y="964797"/>
                </a:cubicBezTo>
                <a:lnTo>
                  <a:pt x="905245" y="964797"/>
                </a:lnTo>
                <a:lnTo>
                  <a:pt x="871870" y="991488"/>
                </a:lnTo>
                <a:cubicBezTo>
                  <a:pt x="782619" y="1049932"/>
                  <a:pt x="675026" y="1084058"/>
                  <a:pt x="559210" y="1084058"/>
                </a:cubicBezTo>
                <a:cubicBezTo>
                  <a:pt x="520605" y="1084058"/>
                  <a:pt x="482913" y="1080266"/>
                  <a:pt x="446510" y="1073046"/>
                </a:cubicBezTo>
                <a:cubicBezTo>
                  <a:pt x="191687" y="1022504"/>
                  <a:pt x="0" y="803964"/>
                  <a:pt x="0" y="542029"/>
                </a:cubicBezTo>
                <a:cubicBezTo>
                  <a:pt x="0" y="242675"/>
                  <a:pt x="250367" y="0"/>
                  <a:pt x="559210" y="0"/>
                </a:cubicBezTo>
                <a:close/>
              </a:path>
            </a:pathLst>
          </a:cu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endParaRPr lang="en-US" sz="2400" dirty="0"/>
          </a:p>
        </p:txBody>
      </p:sp>
      <p:pic>
        <p:nvPicPr>
          <p:cNvPr id="19" name="Graphic 18" descr="Female Profile">
            <a:extLst>
              <a:ext uri="{FF2B5EF4-FFF2-40B4-BE49-F238E27FC236}">
                <a16:creationId xmlns:a16="http://schemas.microsoft.com/office/drawing/2014/main" id="{E9859527-CD6B-BE25-F42F-F5D2F2D87D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1169" y="4374575"/>
            <a:ext cx="914400" cy="914400"/>
          </a:xfrm>
          <a:prstGeom prst="rect">
            <a:avLst/>
          </a:prstGeom>
        </p:spPr>
      </p:pic>
      <p:sp>
        <p:nvSpPr>
          <p:cNvPr id="20" name="TextBox 19">
            <a:extLst>
              <a:ext uri="{FF2B5EF4-FFF2-40B4-BE49-F238E27FC236}">
                <a16:creationId xmlns:a16="http://schemas.microsoft.com/office/drawing/2014/main" id="{BD2C0271-1B69-D34D-5A70-4E819BA64050}"/>
              </a:ext>
            </a:extLst>
          </p:cNvPr>
          <p:cNvSpPr txBox="1"/>
          <p:nvPr/>
        </p:nvSpPr>
        <p:spPr>
          <a:xfrm>
            <a:off x="2224726" y="4615815"/>
            <a:ext cx="2768616" cy="369332"/>
          </a:xfrm>
          <a:prstGeom prst="rect">
            <a:avLst/>
          </a:prstGeom>
          <a:noFill/>
        </p:spPr>
        <p:txBody>
          <a:bodyPr wrap="square" rtlCol="0">
            <a:spAutoFit/>
          </a:bodyPr>
          <a:lstStyle/>
          <a:p>
            <a:pPr algn="ctr"/>
            <a:r>
              <a:rPr lang="en-US" sz="1800" dirty="0"/>
              <a:t>Walaa Hamdi </a:t>
            </a:r>
            <a:r>
              <a:rPr lang="en-US" sz="1800" dirty="0" err="1"/>
              <a:t>Sheta</a:t>
            </a:r>
            <a:endParaRPr lang="en-US" sz="1800" dirty="0"/>
          </a:p>
        </p:txBody>
      </p:sp>
    </p:spTree>
    <p:extLst>
      <p:ext uri="{BB962C8B-B14F-4D97-AF65-F5344CB8AC3E}">
        <p14:creationId xmlns:p14="http://schemas.microsoft.com/office/powerpoint/2010/main" val="253426552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Covid-19 years in facts and figures | mnAi">
            <a:extLst>
              <a:ext uri="{FF2B5EF4-FFF2-40B4-BE49-F238E27FC236}">
                <a16:creationId xmlns:a16="http://schemas.microsoft.com/office/drawing/2014/main" id="{B9B4E43E-3093-D146-05B7-9CDBB4AB5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476997" y="1143002"/>
            <a:ext cx="6858003" cy="45720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FEB1085-C8AB-F884-A7B0-879E523450B2}"/>
              </a:ext>
            </a:extLst>
          </p:cNvPr>
          <p:cNvSpPr txBox="1"/>
          <p:nvPr/>
        </p:nvSpPr>
        <p:spPr>
          <a:xfrm>
            <a:off x="1985792" y="1089144"/>
            <a:ext cx="4639540" cy="646331"/>
          </a:xfrm>
          <a:prstGeom prst="rect">
            <a:avLst/>
          </a:prstGeom>
          <a:noFill/>
        </p:spPr>
        <p:txBody>
          <a:bodyPr wrap="none" rtlCol="0">
            <a:spAutoFit/>
          </a:bodyPr>
          <a:lstStyle/>
          <a:p>
            <a:r>
              <a:rPr lang="en-US" sz="3600" dirty="0">
                <a:ln w="0"/>
                <a:effectLst>
                  <a:outerShdw blurRad="38100" dist="19050" dir="2700000" algn="tl" rotWithShape="0">
                    <a:schemeClr val="dk1">
                      <a:alpha val="40000"/>
                    </a:schemeClr>
                  </a:outerShdw>
                </a:effectLst>
                <a:latin typeface="Arial Black" panose="020B0A04020102020204" pitchFamily="34" charset="0"/>
              </a:rPr>
              <a:t>Covid-19 Analysis</a:t>
            </a:r>
          </a:p>
        </p:txBody>
      </p:sp>
      <p:sp>
        <p:nvSpPr>
          <p:cNvPr id="2" name="Rectangle 1">
            <a:extLst>
              <a:ext uri="{FF2B5EF4-FFF2-40B4-BE49-F238E27FC236}">
                <a16:creationId xmlns:a16="http://schemas.microsoft.com/office/drawing/2014/main" id="{6E573148-36FB-4B73-9B87-4070FD148D93}"/>
              </a:ext>
            </a:extLst>
          </p:cNvPr>
          <p:cNvSpPr>
            <a:spLocks noChangeArrowheads="1"/>
          </p:cNvSpPr>
          <p:nvPr/>
        </p:nvSpPr>
        <p:spPr bwMode="auto">
          <a:xfrm>
            <a:off x="412377" y="2675895"/>
            <a:ext cx="6456218"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presentation analyzes COVID-19 data, focusing on trends, regional impacts, and actionable insights for public health strategies. It uses data from infection rates, vaccination progress, and demographic details to understand pandemic factors and identify improvement opportunities. The insights will guide decision-makers in mitigating the virus's impact and preparing for future public health challenges.</a:t>
            </a:r>
          </a:p>
        </p:txBody>
      </p:sp>
    </p:spTree>
    <p:extLst>
      <p:ext uri="{BB962C8B-B14F-4D97-AF65-F5344CB8AC3E}">
        <p14:creationId xmlns:p14="http://schemas.microsoft.com/office/powerpoint/2010/main" val="24851703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05342-6C17-EA1D-F91F-5E6545FEEF66}"/>
              </a:ext>
            </a:extLst>
          </p:cNvPr>
          <p:cNvSpPr>
            <a:spLocks noGrp="1"/>
          </p:cNvSpPr>
          <p:nvPr>
            <p:ph idx="1"/>
          </p:nvPr>
        </p:nvSpPr>
        <p:spPr>
          <a:xfrm>
            <a:off x="1671795" y="1292560"/>
            <a:ext cx="7230158" cy="446592"/>
          </a:xfrm>
        </p:spPr>
        <p:txBody>
          <a:bodyPr>
            <a:noAutofit/>
          </a:bodyPr>
          <a:lstStyle/>
          <a:p>
            <a:r>
              <a:rPr lang="en-US" dirty="0">
                <a:ln w="0"/>
                <a:latin typeface="Arial Black" panose="020B0A04020102020204" pitchFamily="34" charset="0"/>
                <a:cs typeface="Arial" panose="020B0604020202020204" pitchFamily="34" charset="0"/>
              </a:rPr>
              <a:t>Introduction</a:t>
            </a:r>
            <a:endParaRPr lang="en-US" dirty="0">
              <a:ln w="0"/>
              <a:solidFill>
                <a:schemeClr val="accent1"/>
              </a:solidFill>
              <a:latin typeface="Arial Black" panose="020B0A040201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08BBF3AD-758A-2162-B9EA-CF8677118E7B}"/>
              </a:ext>
            </a:extLst>
          </p:cNvPr>
          <p:cNvSpPr>
            <a:spLocks noChangeArrowheads="1"/>
          </p:cNvSpPr>
          <p:nvPr/>
        </p:nvSpPr>
        <p:spPr bwMode="auto">
          <a:xfrm>
            <a:off x="1142475" y="2678313"/>
            <a:ext cx="9668960" cy="188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analysis examines the COVID-19 pandemic, focusing on key health metrics like cases, recoveries, and deaths. It explores the impact of health conditions by sex and age, filtering to inform public health responses and identify vulnerable demographics.</a:t>
            </a:r>
          </a:p>
        </p:txBody>
      </p:sp>
    </p:spTree>
    <p:extLst>
      <p:ext uri="{BB962C8B-B14F-4D97-AF65-F5344CB8AC3E}">
        <p14:creationId xmlns:p14="http://schemas.microsoft.com/office/powerpoint/2010/main" val="327913709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extLst>
                  <p:ext uri="{D42A27DB-BD31-4B8C-83A1-F6EECF244321}">
                    <p14:modId xmlns:p14="http://schemas.microsoft.com/office/powerpoint/2010/main" val="1216438771"/>
                  </p:ext>
                </p:extLst>
              </p:nvPr>
            </p:nvGraphicFramePr>
            <p:xfrm>
              <a:off x="0" y="914401"/>
              <a:ext cx="12192000" cy="59436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0" y="914401"/>
                <a:ext cx="12192000" cy="5943600"/>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5298-D59B-94AE-2D57-0B517CAD276E}"/>
              </a:ext>
            </a:extLst>
          </p:cNvPr>
          <p:cNvSpPr>
            <a:spLocks noGrp="1"/>
          </p:cNvSpPr>
          <p:nvPr>
            <p:ph type="title"/>
          </p:nvPr>
        </p:nvSpPr>
        <p:spPr>
          <a:xfrm>
            <a:off x="1876368" y="1028848"/>
            <a:ext cx="3601068" cy="766781"/>
          </a:xfrm>
        </p:spPr>
        <p:txBody>
          <a:bodyPr/>
          <a:lstStyle/>
          <a:p>
            <a:r>
              <a:rPr lang="en-US" sz="3200" dirty="0">
                <a:ln w="0"/>
                <a:solidFill>
                  <a:schemeClr val="tx1"/>
                </a:solidFill>
                <a:latin typeface="Arial Black" panose="020B0A04020102020204" pitchFamily="34" charset="0"/>
              </a:rPr>
              <a:t>Objectives</a:t>
            </a:r>
            <a:r>
              <a:rPr lang="en-US" sz="3200" dirty="0">
                <a:ln w="0"/>
                <a:effectLst>
                  <a:outerShdw blurRad="38100" dist="19050" dir="2700000" algn="tl" rotWithShape="0">
                    <a:schemeClr val="dk1">
                      <a:alpha val="40000"/>
                    </a:schemeClr>
                  </a:outerShdw>
                </a:effectLst>
                <a:latin typeface="Arial Black" panose="020B0A04020102020204" pitchFamily="34" charset="0"/>
              </a:rPr>
              <a:t> </a:t>
            </a:r>
          </a:p>
        </p:txBody>
      </p:sp>
      <p:sp>
        <p:nvSpPr>
          <p:cNvPr id="3" name="TextBox 2">
            <a:extLst>
              <a:ext uri="{FF2B5EF4-FFF2-40B4-BE49-F238E27FC236}">
                <a16:creationId xmlns:a16="http://schemas.microsoft.com/office/drawing/2014/main" id="{4623421B-7482-DEA9-B0A5-96FD05858F17}"/>
              </a:ext>
            </a:extLst>
          </p:cNvPr>
          <p:cNvSpPr txBox="1"/>
          <p:nvPr/>
        </p:nvSpPr>
        <p:spPr>
          <a:xfrm>
            <a:off x="1030942" y="2238132"/>
            <a:ext cx="4661647" cy="2031325"/>
          </a:xfrm>
          <a:prstGeom prst="rect">
            <a:avLst/>
          </a:prstGeom>
          <a:noFill/>
        </p:spPr>
        <p:txBody>
          <a:bodyPr wrap="square" rtlCol="0">
            <a:spAutoFit/>
          </a:bodyPr>
          <a:lstStyle/>
          <a:p>
            <a:pPr algn="just"/>
            <a:r>
              <a:rPr lang="en-US" sz="1800" b="1" dirty="0">
                <a:solidFill>
                  <a:schemeClr val="tx1"/>
                </a:solidFill>
                <a:latin typeface="Arial" panose="020B0604020202020204" pitchFamily="34" charset="0"/>
                <a:cs typeface="Arial" panose="020B0604020202020204" pitchFamily="34" charset="0"/>
              </a:rPr>
              <a:t>  Objective 1</a:t>
            </a:r>
            <a:endParaRPr lang="ar-EG" sz="1800" b="1" dirty="0">
              <a:solidFill>
                <a:schemeClr val="tx1"/>
              </a:solidFill>
              <a:latin typeface="Arial" panose="020B0604020202020204" pitchFamily="34" charset="0"/>
              <a:cs typeface="Arial" panose="020B0604020202020204" pitchFamily="34" charset="0"/>
            </a:endParaRPr>
          </a:p>
          <a:p>
            <a:pPr algn="just"/>
            <a:br>
              <a:rPr lang="en-US" sz="1800" dirty="0">
                <a:solidFill>
                  <a:schemeClr val="tx1"/>
                </a:solidFill>
                <a:latin typeface="Arial" panose="020B0604020202020204" pitchFamily="34" charset="0"/>
                <a:cs typeface="Arial" panose="020B0604020202020204" pitchFamily="34" charset="0"/>
              </a:rPr>
            </a:br>
            <a:r>
              <a:rPr lang="en-US" sz="1800" b="0" dirty="0">
                <a:solidFill>
                  <a:schemeClr val="tx1"/>
                </a:solidFill>
                <a:latin typeface="Arial" panose="020B0604020202020204" pitchFamily="34" charset="0"/>
                <a:cs typeface="Arial" panose="020B0604020202020204" pitchFamily="34" charset="0"/>
              </a:rPr>
              <a:t>Assess the overall impact of COVID-19 by examining key metrics: total confirmed cases, recoveries, active cases, and deaths, with a breakdown by demographic groups such as age and sex.</a:t>
            </a:r>
          </a:p>
        </p:txBody>
      </p:sp>
      <p:sp>
        <p:nvSpPr>
          <p:cNvPr id="5" name="TextBox 4">
            <a:extLst>
              <a:ext uri="{FF2B5EF4-FFF2-40B4-BE49-F238E27FC236}">
                <a16:creationId xmlns:a16="http://schemas.microsoft.com/office/drawing/2014/main" id="{DB910F95-2FFB-A5CD-BA35-B0FA80D4B3D8}"/>
              </a:ext>
            </a:extLst>
          </p:cNvPr>
          <p:cNvSpPr txBox="1"/>
          <p:nvPr/>
        </p:nvSpPr>
        <p:spPr>
          <a:xfrm>
            <a:off x="914396" y="4420123"/>
            <a:ext cx="5396753" cy="2308324"/>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Arial" panose="020B0604020202020204" pitchFamily="34" charset="0"/>
                <a:cs typeface="Arial" panose="020B0604020202020204" pitchFamily="34" charset="0"/>
              </a:rPr>
              <a:t>   Objective 2</a:t>
            </a:r>
            <a:endParaRPr lang="ar-EG" sz="1800" b="1" dirty="0">
              <a:solidFill>
                <a:schemeClr val="tx1"/>
              </a:solidFill>
              <a:latin typeface="Arial" panose="020B0604020202020204" pitchFamily="34" charset="0"/>
              <a:cs typeface="Arial" panose="020B0604020202020204" pitchFamily="34"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Analyze the relationships between COVID-19 and underlying health conditions, including Gastrointestinal, Respiratory, Cardiovascular diseases, and Immunocompromised status, to understand how pre-existing conditions influenced outcomes.</a:t>
            </a:r>
          </a:p>
        </p:txBody>
      </p:sp>
      <p:sp>
        <p:nvSpPr>
          <p:cNvPr id="6" name="TextBox 5">
            <a:extLst>
              <a:ext uri="{FF2B5EF4-FFF2-40B4-BE49-F238E27FC236}">
                <a16:creationId xmlns:a16="http://schemas.microsoft.com/office/drawing/2014/main" id="{ABC934EE-75CD-8403-2C20-2C94CCDC93A4}"/>
              </a:ext>
            </a:extLst>
          </p:cNvPr>
          <p:cNvSpPr txBox="1"/>
          <p:nvPr/>
        </p:nvSpPr>
        <p:spPr>
          <a:xfrm>
            <a:off x="6857997" y="2229565"/>
            <a:ext cx="4661647" cy="2308324"/>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Arial" panose="020B0604020202020204" pitchFamily="34" charset="0"/>
                <a:cs typeface="Arial" panose="020B0604020202020204" pitchFamily="34" charset="0"/>
              </a:rPr>
              <a:t>Objective 3</a:t>
            </a:r>
            <a:endParaRPr lang="ar-EG" sz="1800" b="1" dirty="0">
              <a:solidFill>
                <a:schemeClr val="tx1"/>
              </a:solidFill>
              <a:latin typeface="Arial" panose="020B0604020202020204" pitchFamily="34" charset="0"/>
              <a:cs typeface="Arial" panose="020B0604020202020204" pitchFamily="34"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br>
              <a:rPr lang="en-US" sz="1800" dirty="0">
                <a:solidFill>
                  <a:schemeClr val="tx1"/>
                </a:solidFill>
                <a:latin typeface="Arial" panose="020B0604020202020204" pitchFamily="34" charset="0"/>
                <a:cs typeface="Arial" panose="020B0604020202020204" pitchFamily="34" charset="0"/>
              </a:rPr>
            </a:br>
            <a:r>
              <a:rPr lang="en-US" sz="1800" b="0" dirty="0">
                <a:solidFill>
                  <a:schemeClr val="tx1"/>
                </a:solidFill>
                <a:latin typeface="Arial" panose="020B0604020202020204" pitchFamily="34" charset="0"/>
                <a:cs typeface="Arial" panose="020B0604020202020204" pitchFamily="34" charset="0"/>
              </a:rPr>
              <a:t>Examine the distribution of severe cases (such as those requiring ICU treatment) by sex and age, highlighting key risk factors that contributed to severe disease progression.</a:t>
            </a:r>
          </a:p>
          <a:p>
            <a:endParaRPr lang="en-US" dirty="0"/>
          </a:p>
        </p:txBody>
      </p:sp>
      <p:sp>
        <p:nvSpPr>
          <p:cNvPr id="9" name="TextBox 8">
            <a:extLst>
              <a:ext uri="{FF2B5EF4-FFF2-40B4-BE49-F238E27FC236}">
                <a16:creationId xmlns:a16="http://schemas.microsoft.com/office/drawing/2014/main" id="{5654B1F1-2D9E-486E-2E2D-3AF852E24BED}"/>
              </a:ext>
            </a:extLst>
          </p:cNvPr>
          <p:cNvSpPr txBox="1"/>
          <p:nvPr/>
        </p:nvSpPr>
        <p:spPr>
          <a:xfrm>
            <a:off x="6857997" y="4430137"/>
            <a:ext cx="4993343" cy="2298310"/>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Arial" panose="020B0604020202020204" pitchFamily="34" charset="0"/>
                <a:cs typeface="Arial" panose="020B0604020202020204" pitchFamily="34" charset="0"/>
              </a:rPr>
              <a:t>Objective 4</a:t>
            </a:r>
            <a:endParaRPr lang="ar-EG" sz="1800" b="1" dirty="0">
              <a:solidFill>
                <a:schemeClr val="tx1"/>
              </a:solidFill>
              <a:latin typeface="Arial" panose="020B0604020202020204" pitchFamily="34" charset="0"/>
              <a:cs typeface="Arial" panose="020B0604020202020204" pitchFamily="34"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Provide actionable insights on how public health policies can be optimized to protect vulnerable populations and improve health outcomes in future pandemics, with a focus on targeted interventions for high-risk groups.</a:t>
            </a:r>
          </a:p>
          <a:p>
            <a:endParaRPr lang="en-US" dirty="0"/>
          </a:p>
        </p:txBody>
      </p:sp>
      <p:sp>
        <p:nvSpPr>
          <p:cNvPr id="10" name="TextBox 9">
            <a:extLst>
              <a:ext uri="{FF2B5EF4-FFF2-40B4-BE49-F238E27FC236}">
                <a16:creationId xmlns:a16="http://schemas.microsoft.com/office/drawing/2014/main" id="{2BC3FA80-C2CC-DFCC-59C8-9B264A18117F}"/>
              </a:ext>
            </a:extLst>
          </p:cNvPr>
          <p:cNvSpPr txBox="1"/>
          <p:nvPr/>
        </p:nvSpPr>
        <p:spPr>
          <a:xfrm>
            <a:off x="712691" y="2238132"/>
            <a:ext cx="403411" cy="40011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95143AEA-9480-C0EF-8CFA-F37863385CFA}"/>
              </a:ext>
            </a:extLst>
          </p:cNvPr>
          <p:cNvSpPr txBox="1"/>
          <p:nvPr/>
        </p:nvSpPr>
        <p:spPr>
          <a:xfrm>
            <a:off x="712689" y="4420649"/>
            <a:ext cx="403411" cy="40011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a:t>
            </a:r>
            <a:endParaRPr lang="en-US" sz="2000" dirty="0"/>
          </a:p>
        </p:txBody>
      </p:sp>
      <p:sp>
        <p:nvSpPr>
          <p:cNvPr id="12" name="TextBox 11">
            <a:extLst>
              <a:ext uri="{FF2B5EF4-FFF2-40B4-BE49-F238E27FC236}">
                <a16:creationId xmlns:a16="http://schemas.microsoft.com/office/drawing/2014/main" id="{97EE1923-02E4-2D4E-5E5E-ABDB6226559E}"/>
              </a:ext>
            </a:extLst>
          </p:cNvPr>
          <p:cNvSpPr txBox="1"/>
          <p:nvPr/>
        </p:nvSpPr>
        <p:spPr>
          <a:xfrm>
            <a:off x="6382869" y="4423250"/>
            <a:ext cx="403411" cy="40011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4</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6B279C11-0BFC-C601-2E7F-35A45B44A03D}"/>
              </a:ext>
            </a:extLst>
          </p:cNvPr>
          <p:cNvSpPr txBox="1"/>
          <p:nvPr/>
        </p:nvSpPr>
        <p:spPr>
          <a:xfrm>
            <a:off x="6382869" y="2238132"/>
            <a:ext cx="403411" cy="40011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a:t>
            </a:r>
            <a:endParaRPr 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02221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25">
            <a:extLst>
              <a:ext uri="{FF2B5EF4-FFF2-40B4-BE49-F238E27FC236}">
                <a16:creationId xmlns:a16="http://schemas.microsoft.com/office/drawing/2014/main" id="{0BEBC48B-4267-7113-72EE-44576EF0CC71}"/>
              </a:ext>
            </a:extLst>
          </p:cNvPr>
          <p:cNvGraphicFramePr>
            <a:graphicFrameLocks noGrp="1"/>
          </p:cNvGraphicFramePr>
          <p:nvPr/>
        </p:nvGraphicFramePr>
        <p:xfrm>
          <a:off x="1218962" y="3613219"/>
          <a:ext cx="4363311" cy="3092380"/>
        </p:xfrm>
        <a:graphic>
          <a:graphicData uri="http://schemas.openxmlformats.org/drawingml/2006/table">
            <a:tbl>
              <a:tblPr firstRow="1" bandRow="1">
                <a:tableStyleId>{5C22544A-7EE6-4342-B048-85BDC9FD1C3A}</a:tableStyleId>
              </a:tblPr>
              <a:tblGrid>
                <a:gridCol w="4363311">
                  <a:extLst>
                    <a:ext uri="{9D8B030D-6E8A-4147-A177-3AD203B41FA5}">
                      <a16:colId xmlns:a16="http://schemas.microsoft.com/office/drawing/2014/main" val="179089010"/>
                    </a:ext>
                  </a:extLst>
                </a:gridCol>
              </a:tblGrid>
              <a:tr h="3092380">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u="none" strike="noStrike" cap="none" normalizeH="0" baseline="0" dirty="0">
                          <a:ln>
                            <a:noFill/>
                          </a:ln>
                          <a:solidFill>
                            <a:schemeClr val="tx1"/>
                          </a:solidFill>
                          <a:effectLst/>
                        </a:rPr>
                        <a:t>Total</a:t>
                      </a:r>
                      <a:r>
                        <a:rPr kumimoji="0" lang="ar-EG" altLang="en-US" sz="1800" b="1" u="none" strike="noStrike" cap="none" normalizeH="0" baseline="0" dirty="0">
                          <a:ln>
                            <a:noFill/>
                          </a:ln>
                          <a:solidFill>
                            <a:schemeClr val="tx1"/>
                          </a:solidFill>
                          <a:effectLst/>
                        </a:rPr>
                        <a:t> </a:t>
                      </a:r>
                      <a:r>
                        <a:rPr kumimoji="0" lang="en-US" altLang="en-US" sz="1800" b="1" u="none" strike="noStrike" cap="none" normalizeH="0" baseline="0" dirty="0">
                          <a:ln>
                            <a:noFill/>
                          </a:ln>
                          <a:solidFill>
                            <a:schemeClr val="tx1"/>
                          </a:solidFill>
                          <a:effectLst/>
                        </a:rPr>
                        <a:t>Deaths</a:t>
                      </a:r>
                      <a:endParaRPr kumimoji="0" lang="ar-EG" altLang="en-US" sz="1800" b="1"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u="none" strike="noStrike" cap="none" normalizeH="0" baseline="0" dirty="0">
                          <a:ln>
                            <a:noFill/>
                          </a:ln>
                          <a:solidFill>
                            <a:schemeClr val="tx1"/>
                          </a:solidFill>
                          <a:effectLst/>
                        </a:rPr>
                      </a:br>
                      <a:r>
                        <a:rPr kumimoji="0" lang="en-US" altLang="en-US" sz="1800" b="0" u="none" strike="noStrike" cap="none" normalizeH="0" baseline="0" dirty="0">
                          <a:ln>
                            <a:noFill/>
                          </a:ln>
                          <a:solidFill>
                            <a:schemeClr val="tx1"/>
                          </a:solidFill>
                          <a:effectLst/>
                        </a:rPr>
                        <a:t>The cumulative number of deaths attributed to COVID-19 during the analysis period, providing an important measure of the virus's fatal impact across different regions and demographics.</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1925725"/>
                  </a:ext>
                </a:extLst>
              </a:tr>
            </a:tbl>
          </a:graphicData>
        </a:graphic>
      </p:graphicFrame>
      <p:graphicFrame>
        <p:nvGraphicFramePr>
          <p:cNvPr id="27" name="Table 26">
            <a:extLst>
              <a:ext uri="{FF2B5EF4-FFF2-40B4-BE49-F238E27FC236}">
                <a16:creationId xmlns:a16="http://schemas.microsoft.com/office/drawing/2014/main" id="{CC6D5911-7657-5E1C-5DED-733B4C92E594}"/>
              </a:ext>
            </a:extLst>
          </p:cNvPr>
          <p:cNvGraphicFramePr>
            <a:graphicFrameLocks noGrp="1"/>
          </p:cNvGraphicFramePr>
          <p:nvPr/>
        </p:nvGraphicFramePr>
        <p:xfrm>
          <a:off x="6440841" y="3613220"/>
          <a:ext cx="4363311" cy="3092379"/>
        </p:xfrm>
        <a:graphic>
          <a:graphicData uri="http://schemas.openxmlformats.org/drawingml/2006/table">
            <a:tbl>
              <a:tblPr firstRow="1" bandRow="1">
                <a:tableStyleId>{5C22544A-7EE6-4342-B048-85BDC9FD1C3A}</a:tableStyleId>
              </a:tblPr>
              <a:tblGrid>
                <a:gridCol w="4363311">
                  <a:extLst>
                    <a:ext uri="{9D8B030D-6E8A-4147-A177-3AD203B41FA5}">
                      <a16:colId xmlns:a16="http://schemas.microsoft.com/office/drawing/2014/main" val="179089010"/>
                    </a:ext>
                  </a:extLst>
                </a:gridCol>
              </a:tblGrid>
              <a:tr h="3092379">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Total Active Cases</a:t>
                      </a:r>
                      <a:endParaRPr kumimoji="0" lang="ar-EG"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number of ongoing COVID-19 cases, representing individuals who are currently infected. This metric provides insight into the current strain on healthcare systems and the potential risk of further transmission.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1925725"/>
                  </a:ext>
                </a:extLst>
              </a:tr>
            </a:tbl>
          </a:graphicData>
        </a:graphic>
      </p:graphicFrame>
      <p:sp>
        <p:nvSpPr>
          <p:cNvPr id="3" name="Rectangle: Rounded Corners 2">
            <a:extLst>
              <a:ext uri="{FF2B5EF4-FFF2-40B4-BE49-F238E27FC236}">
                <a16:creationId xmlns:a16="http://schemas.microsoft.com/office/drawing/2014/main" id="{33340E99-B704-C2B1-BC6C-B0B64488FF93}"/>
              </a:ext>
            </a:extLst>
          </p:cNvPr>
          <p:cNvSpPr/>
          <p:nvPr/>
        </p:nvSpPr>
        <p:spPr bwMode="auto">
          <a:xfrm>
            <a:off x="1011811" y="1982918"/>
            <a:ext cx="2073898" cy="92333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A50021"/>
                </a:solidFill>
                <a:effectLst/>
                <a:latin typeface="Century Schoolbook" panose="02040604050505020304" pitchFamily="18" charset="0"/>
              </a:rPr>
              <a:t>392K</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rgbClr val="A50021"/>
                </a:solidFill>
                <a:latin typeface="Century Schoolbook" panose="02040604050505020304" pitchFamily="18" charset="0"/>
              </a:rPr>
              <a:t>Total Cases</a:t>
            </a:r>
            <a:endParaRPr kumimoji="0" lang="en-US" sz="2000" b="0" i="0" u="none" strike="noStrike" cap="none" normalizeH="0" baseline="0" dirty="0">
              <a:ln>
                <a:noFill/>
              </a:ln>
              <a:solidFill>
                <a:srgbClr val="A50021"/>
              </a:solidFill>
              <a:effectLst/>
              <a:latin typeface="Century Schoolbook" panose="02040604050505020304" pitchFamily="18" charset="0"/>
            </a:endParaRPr>
          </a:p>
        </p:txBody>
      </p:sp>
      <p:sp>
        <p:nvSpPr>
          <p:cNvPr id="4" name="Rectangle: Rounded Corners 3">
            <a:extLst>
              <a:ext uri="{FF2B5EF4-FFF2-40B4-BE49-F238E27FC236}">
                <a16:creationId xmlns:a16="http://schemas.microsoft.com/office/drawing/2014/main" id="{DE8309E5-8670-E2FD-2B1E-42CE435A1BFA}"/>
              </a:ext>
            </a:extLst>
          </p:cNvPr>
          <p:cNvSpPr/>
          <p:nvPr/>
        </p:nvSpPr>
        <p:spPr bwMode="auto">
          <a:xfrm>
            <a:off x="2913402" y="1977175"/>
            <a:ext cx="2073898" cy="92333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A50021"/>
                </a:solidFill>
                <a:effectLst/>
                <a:latin typeface="Century Schoolbook" panose="02040604050505020304" pitchFamily="18" charset="0"/>
              </a:rPr>
              <a:t>77K</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rgbClr val="A50021"/>
                </a:solidFill>
                <a:latin typeface="Century Schoolbook" panose="02040604050505020304" pitchFamily="18" charset="0"/>
              </a:rPr>
              <a:t>Total Deaths</a:t>
            </a:r>
            <a:endParaRPr kumimoji="0" lang="en-US" sz="2000" b="0" i="0" u="none" strike="noStrike" cap="none" normalizeH="0" baseline="0" dirty="0">
              <a:ln>
                <a:noFill/>
              </a:ln>
              <a:solidFill>
                <a:srgbClr val="A50021"/>
              </a:solidFill>
              <a:effectLst/>
              <a:latin typeface="Century Schoolbook" panose="02040604050505020304" pitchFamily="18" charset="0"/>
            </a:endParaRPr>
          </a:p>
        </p:txBody>
      </p:sp>
      <p:sp>
        <p:nvSpPr>
          <p:cNvPr id="5" name="Rectangle: Rounded Corners 4">
            <a:extLst>
              <a:ext uri="{FF2B5EF4-FFF2-40B4-BE49-F238E27FC236}">
                <a16:creationId xmlns:a16="http://schemas.microsoft.com/office/drawing/2014/main" id="{A6300E40-49D2-F2B9-6805-32B37673FDB7}"/>
              </a:ext>
            </a:extLst>
          </p:cNvPr>
          <p:cNvSpPr/>
          <p:nvPr/>
        </p:nvSpPr>
        <p:spPr bwMode="auto">
          <a:xfrm>
            <a:off x="9257625" y="1956212"/>
            <a:ext cx="2713347" cy="96650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A50021"/>
                </a:solidFill>
                <a:effectLst/>
                <a:latin typeface="Century Schoolbook" panose="02040604050505020304" pitchFamily="18" charset="0"/>
              </a:rPr>
              <a:t>392K</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rgbClr val="A50021"/>
                </a:solidFill>
                <a:latin typeface="Century Schoolbook" panose="02040604050505020304" pitchFamily="18" charset="0"/>
              </a:rPr>
              <a:t>Total Confirmed Cases</a:t>
            </a:r>
            <a:endParaRPr kumimoji="0" lang="en-US" sz="2000" b="0" i="0" u="none" strike="noStrike" cap="none" normalizeH="0" baseline="0" dirty="0">
              <a:ln>
                <a:noFill/>
              </a:ln>
              <a:solidFill>
                <a:srgbClr val="A50021"/>
              </a:solidFill>
              <a:effectLst/>
              <a:latin typeface="Century Schoolbook" panose="02040604050505020304" pitchFamily="18" charset="0"/>
            </a:endParaRPr>
          </a:p>
        </p:txBody>
      </p:sp>
      <p:sp>
        <p:nvSpPr>
          <p:cNvPr id="6" name="Rectangle: Rounded Corners 5">
            <a:extLst>
              <a:ext uri="{FF2B5EF4-FFF2-40B4-BE49-F238E27FC236}">
                <a16:creationId xmlns:a16="http://schemas.microsoft.com/office/drawing/2014/main" id="{1F03EAF5-DB73-B2E3-C436-F074B54ADFDE}"/>
              </a:ext>
            </a:extLst>
          </p:cNvPr>
          <p:cNvSpPr/>
          <p:nvPr/>
        </p:nvSpPr>
        <p:spPr bwMode="auto">
          <a:xfrm>
            <a:off x="6896773" y="1956212"/>
            <a:ext cx="2533159" cy="913852"/>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A50021"/>
                </a:solidFill>
                <a:effectLst/>
                <a:latin typeface="Century Schoolbook" panose="02040604050505020304" pitchFamily="18" charset="0"/>
              </a:rPr>
              <a:t>568K</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rgbClr val="A50021"/>
                </a:solidFill>
                <a:latin typeface="Century Schoolbook" panose="02040604050505020304" pitchFamily="18" charset="0"/>
              </a:rPr>
              <a:t>Total Recovered Cases</a:t>
            </a:r>
            <a:endParaRPr kumimoji="0" lang="en-US" sz="2000" b="0" i="0" u="none" strike="noStrike" cap="none" normalizeH="0" baseline="0" dirty="0">
              <a:ln>
                <a:noFill/>
              </a:ln>
              <a:solidFill>
                <a:srgbClr val="A50021"/>
              </a:solidFill>
              <a:effectLst/>
              <a:latin typeface="Century Schoolbook" panose="02040604050505020304" pitchFamily="18" charset="0"/>
            </a:endParaRPr>
          </a:p>
        </p:txBody>
      </p:sp>
      <p:sp>
        <p:nvSpPr>
          <p:cNvPr id="7" name="Rectangle: Rounded Corners 6">
            <a:extLst>
              <a:ext uri="{FF2B5EF4-FFF2-40B4-BE49-F238E27FC236}">
                <a16:creationId xmlns:a16="http://schemas.microsoft.com/office/drawing/2014/main" id="{CF144796-3E5F-15CB-CF42-8FAE19777E0F}"/>
              </a:ext>
            </a:extLst>
          </p:cNvPr>
          <p:cNvSpPr/>
          <p:nvPr/>
        </p:nvSpPr>
        <p:spPr bwMode="auto">
          <a:xfrm>
            <a:off x="4814993" y="1982918"/>
            <a:ext cx="2254087" cy="934816"/>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A50021"/>
                </a:solidFill>
                <a:effectLst/>
                <a:latin typeface="Century Schoolbook" panose="02040604050505020304" pitchFamily="18" charset="0"/>
              </a:rPr>
              <a:t>111K</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rgbClr val="A50021"/>
                </a:solidFill>
                <a:latin typeface="Century Schoolbook" panose="02040604050505020304" pitchFamily="18" charset="0"/>
              </a:rPr>
              <a:t>Total Active Cases</a:t>
            </a:r>
            <a:endParaRPr kumimoji="0" lang="en-US" sz="2000" b="0" i="0" u="none" strike="noStrike" cap="none" normalizeH="0" baseline="0" dirty="0">
              <a:ln>
                <a:noFill/>
              </a:ln>
              <a:solidFill>
                <a:srgbClr val="A50021"/>
              </a:solidFill>
              <a:effectLst/>
              <a:latin typeface="Century Schoolbook" panose="02040604050505020304" pitchFamily="18" charset="0"/>
            </a:endParaRPr>
          </a:p>
        </p:txBody>
      </p:sp>
    </p:spTree>
    <p:extLst>
      <p:ext uri="{BB962C8B-B14F-4D97-AF65-F5344CB8AC3E}">
        <p14:creationId xmlns:p14="http://schemas.microsoft.com/office/powerpoint/2010/main" val="17062631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0FE9F6CE-4C57-CFCF-8F59-ABE632C8A64E}"/>
              </a:ext>
            </a:extLst>
          </p:cNvPr>
          <p:cNvGraphicFramePr>
            <a:graphicFrameLocks noGrp="1"/>
          </p:cNvGraphicFramePr>
          <p:nvPr/>
        </p:nvGraphicFramePr>
        <p:xfrm>
          <a:off x="379507" y="2713452"/>
          <a:ext cx="3296023" cy="3140502"/>
        </p:xfrm>
        <a:graphic>
          <a:graphicData uri="http://schemas.openxmlformats.org/drawingml/2006/table">
            <a:tbl>
              <a:tblPr firstRow="1" bandRow="1">
                <a:tableStyleId>{5C22544A-7EE6-4342-B048-85BDC9FD1C3A}</a:tableStyleId>
              </a:tblPr>
              <a:tblGrid>
                <a:gridCol w="3296023">
                  <a:extLst>
                    <a:ext uri="{9D8B030D-6E8A-4147-A177-3AD203B41FA5}">
                      <a16:colId xmlns:a16="http://schemas.microsoft.com/office/drawing/2014/main" val="1326656261"/>
                    </a:ext>
                  </a:extLst>
                </a:gridCol>
              </a:tblGrid>
              <a:tr h="314050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Total Recovered Cases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b="0" dirty="0">
                          <a:solidFill>
                            <a:schemeClr val="tx1"/>
                          </a:solidFill>
                        </a:rPr>
                        <a:t>The recovery rate, indicating the success of treatment efforts, also provides insight into the resilience of different population groups in overcoming the virus.</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6460167"/>
                  </a:ext>
                </a:extLst>
              </a:tr>
            </a:tbl>
          </a:graphicData>
        </a:graphic>
      </p:graphicFrame>
      <p:graphicFrame>
        <p:nvGraphicFramePr>
          <p:cNvPr id="10" name="Table 9">
            <a:extLst>
              <a:ext uri="{FF2B5EF4-FFF2-40B4-BE49-F238E27FC236}">
                <a16:creationId xmlns:a16="http://schemas.microsoft.com/office/drawing/2014/main" id="{F42617E9-58A7-6F9E-6F72-6705C8D166B1}"/>
              </a:ext>
            </a:extLst>
          </p:cNvPr>
          <p:cNvGraphicFramePr>
            <a:graphicFrameLocks noGrp="1"/>
          </p:cNvGraphicFramePr>
          <p:nvPr/>
        </p:nvGraphicFramePr>
        <p:xfrm>
          <a:off x="4293136" y="2692667"/>
          <a:ext cx="3296023" cy="3140502"/>
        </p:xfrm>
        <a:graphic>
          <a:graphicData uri="http://schemas.openxmlformats.org/drawingml/2006/table">
            <a:tbl>
              <a:tblPr firstRow="1" bandRow="1">
                <a:tableStyleId>{5C22544A-7EE6-4342-B048-85BDC9FD1C3A}</a:tableStyleId>
              </a:tblPr>
              <a:tblGrid>
                <a:gridCol w="3296023">
                  <a:extLst>
                    <a:ext uri="{9D8B030D-6E8A-4147-A177-3AD203B41FA5}">
                      <a16:colId xmlns:a16="http://schemas.microsoft.com/office/drawing/2014/main" val="1326656261"/>
                    </a:ext>
                  </a:extLst>
                </a:gridCol>
              </a:tblGrid>
              <a:tr h="3140502">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cap="none" normalizeH="0" baseline="0" dirty="0">
                          <a:ln>
                            <a:noFill/>
                          </a:ln>
                          <a:solidFill>
                            <a:schemeClr val="tx1"/>
                          </a:solidFill>
                          <a:effectLst/>
                          <a:latin typeface="Arial" panose="020B0604020202020204" pitchFamily="34" charset="0"/>
                        </a:rPr>
                        <a:t>Total Confirmed Cases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en-US" b="0" dirty="0">
                          <a:solidFill>
                            <a:schemeClr val="tx1"/>
                          </a:solidFill>
                        </a:rPr>
                        <a:t>The total number of confirmed COVID-19 infections provides a baseline understanding of the pandemic's reach and allows for assessment of infection trends over time and by factors like age, sex, and region.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6460167"/>
                  </a:ext>
                </a:extLst>
              </a:tr>
            </a:tbl>
          </a:graphicData>
        </a:graphic>
      </p:graphicFrame>
      <p:graphicFrame>
        <p:nvGraphicFramePr>
          <p:cNvPr id="11" name="Table 10">
            <a:extLst>
              <a:ext uri="{FF2B5EF4-FFF2-40B4-BE49-F238E27FC236}">
                <a16:creationId xmlns:a16="http://schemas.microsoft.com/office/drawing/2014/main" id="{6BA40941-FBE6-5C7F-636B-D9D0F59C9A6A}"/>
              </a:ext>
            </a:extLst>
          </p:cNvPr>
          <p:cNvGraphicFramePr>
            <a:graphicFrameLocks noGrp="1"/>
          </p:cNvGraphicFramePr>
          <p:nvPr/>
        </p:nvGraphicFramePr>
        <p:xfrm>
          <a:off x="8206764" y="2716707"/>
          <a:ext cx="3296023" cy="3152326"/>
        </p:xfrm>
        <a:graphic>
          <a:graphicData uri="http://schemas.openxmlformats.org/drawingml/2006/table">
            <a:tbl>
              <a:tblPr firstRow="1" bandRow="1">
                <a:tableStyleId>{5C22544A-7EE6-4342-B048-85BDC9FD1C3A}</a:tableStyleId>
              </a:tblPr>
              <a:tblGrid>
                <a:gridCol w="3296023">
                  <a:extLst>
                    <a:ext uri="{9D8B030D-6E8A-4147-A177-3AD203B41FA5}">
                      <a16:colId xmlns:a16="http://schemas.microsoft.com/office/drawing/2014/main" val="1326656261"/>
                    </a:ext>
                  </a:extLst>
                </a:gridCol>
              </a:tblGrid>
              <a:tr h="31523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Total Confirmed Cases by Key Demographics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en-US" b="0" dirty="0">
                          <a:solidFill>
                            <a:schemeClr val="tx1"/>
                          </a:solidFill>
                        </a:rPr>
                        <a:t>Analyzing confirmed cases by age and sex helps identify vulnerable populations, enabling targeted health interventions to support the most affected groups.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6460167"/>
                  </a:ext>
                </a:extLst>
              </a:tr>
            </a:tbl>
          </a:graphicData>
        </a:graphic>
      </p:graphicFrame>
      <p:sp>
        <p:nvSpPr>
          <p:cNvPr id="2" name="Rectangle: Rounded Corners 1">
            <a:extLst>
              <a:ext uri="{FF2B5EF4-FFF2-40B4-BE49-F238E27FC236}">
                <a16:creationId xmlns:a16="http://schemas.microsoft.com/office/drawing/2014/main" id="{528BB017-3CE4-FF99-077E-02EB01353059}"/>
              </a:ext>
            </a:extLst>
          </p:cNvPr>
          <p:cNvSpPr/>
          <p:nvPr/>
        </p:nvSpPr>
        <p:spPr bwMode="auto">
          <a:xfrm>
            <a:off x="1388644" y="742538"/>
            <a:ext cx="2073898" cy="92333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A50021"/>
                </a:solidFill>
                <a:effectLst/>
                <a:latin typeface="Century Schoolbook" panose="02040604050505020304" pitchFamily="18" charset="0"/>
              </a:rPr>
              <a:t>392K</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rgbClr val="A50021"/>
                </a:solidFill>
                <a:latin typeface="Century Schoolbook" panose="02040604050505020304" pitchFamily="18" charset="0"/>
              </a:rPr>
              <a:t>Total Cases</a:t>
            </a:r>
            <a:endParaRPr kumimoji="0" lang="en-US" sz="2000" b="0" i="0" u="none" strike="noStrike" cap="none" normalizeH="0" baseline="0" dirty="0">
              <a:ln>
                <a:noFill/>
              </a:ln>
              <a:solidFill>
                <a:srgbClr val="A50021"/>
              </a:solidFill>
              <a:effectLst/>
              <a:latin typeface="Century Schoolbook" panose="02040604050505020304" pitchFamily="18" charset="0"/>
            </a:endParaRPr>
          </a:p>
        </p:txBody>
      </p:sp>
      <p:sp>
        <p:nvSpPr>
          <p:cNvPr id="3" name="Rectangle: Rounded Corners 2">
            <a:extLst>
              <a:ext uri="{FF2B5EF4-FFF2-40B4-BE49-F238E27FC236}">
                <a16:creationId xmlns:a16="http://schemas.microsoft.com/office/drawing/2014/main" id="{070626A4-B537-08F9-CF4A-1D86F65DDCB8}"/>
              </a:ext>
            </a:extLst>
          </p:cNvPr>
          <p:cNvSpPr/>
          <p:nvPr/>
        </p:nvSpPr>
        <p:spPr bwMode="auto">
          <a:xfrm>
            <a:off x="3077122" y="740584"/>
            <a:ext cx="2073898" cy="92333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A50021"/>
                </a:solidFill>
                <a:effectLst/>
                <a:latin typeface="Century Schoolbook" panose="02040604050505020304" pitchFamily="18" charset="0"/>
              </a:rPr>
              <a:t>77K</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rgbClr val="A50021"/>
                </a:solidFill>
                <a:latin typeface="Century Schoolbook" panose="02040604050505020304" pitchFamily="18" charset="0"/>
              </a:rPr>
              <a:t>Total Deaths</a:t>
            </a:r>
            <a:endParaRPr kumimoji="0" lang="en-US" sz="2000" b="0" i="0" u="none" strike="noStrike" cap="none" normalizeH="0" baseline="0" dirty="0">
              <a:ln>
                <a:noFill/>
              </a:ln>
              <a:solidFill>
                <a:srgbClr val="A50021"/>
              </a:solidFill>
              <a:effectLst/>
              <a:latin typeface="Century Schoolbook" panose="02040604050505020304" pitchFamily="18" charset="0"/>
            </a:endParaRPr>
          </a:p>
        </p:txBody>
      </p:sp>
      <p:sp>
        <p:nvSpPr>
          <p:cNvPr id="5" name="Rectangle: Rounded Corners 4">
            <a:extLst>
              <a:ext uri="{FF2B5EF4-FFF2-40B4-BE49-F238E27FC236}">
                <a16:creationId xmlns:a16="http://schemas.microsoft.com/office/drawing/2014/main" id="{AB4CFBB7-24AF-71F7-A102-9712563ACE84}"/>
              </a:ext>
            </a:extLst>
          </p:cNvPr>
          <p:cNvSpPr/>
          <p:nvPr/>
        </p:nvSpPr>
        <p:spPr bwMode="auto">
          <a:xfrm>
            <a:off x="8636524" y="705227"/>
            <a:ext cx="2713347" cy="96650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A50021"/>
                </a:solidFill>
                <a:effectLst/>
                <a:latin typeface="Century Schoolbook" panose="02040604050505020304" pitchFamily="18" charset="0"/>
              </a:rPr>
              <a:t>392K</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rgbClr val="A50021"/>
                </a:solidFill>
                <a:latin typeface="Century Schoolbook" panose="02040604050505020304" pitchFamily="18" charset="0"/>
              </a:rPr>
              <a:t>Total Confirmed Cases</a:t>
            </a:r>
            <a:endParaRPr kumimoji="0" lang="en-US" sz="2000" b="0" i="0" u="none" strike="noStrike" cap="none" normalizeH="0" baseline="0" dirty="0">
              <a:ln>
                <a:noFill/>
              </a:ln>
              <a:solidFill>
                <a:srgbClr val="A50021"/>
              </a:solidFill>
              <a:effectLst/>
              <a:latin typeface="Century Schoolbook" panose="02040604050505020304" pitchFamily="18" charset="0"/>
            </a:endParaRPr>
          </a:p>
        </p:txBody>
      </p:sp>
      <p:sp>
        <p:nvSpPr>
          <p:cNvPr id="6" name="Rectangle: Rounded Corners 5">
            <a:extLst>
              <a:ext uri="{FF2B5EF4-FFF2-40B4-BE49-F238E27FC236}">
                <a16:creationId xmlns:a16="http://schemas.microsoft.com/office/drawing/2014/main" id="{8E8F59A6-B2D2-6082-291C-D17D3107F568}"/>
              </a:ext>
            </a:extLst>
          </p:cNvPr>
          <p:cNvSpPr/>
          <p:nvPr/>
        </p:nvSpPr>
        <p:spPr bwMode="auto">
          <a:xfrm>
            <a:off x="6436796" y="778489"/>
            <a:ext cx="2567867" cy="84752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A50021"/>
                </a:solidFill>
                <a:effectLst/>
                <a:latin typeface="Century Schoolbook" panose="02040604050505020304" pitchFamily="18" charset="0"/>
              </a:rPr>
              <a:t>568K</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rgbClr val="A50021"/>
                </a:solidFill>
                <a:latin typeface="Century Schoolbook" panose="02040604050505020304" pitchFamily="18" charset="0"/>
              </a:rPr>
              <a:t>Total Recovered Cases</a:t>
            </a:r>
            <a:endParaRPr kumimoji="0" lang="en-US" sz="2000" b="0" i="0" u="none" strike="noStrike" cap="none" normalizeH="0" baseline="0" dirty="0">
              <a:ln>
                <a:noFill/>
              </a:ln>
              <a:solidFill>
                <a:srgbClr val="A50021"/>
              </a:solidFill>
              <a:effectLst/>
              <a:latin typeface="Century Schoolbook" panose="02040604050505020304" pitchFamily="18" charset="0"/>
            </a:endParaRPr>
          </a:p>
        </p:txBody>
      </p:sp>
      <p:sp>
        <p:nvSpPr>
          <p:cNvPr id="7" name="Rectangle: Rounded Corners 6">
            <a:extLst>
              <a:ext uri="{FF2B5EF4-FFF2-40B4-BE49-F238E27FC236}">
                <a16:creationId xmlns:a16="http://schemas.microsoft.com/office/drawing/2014/main" id="{F49E41AE-F9CE-5EEF-1DF1-DF11BF4F8638}"/>
              </a:ext>
            </a:extLst>
          </p:cNvPr>
          <p:cNvSpPr/>
          <p:nvPr/>
        </p:nvSpPr>
        <p:spPr bwMode="auto">
          <a:xfrm>
            <a:off x="4765600" y="748401"/>
            <a:ext cx="2073898" cy="92333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A50021"/>
                </a:solidFill>
                <a:effectLst/>
                <a:latin typeface="Century Schoolbook" panose="02040604050505020304" pitchFamily="18" charset="0"/>
              </a:rPr>
              <a:t>111K</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rgbClr val="A50021"/>
                </a:solidFill>
                <a:latin typeface="Century Schoolbook" panose="02040604050505020304" pitchFamily="18" charset="0"/>
              </a:rPr>
              <a:t>Total Active Cases</a:t>
            </a:r>
            <a:endParaRPr kumimoji="0" lang="en-US" sz="2000" b="0" i="0" u="none" strike="noStrike" cap="none" normalizeH="0" baseline="0" dirty="0">
              <a:ln>
                <a:noFill/>
              </a:ln>
              <a:solidFill>
                <a:srgbClr val="A50021"/>
              </a:solidFill>
              <a:effectLst/>
              <a:latin typeface="Century Schoolbook" panose="02040604050505020304" pitchFamily="18" charset="0"/>
            </a:endParaRPr>
          </a:p>
        </p:txBody>
      </p:sp>
    </p:spTree>
    <p:extLst>
      <p:ext uri="{BB962C8B-B14F-4D97-AF65-F5344CB8AC3E}">
        <p14:creationId xmlns:p14="http://schemas.microsoft.com/office/powerpoint/2010/main" val="325486210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512E6B-A07F-AAF6-B30B-5947FBF19369}"/>
              </a:ext>
            </a:extLst>
          </p:cNvPr>
          <p:cNvSpPr txBox="1"/>
          <p:nvPr/>
        </p:nvSpPr>
        <p:spPr>
          <a:xfrm>
            <a:off x="1437217" y="720452"/>
            <a:ext cx="6212541" cy="400110"/>
          </a:xfrm>
          <a:prstGeom prst="rect">
            <a:avLst/>
          </a:prstGeom>
          <a:noFill/>
        </p:spPr>
        <p:txBody>
          <a:bodyPr wrap="square" rtlCol="0">
            <a:spAutoFit/>
          </a:bodyPr>
          <a:lstStyle/>
          <a:p>
            <a:pPr marL="0" indent="0" algn="just" rtl="0" eaLnBrk="1" latinLnBrk="0" hangingPunct="1">
              <a:spcBef>
                <a:spcPts val="0"/>
              </a:spcBef>
              <a:spcAft>
                <a:spcPts val="0"/>
              </a:spcAft>
            </a:pPr>
            <a:r>
              <a:rPr lang="en-US" sz="2000" b="1" kern="1200" dirty="0">
                <a:solidFill>
                  <a:srgbClr val="000000"/>
                </a:solidFill>
                <a:effectLst/>
                <a:latin typeface="Arial" panose="020B0604020202020204" pitchFamily="34" charset="0"/>
                <a:ea typeface="+mn-ea"/>
                <a:cs typeface="Arial" panose="020B0604020202020204" pitchFamily="34" charset="0"/>
              </a:rPr>
              <a:t>Death Trend Analysis</a:t>
            </a:r>
            <a:endParaRPr lang="en-US" sz="2000" dirty="0">
              <a:effectLst/>
            </a:endParaRPr>
          </a:p>
        </p:txBody>
      </p:sp>
      <p:sp>
        <p:nvSpPr>
          <p:cNvPr id="6" name="Rectangle 1">
            <a:extLst>
              <a:ext uri="{FF2B5EF4-FFF2-40B4-BE49-F238E27FC236}">
                <a16:creationId xmlns:a16="http://schemas.microsoft.com/office/drawing/2014/main" id="{126F51C0-5BA3-0D34-E052-6C291BB8C09B}"/>
              </a:ext>
            </a:extLst>
          </p:cNvPr>
          <p:cNvSpPr>
            <a:spLocks noChangeArrowheads="1"/>
          </p:cNvSpPr>
          <p:nvPr/>
        </p:nvSpPr>
        <p:spPr bwMode="auto">
          <a:xfrm>
            <a:off x="195050" y="4837410"/>
            <a:ext cx="11801900" cy="1524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 time-based death data analysis revealed significant fluctuations and potential causes for spikes. </a:t>
            </a:r>
            <a:r>
              <a:rPr kumimoji="0" lang="en-US" altLang="en-US" sz="1600" b="0" i="0" u="sng" strike="noStrike" cap="none" normalizeH="0" baseline="0" dirty="0">
                <a:ln>
                  <a:noFill/>
                </a:ln>
                <a:solidFill>
                  <a:schemeClr val="tx1"/>
                </a:solidFill>
                <a:effectLst/>
                <a:latin typeface="Arial" panose="020B0604020202020204" pitchFamily="34" charset="0"/>
              </a:rPr>
              <a:t>Periodic fluctuations</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sng" strike="noStrike" cap="none" normalizeH="0" baseline="0" dirty="0">
                <a:ln>
                  <a:noFill/>
                </a:ln>
                <a:solidFill>
                  <a:schemeClr val="tx1"/>
                </a:solidFill>
                <a:effectLst/>
                <a:latin typeface="Arial" panose="020B0604020202020204" pitchFamily="34" charset="0"/>
              </a:rPr>
              <a:t>seasonal impact</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0" i="0" u="sng" strike="noStrike" cap="none" normalizeH="0" baseline="0" dirty="0">
                <a:ln>
                  <a:noFill/>
                </a:ln>
                <a:solidFill>
                  <a:schemeClr val="tx1"/>
                </a:solidFill>
                <a:effectLst/>
                <a:latin typeface="Arial" panose="020B0604020202020204" pitchFamily="34" charset="0"/>
              </a:rPr>
              <a:t>anomalous peaks </a:t>
            </a:r>
            <a:r>
              <a:rPr kumimoji="0" lang="en-US" altLang="en-US" sz="1600" b="0" i="0" u="none" strike="noStrike" cap="none" normalizeH="0" baseline="0" dirty="0">
                <a:ln>
                  <a:noFill/>
                </a:ln>
                <a:solidFill>
                  <a:schemeClr val="tx1"/>
                </a:solidFill>
                <a:effectLst/>
                <a:latin typeface="Arial" panose="020B0604020202020204" pitchFamily="34" charset="0"/>
              </a:rPr>
              <a:t>indicate potential external factors or events. Large spikes indicate sharp increases in death occurrences, requiring further investigation. Seasonal patterns suggest higher death rates during certain periods, aiding in preparing preventive measures. Anomalous peaks suggest outliers or unusual events.</a:t>
            </a:r>
          </a:p>
        </p:txBody>
      </p:sp>
      <p:pic>
        <p:nvPicPr>
          <p:cNvPr id="5" name="Picture 4">
            <a:extLst>
              <a:ext uri="{FF2B5EF4-FFF2-40B4-BE49-F238E27FC236}">
                <a16:creationId xmlns:a16="http://schemas.microsoft.com/office/drawing/2014/main" id="{92E88B07-A06D-FFDF-DED5-1FBB66552804}"/>
              </a:ext>
            </a:extLst>
          </p:cNvPr>
          <p:cNvPicPr>
            <a:picLocks noChangeAspect="1"/>
          </p:cNvPicPr>
          <p:nvPr/>
        </p:nvPicPr>
        <p:blipFill>
          <a:blip r:embed="rId2"/>
          <a:stretch>
            <a:fillRect/>
          </a:stretch>
        </p:blipFill>
        <p:spPr>
          <a:xfrm>
            <a:off x="608143" y="1370766"/>
            <a:ext cx="11231923" cy="3466644"/>
          </a:xfrm>
          <a:prstGeom prst="rect">
            <a:avLst/>
          </a:prstGeom>
        </p:spPr>
      </p:pic>
    </p:spTree>
    <p:extLst>
      <p:ext uri="{BB962C8B-B14F-4D97-AF65-F5344CB8AC3E}">
        <p14:creationId xmlns:p14="http://schemas.microsoft.com/office/powerpoint/2010/main" val="276086704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4E42B3-3677-F0F9-39A8-A4F23F82C509}"/>
              </a:ext>
            </a:extLst>
          </p:cNvPr>
          <p:cNvPicPr>
            <a:picLocks noChangeAspect="1"/>
          </p:cNvPicPr>
          <p:nvPr/>
        </p:nvPicPr>
        <p:blipFill>
          <a:blip r:embed="rId2"/>
          <a:stretch>
            <a:fillRect/>
          </a:stretch>
        </p:blipFill>
        <p:spPr>
          <a:xfrm>
            <a:off x="346972" y="2282286"/>
            <a:ext cx="5221623" cy="3598560"/>
          </a:xfrm>
          <a:prstGeom prst="rect">
            <a:avLst/>
          </a:prstGeom>
        </p:spPr>
      </p:pic>
      <p:sp>
        <p:nvSpPr>
          <p:cNvPr id="7" name="TextBox 6">
            <a:extLst>
              <a:ext uri="{FF2B5EF4-FFF2-40B4-BE49-F238E27FC236}">
                <a16:creationId xmlns:a16="http://schemas.microsoft.com/office/drawing/2014/main" id="{34102B95-AFCA-082F-D036-FA237121E56C}"/>
              </a:ext>
            </a:extLst>
          </p:cNvPr>
          <p:cNvSpPr txBox="1"/>
          <p:nvPr/>
        </p:nvSpPr>
        <p:spPr>
          <a:xfrm>
            <a:off x="1927411" y="1220072"/>
            <a:ext cx="6212541"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Gastrointestinal and Internal Medicine Cases</a:t>
            </a:r>
          </a:p>
        </p:txBody>
      </p:sp>
      <p:sp>
        <p:nvSpPr>
          <p:cNvPr id="8" name="Rectangle 1">
            <a:extLst>
              <a:ext uri="{FF2B5EF4-FFF2-40B4-BE49-F238E27FC236}">
                <a16:creationId xmlns:a16="http://schemas.microsoft.com/office/drawing/2014/main" id="{2A8A6580-5FC1-E453-0B24-9973E450A2DB}"/>
              </a:ext>
            </a:extLst>
          </p:cNvPr>
          <p:cNvSpPr>
            <a:spLocks noChangeArrowheads="1"/>
          </p:cNvSpPr>
          <p:nvPr/>
        </p:nvSpPr>
        <p:spPr bwMode="auto">
          <a:xfrm>
            <a:off x="6320117" y="2752637"/>
            <a:ext cx="4876800"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bar chart reveals a gender difference in gastrointestinal and internal medicine cases, with males reporting 64,000 cases and females slightly fewer, suggesting a need for tailored healthcare interventions.</a:t>
            </a:r>
          </a:p>
        </p:txBody>
      </p:sp>
    </p:spTree>
    <p:extLst>
      <p:ext uri="{BB962C8B-B14F-4D97-AF65-F5344CB8AC3E}">
        <p14:creationId xmlns:p14="http://schemas.microsoft.com/office/powerpoint/2010/main" val="310034827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Theme2">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28" charset="-128"/>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C96ED842-D195-4B90-B60D-431FED02EB96}" vid="{73FEC78D-47FE-47E4-A2DD-F329E510C4B1}"/>
    </a:ext>
  </a:extLst>
</a:theme>
</file>

<file path=ppt/webextensions/webextension1.xml><?xml version="1.0" encoding="utf-8"?>
<we:webextension xmlns:we="http://schemas.microsoft.com/office/webextensions/webextension/2010/11" id="{3fabac58-ba1c-492b-b5d6-eca56aefed53}">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bW/bNhD+K4a+dAOMgRRFveRbantZgHUokqwYMAQDX04JW1k0KMqNF/i/7yg5XV7cZnDe1CFfbPFI3z187nh3oi8jbZpFJVa/iTlEe9Fbaz/Nhfs0otE4qntZogqpeZLJNI7LsiS0yBKctQtvbN1Ee5eRF+4M/AfTtKIKilD45+k4ElX1XpyFUSmqBsbRAlxja1GZv6FfjFPetbAeR3CxqKwTQeWxFx6C2iUuxzFCoD8xtCiUN0s4BuV7aVHEkGaEcZZRovKMasFxWdMv6JBtXRJUd+YntvbC1GgmyDSlPCtpGkvCMtAZyVUW5KWp/GaJXM0uFg53h3teLQI5E8R6Zp1Rooq6XThoetCX0cRW7bx7mt2QH9vWKTiCspuqvfGroMkujR5NhRfRGgl57yzS1c1M909mf00PZ9Nu4tx+njhAszraI+vxFyT7eilqhdLbMN6BaFoHD8dxYr2oRlO0fd5sgXKKksbUZ9XGuf/yfNIjrJDqyblwPkSP/IhuCqTir6zT4N6uOl6nxl05OB7fAvwUhK5PrwILF3y8Fjobz/aonsLy6TpMxoLHQBPGE5ISleQxFCoo+yaTzbnA7xssBl1FQZTkqeYFL7TWMiYFu1eXhwsv7cVdbSxOCEslU4QitpxTBnQQ5+F49scu4ddURoG7HXtbff9BVG2XxR4bdO9zrgTLSxYXMuMki7UiSjyI2QNn28UVlgfB3D+YjX44C+qaH9FMpxh0T8LjEoKWekIew5HRHLAEdVk8mAo4F70pA/281d00dKxeRr8aZLrX3Tkb1b6Z4i+0/Vy/CWlhA+2+8Piumd9kIEYzkJg1kjjJMkJknqa7Z420LHMhSxknUMRFTgiBZMBZ4znr58/GNf6wLpEu0IeT33dJYtrWrX9QEX3K7TxvMb2eUnOBTZ4QmRYspZRJSOj9KfW5WqYjaBYGm1skYDQ1DSqHZjQJn9+MyAHXUlW1DfJ6lZ+GEZD/geyXC9CYMhpSIxPYSelcFrkoBhOgE+G0sUvRqLYSbiRqPfplFZZAHRS/xuoL8/5yYZsKyGlakqTgjOKzwheCwYTt4Xze1lbZOfZ6czzq+jVQn53pFyz5Kcu5VlwQ4JxmOc+Vfu00rzntQDTeWVN7aLypURDyyyEOXRi8A22UqeGrZ+ZR4vWFii3gO3VcgoBUEqlijU9DyVoTW5fGzZG1nXnHqjGMvHBnL/1LM+WQpEWRac7iVApFRH/rOgT6j0DZZRe03z/9d/bS04+8ZwqbzUSTnKgsLtAJQ6F/v8sH/wPub26kJx5knqsCpJKasITynMvh9Pi739vfJb0rv1pyWeI514TQTBSg48Ec8gfUtK17LVXBklQrRTJGOSExpF2rscsVWadw282lbX2zEAreixq23GAiX1i/QW+ev3aL2f3V9uUCc73+B1vn9WviGwAA&quot;"/>
    <we:property name="creatorSessionId" value="&quot;5e077416-1403-45a0-9a0b-9a3bec9a686c&quot;"/>
    <we:property name="creatorTenantId" value="&quot;b88b7e2d-301b-4731-9055-d9befbf3edf9&quot;"/>
    <we:property name="creatorUserId" value="&quot;100320023B06F643&quot;"/>
    <we:property name="datasetId" value="&quot;d0bd0693-a3b6-4566-89f8-6f01ae1ca192&quot;"/>
    <we:property name="embedUrl" value="&quot;/reportEmbed?reportId=01a74065-b16b-4d55-bb89-4c874287369b&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1ZbW/bNhD+K4a+dAOMgdS7+s21vS7o0gZJVgwYguJInhy2smhQVBov8H/fUXKwNsmSLS+1VuSTxRfd3fPcwyMpXwRKN6sK1m9hicHL4JUxn5ZgP414MA7qbd+7d2/2J4dvPryd7M+p26ycNnUTvLwIHNgFuve6aaHyFqjzj5NxAFV1AAvfKqFqcBys0Damhkr/if1kGnK2xc04wPNVZSx4k0cOHHqzZzSd2uSb/8TII0inz/AIpet7iyLENGNREmWcyTzjChKa1vQTushunOJNd+6npnaga3Lj+0pZRHGqpGRZxBPG6E3l+xtdL6ptwH+/e7xeeVYcnjthzj0f4iM59pY2GwKUK5GIMk4LxRjPoEAVdp5LXbmtQ7Gen68scUUM9tYm6gxqiSroCLHY9Pgvgn2EprUdK/OvBo5MayUeYtkN1U67NdmZmjOtRjNwEPhYDqwh6ruRY+OgGk2hobT4oVPzeWqRCCeobHNCPbfClWDVdawo8lwWKKRQLIp5kieiGAzWGaE7fUSwmUoyycsyVixnMguLMBVDATvpVsgjZpcaVqF9te7AzLS9XHzh+Eq8TwmEIqc5PEFaTgXxHxHlIBnAYFbUIUpD5QrVd8D9NSw9/SEqycISAVPBhAwVPQ2FfirkpbbL74L+a1h6+vM0yhMlE2CYJDzLk1yqO+mfEv6FsVoS4qsZmJqqXdYPD/po/vsNhI+/eZ1/DY2zRtcOG6fpkDGCWo32qGl9Yx+VlrTVP2Drq9rGdcuiI256CtZdVUx/QqHQPn5xBtkmodfR47J+0u1IKWDO05LFRRJxepapiIayMkd7y2VbG2mWK2uWukH1jxkYD0C2j6KC3dSNW5jenOxKmiGP6KiUQwR5wlUuihyGczKcUs3X5gwa2VZgu3rxy9pPwdobfhbqjnnfnWxzoCsjQKYgSjmPBMYcBiPbQ2xWmq7KRMBoRuvcs/Ws1V2QvTuBpr6oilKEMRZhkTPGMH4+DXYjP2vbuL26pHSg2pv+dh9BKlO3bhgyvAHODrfziGcoUpXEYZxljIk8Tb2Z+30iSyREeRmFhcgSloV0vZR3V9nbRPzamnZ1iexBoCev56MfFt5c8yO56QxflqfmUeklT8H2ivcfRdpUWqL9itZgiXbRiU55Vz7OVe9KYz9uVDeMHasXwa+amO5tv4eq9WZfzOgNZT7XL7zUtqHdKLfujZ6N/zXzvbajMGYR3Zwk4zFL6bgaIR9wSb2PPP5FIp+iahQFkyKhqlEkhVJKhKyI7l81QkhC5HGUUJaYjPMQC3mnteYU6PeaLcV5kpU8DQWLMlQZy2U2iJzPJsfzD7O9+WwQn1bu/wm90jU+aB99CkK/7f75peeTrqJubi7ZpnXNCiQeQI03lG7KMN2UUN1Rvv3/aUHngxKhRXVXub+cvw3uL19JiNMKHAAA&quot;"/>
    <we:property name="isFiltersActionButtonVisible" value="true"/>
    <we:property name="isVisualContainerHeaderHidden" value="false"/>
    <we:property name="pageDisplayName" value="&quot;Page 2&quot;"/>
    <we:property name="pageName" value="&quot;992e670353710c871da5&quot;"/>
    <we:property name="reportEmbeddedTime" value="&quot;2024-10-23T14:39:51.846Z&quot;"/>
    <we:property name="reportName" value="&quot;covid 19 data report (4)&quot;"/>
    <we:property name="reportState" value="&quot;CONNECTED&quot;"/>
    <we:property name="reportUrl" value="&quot;/groups/me/reports/01a74065-b16b-4d55-bb89-4c874287369b/992e670353710c871da5?bookmarkGuid=bc48557a-fa11-496f-b641-0d871057c7f5&amp;bookmarkUsage=1&amp;ctid=b88b7e2d-301b-4731-9055-d9befbf3edf9&amp;fromEntryPoint=export&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Theme2</Template>
  <TotalTime>1809</TotalTime>
  <Words>938</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Century Schoolbook</vt:lpstr>
      <vt:lpstr>Segoe UI Light</vt:lpstr>
      <vt:lpstr>Wingdings</vt:lpstr>
      <vt:lpstr>Theme2</vt:lpstr>
      <vt:lpstr>PowerPoint Presentation</vt:lpstr>
      <vt:lpstr>PowerPoint Presentation</vt:lpstr>
      <vt:lpstr>PowerPoint Presentation</vt:lpstr>
      <vt:lpstr>Microsoft Power BI</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Menna Wesam</cp:lastModifiedBy>
  <cp:revision>5</cp:revision>
  <dcterms:created xsi:type="dcterms:W3CDTF">2018-06-07T21:39:02Z</dcterms:created>
  <dcterms:modified xsi:type="dcterms:W3CDTF">2024-11-22T16:08:50Z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