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napToObjects="1">
      <p:cViewPr>
        <p:scale>
          <a:sx n="79" d="100"/>
          <a:sy n="79" d="100"/>
        </p:scale>
        <p:origin x="114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536" y="121920"/>
            <a:ext cx="7772400" cy="3633215"/>
          </a:xfrm>
        </p:spPr>
        <p:txBody>
          <a:bodyPr>
            <a:noAutofit/>
          </a:bodyPr>
          <a:lstStyle/>
          <a:p>
            <a:r>
              <a:rPr sz="6600" dirty="0">
                <a:solidFill>
                  <a:schemeClr val="accent4">
                    <a:lumMod val="75000"/>
                  </a:schemeClr>
                </a:solidFill>
                <a:highlight>
                  <a:srgbClr val="C0C0C0"/>
                </a:highlight>
              </a:rPr>
              <a:t>Uber Fare Prediction</a:t>
            </a:r>
            <a:r>
              <a:rPr lang="en-US" sz="6600" dirty="0">
                <a:solidFill>
                  <a:schemeClr val="accent4">
                    <a:lumMod val="75000"/>
                  </a:schemeClr>
                </a:solidFill>
                <a:highlight>
                  <a:srgbClr val="C0C0C0"/>
                </a:highlight>
              </a:rPr>
              <a:t> </a:t>
            </a:r>
            <a:endParaRPr sz="6600" dirty="0">
              <a:solidFill>
                <a:schemeClr val="accent4">
                  <a:lumMod val="75000"/>
                </a:schemeClr>
              </a:solidFill>
              <a:highlight>
                <a:srgbClr val="C0C0C0"/>
              </a:highlight>
            </a:endParaRPr>
          </a:p>
        </p:txBody>
      </p:sp>
      <p:sp>
        <p:nvSpPr>
          <p:cNvPr id="3" name="Subtitle 2"/>
          <p:cNvSpPr>
            <a:spLocks noGrp="1"/>
          </p:cNvSpPr>
          <p:nvPr>
            <p:ph type="subTitle" idx="1"/>
          </p:nvPr>
        </p:nvSpPr>
        <p:spPr>
          <a:xfrm>
            <a:off x="1237488" y="4011168"/>
            <a:ext cx="6400800" cy="853440"/>
          </a:xfrm>
        </p:spPr>
        <p:txBody>
          <a:bodyPr/>
          <a:lstStyle/>
          <a:p>
            <a:r>
              <a:rPr lang="en-US" dirty="0">
                <a:solidFill>
                  <a:schemeClr val="tx1">
                    <a:lumMod val="65000"/>
                    <a:lumOff val="35000"/>
                  </a:schemeClr>
                </a:solidFill>
              </a:rPr>
              <a:t>Made by :Menna Khaled </a:t>
            </a:r>
            <a:endParaRPr dirty="0">
              <a:solidFill>
                <a:schemeClr val="tx1">
                  <a:lumMod val="65000"/>
                  <a:lumOff val="3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544" y="37034"/>
            <a:ext cx="7869936" cy="457199"/>
          </a:xfrm>
        </p:spPr>
        <p:txBody>
          <a:bodyPr>
            <a:noAutofit/>
          </a:bodyPr>
          <a:lstStyle/>
          <a:p>
            <a:r>
              <a:rPr sz="2400" dirty="0"/>
              <a:t>Q8: How do fares differ by day of the week?</a:t>
            </a:r>
          </a:p>
        </p:txBody>
      </p:sp>
      <p:sp>
        <p:nvSpPr>
          <p:cNvPr id="3" name="Content Placeholder 2"/>
          <p:cNvSpPr>
            <a:spLocks noGrp="1"/>
          </p:cNvSpPr>
          <p:nvPr>
            <p:ph idx="1"/>
          </p:nvPr>
        </p:nvSpPr>
        <p:spPr>
          <a:xfrm>
            <a:off x="627888" y="832263"/>
            <a:ext cx="8016240" cy="838042"/>
          </a:xfrm>
        </p:spPr>
        <p:txBody>
          <a:bodyPr>
            <a:normAutofit/>
          </a:bodyPr>
          <a:lstStyle/>
          <a:p>
            <a:r>
              <a:rPr sz="1800" dirty="0"/>
              <a:t>Answer: Weekend fares (</a:t>
            </a:r>
            <a:r>
              <a:rPr lang="en-US" sz="1800" dirty="0"/>
              <a:t>Thursday</a:t>
            </a:r>
            <a:r>
              <a:rPr sz="1800" dirty="0"/>
              <a:t>, S</a:t>
            </a:r>
            <a:r>
              <a:rPr lang="en-US" sz="1800" dirty="0"/>
              <a:t>unday</a:t>
            </a:r>
            <a:r>
              <a:rPr sz="1800" dirty="0"/>
              <a:t>) are </a:t>
            </a:r>
            <a:r>
              <a:rPr lang="en-US" sz="1800" dirty="0"/>
              <a:t>Less</a:t>
            </a:r>
            <a:r>
              <a:rPr sz="1800" dirty="0"/>
              <a:t> than mid-week</a:t>
            </a:r>
            <a:r>
              <a:rPr lang="en-US" sz="1800" dirty="0"/>
              <a:t> </a:t>
            </a:r>
            <a:r>
              <a:rPr sz="1800" dirty="0"/>
              <a:t>days.</a:t>
            </a:r>
          </a:p>
        </p:txBody>
      </p:sp>
      <p:pic>
        <p:nvPicPr>
          <p:cNvPr id="4" name="Picture 3" descr="question_8.png"/>
          <p:cNvPicPr>
            <a:picLocks noChangeAspect="1"/>
          </p:cNvPicPr>
          <p:nvPr/>
        </p:nvPicPr>
        <p:blipFill>
          <a:blip r:embed="rId2"/>
          <a:stretch>
            <a:fillRect/>
          </a:stretch>
        </p:blipFill>
        <p:spPr>
          <a:xfrm>
            <a:off x="755904" y="1405243"/>
            <a:ext cx="7205472" cy="40475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68" y="6326"/>
            <a:ext cx="8016240" cy="661011"/>
          </a:xfrm>
        </p:spPr>
        <p:txBody>
          <a:bodyPr>
            <a:normAutofit/>
          </a:bodyPr>
          <a:lstStyle/>
          <a:p>
            <a:r>
              <a:rPr sz="2400" dirty="0"/>
              <a:t>Q9: How does Car Condition correlate with </a:t>
            </a:r>
            <a:r>
              <a:rPr sz="2400" dirty="0" err="1"/>
              <a:t>fare_amount</a:t>
            </a:r>
            <a:r>
              <a:rPr sz="2400" dirty="0"/>
              <a:t>?</a:t>
            </a:r>
          </a:p>
        </p:txBody>
      </p:sp>
      <p:sp>
        <p:nvSpPr>
          <p:cNvPr id="3" name="Content Placeholder 2"/>
          <p:cNvSpPr>
            <a:spLocks noGrp="1"/>
          </p:cNvSpPr>
          <p:nvPr>
            <p:ph idx="1"/>
          </p:nvPr>
        </p:nvSpPr>
        <p:spPr>
          <a:xfrm>
            <a:off x="457200" y="728297"/>
            <a:ext cx="8229600" cy="551863"/>
          </a:xfrm>
        </p:spPr>
        <p:txBody>
          <a:bodyPr>
            <a:normAutofit/>
          </a:bodyPr>
          <a:lstStyle/>
          <a:p>
            <a:r>
              <a:rPr sz="1800" dirty="0"/>
              <a:t>Answer: </a:t>
            </a:r>
            <a:r>
              <a:rPr lang="en-US" sz="1800" dirty="0"/>
              <a:t>We see that the car condition not affect </a:t>
            </a:r>
            <a:endParaRPr sz="1800" dirty="0"/>
          </a:p>
        </p:txBody>
      </p:sp>
      <p:pic>
        <p:nvPicPr>
          <p:cNvPr id="4" name="Picture 3" descr="question_9.png"/>
          <p:cNvPicPr>
            <a:picLocks noChangeAspect="1"/>
          </p:cNvPicPr>
          <p:nvPr/>
        </p:nvPicPr>
        <p:blipFill>
          <a:blip r:embed="rId2"/>
          <a:stretch>
            <a:fillRect/>
          </a:stretch>
        </p:blipFill>
        <p:spPr>
          <a:xfrm>
            <a:off x="670560" y="1341120"/>
            <a:ext cx="6705600" cy="40475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15378"/>
          </a:xfrm>
        </p:spPr>
        <p:txBody>
          <a:bodyPr>
            <a:normAutofit/>
          </a:bodyPr>
          <a:lstStyle/>
          <a:p>
            <a:r>
              <a:rPr sz="2400" dirty="0"/>
              <a:t>Q10: Does the bearing (trip direction) affect fares?</a:t>
            </a:r>
          </a:p>
        </p:txBody>
      </p:sp>
      <p:sp>
        <p:nvSpPr>
          <p:cNvPr id="3" name="Content Placeholder 2"/>
          <p:cNvSpPr>
            <a:spLocks noGrp="1"/>
          </p:cNvSpPr>
          <p:nvPr>
            <p:ph idx="1"/>
          </p:nvPr>
        </p:nvSpPr>
        <p:spPr>
          <a:xfrm>
            <a:off x="243840" y="657416"/>
            <a:ext cx="8229600" cy="615378"/>
          </a:xfrm>
        </p:spPr>
        <p:txBody>
          <a:bodyPr>
            <a:normAutofit/>
          </a:bodyPr>
          <a:lstStyle/>
          <a:p>
            <a:r>
              <a:rPr sz="1800" dirty="0"/>
              <a:t>Answer: </a:t>
            </a:r>
            <a:r>
              <a:rPr lang="en-US" sz="1800" dirty="0"/>
              <a:t>Slightly</a:t>
            </a:r>
            <a:r>
              <a:rPr sz="1800" dirty="0"/>
              <a:t> correlation found between bearing and </a:t>
            </a:r>
            <a:r>
              <a:rPr sz="1800" dirty="0" err="1"/>
              <a:t>fare_amount</a:t>
            </a:r>
            <a:r>
              <a:rPr sz="1800" dirty="0"/>
              <a:t>.</a:t>
            </a:r>
          </a:p>
        </p:txBody>
      </p:sp>
      <p:pic>
        <p:nvPicPr>
          <p:cNvPr id="4" name="Picture 3" descr="question_10.png"/>
          <p:cNvPicPr>
            <a:picLocks noChangeAspect="1"/>
          </p:cNvPicPr>
          <p:nvPr/>
        </p:nvPicPr>
        <p:blipFill>
          <a:blip r:embed="rId2"/>
          <a:stretch>
            <a:fillRect/>
          </a:stretch>
        </p:blipFill>
        <p:spPr>
          <a:xfrm>
            <a:off x="438912" y="1272794"/>
            <a:ext cx="7559040" cy="39873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472"/>
            <a:ext cx="8229600" cy="721197"/>
          </a:xfrm>
        </p:spPr>
        <p:txBody>
          <a:bodyPr>
            <a:normAutofit fontScale="90000"/>
          </a:bodyPr>
          <a:lstStyle/>
          <a:p>
            <a:r>
              <a:rPr sz="2400" dirty="0"/>
              <a:t>Q11: How do pickup and </a:t>
            </a:r>
            <a:r>
              <a:rPr sz="2400" dirty="0" err="1"/>
              <a:t>dropoff</a:t>
            </a:r>
            <a:r>
              <a:rPr sz="2400" dirty="0"/>
              <a:t> coordinates influence </a:t>
            </a:r>
            <a:r>
              <a:rPr sz="2400" dirty="0" err="1"/>
              <a:t>fare_amount</a:t>
            </a:r>
            <a:r>
              <a:rPr sz="2400" dirty="0"/>
              <a:t>?</a:t>
            </a:r>
          </a:p>
        </p:txBody>
      </p:sp>
      <p:sp>
        <p:nvSpPr>
          <p:cNvPr id="3" name="Content Placeholder 2"/>
          <p:cNvSpPr>
            <a:spLocks noGrp="1"/>
          </p:cNvSpPr>
          <p:nvPr>
            <p:ph idx="1"/>
          </p:nvPr>
        </p:nvSpPr>
        <p:spPr>
          <a:xfrm>
            <a:off x="633984" y="848669"/>
            <a:ext cx="8229600" cy="721197"/>
          </a:xfrm>
        </p:spPr>
        <p:txBody>
          <a:bodyPr>
            <a:normAutofit/>
          </a:bodyPr>
          <a:lstStyle/>
          <a:p>
            <a:r>
              <a:rPr sz="1800" dirty="0"/>
              <a:t>Answer: Trips near city centers have more frequent short rides, while airport-bound rides can be higher fare.</a:t>
            </a:r>
          </a:p>
        </p:txBody>
      </p:sp>
      <p:pic>
        <p:nvPicPr>
          <p:cNvPr id="4" name="Picture 3" descr="question_11.png"/>
          <p:cNvPicPr>
            <a:picLocks noChangeAspect="1"/>
          </p:cNvPicPr>
          <p:nvPr/>
        </p:nvPicPr>
        <p:blipFill>
          <a:blip r:embed="rId2"/>
          <a:stretch>
            <a:fillRect/>
          </a:stretch>
        </p:blipFill>
        <p:spPr>
          <a:xfrm>
            <a:off x="633984" y="1792224"/>
            <a:ext cx="6498336" cy="371885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37925"/>
            <a:ext cx="8686800" cy="566610"/>
          </a:xfrm>
        </p:spPr>
        <p:txBody>
          <a:bodyPr>
            <a:normAutofit fontScale="90000"/>
          </a:bodyPr>
          <a:lstStyle/>
          <a:p>
            <a:r>
              <a:rPr sz="2400" dirty="0"/>
              <a:t>Q12: Does </a:t>
            </a:r>
            <a:r>
              <a:rPr sz="2400" dirty="0" err="1"/>
              <a:t>passenger_count</a:t>
            </a:r>
            <a:r>
              <a:rPr sz="2400" dirty="0"/>
              <a:t> ever reach zero? If so, how does it affect fare?</a:t>
            </a:r>
          </a:p>
        </p:txBody>
      </p:sp>
      <p:sp>
        <p:nvSpPr>
          <p:cNvPr id="3" name="Content Placeholder 2"/>
          <p:cNvSpPr>
            <a:spLocks noGrp="1"/>
          </p:cNvSpPr>
          <p:nvPr>
            <p:ph idx="1"/>
          </p:nvPr>
        </p:nvSpPr>
        <p:spPr>
          <a:xfrm>
            <a:off x="350520" y="755903"/>
            <a:ext cx="8229600" cy="566611"/>
          </a:xfrm>
        </p:spPr>
        <p:txBody>
          <a:bodyPr>
            <a:normAutofit fontScale="92500" lnSpcReduction="20000"/>
          </a:bodyPr>
          <a:lstStyle/>
          <a:p>
            <a:r>
              <a:rPr sz="1900" dirty="0"/>
              <a:t>Answer: Zero </a:t>
            </a:r>
            <a:r>
              <a:rPr sz="1900" dirty="0" err="1"/>
              <a:t>passenger_count</a:t>
            </a:r>
            <a:r>
              <a:rPr sz="1900" dirty="0"/>
              <a:t> is </a:t>
            </a:r>
            <a:r>
              <a:rPr lang="en-US" sz="1900" dirty="0"/>
              <a:t>small</a:t>
            </a:r>
            <a:r>
              <a:rPr sz="1900" dirty="0"/>
              <a:t>, potentially a data entry error. Fares with zero </a:t>
            </a:r>
            <a:r>
              <a:rPr sz="1900" dirty="0" err="1"/>
              <a:t>passenger_count</a:t>
            </a:r>
            <a:r>
              <a:rPr sz="1900" dirty="0"/>
              <a:t> are outliers.</a:t>
            </a:r>
          </a:p>
          <a:p>
            <a:endParaRPr sz="1800" dirty="0"/>
          </a:p>
        </p:txBody>
      </p:sp>
      <p:pic>
        <p:nvPicPr>
          <p:cNvPr id="4" name="Picture 3" descr="question_12.png"/>
          <p:cNvPicPr>
            <a:picLocks noChangeAspect="1"/>
          </p:cNvPicPr>
          <p:nvPr/>
        </p:nvPicPr>
        <p:blipFill>
          <a:blip r:embed="rId2"/>
          <a:stretch>
            <a:fillRect/>
          </a:stretch>
        </p:blipFill>
        <p:spPr>
          <a:xfrm>
            <a:off x="350520" y="1693339"/>
            <a:ext cx="7854696" cy="36422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39150"/>
            <a:ext cx="7930896" cy="603186"/>
          </a:xfrm>
        </p:spPr>
        <p:txBody>
          <a:bodyPr>
            <a:normAutofit/>
          </a:bodyPr>
          <a:lstStyle/>
          <a:p>
            <a:r>
              <a:rPr sz="2400" dirty="0"/>
              <a:t>Q13: Are there significant outliers in the data?</a:t>
            </a:r>
          </a:p>
        </p:txBody>
      </p:sp>
      <p:sp>
        <p:nvSpPr>
          <p:cNvPr id="3" name="Content Placeholder 2"/>
          <p:cNvSpPr>
            <a:spLocks noGrp="1"/>
          </p:cNvSpPr>
          <p:nvPr>
            <p:ph idx="1"/>
          </p:nvPr>
        </p:nvSpPr>
        <p:spPr>
          <a:xfrm>
            <a:off x="457200" y="884465"/>
            <a:ext cx="8229600" cy="603186"/>
          </a:xfrm>
        </p:spPr>
        <p:txBody>
          <a:bodyPr>
            <a:normAutofit lnSpcReduction="10000"/>
          </a:bodyPr>
          <a:lstStyle/>
          <a:p>
            <a:r>
              <a:rPr sz="1800" dirty="0"/>
              <a:t>Answer: Yes, a few extremely high fares above $200. They form a very small fraction of total trips.</a:t>
            </a:r>
          </a:p>
          <a:p>
            <a:pPr marL="0" indent="0">
              <a:buNone/>
            </a:pPr>
            <a:endParaRPr sz="1800" dirty="0"/>
          </a:p>
        </p:txBody>
      </p:sp>
      <p:pic>
        <p:nvPicPr>
          <p:cNvPr id="4" name="Picture 3" descr="question_13.png"/>
          <p:cNvPicPr>
            <a:picLocks noChangeAspect="1"/>
          </p:cNvPicPr>
          <p:nvPr/>
        </p:nvPicPr>
        <p:blipFill>
          <a:blip r:embed="rId2"/>
          <a:stretch>
            <a:fillRect/>
          </a:stretch>
        </p:blipFill>
        <p:spPr>
          <a:xfrm>
            <a:off x="591312" y="1621536"/>
            <a:ext cx="7961376" cy="374881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 y="148623"/>
            <a:ext cx="8833104" cy="566610"/>
          </a:xfrm>
        </p:spPr>
        <p:txBody>
          <a:bodyPr>
            <a:normAutofit fontScale="90000"/>
          </a:bodyPr>
          <a:lstStyle/>
          <a:p>
            <a:r>
              <a:rPr sz="2400" dirty="0"/>
              <a:t>Q14: What about time-based features like day, month, and year combined?</a:t>
            </a:r>
          </a:p>
        </p:txBody>
      </p:sp>
      <p:sp>
        <p:nvSpPr>
          <p:cNvPr id="3" name="Content Placeholder 2"/>
          <p:cNvSpPr>
            <a:spLocks noGrp="1"/>
          </p:cNvSpPr>
          <p:nvPr>
            <p:ph idx="1"/>
          </p:nvPr>
        </p:nvSpPr>
        <p:spPr>
          <a:xfrm>
            <a:off x="457200" y="715233"/>
            <a:ext cx="8229600" cy="705365"/>
          </a:xfrm>
        </p:spPr>
        <p:txBody>
          <a:bodyPr>
            <a:normAutofit/>
          </a:bodyPr>
          <a:lstStyle/>
          <a:p>
            <a:r>
              <a:rPr sz="1800" dirty="0"/>
              <a:t>Answer: Fares peak in certain months and certain </a:t>
            </a:r>
            <a:r>
              <a:rPr sz="1800" dirty="0" err="1"/>
              <a:t>days</a:t>
            </a:r>
            <a:r>
              <a:rPr lang="en-US" sz="1800" dirty="0" err="1"/>
              <a:t>,</a:t>
            </a:r>
            <a:r>
              <a:rPr sz="1800" dirty="0" err="1"/>
              <a:t>Combining</a:t>
            </a:r>
            <a:r>
              <a:rPr sz="1800" dirty="0"/>
              <a:t> these features can capture seasonal demand patterns in your predictions.</a:t>
            </a:r>
          </a:p>
        </p:txBody>
      </p:sp>
      <p:pic>
        <p:nvPicPr>
          <p:cNvPr id="4" name="Picture 3" descr="question_14.png"/>
          <p:cNvPicPr>
            <a:picLocks noChangeAspect="1"/>
          </p:cNvPicPr>
          <p:nvPr/>
        </p:nvPicPr>
        <p:blipFill>
          <a:blip r:embed="rId2"/>
          <a:stretch>
            <a:fillRect/>
          </a:stretch>
        </p:blipFill>
        <p:spPr>
          <a:xfrm>
            <a:off x="457200" y="1548384"/>
            <a:ext cx="7479792" cy="388901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 y="19214"/>
            <a:ext cx="8686800" cy="661011"/>
          </a:xfrm>
        </p:spPr>
        <p:txBody>
          <a:bodyPr>
            <a:normAutofit fontScale="90000"/>
          </a:bodyPr>
          <a:lstStyle/>
          <a:p>
            <a:r>
              <a:rPr sz="2400" dirty="0"/>
              <a:t>Q15: Which single feature stands out as most important for the model?</a:t>
            </a:r>
          </a:p>
        </p:txBody>
      </p:sp>
      <p:sp>
        <p:nvSpPr>
          <p:cNvPr id="3" name="Content Placeholder 2"/>
          <p:cNvSpPr>
            <a:spLocks noGrp="1"/>
          </p:cNvSpPr>
          <p:nvPr>
            <p:ph idx="1"/>
          </p:nvPr>
        </p:nvSpPr>
        <p:spPr>
          <a:xfrm>
            <a:off x="457200" y="953619"/>
            <a:ext cx="8229600" cy="661011"/>
          </a:xfrm>
        </p:spPr>
        <p:txBody>
          <a:bodyPr>
            <a:normAutofit/>
          </a:bodyPr>
          <a:lstStyle/>
          <a:p>
            <a:r>
              <a:rPr sz="1800" dirty="0"/>
              <a:t>Answer: Distance stands out as the top predictor</a:t>
            </a:r>
            <a:r>
              <a:rPr lang="en-US" sz="1800" dirty="0"/>
              <a:t>.</a:t>
            </a:r>
            <a:endParaRPr sz="1800" dirty="0"/>
          </a:p>
          <a:p>
            <a:endParaRPr sz="1800" dirty="0"/>
          </a:p>
        </p:txBody>
      </p:sp>
      <p:pic>
        <p:nvPicPr>
          <p:cNvPr id="4" name="Picture 3" descr="question_15.png"/>
          <p:cNvPicPr>
            <a:picLocks noChangeAspect="1"/>
          </p:cNvPicPr>
          <p:nvPr/>
        </p:nvPicPr>
        <p:blipFill>
          <a:blip r:embed="rId2"/>
          <a:stretch>
            <a:fillRect/>
          </a:stretch>
        </p:blipFill>
        <p:spPr>
          <a:xfrm>
            <a:off x="268224" y="1614630"/>
            <a:ext cx="8095488" cy="39571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E71E-102E-C391-59BF-B23084F2745A}"/>
              </a:ext>
            </a:extLst>
          </p:cNvPr>
          <p:cNvSpPr>
            <a:spLocks noGrp="1"/>
          </p:cNvSpPr>
          <p:nvPr>
            <p:ph type="title"/>
          </p:nvPr>
        </p:nvSpPr>
        <p:spPr>
          <a:xfrm>
            <a:off x="-103632" y="103950"/>
            <a:ext cx="8229600" cy="578802"/>
          </a:xfrm>
        </p:spPr>
        <p:txBody>
          <a:bodyPr>
            <a:normAutofit fontScale="90000"/>
          </a:bodyPr>
          <a:lstStyle/>
          <a:p>
            <a:r>
              <a:rPr lang="en-US" dirty="0">
                <a:highlight>
                  <a:srgbClr val="C0C0C0"/>
                </a:highlight>
              </a:rPr>
              <a:t>Introduction</a:t>
            </a:r>
          </a:p>
        </p:txBody>
      </p:sp>
      <p:sp>
        <p:nvSpPr>
          <p:cNvPr id="3" name="Content Placeholder 2">
            <a:extLst>
              <a:ext uri="{FF2B5EF4-FFF2-40B4-BE49-F238E27FC236}">
                <a16:creationId xmlns:a16="http://schemas.microsoft.com/office/drawing/2014/main" id="{7E6B67EB-D37E-1BDC-6D7D-60EB33081A68}"/>
              </a:ext>
            </a:extLst>
          </p:cNvPr>
          <p:cNvSpPr>
            <a:spLocks noGrp="1"/>
          </p:cNvSpPr>
          <p:nvPr>
            <p:ph idx="1"/>
          </p:nvPr>
        </p:nvSpPr>
        <p:spPr>
          <a:xfrm>
            <a:off x="335280" y="1185672"/>
            <a:ext cx="8229600" cy="4486656"/>
          </a:xfrm>
        </p:spPr>
        <p:txBody>
          <a:bodyPr>
            <a:normAutofit fontScale="92500" lnSpcReduction="20000"/>
          </a:bodyPr>
          <a:lstStyle/>
          <a:p>
            <a:pPr marL="0" indent="0">
              <a:buNone/>
            </a:pPr>
            <a:r>
              <a:rPr lang="en-US" sz="2000" b="1" dirty="0">
                <a:solidFill>
                  <a:schemeClr val="tx1">
                    <a:lumMod val="85000"/>
                    <a:lumOff val="15000"/>
                  </a:schemeClr>
                </a:solidFill>
              </a:rPr>
              <a:t>Overview:</a:t>
            </a:r>
            <a:endParaRPr lang="en-US" sz="2000" dirty="0">
              <a:solidFill>
                <a:schemeClr val="tx1">
                  <a:lumMod val="85000"/>
                  <a:lumOff val="15000"/>
                </a:schemeClr>
              </a:solidFill>
            </a:endParaRPr>
          </a:p>
          <a:p>
            <a:r>
              <a:rPr lang="en-US" sz="2000" dirty="0">
                <a:solidFill>
                  <a:schemeClr val="tx1">
                    <a:lumMod val="85000"/>
                    <a:lumOff val="15000"/>
                  </a:schemeClr>
                </a:solidFill>
              </a:rPr>
              <a:t>This project focuses on </a:t>
            </a:r>
            <a:r>
              <a:rPr lang="en-US" sz="2000" b="1" dirty="0">
                <a:solidFill>
                  <a:schemeClr val="tx1">
                    <a:lumMod val="85000"/>
                    <a:lumOff val="15000"/>
                  </a:schemeClr>
                </a:solidFill>
              </a:rPr>
              <a:t>predicting Uber fare amounts</a:t>
            </a:r>
            <a:r>
              <a:rPr lang="en-US" sz="2000" dirty="0">
                <a:solidFill>
                  <a:schemeClr val="tx1">
                    <a:lumMod val="85000"/>
                    <a:lumOff val="15000"/>
                  </a:schemeClr>
                </a:solidFill>
              </a:rPr>
              <a:t> using a rich dataset of ride information. The dataset contains </a:t>
            </a:r>
            <a:r>
              <a:rPr lang="en-US" sz="2000" b="1" dirty="0">
                <a:solidFill>
                  <a:schemeClr val="tx1">
                    <a:lumMod val="85000"/>
                    <a:lumOff val="15000"/>
                  </a:schemeClr>
                </a:solidFill>
              </a:rPr>
              <a:t>500,000 records</a:t>
            </a:r>
            <a:r>
              <a:rPr lang="en-US" sz="2000" dirty="0">
                <a:solidFill>
                  <a:schemeClr val="tx1">
                    <a:lumMod val="85000"/>
                    <a:lumOff val="15000"/>
                  </a:schemeClr>
                </a:solidFill>
              </a:rPr>
              <a:t> and </a:t>
            </a:r>
            <a:r>
              <a:rPr lang="en-US" sz="2000" b="1" dirty="0">
                <a:solidFill>
                  <a:schemeClr val="tx1">
                    <a:lumMod val="85000"/>
                    <a:lumOff val="15000"/>
                  </a:schemeClr>
                </a:solidFill>
              </a:rPr>
              <a:t>26 features</a:t>
            </a:r>
            <a:r>
              <a:rPr lang="en-US" sz="2000" dirty="0">
                <a:solidFill>
                  <a:schemeClr val="tx1">
                    <a:lumMod val="85000"/>
                    <a:lumOff val="15000"/>
                  </a:schemeClr>
                </a:solidFill>
              </a:rPr>
              <a:t>, capturing everything from </a:t>
            </a:r>
            <a:r>
              <a:rPr lang="en-US" sz="2000" b="1" dirty="0">
                <a:solidFill>
                  <a:schemeClr val="tx1">
                    <a:lumMod val="85000"/>
                    <a:lumOff val="15000"/>
                  </a:schemeClr>
                </a:solidFill>
              </a:rPr>
              <a:t>ride metadata</a:t>
            </a:r>
            <a:r>
              <a:rPr lang="en-US" sz="2000" dirty="0">
                <a:solidFill>
                  <a:schemeClr val="tx1">
                    <a:lumMod val="85000"/>
                    <a:lumOff val="15000"/>
                  </a:schemeClr>
                </a:solidFill>
              </a:rPr>
              <a:t> (e.g., pickup and </a:t>
            </a:r>
            <a:r>
              <a:rPr lang="en-US" sz="2000" dirty="0" err="1">
                <a:solidFill>
                  <a:schemeClr val="tx1">
                    <a:lumMod val="85000"/>
                    <a:lumOff val="15000"/>
                  </a:schemeClr>
                </a:solidFill>
              </a:rPr>
              <a:t>dropoff</a:t>
            </a:r>
            <a:r>
              <a:rPr lang="en-US" sz="2000" dirty="0">
                <a:solidFill>
                  <a:schemeClr val="tx1">
                    <a:lumMod val="85000"/>
                    <a:lumOff val="15000"/>
                  </a:schemeClr>
                </a:solidFill>
              </a:rPr>
              <a:t> coordinates, time of day, passenger count) to </a:t>
            </a:r>
            <a:r>
              <a:rPr lang="en-US" sz="2000" b="1" dirty="0">
                <a:solidFill>
                  <a:schemeClr val="tx1">
                    <a:lumMod val="85000"/>
                    <a:lumOff val="15000"/>
                  </a:schemeClr>
                </a:solidFill>
              </a:rPr>
              <a:t>environmental factors</a:t>
            </a:r>
            <a:r>
              <a:rPr lang="en-US" sz="2000" dirty="0">
                <a:solidFill>
                  <a:schemeClr val="tx1">
                    <a:lumMod val="85000"/>
                    <a:lumOff val="15000"/>
                  </a:schemeClr>
                </a:solidFill>
              </a:rPr>
              <a:t> (e.g., weather, traffic conditions, and distance to major landmarks). By analyzing these variables, we aim to uncover the main drivers of fare pricing, such as how distance, time, or weather might influence trip cost.</a:t>
            </a:r>
          </a:p>
          <a:p>
            <a:pPr>
              <a:buNone/>
            </a:pPr>
            <a:r>
              <a:rPr lang="en-US" sz="2000" b="1" dirty="0">
                <a:solidFill>
                  <a:schemeClr val="tx1">
                    <a:lumMod val="85000"/>
                    <a:lumOff val="15000"/>
                  </a:schemeClr>
                </a:solidFill>
              </a:rPr>
              <a:t>Purpose:</a:t>
            </a:r>
          </a:p>
          <a:p>
            <a:pPr>
              <a:buFont typeface="+mj-lt"/>
              <a:buAutoNum type="arabicPeriod"/>
            </a:pPr>
            <a:r>
              <a:rPr lang="en-US" sz="2000" b="1" dirty="0">
                <a:solidFill>
                  <a:schemeClr val="tx1">
                    <a:lumMod val="85000"/>
                    <a:lumOff val="15000"/>
                  </a:schemeClr>
                </a:solidFill>
              </a:rPr>
              <a:t>Exploratory Analysis</a:t>
            </a:r>
            <a:r>
              <a:rPr lang="en-US" sz="2000" dirty="0">
                <a:solidFill>
                  <a:schemeClr val="tx1">
                    <a:lumMod val="85000"/>
                    <a:lumOff val="15000"/>
                  </a:schemeClr>
                </a:solidFill>
              </a:rPr>
              <a:t>: Understand patterns in how different factors—such as time of day, weather, or traffic—impact fare amounts.</a:t>
            </a:r>
          </a:p>
          <a:p>
            <a:pPr>
              <a:buFont typeface="+mj-lt"/>
              <a:buAutoNum type="arabicPeriod"/>
            </a:pPr>
            <a:r>
              <a:rPr lang="en-US" sz="2000" b="1" dirty="0">
                <a:solidFill>
                  <a:schemeClr val="tx1">
                    <a:lumMod val="85000"/>
                    <a:lumOff val="15000"/>
                  </a:schemeClr>
                </a:solidFill>
              </a:rPr>
              <a:t>Predictive Modeling</a:t>
            </a:r>
            <a:r>
              <a:rPr lang="en-US" sz="2000" dirty="0">
                <a:solidFill>
                  <a:schemeClr val="tx1">
                    <a:lumMod val="85000"/>
                    <a:lumOff val="15000"/>
                  </a:schemeClr>
                </a:solidFill>
              </a:rPr>
              <a:t>: Build a robust machine learning model that can accurately estimate the cost of a ride before it completes.</a:t>
            </a:r>
          </a:p>
          <a:p>
            <a:pPr>
              <a:buFont typeface="+mj-lt"/>
              <a:buAutoNum type="arabicPeriod"/>
            </a:pPr>
            <a:r>
              <a:rPr lang="en-US" sz="2000" b="1" dirty="0">
                <a:solidFill>
                  <a:schemeClr val="tx1">
                    <a:lumMod val="85000"/>
                    <a:lumOff val="15000"/>
                  </a:schemeClr>
                </a:solidFill>
              </a:rPr>
              <a:t>Operational Insights</a:t>
            </a:r>
            <a:r>
              <a:rPr lang="en-US" sz="2000" dirty="0">
                <a:solidFill>
                  <a:schemeClr val="tx1">
                    <a:lumMod val="85000"/>
                    <a:lumOff val="15000"/>
                  </a:schemeClr>
                </a:solidFill>
              </a:rPr>
              <a:t>: Provide actionable findings that can improve user experience (through transparent pricing) and operational planning (through better resource allocation).</a:t>
            </a:r>
          </a:p>
          <a:p>
            <a:endParaRPr lang="en-US" sz="2000" dirty="0">
              <a:solidFill>
                <a:schemeClr val="tx1">
                  <a:lumMod val="85000"/>
                  <a:lumOff val="15000"/>
                </a:schemeClr>
              </a:solidFill>
            </a:endParaRPr>
          </a:p>
        </p:txBody>
      </p:sp>
    </p:spTree>
    <p:extLst>
      <p:ext uri="{BB962C8B-B14F-4D97-AF65-F5344CB8AC3E}">
        <p14:creationId xmlns:p14="http://schemas.microsoft.com/office/powerpoint/2010/main" val="2553611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13"/>
            <a:ext cx="7309104" cy="639763"/>
          </a:xfrm>
        </p:spPr>
        <p:txBody>
          <a:bodyPr>
            <a:normAutofit/>
          </a:bodyPr>
          <a:lstStyle/>
          <a:p>
            <a:r>
              <a:rPr sz="2400" dirty="0"/>
              <a:t>Q1: What is the overall distribution of fare amounts?</a:t>
            </a:r>
          </a:p>
        </p:txBody>
      </p:sp>
      <p:sp>
        <p:nvSpPr>
          <p:cNvPr id="3" name="Content Placeholder 2"/>
          <p:cNvSpPr>
            <a:spLocks noGrp="1"/>
          </p:cNvSpPr>
          <p:nvPr>
            <p:ph idx="1"/>
          </p:nvPr>
        </p:nvSpPr>
        <p:spPr>
          <a:xfrm>
            <a:off x="908304" y="633901"/>
            <a:ext cx="6333744" cy="755987"/>
          </a:xfrm>
        </p:spPr>
        <p:txBody>
          <a:bodyPr>
            <a:normAutofit/>
          </a:bodyPr>
          <a:lstStyle/>
          <a:p>
            <a:r>
              <a:rPr sz="1800" dirty="0"/>
              <a:t>Answer: Most fares range from about $5 to $20, with a long right tail beyond $100.</a:t>
            </a:r>
          </a:p>
        </p:txBody>
      </p:sp>
      <p:pic>
        <p:nvPicPr>
          <p:cNvPr id="4" name="Picture 3" descr="question_1.png"/>
          <p:cNvPicPr>
            <a:picLocks noChangeAspect="1"/>
          </p:cNvPicPr>
          <p:nvPr/>
        </p:nvPicPr>
        <p:blipFill>
          <a:blip r:embed="rId2"/>
          <a:stretch>
            <a:fillRect/>
          </a:stretch>
        </p:blipFill>
        <p:spPr>
          <a:xfrm>
            <a:off x="661416" y="1493437"/>
            <a:ext cx="7104888" cy="36884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68" y="127472"/>
            <a:ext cx="7808976" cy="457199"/>
          </a:xfrm>
        </p:spPr>
        <p:txBody>
          <a:bodyPr>
            <a:noAutofit/>
          </a:bodyPr>
          <a:lstStyle/>
          <a:p>
            <a:r>
              <a:rPr sz="2400" dirty="0"/>
              <a:t>Q2: How does passenger count affect </a:t>
            </a:r>
            <a:r>
              <a:rPr sz="2400" dirty="0" err="1"/>
              <a:t>fare_amount</a:t>
            </a:r>
            <a:r>
              <a:rPr sz="2400" dirty="0"/>
              <a:t>?</a:t>
            </a:r>
          </a:p>
        </p:txBody>
      </p:sp>
      <p:sp>
        <p:nvSpPr>
          <p:cNvPr id="3" name="Content Placeholder 2"/>
          <p:cNvSpPr>
            <a:spLocks noGrp="1"/>
          </p:cNvSpPr>
          <p:nvPr>
            <p:ph idx="1"/>
          </p:nvPr>
        </p:nvSpPr>
        <p:spPr>
          <a:xfrm>
            <a:off x="469392" y="841249"/>
            <a:ext cx="8028432" cy="682752"/>
          </a:xfrm>
        </p:spPr>
        <p:txBody>
          <a:bodyPr>
            <a:normAutofit/>
          </a:bodyPr>
          <a:lstStyle/>
          <a:p>
            <a:r>
              <a:rPr sz="1800" dirty="0"/>
              <a:t>Answer: Fares remain fairly stable across passenger counts, with a slight uptick for large groups.</a:t>
            </a:r>
          </a:p>
        </p:txBody>
      </p:sp>
      <p:pic>
        <p:nvPicPr>
          <p:cNvPr id="4" name="Picture 3" descr="question_2.png"/>
          <p:cNvPicPr>
            <a:picLocks noChangeAspect="1"/>
          </p:cNvPicPr>
          <p:nvPr/>
        </p:nvPicPr>
        <p:blipFill>
          <a:blip r:embed="rId2"/>
          <a:stretch>
            <a:fillRect/>
          </a:stretch>
        </p:blipFill>
        <p:spPr>
          <a:xfrm>
            <a:off x="667512" y="1780579"/>
            <a:ext cx="7808976" cy="39208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76" y="0"/>
            <a:ext cx="8229600" cy="630937"/>
          </a:xfrm>
        </p:spPr>
        <p:txBody>
          <a:bodyPr>
            <a:normAutofit/>
          </a:bodyPr>
          <a:lstStyle/>
          <a:p>
            <a:r>
              <a:rPr sz="2400" dirty="0"/>
              <a:t>Q3: How strongly is distance correlated with </a:t>
            </a:r>
            <a:r>
              <a:rPr sz="2400" dirty="0" err="1"/>
              <a:t>fare_amount</a:t>
            </a:r>
            <a:r>
              <a:rPr sz="2400" dirty="0"/>
              <a:t>?</a:t>
            </a:r>
          </a:p>
        </p:txBody>
      </p:sp>
      <p:sp>
        <p:nvSpPr>
          <p:cNvPr id="3" name="Content Placeholder 2"/>
          <p:cNvSpPr>
            <a:spLocks noGrp="1"/>
          </p:cNvSpPr>
          <p:nvPr>
            <p:ph idx="1"/>
          </p:nvPr>
        </p:nvSpPr>
        <p:spPr>
          <a:xfrm>
            <a:off x="591312" y="717668"/>
            <a:ext cx="8229600" cy="630936"/>
          </a:xfrm>
        </p:spPr>
        <p:txBody>
          <a:bodyPr>
            <a:normAutofit/>
          </a:bodyPr>
          <a:lstStyle/>
          <a:p>
            <a:r>
              <a:rPr sz="1800" dirty="0"/>
              <a:t>Answer: Distance shows a strong positive correlation with </a:t>
            </a:r>
            <a:r>
              <a:rPr sz="1800" dirty="0" err="1"/>
              <a:t>fare_amount</a:t>
            </a:r>
            <a:r>
              <a:rPr sz="1800" dirty="0"/>
              <a:t>..</a:t>
            </a:r>
          </a:p>
        </p:txBody>
      </p:sp>
      <p:pic>
        <p:nvPicPr>
          <p:cNvPr id="4" name="Picture 3" descr="question_3.png"/>
          <p:cNvPicPr>
            <a:picLocks noChangeAspect="1"/>
          </p:cNvPicPr>
          <p:nvPr/>
        </p:nvPicPr>
        <p:blipFill>
          <a:blip r:embed="rId2"/>
          <a:stretch>
            <a:fillRect/>
          </a:stretch>
        </p:blipFill>
        <p:spPr>
          <a:xfrm>
            <a:off x="704088" y="1435336"/>
            <a:ext cx="7174992" cy="39873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7432"/>
            <a:ext cx="8229600" cy="502920"/>
          </a:xfrm>
        </p:spPr>
        <p:txBody>
          <a:bodyPr>
            <a:normAutofit/>
          </a:bodyPr>
          <a:lstStyle/>
          <a:p>
            <a:r>
              <a:rPr sz="2400" dirty="0"/>
              <a:t>Q4: Does weather significantly influence fares?</a:t>
            </a:r>
          </a:p>
        </p:txBody>
      </p:sp>
      <p:sp>
        <p:nvSpPr>
          <p:cNvPr id="3" name="Content Placeholder 2"/>
          <p:cNvSpPr>
            <a:spLocks noGrp="1"/>
          </p:cNvSpPr>
          <p:nvPr>
            <p:ph idx="1"/>
          </p:nvPr>
        </p:nvSpPr>
        <p:spPr>
          <a:xfrm>
            <a:off x="914400" y="716282"/>
            <a:ext cx="8229600" cy="502920"/>
          </a:xfrm>
        </p:spPr>
        <p:txBody>
          <a:bodyPr>
            <a:normAutofit/>
          </a:bodyPr>
          <a:lstStyle/>
          <a:p>
            <a:r>
              <a:rPr sz="1800" dirty="0"/>
              <a:t>Answer: </a:t>
            </a:r>
            <a:r>
              <a:rPr lang="en-US" sz="1800" dirty="0"/>
              <a:t>No there is any Effects </a:t>
            </a:r>
            <a:r>
              <a:rPr sz="1800" dirty="0"/>
              <a:t>.</a:t>
            </a:r>
          </a:p>
        </p:txBody>
      </p:sp>
      <p:pic>
        <p:nvPicPr>
          <p:cNvPr id="4" name="Picture 3" descr="question_4.png"/>
          <p:cNvPicPr>
            <a:picLocks noChangeAspect="1"/>
          </p:cNvPicPr>
          <p:nvPr/>
        </p:nvPicPr>
        <p:blipFill>
          <a:blip r:embed="rId2"/>
          <a:stretch>
            <a:fillRect/>
          </a:stretch>
        </p:blipFill>
        <p:spPr>
          <a:xfrm>
            <a:off x="969264" y="1365821"/>
            <a:ext cx="6839712" cy="36386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 y="0"/>
            <a:ext cx="7821168" cy="554418"/>
          </a:xfrm>
        </p:spPr>
        <p:txBody>
          <a:bodyPr>
            <a:normAutofit/>
          </a:bodyPr>
          <a:lstStyle/>
          <a:p>
            <a:r>
              <a:rPr sz="2400" dirty="0"/>
              <a:t>Q5: How do traffic conditions impact the fare?</a:t>
            </a:r>
          </a:p>
        </p:txBody>
      </p:sp>
      <p:sp>
        <p:nvSpPr>
          <p:cNvPr id="3" name="Content Placeholder 2"/>
          <p:cNvSpPr>
            <a:spLocks noGrp="1"/>
          </p:cNvSpPr>
          <p:nvPr>
            <p:ph idx="1"/>
          </p:nvPr>
        </p:nvSpPr>
        <p:spPr>
          <a:xfrm>
            <a:off x="1170432" y="658367"/>
            <a:ext cx="7821168" cy="554419"/>
          </a:xfrm>
        </p:spPr>
        <p:txBody>
          <a:bodyPr>
            <a:normAutofit/>
          </a:bodyPr>
          <a:lstStyle/>
          <a:p>
            <a:r>
              <a:rPr sz="1800" dirty="0"/>
              <a:t>Answer: </a:t>
            </a:r>
            <a:r>
              <a:rPr lang="en-US" sz="1800" dirty="0"/>
              <a:t>The fare doesn’t affected </a:t>
            </a:r>
            <a:endParaRPr sz="1800" dirty="0"/>
          </a:p>
        </p:txBody>
      </p:sp>
      <p:pic>
        <p:nvPicPr>
          <p:cNvPr id="4" name="Picture 3" descr="question_5.png"/>
          <p:cNvPicPr>
            <a:picLocks noChangeAspect="1"/>
          </p:cNvPicPr>
          <p:nvPr/>
        </p:nvPicPr>
        <p:blipFill>
          <a:blip r:embed="rId2"/>
          <a:stretch>
            <a:fillRect/>
          </a:stretch>
        </p:blipFill>
        <p:spPr>
          <a:xfrm>
            <a:off x="877824" y="1316735"/>
            <a:ext cx="6912864" cy="40475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92218"/>
            <a:ext cx="8229600" cy="359346"/>
          </a:xfrm>
        </p:spPr>
        <p:txBody>
          <a:bodyPr>
            <a:noAutofit/>
          </a:bodyPr>
          <a:lstStyle/>
          <a:p>
            <a:r>
              <a:rPr sz="2400" dirty="0"/>
              <a:t>Q6: How does </a:t>
            </a:r>
            <a:r>
              <a:rPr sz="2400" dirty="0" err="1"/>
              <a:t>fare_amount</a:t>
            </a:r>
            <a:r>
              <a:rPr sz="2400" dirty="0"/>
              <a:t> vary by hour of the day?</a:t>
            </a:r>
          </a:p>
        </p:txBody>
      </p:sp>
      <p:sp>
        <p:nvSpPr>
          <p:cNvPr id="3" name="Content Placeholder 2"/>
          <p:cNvSpPr>
            <a:spLocks noGrp="1"/>
          </p:cNvSpPr>
          <p:nvPr>
            <p:ph idx="1"/>
          </p:nvPr>
        </p:nvSpPr>
        <p:spPr>
          <a:xfrm>
            <a:off x="396240" y="670244"/>
            <a:ext cx="8747760" cy="484631"/>
          </a:xfrm>
        </p:spPr>
        <p:txBody>
          <a:bodyPr>
            <a:normAutofit/>
          </a:bodyPr>
          <a:lstStyle/>
          <a:p>
            <a:r>
              <a:rPr sz="1800" dirty="0"/>
              <a:t>Answer: Fares peak during typical rush hours (</a:t>
            </a:r>
            <a:r>
              <a:rPr lang="en-US" sz="1800" dirty="0"/>
              <a:t>2</a:t>
            </a:r>
            <a:r>
              <a:rPr sz="1800" dirty="0"/>
              <a:t>-</a:t>
            </a:r>
            <a:r>
              <a:rPr lang="en-US" sz="1800" dirty="0"/>
              <a:t>7</a:t>
            </a:r>
            <a:r>
              <a:rPr sz="1800" dirty="0"/>
              <a:t> </a:t>
            </a:r>
            <a:r>
              <a:rPr lang="en-US" sz="1800" dirty="0"/>
              <a:t>pm</a:t>
            </a:r>
            <a:r>
              <a:rPr sz="1800" dirty="0"/>
              <a:t>) and around late-night (1</a:t>
            </a:r>
            <a:r>
              <a:rPr lang="en-US" sz="1800" dirty="0"/>
              <a:t>2</a:t>
            </a:r>
            <a:r>
              <a:rPr sz="1800" dirty="0"/>
              <a:t>-</a:t>
            </a:r>
            <a:r>
              <a:rPr lang="en-US" sz="1800" dirty="0"/>
              <a:t>3 </a:t>
            </a:r>
            <a:r>
              <a:rPr sz="1800" dirty="0"/>
              <a:t>AM).</a:t>
            </a:r>
          </a:p>
        </p:txBody>
      </p:sp>
      <p:pic>
        <p:nvPicPr>
          <p:cNvPr id="4" name="Picture 3" descr="question_6.png"/>
          <p:cNvPicPr>
            <a:picLocks noChangeAspect="1"/>
          </p:cNvPicPr>
          <p:nvPr/>
        </p:nvPicPr>
        <p:blipFill>
          <a:blip r:embed="rId2"/>
          <a:stretch>
            <a:fillRect/>
          </a:stretch>
        </p:blipFill>
        <p:spPr>
          <a:xfrm>
            <a:off x="847344" y="1412748"/>
            <a:ext cx="7089648" cy="38922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028432" cy="615378"/>
          </a:xfrm>
        </p:spPr>
        <p:txBody>
          <a:bodyPr>
            <a:normAutofit/>
          </a:bodyPr>
          <a:lstStyle/>
          <a:p>
            <a:r>
              <a:rPr sz="2400" dirty="0"/>
              <a:t>Q7: What is the trend in </a:t>
            </a:r>
            <a:r>
              <a:rPr sz="2400" dirty="0" err="1"/>
              <a:t>fare_amount</a:t>
            </a:r>
            <a:r>
              <a:rPr sz="2400" dirty="0"/>
              <a:t> over the years?</a:t>
            </a:r>
          </a:p>
        </p:txBody>
      </p:sp>
      <p:sp>
        <p:nvSpPr>
          <p:cNvPr id="3" name="Content Placeholder 2"/>
          <p:cNvSpPr>
            <a:spLocks noGrp="1"/>
          </p:cNvSpPr>
          <p:nvPr>
            <p:ph idx="1"/>
          </p:nvPr>
        </p:nvSpPr>
        <p:spPr>
          <a:xfrm>
            <a:off x="673608" y="676340"/>
            <a:ext cx="8129016" cy="615378"/>
          </a:xfrm>
        </p:spPr>
        <p:txBody>
          <a:bodyPr>
            <a:normAutofit/>
          </a:bodyPr>
          <a:lstStyle/>
          <a:p>
            <a:r>
              <a:rPr sz="1800" dirty="0"/>
              <a:t>Answer: Fares increase each year from 20</a:t>
            </a:r>
            <a:r>
              <a:rPr lang="en-US" sz="1800" dirty="0"/>
              <a:t>12</a:t>
            </a:r>
            <a:r>
              <a:rPr sz="1800" dirty="0"/>
              <a:t> to</a:t>
            </a:r>
            <a:r>
              <a:rPr lang="en-US" sz="1800" dirty="0"/>
              <a:t> 2015.</a:t>
            </a:r>
            <a:endParaRPr sz="1800" dirty="0"/>
          </a:p>
          <a:p>
            <a:endParaRPr sz="1800" dirty="0"/>
          </a:p>
        </p:txBody>
      </p:sp>
      <p:pic>
        <p:nvPicPr>
          <p:cNvPr id="4" name="Picture 3" descr="question_7.png"/>
          <p:cNvPicPr>
            <a:picLocks noChangeAspect="1"/>
          </p:cNvPicPr>
          <p:nvPr/>
        </p:nvPicPr>
        <p:blipFill>
          <a:blip r:embed="rId2"/>
          <a:stretch>
            <a:fillRect/>
          </a:stretch>
        </p:blipFill>
        <p:spPr>
          <a:xfrm>
            <a:off x="341376" y="1316737"/>
            <a:ext cx="7836408" cy="40548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TotalTime>
  <Words>609</Words>
  <Application>Microsoft Office PowerPoint</Application>
  <PresentationFormat>On-screen Show (4:3)</PresentationFormat>
  <Paragraphs>39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Uber Fare Prediction </vt:lpstr>
      <vt:lpstr>Introduction</vt:lpstr>
      <vt:lpstr>Q1: What is the overall distribution of fare amounts?</vt:lpstr>
      <vt:lpstr>Q2: How does passenger count affect fare_amount?</vt:lpstr>
      <vt:lpstr>Q3: How strongly is distance correlated with fare_amount?</vt:lpstr>
      <vt:lpstr>Q4: Does weather significantly influence fares?</vt:lpstr>
      <vt:lpstr>Q5: How do traffic conditions impact the fare?</vt:lpstr>
      <vt:lpstr>Q6: How does fare_amount vary by hour of the day?</vt:lpstr>
      <vt:lpstr>Q7: What is the trend in fare_amount over the years?</vt:lpstr>
      <vt:lpstr>Q8: How do fares differ by day of the week?</vt:lpstr>
      <vt:lpstr>Q9: How does Car Condition correlate with fare_amount?</vt:lpstr>
      <vt:lpstr>Q10: Does the bearing (trip direction) affect fares?</vt:lpstr>
      <vt:lpstr>Q11: How do pickup and dropoff coordinates influence fare_amount?</vt:lpstr>
      <vt:lpstr>Q12: Does passenger_count ever reach zero? If so, how does it affect fare?</vt:lpstr>
      <vt:lpstr>Q13: Are there significant outliers in the data?</vt:lpstr>
      <vt:lpstr>Q14: What about time-based features like day, month, and year combined?</vt:lpstr>
      <vt:lpstr>Q15: Which single feature stands out as most important for the model?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Menna</dc:creator>
  <cp:keywords/>
  <dc:description>generated using python-pptx</dc:description>
  <cp:lastModifiedBy>منه الله خالد</cp:lastModifiedBy>
  <cp:revision>2</cp:revision>
  <dcterms:created xsi:type="dcterms:W3CDTF">2013-01-27T09:14:16Z</dcterms:created>
  <dcterms:modified xsi:type="dcterms:W3CDTF">2025-03-20T14:13:51Z</dcterms:modified>
  <cp:category/>
</cp:coreProperties>
</file>