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8" r:id="rId5"/>
    <p:sldId id="283" r:id="rId6"/>
    <p:sldId id="297" r:id="rId7"/>
    <p:sldId id="284" r:id="rId8"/>
    <p:sldId id="299" r:id="rId9"/>
    <p:sldId id="311" r:id="rId10"/>
    <p:sldId id="304" r:id="rId11"/>
    <p:sldId id="305" r:id="rId12"/>
    <p:sldId id="306" r:id="rId13"/>
    <p:sldId id="309" r:id="rId14"/>
    <p:sldId id="300" r:id="rId15"/>
    <p:sldId id="310" r:id="rId16"/>
    <p:sldId id="302" r:id="rId17"/>
    <p:sldId id="312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81504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IEEE Mansoura (CS branch) Data Science circle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Pirates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E234-4A13-D077-64B7-EF22F7A6C9CC}"/>
              </a:ext>
            </a:extLst>
          </p:cNvPr>
          <p:cNvSpPr txBox="1"/>
          <p:nvPr/>
        </p:nvSpPr>
        <p:spPr>
          <a:xfrm>
            <a:off x="432000" y="1864348"/>
            <a:ext cx="5533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part of the day: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10,281$  at Early morning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 7,154$ at Early afternoon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9,595$  at Morning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8,134$ at Night</a:t>
            </a: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EB35DBEA-95D8-3A6A-C723-AADEE572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95" y="648000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processing techniques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6"/>
            <a:ext cx="771133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808936"/>
            <a:ext cx="7288642" cy="3099494"/>
          </a:xfrm>
        </p:spPr>
        <p:txBody>
          <a:bodyPr/>
          <a:lstStyle/>
          <a:p>
            <a:r>
              <a:rPr lang="en-US" dirty="0"/>
              <a:t>Replacing any low values within categorical columns with new values.</a:t>
            </a:r>
          </a:p>
          <a:p>
            <a:r>
              <a:rPr lang="en-US" dirty="0"/>
              <a:t>Dealing with  duplicates.</a:t>
            </a:r>
          </a:p>
          <a:p>
            <a:r>
              <a:rPr lang="en-US" dirty="0"/>
              <a:t>Dealing with null values.</a:t>
            </a:r>
          </a:p>
          <a:p>
            <a:r>
              <a:rPr lang="en-US" dirty="0"/>
              <a:t>Converting any column that infers to a time or date into a python date format And splitting it into two columns for hour and minute or for day and month, respectively.</a:t>
            </a:r>
          </a:p>
          <a:p>
            <a:r>
              <a:rPr lang="en-US" dirty="0"/>
              <a:t>Handling categorical data and converting it into numerical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432000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CB6C0-6EB3-4F55-BD46-FE336A825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t="69310"/>
          <a:stretch/>
        </p:blipFill>
        <p:spPr>
          <a:xfrm>
            <a:off x="630149" y="1843537"/>
            <a:ext cx="10528976" cy="63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E59C1-18D6-DF51-B572-451D43CF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9" t="62320"/>
          <a:stretch/>
        </p:blipFill>
        <p:spPr>
          <a:xfrm>
            <a:off x="564080" y="4682139"/>
            <a:ext cx="10528976" cy="89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8B9DB7-41BB-3667-1FE5-F3F1190A0F73}"/>
              </a:ext>
            </a:extLst>
          </p:cNvPr>
          <p:cNvSpPr txBox="1"/>
          <p:nvPr/>
        </p:nvSpPr>
        <p:spPr>
          <a:xfrm>
            <a:off x="1756846" y="2013452"/>
            <a:ext cx="132080" cy="1371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B8BE-080B-DE0F-DBCD-99C4EBCB1F38}"/>
              </a:ext>
            </a:extLst>
          </p:cNvPr>
          <p:cNvSpPr txBox="1"/>
          <p:nvPr/>
        </p:nvSpPr>
        <p:spPr>
          <a:xfrm>
            <a:off x="564080" y="1265626"/>
            <a:ext cx="251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1A9A1-7295-92C5-210C-AB345CA10AB0}"/>
              </a:ext>
            </a:extLst>
          </p:cNvPr>
          <p:cNvSpPr txBox="1"/>
          <p:nvPr/>
        </p:nvSpPr>
        <p:spPr>
          <a:xfrm>
            <a:off x="564080" y="398685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 regressor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A009D-AA74-E092-C0F3-1625BB952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82" y="3335719"/>
            <a:ext cx="4629796" cy="2753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3FA1A-5C8D-7590-8E76-8BF2807A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50" y="432000"/>
            <a:ext cx="454405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Random Forest Regression: When Does It Fail and Why? - neptune.ai">
            <a:extLst>
              <a:ext uri="{FF2B5EF4-FFF2-40B4-BE49-F238E27FC236}">
                <a16:creationId xmlns:a16="http://schemas.microsoft.com/office/drawing/2014/main" id="{A54DBA65-366E-25C9-EDBC-7D1AC884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94" y="4150301"/>
            <a:ext cx="55530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17" y="1196476"/>
            <a:ext cx="7288642" cy="3099494"/>
          </a:xfrm>
        </p:spPr>
        <p:txBody>
          <a:bodyPr/>
          <a:lstStyle/>
          <a:p>
            <a:r>
              <a:rPr lang="en-US" dirty="0"/>
              <a:t>We used sklearn module for training our random forest regression model, specifically RandomForestRegressor.</a:t>
            </a:r>
          </a:p>
          <a:p>
            <a:endParaRPr lang="en-US" dirty="0"/>
          </a:p>
          <a:p>
            <a:r>
              <a:rPr lang="en-US" dirty="0"/>
              <a:t>Approaches &amp; steps:</a:t>
            </a:r>
          </a:p>
          <a:p>
            <a:pPr lvl="1"/>
            <a:r>
              <a:rPr lang="en-US" dirty="0"/>
              <a:t>1-Pick  at random K data points from the training set.</a:t>
            </a:r>
          </a:p>
          <a:p>
            <a:pPr lvl="1"/>
            <a:r>
              <a:rPr lang="en-US" dirty="0"/>
              <a:t>2-Build the decision tree associated with those data point.</a:t>
            </a:r>
          </a:p>
          <a:p>
            <a:pPr lvl="1"/>
            <a:r>
              <a:rPr lang="en-US" dirty="0"/>
              <a:t>3-Choose the number </a:t>
            </a:r>
            <a:r>
              <a:rPr lang="en-US" dirty="0" err="1"/>
              <a:t>Ntree</a:t>
            </a:r>
            <a:r>
              <a:rPr lang="en-US" dirty="0"/>
              <a:t> of trees you want to build.</a:t>
            </a:r>
          </a:p>
          <a:p>
            <a:pPr lvl="1"/>
            <a:r>
              <a:rPr lang="en-US" dirty="0"/>
              <a:t>4-For a new data point, make each one of your </a:t>
            </a:r>
            <a:r>
              <a:rPr lang="en-US" dirty="0" err="1"/>
              <a:t>Ntree</a:t>
            </a:r>
            <a:r>
              <a:rPr lang="en-US" dirty="0"/>
              <a:t> trees predict the value of Y for the data point, and assign the new data point in the average all of the predicted Y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265" y="1678323"/>
            <a:ext cx="7288642" cy="3099494"/>
          </a:xfrm>
        </p:spPr>
        <p:txBody>
          <a:bodyPr/>
          <a:lstStyle/>
          <a:p>
            <a:r>
              <a:rPr lang="en-US" dirty="0"/>
              <a:t>we  selected parameters for our model: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= 220 , 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= 20 ,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 = auto ,</a:t>
            </a:r>
          </a:p>
          <a:p>
            <a:pPr lvl="1"/>
            <a:r>
              <a:rPr lang="en-US" dirty="0"/>
              <a:t>random state =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78CB-3149-D032-D92F-8C832546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8" y="3942272"/>
            <a:ext cx="2978660" cy="81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D4CF8-497F-9CD8-B862-8B51CA37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71" y="4795963"/>
            <a:ext cx="1409897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94CDAA-63DA-4A4A-4B57-A59057328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53" y="4759671"/>
            <a:ext cx="1411018" cy="214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35AEE-4749-643A-FAD4-DEE99B1EE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71" y="1823992"/>
            <a:ext cx="5069667" cy="31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desk">
            <a:extLst>
              <a:ext uri="{FF2B5EF4-FFF2-40B4-BE49-F238E27FC236}">
                <a16:creationId xmlns:a16="http://schemas.microsoft.com/office/drawing/2014/main" id="{522DB92A-B0B9-46AF-C8A1-D0B1894D5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4" r="-1" b="17135"/>
          <a:stretch/>
        </p:blipFill>
        <p:spPr>
          <a:xfrm>
            <a:off x="-95681" y="0"/>
            <a:ext cx="1267167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811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688649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Amira Sultan</a:t>
            </a:r>
          </a:p>
          <a:p>
            <a:pPr marL="0" indent="0">
              <a:buNone/>
            </a:pPr>
            <a:r>
              <a:rPr lang="en-US" dirty="0"/>
              <a:t>Menna Ayman</a:t>
            </a:r>
          </a:p>
          <a:p>
            <a:pPr marL="0" indent="0">
              <a:buNone/>
            </a:pPr>
            <a:r>
              <a:rPr lang="en-US" dirty="0"/>
              <a:t>Yousef Khaled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l"/>
            <a:r>
              <a:rPr lang="en-US" dirty="0"/>
              <a:t>Data Pirates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392074"/>
            <a:ext cx="6641900" cy="112434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267872"/>
            <a:ext cx="5472000" cy="2428351"/>
          </a:xfrm>
        </p:spPr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  <a:p>
            <a:r>
              <a:rPr lang="en-US" dirty="0"/>
              <a:t>Business of data understanding</a:t>
            </a:r>
          </a:p>
          <a:p>
            <a:r>
              <a:rPr lang="en-US" dirty="0"/>
              <a:t>Our key findings</a:t>
            </a:r>
          </a:p>
          <a:p>
            <a:r>
              <a:rPr lang="en-US" dirty="0"/>
              <a:t>Data preparation and processing techniques used</a:t>
            </a:r>
          </a:p>
          <a:p>
            <a:r>
              <a:rPr lang="en-US" dirty="0"/>
              <a:t>Model approaches and evaluation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DAB-BF40-395E-5A65-60F3B0505248}"/>
              </a:ext>
            </a:extLst>
          </p:cNvPr>
          <p:cNvSpPr txBox="1"/>
          <p:nvPr/>
        </p:nvSpPr>
        <p:spPr>
          <a:xfrm>
            <a:off x="9747849" y="1699404"/>
            <a:ext cx="20121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17" y="2156943"/>
            <a:ext cx="7288642" cy="3099494"/>
          </a:xfrm>
        </p:spPr>
        <p:txBody>
          <a:bodyPr/>
          <a:lstStyle/>
          <a:p>
            <a:r>
              <a:rPr lang="en-US" sz="2400" dirty="0"/>
              <a:t>Booking a flight may be a stressful thing</a:t>
            </a:r>
          </a:p>
          <a:p>
            <a:r>
              <a:rPr lang="en-US" sz="2400" dirty="0"/>
              <a:t>Buyers may be not aware of factors that influence flight prices</a:t>
            </a:r>
          </a:p>
          <a:p>
            <a:r>
              <a:rPr lang="en-US" sz="2400" dirty="0"/>
              <a:t>Through flight price prediction you can predict the price from previous sell history, and we make this prediction using machine learning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33396"/>
            <a:ext cx="7280015" cy="416855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Airline : The name of the airline.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Date</a:t>
            </a:r>
            <a:r>
              <a:rPr lang="ar-EG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of</a:t>
            </a:r>
            <a:r>
              <a:rPr lang="ar-EG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Journey : The date of the journey.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Source : The source from which the service begins.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Destination : The destination where the service ends.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Route : The route taken by the flight to reach the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Dep</a:t>
            </a:r>
            <a:r>
              <a:rPr lang="en-US" dirty="0">
                <a:latin typeface="-apple-system"/>
              </a:rPr>
              <a:t>artment </a:t>
            </a:r>
            <a:r>
              <a:rPr lang="en-US" b="0" i="0" dirty="0">
                <a:effectLst/>
                <a:latin typeface="-apple-system"/>
              </a:rPr>
              <a:t>Time : The time when the journey starts from the source.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Arrival Time : Time of arrival at the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Duration : Total duration of the flight.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Total Stops : Total stops between the source and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Additional Info : Additional information about the flight.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Price : The price of the ticket.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2A0F-5807-F5D2-CCAC-B104302F3A9C}"/>
              </a:ext>
            </a:extLst>
          </p:cNvPr>
          <p:cNvSpPr txBox="1"/>
          <p:nvPr/>
        </p:nvSpPr>
        <p:spPr>
          <a:xfrm>
            <a:off x="298580" y="2156942"/>
            <a:ext cx="553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average price from Bangalore to New Delhi.</a:t>
            </a:r>
          </a:p>
          <a:p>
            <a:r>
              <a:rPr lang="en-US" dirty="0"/>
              <a:t>Lowest average price from Chennai to Kolkata. </a:t>
            </a:r>
          </a:p>
        </p:txBody>
      </p:sp>
      <p:pic>
        <p:nvPicPr>
          <p:cNvPr id="13" name="slide2" descr="Sheet 5">
            <a:extLst>
              <a:ext uri="{FF2B5EF4-FFF2-40B4-BE49-F238E27FC236}">
                <a16:creationId xmlns:a16="http://schemas.microsoft.com/office/drawing/2014/main" id="{6EE5383A-FC54-6E0F-BB9D-D50E03E5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64" y="544143"/>
            <a:ext cx="5457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E9ADE8FF-299D-2F74-5163-D1D20CDC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75" y="432000"/>
            <a:ext cx="5724525" cy="5638800"/>
          </a:xfrm>
          <a:prstGeom prst="rect">
            <a:avLst/>
          </a:prstGeom>
        </p:spPr>
      </p:pic>
      <p:pic>
        <p:nvPicPr>
          <p:cNvPr id="10" name="slide3" descr="Sheet 2">
            <a:extLst>
              <a:ext uri="{FF2B5EF4-FFF2-40B4-BE49-F238E27FC236}">
                <a16:creationId xmlns:a16="http://schemas.microsoft.com/office/drawing/2014/main" id="{9683E1A4-BBE2-6EB2-AA04-9D28700FE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7" y="1334327"/>
            <a:ext cx="5621163" cy="44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slide2" descr="Sheet 6">
            <a:extLst>
              <a:ext uri="{FF2B5EF4-FFF2-40B4-BE49-F238E27FC236}">
                <a16:creationId xmlns:a16="http://schemas.microsoft.com/office/drawing/2014/main" id="{91C7BA1A-F634-4588-8797-A9456FFB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2" y="997491"/>
            <a:ext cx="9969710" cy="52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BECC-5760-E11A-7052-9E70BE048781}"/>
              </a:ext>
            </a:extLst>
          </p:cNvPr>
          <p:cNvSpPr txBox="1"/>
          <p:nvPr/>
        </p:nvSpPr>
        <p:spPr>
          <a:xfrm>
            <a:off x="298580" y="2156942"/>
            <a:ext cx="553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number of stops: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 for 4-stops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between the source and destination.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 when there is no stops during the flight.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D7E9B942-1E39-9458-FD7A-C6E0854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88" y="432000"/>
            <a:ext cx="34385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1285</TotalTime>
  <Words>528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Candara</vt:lpstr>
      <vt:lpstr>Corbel</vt:lpstr>
      <vt:lpstr>Times New Roman</vt:lpstr>
      <vt:lpstr>Office Theme</vt:lpstr>
      <vt:lpstr>Flight price prediction</vt:lpstr>
      <vt:lpstr>About Us</vt:lpstr>
      <vt:lpstr>outline</vt:lpstr>
      <vt:lpstr>Introduction</vt:lpstr>
      <vt:lpstr>Business data understanding</vt:lpstr>
      <vt:lpstr>Business data understanding</vt:lpstr>
      <vt:lpstr>Business data understanding</vt:lpstr>
      <vt:lpstr>Business data understanding</vt:lpstr>
      <vt:lpstr>Business data understanding</vt:lpstr>
      <vt:lpstr>Business data understanding</vt:lpstr>
      <vt:lpstr>Data preparation and processing techniques used</vt:lpstr>
      <vt:lpstr>Model approaches and evaluation</vt:lpstr>
      <vt:lpstr>Model approaches and evaluation</vt:lpstr>
      <vt:lpstr>Model approaches and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Yousef Khaled</dc:creator>
  <cp:lastModifiedBy>Yousef Khaled</cp:lastModifiedBy>
  <cp:revision>22</cp:revision>
  <dcterms:created xsi:type="dcterms:W3CDTF">2022-10-24T19:05:59Z</dcterms:created>
  <dcterms:modified xsi:type="dcterms:W3CDTF">2022-10-26T03:00:44Z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