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2021-10-01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2021-10-01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2021-10-01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2021-10-01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2021-10-01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2021-10-01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2021-10-01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2021-10-01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2021-10-01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2021-10-01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2021-10-01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2021-10-01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2021-10-01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2021-10-01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2021-10-01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2021-10-01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2021-10-01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2021-10-01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
        <p:nvSpPr>
          <p:cNvPr id="48" name="MSIPCMContentMarking" descr="{&quot;HashCode&quot;:-309203560,&quot;Placement&quot;:&quot;Footer&quot;,&quot;Top&quot;:523.8,&quot;Left&quot;:435.058655,&quot;SlideWidth&quot;:960,&quot;SlideHeight&quot;:540}">
            <a:extLst>
              <a:ext uri="{FF2B5EF4-FFF2-40B4-BE49-F238E27FC236}">
                <a16:creationId xmlns:a16="http://schemas.microsoft.com/office/drawing/2014/main" id="{34883525-5C86-4A02-9F04-D8E571000935}"/>
              </a:ext>
            </a:extLst>
          </p:cNvPr>
          <p:cNvSpPr txBox="1"/>
          <p:nvPr userDrawn="1"/>
        </p:nvSpPr>
        <p:spPr>
          <a:xfrm>
            <a:off x="5525245" y="6652260"/>
            <a:ext cx="1141510" cy="205740"/>
          </a:xfrm>
          <a:prstGeom prst="rect">
            <a:avLst/>
          </a:prstGeom>
          <a:noFill/>
        </p:spPr>
        <p:txBody>
          <a:bodyPr vert="horz" wrap="square" lIns="0" tIns="0" rIns="0" bIns="0" rtlCol="0" anchor="ctr" anchorCtr="1">
            <a:spAutoFit/>
          </a:bodyPr>
          <a:lstStyle/>
          <a:p>
            <a:pPr algn="ctr">
              <a:spcBef>
                <a:spcPts val="0"/>
              </a:spcBef>
              <a:spcAft>
                <a:spcPts val="0"/>
              </a:spcAft>
            </a:pPr>
            <a:r>
              <a:rPr lang="en-US" sz="800">
                <a:solidFill>
                  <a:srgbClr val="ED7D31"/>
                </a:solidFill>
                <a:latin typeface="Helvetica 75 Bold" panose="020B0804020202020204" pitchFamily="34" charset="0"/>
              </a:rPr>
              <a:t>Orange Restricted</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AC8E-E993-4A5C-B5E6-9BAA214E08F1}"/>
              </a:ext>
            </a:extLst>
          </p:cNvPr>
          <p:cNvSpPr>
            <a:spLocks noGrp="1"/>
          </p:cNvSpPr>
          <p:nvPr>
            <p:ph type="ctrTitle"/>
          </p:nvPr>
        </p:nvSpPr>
        <p:spPr/>
        <p:txBody>
          <a:bodyPr anchor="t"/>
          <a:lstStyle/>
          <a:p>
            <a:pPr algn="ctr"/>
            <a:r>
              <a:rPr lang="en-US" b="1" dirty="0">
                <a:solidFill>
                  <a:schemeClr val="bg1">
                    <a:lumMod val="75000"/>
                    <a:lumOff val="25000"/>
                  </a:schemeClr>
                </a:solidFill>
              </a:rPr>
              <a:t>AMIT’s Graduation Project </a:t>
            </a:r>
            <a:br>
              <a:rPr lang="en-US" b="1" dirty="0">
                <a:solidFill>
                  <a:schemeClr val="bg1">
                    <a:lumMod val="75000"/>
                    <a:lumOff val="25000"/>
                  </a:schemeClr>
                </a:solidFill>
              </a:rPr>
            </a:br>
            <a:r>
              <a:rPr lang="en-US" b="1" dirty="0">
                <a:solidFill>
                  <a:schemeClr val="bg1">
                    <a:lumMod val="50000"/>
                    <a:lumOff val="50000"/>
                  </a:schemeClr>
                </a:solidFill>
              </a:rPr>
              <a:t>Smart home project</a:t>
            </a:r>
            <a:br>
              <a:rPr lang="en-US" b="1" dirty="0">
                <a:solidFill>
                  <a:schemeClr val="bg1">
                    <a:lumMod val="50000"/>
                    <a:lumOff val="50000"/>
                  </a:schemeClr>
                </a:solidFill>
              </a:rPr>
            </a:br>
            <a:r>
              <a:rPr lang="en-US" sz="2400" b="1" dirty="0">
                <a:solidFill>
                  <a:schemeClr val="tx1">
                    <a:lumMod val="95000"/>
                  </a:schemeClr>
                </a:solidFill>
              </a:rPr>
              <a:t>Bluetooth controlled</a:t>
            </a:r>
          </a:p>
        </p:txBody>
      </p:sp>
      <p:sp>
        <p:nvSpPr>
          <p:cNvPr id="3" name="Subtitle 2">
            <a:extLst>
              <a:ext uri="{FF2B5EF4-FFF2-40B4-BE49-F238E27FC236}">
                <a16:creationId xmlns:a16="http://schemas.microsoft.com/office/drawing/2014/main" id="{5235BAA8-8306-4878-941E-51481A48E370}"/>
              </a:ext>
            </a:extLst>
          </p:cNvPr>
          <p:cNvSpPr>
            <a:spLocks noGrp="1"/>
          </p:cNvSpPr>
          <p:nvPr>
            <p:ph type="subTitle" idx="1"/>
          </p:nvPr>
        </p:nvSpPr>
        <p:spPr/>
        <p:txBody>
          <a:bodyPr/>
          <a:lstStyle/>
          <a:p>
            <a:r>
              <a:rPr lang="en-US" b="1" dirty="0">
                <a:solidFill>
                  <a:schemeClr val="bg1">
                    <a:lumMod val="75000"/>
                    <a:lumOff val="25000"/>
                  </a:schemeClr>
                </a:solidFill>
              </a:rPr>
              <a:t>Prepared by : Menna Allah Khaled FADEL</a:t>
            </a:r>
          </a:p>
        </p:txBody>
      </p:sp>
    </p:spTree>
    <p:extLst>
      <p:ext uri="{BB962C8B-B14F-4D97-AF65-F5344CB8AC3E}">
        <p14:creationId xmlns:p14="http://schemas.microsoft.com/office/powerpoint/2010/main" val="178992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BAB6DF-8C2F-4A55-B460-FBBC1D0C7C87}"/>
              </a:ext>
            </a:extLst>
          </p:cNvPr>
          <p:cNvSpPr txBox="1"/>
          <p:nvPr/>
        </p:nvSpPr>
        <p:spPr>
          <a:xfrm>
            <a:off x="688368" y="1245363"/>
            <a:ext cx="11096089" cy="3416320"/>
          </a:xfrm>
          <a:prstGeom prst="rect">
            <a:avLst/>
          </a:prstGeom>
          <a:noFill/>
        </p:spPr>
        <p:txBody>
          <a:bodyPr wrap="square">
            <a:spAutoFit/>
          </a:bodyPr>
          <a:lstStyle/>
          <a:p>
            <a:r>
              <a:rPr lang="en-US" sz="2400" b="1" u="sng" cap="all" dirty="0">
                <a:solidFill>
                  <a:schemeClr val="tx1">
                    <a:lumMod val="95000"/>
                  </a:schemeClr>
                </a:solidFill>
                <a:latin typeface="+mj-lt"/>
                <a:ea typeface="+mj-ea"/>
                <a:cs typeface="+mj-cs"/>
              </a:rPr>
              <a:t>Project Description:</a:t>
            </a:r>
          </a:p>
          <a:p>
            <a:endParaRPr lang="en-US" sz="2400" b="1" cap="all" dirty="0">
              <a:solidFill>
                <a:schemeClr val="tx1">
                  <a:lumMod val="95000"/>
                </a:schemeClr>
              </a:solidFill>
              <a:latin typeface="+mj-lt"/>
              <a:ea typeface="+mj-ea"/>
              <a:cs typeface="+mj-cs"/>
            </a:endParaRPr>
          </a:p>
          <a:p>
            <a:r>
              <a:rPr lang="en-US" sz="2400" dirty="0">
                <a:solidFill>
                  <a:schemeClr val="bg1"/>
                </a:solidFill>
                <a:latin typeface="Cambria" panose="02040503050406030204" pitchFamily="18" charset="0"/>
                <a:ea typeface="Cambria" panose="02040503050406030204" pitchFamily="18" charset="0"/>
              </a:rPr>
              <a:t>• This project is Smart Home Bluetooth-based project where we want to control home appliance wirelessly using Mobile App via Bluetooth.</a:t>
            </a:r>
          </a:p>
          <a:p>
            <a:endParaRPr lang="en-US" sz="2400" dirty="0">
              <a:solidFill>
                <a:schemeClr val="bg1"/>
              </a:solidFill>
              <a:latin typeface="Cambria" panose="02040503050406030204" pitchFamily="18" charset="0"/>
              <a:ea typeface="Cambria" panose="02040503050406030204" pitchFamily="18" charset="0"/>
            </a:endParaRPr>
          </a:p>
          <a:p>
            <a:r>
              <a:rPr lang="en-US" sz="2400" dirty="0">
                <a:solidFill>
                  <a:schemeClr val="bg1"/>
                </a:solidFill>
                <a:latin typeface="Cambria" panose="02040503050406030204" pitchFamily="18" charset="0"/>
                <a:ea typeface="Cambria" panose="02040503050406030204" pitchFamily="18" charset="0"/>
              </a:rPr>
              <a:t>• Two ECU’s Communicate with each other the first is a control ECU (ATmega32 MCU) which takes the input from Bluetooth (implemented in the proteus as virtual termina) and send it to the Sink (Actuator) ECU (ATmega32 MCU) via SPI to interpret which action should be taken ( in proteus we toggle  3 </a:t>
            </a:r>
            <a:r>
              <a:rPr lang="en-US" sz="2400">
                <a:solidFill>
                  <a:schemeClr val="bg1"/>
                </a:solidFill>
                <a:latin typeface="Cambria" panose="02040503050406030204" pitchFamily="18" charset="0"/>
                <a:ea typeface="Cambria" panose="02040503050406030204" pitchFamily="18" charset="0"/>
              </a:rPr>
              <a:t>LEDS).</a:t>
            </a:r>
            <a:endParaRPr lang="en-US" sz="24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1369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CC6E43-E147-4D92-86CF-AFC44B6DAF07}"/>
              </a:ext>
            </a:extLst>
          </p:cNvPr>
          <p:cNvPicPr>
            <a:picLocks noChangeAspect="1"/>
          </p:cNvPicPr>
          <p:nvPr/>
        </p:nvPicPr>
        <p:blipFill>
          <a:blip r:embed="rId2"/>
          <a:stretch>
            <a:fillRect/>
          </a:stretch>
        </p:blipFill>
        <p:spPr>
          <a:xfrm>
            <a:off x="2095294" y="2527444"/>
            <a:ext cx="8001411" cy="2352782"/>
          </a:xfrm>
          <a:prstGeom prst="rect">
            <a:avLst/>
          </a:prstGeom>
        </p:spPr>
      </p:pic>
      <p:sp>
        <p:nvSpPr>
          <p:cNvPr id="6" name="TextBox 5">
            <a:extLst>
              <a:ext uri="{FF2B5EF4-FFF2-40B4-BE49-F238E27FC236}">
                <a16:creationId xmlns:a16="http://schemas.microsoft.com/office/drawing/2014/main" id="{1E1B6B67-93B0-4232-BF30-66E24E82A03A}"/>
              </a:ext>
            </a:extLst>
          </p:cNvPr>
          <p:cNvSpPr txBox="1"/>
          <p:nvPr/>
        </p:nvSpPr>
        <p:spPr>
          <a:xfrm>
            <a:off x="2095294" y="924673"/>
            <a:ext cx="5558320" cy="523220"/>
          </a:xfrm>
          <a:prstGeom prst="rect">
            <a:avLst/>
          </a:prstGeom>
          <a:noFill/>
        </p:spPr>
        <p:txBody>
          <a:bodyPr wrap="square" rtlCol="0">
            <a:spAutoFit/>
          </a:bodyPr>
          <a:lstStyle/>
          <a:p>
            <a:r>
              <a:rPr lang="en-US" sz="2800" b="1" u="sng" cap="all" dirty="0">
                <a:solidFill>
                  <a:schemeClr val="tx1">
                    <a:lumMod val="95000"/>
                  </a:schemeClr>
                </a:solidFill>
                <a:latin typeface="+mj-lt"/>
                <a:ea typeface="+mj-ea"/>
                <a:cs typeface="+mj-cs"/>
              </a:rPr>
              <a:t>DEECRIPTION:</a:t>
            </a:r>
            <a:endParaRPr lang="en-US" sz="2800" dirty="0"/>
          </a:p>
        </p:txBody>
      </p:sp>
    </p:spTree>
    <p:extLst>
      <p:ext uri="{BB962C8B-B14F-4D97-AF65-F5344CB8AC3E}">
        <p14:creationId xmlns:p14="http://schemas.microsoft.com/office/powerpoint/2010/main" val="370026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EF4B-4CFC-4447-8B80-EF910464FD41}"/>
              </a:ext>
            </a:extLst>
          </p:cNvPr>
          <p:cNvSpPr>
            <a:spLocks noGrp="1"/>
          </p:cNvSpPr>
          <p:nvPr>
            <p:ph type="title"/>
          </p:nvPr>
        </p:nvSpPr>
        <p:spPr>
          <a:xfrm>
            <a:off x="1141413" y="618518"/>
            <a:ext cx="9905998" cy="943154"/>
          </a:xfrm>
        </p:spPr>
        <p:txBody>
          <a:bodyPr>
            <a:normAutofit/>
          </a:bodyPr>
          <a:lstStyle/>
          <a:p>
            <a:r>
              <a:rPr lang="en-US" sz="2800" b="1" u="sng" dirty="0">
                <a:solidFill>
                  <a:schemeClr val="tx1">
                    <a:lumMod val="95000"/>
                  </a:schemeClr>
                </a:solidFill>
              </a:rPr>
              <a:t>Schematic</a:t>
            </a:r>
            <a:r>
              <a:rPr lang="en-US" sz="2800" dirty="0"/>
              <a:t>:</a:t>
            </a:r>
          </a:p>
        </p:txBody>
      </p:sp>
      <p:pic>
        <p:nvPicPr>
          <p:cNvPr id="7" name="Content Placeholder 6">
            <a:extLst>
              <a:ext uri="{FF2B5EF4-FFF2-40B4-BE49-F238E27FC236}">
                <a16:creationId xmlns:a16="http://schemas.microsoft.com/office/drawing/2014/main" id="{5410091F-8715-47DE-B726-4A49DC146A0E}"/>
              </a:ext>
            </a:extLst>
          </p:cNvPr>
          <p:cNvPicPr>
            <a:picLocks noGrp="1" noChangeAspect="1"/>
          </p:cNvPicPr>
          <p:nvPr>
            <p:ph idx="1"/>
          </p:nvPr>
        </p:nvPicPr>
        <p:blipFill>
          <a:blip r:embed="rId2"/>
          <a:stretch>
            <a:fillRect/>
          </a:stretch>
        </p:blipFill>
        <p:spPr>
          <a:xfrm>
            <a:off x="2049075" y="1562100"/>
            <a:ext cx="8090676" cy="4229100"/>
          </a:xfrm>
        </p:spPr>
      </p:pic>
      <p:sp>
        <p:nvSpPr>
          <p:cNvPr id="8" name="TextBox 7">
            <a:extLst>
              <a:ext uri="{FF2B5EF4-FFF2-40B4-BE49-F238E27FC236}">
                <a16:creationId xmlns:a16="http://schemas.microsoft.com/office/drawing/2014/main" id="{78F74139-D9AC-430F-87AD-7740AE011810}"/>
              </a:ext>
            </a:extLst>
          </p:cNvPr>
          <p:cNvSpPr txBox="1"/>
          <p:nvPr/>
        </p:nvSpPr>
        <p:spPr>
          <a:xfrm>
            <a:off x="1387012" y="6054816"/>
            <a:ext cx="9905998" cy="369332"/>
          </a:xfrm>
          <a:prstGeom prst="rect">
            <a:avLst/>
          </a:prstGeom>
          <a:noFill/>
        </p:spPr>
        <p:txBody>
          <a:bodyPr wrap="square" rtlCol="0">
            <a:spAutoFit/>
          </a:bodyPr>
          <a:lstStyle/>
          <a:p>
            <a:r>
              <a:rPr lang="en-US" dirty="0"/>
              <a:t>Note: LCD here is showing the input from the Bluetooth ( virtual terminal here in proteus).</a:t>
            </a:r>
          </a:p>
        </p:txBody>
      </p:sp>
    </p:spTree>
    <p:extLst>
      <p:ext uri="{BB962C8B-B14F-4D97-AF65-F5344CB8AC3E}">
        <p14:creationId xmlns:p14="http://schemas.microsoft.com/office/powerpoint/2010/main" val="184613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EF4B-4CFC-4447-8B80-EF910464FD41}"/>
              </a:ext>
            </a:extLst>
          </p:cNvPr>
          <p:cNvSpPr>
            <a:spLocks noGrp="1"/>
          </p:cNvSpPr>
          <p:nvPr>
            <p:ph type="title"/>
          </p:nvPr>
        </p:nvSpPr>
        <p:spPr>
          <a:xfrm>
            <a:off x="1141413" y="618517"/>
            <a:ext cx="9905998" cy="4816511"/>
          </a:xfrm>
        </p:spPr>
        <p:txBody>
          <a:bodyPr>
            <a:normAutofit/>
          </a:bodyPr>
          <a:lstStyle/>
          <a:p>
            <a:pPr algn="ctr"/>
            <a:r>
              <a:rPr lang="en-US" sz="6000" dirty="0"/>
              <a:t> Thank you </a:t>
            </a:r>
          </a:p>
        </p:txBody>
      </p:sp>
    </p:spTree>
    <p:extLst>
      <p:ext uri="{BB962C8B-B14F-4D97-AF65-F5344CB8AC3E}">
        <p14:creationId xmlns:p14="http://schemas.microsoft.com/office/powerpoint/2010/main" val="4220554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{B4CEFDCF-ADC3-4E4B-84F6-9B0CB3551163}tf04033919</Template>
  <TotalTime>23</TotalTime>
  <Words>130</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Cambria</vt:lpstr>
      <vt:lpstr>Helvetica 75 Bold</vt:lpstr>
      <vt:lpstr>Tw Cen MT</vt:lpstr>
      <vt:lpstr>Circuit</vt:lpstr>
      <vt:lpstr>AMIT’s Graduation Project  Smart home project Bluetooth controlled</vt:lpstr>
      <vt:lpstr>PowerPoint Presentation</vt:lpstr>
      <vt:lpstr>PowerPoint Presentation</vt:lpstr>
      <vt:lpstr>Schematic:</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AMIT’s Graduation Project  Smart home project Bluetooth controlled</dc:title>
  <dc:creator>FADEL Menna Allah OBS/CSO</dc:creator>
  <cp:lastModifiedBy>FADEL Menna Allah OBS/CSO</cp:lastModifiedBy>
  <cp:revision>4</cp:revision>
  <dcterms:created xsi:type="dcterms:W3CDTF">2021-10-01T12:48:26Z</dcterms:created>
  <dcterms:modified xsi:type="dcterms:W3CDTF">2021-10-01T13:12:07Z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c818a6-e1a0-4a6e-a969-20d857c5dc62_Enabled">
    <vt:lpwstr>true</vt:lpwstr>
  </property>
  <property fmtid="{D5CDD505-2E9C-101B-9397-08002B2CF9AE}" pid="3" name="MSIP_Label_e6c818a6-e1a0-4a6e-a969-20d857c5dc62_SetDate">
    <vt:lpwstr>2021-10-01T13:12:06Z</vt:lpwstr>
  </property>
  <property fmtid="{D5CDD505-2E9C-101B-9397-08002B2CF9AE}" pid="4" name="MSIP_Label_e6c818a6-e1a0-4a6e-a969-20d857c5dc62_Method">
    <vt:lpwstr>Standard</vt:lpwstr>
  </property>
  <property fmtid="{D5CDD505-2E9C-101B-9397-08002B2CF9AE}" pid="5" name="MSIP_Label_e6c818a6-e1a0-4a6e-a969-20d857c5dc62_Name">
    <vt:lpwstr>Orange_restricted_internal.2</vt:lpwstr>
  </property>
  <property fmtid="{D5CDD505-2E9C-101B-9397-08002B2CF9AE}" pid="6" name="MSIP_Label_e6c818a6-e1a0-4a6e-a969-20d857c5dc62_SiteId">
    <vt:lpwstr>90c7a20a-f34b-40bf-bc48-b9253b6f5d20</vt:lpwstr>
  </property>
  <property fmtid="{D5CDD505-2E9C-101B-9397-08002B2CF9AE}" pid="7" name="MSIP_Label_e6c818a6-e1a0-4a6e-a969-20d857c5dc62_ActionId">
    <vt:lpwstr>8cff2e98-731b-4ad3-8862-84c46d4f7cf1</vt:lpwstr>
  </property>
  <property fmtid="{D5CDD505-2E9C-101B-9397-08002B2CF9AE}" pid="8" name="MSIP_Label_e6c818a6-e1a0-4a6e-a969-20d857c5dc62_ContentBits">
    <vt:lpwstr>2</vt:lpwstr>
  </property>
</Properties>
</file>