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handoutMasterIdLst>
    <p:handoutMasterId r:id="rId6"/>
  </p:handoutMasterIdLst>
  <p:sldIdLst>
    <p:sldId id="256" r:id="rId2"/>
    <p:sldId id="258" r:id="rId3"/>
    <p:sldId id="257" r:id="rId4"/>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4E2E"/>
    <a:srgbClr val="637B7F"/>
    <a:srgbClr val="EBB5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p:scale>
          <a:sx n="125" d="100"/>
          <a:sy n="125" d="100"/>
        </p:scale>
        <p:origin x="-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F736602-C520-AB93-E100-24BD3448E4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91C97E3-82D4-7A37-474F-AEA7474D0F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9C0D0F-DD1E-47C3-A9EC-B72058A3BC4C}" type="datetimeFigureOut">
              <a:rPr lang="en-US" smtClean="0"/>
              <a:t>5/25/2024</a:t>
            </a:fld>
            <a:endParaRPr lang="en-US"/>
          </a:p>
        </p:txBody>
      </p:sp>
      <p:sp>
        <p:nvSpPr>
          <p:cNvPr id="4" name="Footer Placeholder 3">
            <a:extLst>
              <a:ext uri="{FF2B5EF4-FFF2-40B4-BE49-F238E27FC236}">
                <a16:creationId xmlns:a16="http://schemas.microsoft.com/office/drawing/2014/main" id="{1A12AAC5-90DE-71C2-31D0-43F4E827DB2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4B0EA17-1518-5B3A-2874-0E0F72FAB7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D45759-FD7E-4498-B2E5-9A18C91A39EE}" type="slidenum">
              <a:rPr lang="en-US" smtClean="0"/>
              <a:t>‹#›</a:t>
            </a:fld>
            <a:endParaRPr lang="en-US"/>
          </a:p>
        </p:txBody>
      </p:sp>
    </p:spTree>
    <p:extLst>
      <p:ext uri="{BB962C8B-B14F-4D97-AF65-F5344CB8AC3E}">
        <p14:creationId xmlns:p14="http://schemas.microsoft.com/office/powerpoint/2010/main" val="2740773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F4655E-8D34-484C-84FC-C4E287A6E9EC}" type="datetimeFigureOut">
              <a:rPr lang="en-US" smtClean="0"/>
              <a:t>5/25/2024</a:t>
            </a:fld>
            <a:endParaRPr lang="en-US"/>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2E9C39-0C0C-486D-ADE9-5D0B99512B56}" type="slidenum">
              <a:rPr lang="en-US" smtClean="0"/>
              <a:t>‹#›</a:t>
            </a:fld>
            <a:endParaRPr lang="en-US"/>
          </a:p>
        </p:txBody>
      </p:sp>
    </p:spTree>
    <p:extLst>
      <p:ext uri="{BB962C8B-B14F-4D97-AF65-F5344CB8AC3E}">
        <p14:creationId xmlns:p14="http://schemas.microsoft.com/office/powerpoint/2010/main" val="33705600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88F77E-01D7-480D-A176-DE7417D0FA23}" type="datetime1">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6BC02-611A-4782-A108-6E1EB28C554F}" type="slidenum">
              <a:rPr lang="en-US" smtClean="0"/>
              <a:t>‹#›</a:t>
            </a:fld>
            <a:endParaRPr lang="en-US"/>
          </a:p>
        </p:txBody>
      </p:sp>
    </p:spTree>
    <p:extLst>
      <p:ext uri="{BB962C8B-B14F-4D97-AF65-F5344CB8AC3E}">
        <p14:creationId xmlns:p14="http://schemas.microsoft.com/office/powerpoint/2010/main" val="2498174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72FEA7-F0F0-405C-B7CF-FE9CA34E1220}" type="datetime1">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6BC02-611A-4782-A108-6E1EB28C554F}" type="slidenum">
              <a:rPr lang="en-US" smtClean="0"/>
              <a:t>‹#›</a:t>
            </a:fld>
            <a:endParaRPr lang="en-US"/>
          </a:p>
        </p:txBody>
      </p:sp>
    </p:spTree>
    <p:extLst>
      <p:ext uri="{BB962C8B-B14F-4D97-AF65-F5344CB8AC3E}">
        <p14:creationId xmlns:p14="http://schemas.microsoft.com/office/powerpoint/2010/main" val="126495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B40028-4421-40EB-8C4A-EF7657DDD89D}" type="datetime1">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6BC02-611A-4782-A108-6E1EB28C554F}" type="slidenum">
              <a:rPr lang="en-US" smtClean="0"/>
              <a:t>‹#›</a:t>
            </a:fld>
            <a:endParaRPr lang="en-US"/>
          </a:p>
        </p:txBody>
      </p:sp>
    </p:spTree>
    <p:extLst>
      <p:ext uri="{BB962C8B-B14F-4D97-AF65-F5344CB8AC3E}">
        <p14:creationId xmlns:p14="http://schemas.microsoft.com/office/powerpoint/2010/main" val="1284535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7F677-540D-4261-869F-F92FCEF76FA4}" type="datetime1">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6BC02-611A-4782-A108-6E1EB28C554F}" type="slidenum">
              <a:rPr lang="en-US" smtClean="0"/>
              <a:t>‹#›</a:t>
            </a:fld>
            <a:endParaRPr lang="en-US"/>
          </a:p>
        </p:txBody>
      </p:sp>
    </p:spTree>
    <p:extLst>
      <p:ext uri="{BB962C8B-B14F-4D97-AF65-F5344CB8AC3E}">
        <p14:creationId xmlns:p14="http://schemas.microsoft.com/office/powerpoint/2010/main" val="3656624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F0CD5B-9748-4973-8F3A-9FF270BBF4ED}" type="datetime1">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6BC02-611A-4782-A108-6E1EB28C554F}" type="slidenum">
              <a:rPr lang="en-US" smtClean="0"/>
              <a:t>‹#›</a:t>
            </a:fld>
            <a:endParaRPr lang="en-US"/>
          </a:p>
        </p:txBody>
      </p:sp>
    </p:spTree>
    <p:extLst>
      <p:ext uri="{BB962C8B-B14F-4D97-AF65-F5344CB8AC3E}">
        <p14:creationId xmlns:p14="http://schemas.microsoft.com/office/powerpoint/2010/main" val="1510768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A62073-39C0-4897-8144-2811AF8280FA}" type="datetime1">
              <a:rPr lang="en-US" smtClean="0"/>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46BC02-611A-4782-A108-6E1EB28C554F}" type="slidenum">
              <a:rPr lang="en-US" smtClean="0"/>
              <a:t>‹#›</a:t>
            </a:fld>
            <a:endParaRPr lang="en-US"/>
          </a:p>
        </p:txBody>
      </p:sp>
    </p:spTree>
    <p:extLst>
      <p:ext uri="{BB962C8B-B14F-4D97-AF65-F5344CB8AC3E}">
        <p14:creationId xmlns:p14="http://schemas.microsoft.com/office/powerpoint/2010/main" val="178745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ACFC9A-D482-4B3D-A066-7F69AE967215}" type="datetime1">
              <a:rPr lang="en-US" smtClean="0"/>
              <a:t>5/25/2024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46BC02-611A-4782-A108-6E1EB28C554F}" type="slidenum">
              <a:rPr lang="en-US" smtClean="0"/>
              <a:t>‹#›</a:t>
            </a:fld>
            <a:endParaRPr lang="en-US"/>
          </a:p>
        </p:txBody>
      </p:sp>
    </p:spTree>
    <p:extLst>
      <p:ext uri="{BB962C8B-B14F-4D97-AF65-F5344CB8AC3E}">
        <p14:creationId xmlns:p14="http://schemas.microsoft.com/office/powerpoint/2010/main" val="803854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A34A2D-D2A6-443C-A45E-359DC43AEFB3}" type="datetime1">
              <a:rPr lang="en-US" smtClean="0"/>
              <a:t>5/25/2024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46BC02-611A-4782-A108-6E1EB28C554F}" type="slidenum">
              <a:rPr lang="en-US" smtClean="0"/>
              <a:t>‹#›</a:t>
            </a:fld>
            <a:endParaRPr lang="en-US"/>
          </a:p>
        </p:txBody>
      </p:sp>
    </p:spTree>
    <p:extLst>
      <p:ext uri="{BB962C8B-B14F-4D97-AF65-F5344CB8AC3E}">
        <p14:creationId xmlns:p14="http://schemas.microsoft.com/office/powerpoint/2010/main" val="1052698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11D0C3-A90C-4C5F-B889-3343E75CA1EE}" type="datetime1">
              <a:rPr lang="en-US" smtClean="0"/>
              <a:t>5/25/2024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46BC02-611A-4782-A108-6E1EB28C554F}" type="slidenum">
              <a:rPr lang="en-US" smtClean="0"/>
              <a:t>‹#›</a:t>
            </a:fld>
            <a:endParaRPr lang="en-US"/>
          </a:p>
        </p:txBody>
      </p:sp>
    </p:spTree>
    <p:extLst>
      <p:ext uri="{BB962C8B-B14F-4D97-AF65-F5344CB8AC3E}">
        <p14:creationId xmlns:p14="http://schemas.microsoft.com/office/powerpoint/2010/main" val="897054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CBD2E7C5-6184-4C3B-A868-3609D4A9C917}" type="datetime1">
              <a:rPr lang="en-US" smtClean="0"/>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46BC02-611A-4782-A108-6E1EB28C554F}" type="slidenum">
              <a:rPr lang="en-US" smtClean="0"/>
              <a:t>‹#›</a:t>
            </a:fld>
            <a:endParaRPr lang="en-US"/>
          </a:p>
        </p:txBody>
      </p:sp>
    </p:spTree>
    <p:extLst>
      <p:ext uri="{BB962C8B-B14F-4D97-AF65-F5344CB8AC3E}">
        <p14:creationId xmlns:p14="http://schemas.microsoft.com/office/powerpoint/2010/main" val="2403284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92F16E6E-D03F-440E-B282-CB81093BE8E2}" type="datetime1">
              <a:rPr lang="en-US" smtClean="0"/>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46BC02-611A-4782-A108-6E1EB28C554F}" type="slidenum">
              <a:rPr lang="en-US" smtClean="0"/>
              <a:t>‹#›</a:t>
            </a:fld>
            <a:endParaRPr lang="en-US"/>
          </a:p>
        </p:txBody>
      </p:sp>
    </p:spTree>
    <p:extLst>
      <p:ext uri="{BB962C8B-B14F-4D97-AF65-F5344CB8AC3E}">
        <p14:creationId xmlns:p14="http://schemas.microsoft.com/office/powerpoint/2010/main" val="877965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7E75B15D-269B-4DEC-83BD-9FF9E03F356A}" type="datetime1">
              <a:rPr lang="en-US" smtClean="0"/>
              <a:t>5/25/2024</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E746BC02-611A-4782-A108-6E1EB28C554F}" type="slidenum">
              <a:rPr lang="en-US" smtClean="0"/>
              <a:t>‹#›</a:t>
            </a:fld>
            <a:endParaRPr lang="en-US"/>
          </a:p>
        </p:txBody>
      </p:sp>
    </p:spTree>
    <p:extLst>
      <p:ext uri="{BB962C8B-B14F-4D97-AF65-F5344CB8AC3E}">
        <p14:creationId xmlns:p14="http://schemas.microsoft.com/office/powerpoint/2010/main" val="19289654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251FBBA-C1D5-A6B1-645E-EC56B9FC55B9}"/>
              </a:ext>
            </a:extLst>
          </p:cNvPr>
          <p:cNvSpPr txBox="1"/>
          <p:nvPr/>
        </p:nvSpPr>
        <p:spPr>
          <a:xfrm>
            <a:off x="1792677" y="636406"/>
            <a:ext cx="4187045" cy="1138773"/>
          </a:xfrm>
          <a:prstGeom prst="rect">
            <a:avLst/>
          </a:prstGeom>
          <a:noFill/>
        </p:spPr>
        <p:txBody>
          <a:bodyPr wrap="square" rtlCol="0">
            <a:spAutoFit/>
          </a:bodyPr>
          <a:lstStyle/>
          <a:p>
            <a:pPr algn="ctr"/>
            <a:r>
              <a:rPr lang="en-US" sz="2000" dirty="0">
                <a:solidFill>
                  <a:srgbClr val="EBB55A"/>
                </a:solidFill>
                <a:latin typeface="+mj-lt"/>
              </a:rPr>
              <a:t>CSCI112 Project</a:t>
            </a:r>
            <a:endParaRPr lang="en-US" dirty="0">
              <a:solidFill>
                <a:srgbClr val="EBB55A"/>
              </a:solidFill>
              <a:latin typeface="+mj-lt"/>
            </a:endParaRPr>
          </a:p>
          <a:p>
            <a:pPr algn="ctr"/>
            <a:r>
              <a:rPr lang="en-US" sz="2800" b="1" dirty="0">
                <a:solidFill>
                  <a:srgbClr val="637B7F"/>
                </a:solidFill>
                <a:latin typeface="+mj-lt"/>
              </a:rPr>
              <a:t>Library Management System</a:t>
            </a:r>
          </a:p>
          <a:p>
            <a:pPr algn="ctr"/>
            <a:r>
              <a:rPr lang="en-US" sz="2000" dirty="0">
                <a:solidFill>
                  <a:srgbClr val="D84E2E"/>
                </a:solidFill>
                <a:latin typeface="+mj-lt"/>
              </a:rPr>
              <a:t> </a:t>
            </a:r>
          </a:p>
        </p:txBody>
      </p:sp>
      <p:sp>
        <p:nvSpPr>
          <p:cNvPr id="5" name="TextBox 4">
            <a:extLst>
              <a:ext uri="{FF2B5EF4-FFF2-40B4-BE49-F238E27FC236}">
                <a16:creationId xmlns:a16="http://schemas.microsoft.com/office/drawing/2014/main" id="{544A2B88-5336-B96A-AD6C-F5DF8C9DF967}"/>
              </a:ext>
            </a:extLst>
          </p:cNvPr>
          <p:cNvSpPr txBox="1"/>
          <p:nvPr/>
        </p:nvSpPr>
        <p:spPr>
          <a:xfrm>
            <a:off x="955507" y="1468030"/>
            <a:ext cx="5829300" cy="307777"/>
          </a:xfrm>
          <a:prstGeom prst="rect">
            <a:avLst/>
          </a:prstGeom>
          <a:noFill/>
        </p:spPr>
        <p:txBody>
          <a:bodyPr wrap="square" rtlCol="0">
            <a:spAutoFit/>
          </a:bodyPr>
          <a:lstStyle/>
          <a:p>
            <a:pPr algn="ctr"/>
            <a:r>
              <a:rPr lang="en-US" sz="1400" dirty="0">
                <a:latin typeface="+mj-lt"/>
              </a:rPr>
              <a:t>Menna Sherief 231001984 || Passant Mohamed 231001706 </a:t>
            </a:r>
          </a:p>
        </p:txBody>
      </p:sp>
      <p:cxnSp>
        <p:nvCxnSpPr>
          <p:cNvPr id="7" name="Straight Connector 6">
            <a:extLst>
              <a:ext uri="{FF2B5EF4-FFF2-40B4-BE49-F238E27FC236}">
                <a16:creationId xmlns:a16="http://schemas.microsoft.com/office/drawing/2014/main" id="{01FE3D8F-CDF9-2078-9CD4-BAEDEC39F1F8}"/>
              </a:ext>
            </a:extLst>
          </p:cNvPr>
          <p:cNvCxnSpPr>
            <a:cxnSpLocks/>
          </p:cNvCxnSpPr>
          <p:nvPr/>
        </p:nvCxnSpPr>
        <p:spPr>
          <a:xfrm>
            <a:off x="923925" y="1880687"/>
            <a:ext cx="5924550" cy="0"/>
          </a:xfrm>
          <a:prstGeom prst="line">
            <a:avLst/>
          </a:prstGeom>
          <a:ln>
            <a:solidFill>
              <a:srgbClr val="EBB55A"/>
            </a:solidFill>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8A375701-151F-810F-6BC0-50CB0F4A40E2}"/>
              </a:ext>
            </a:extLst>
          </p:cNvPr>
          <p:cNvSpPr txBox="1"/>
          <p:nvPr/>
        </p:nvSpPr>
        <p:spPr>
          <a:xfrm>
            <a:off x="741144" y="2406576"/>
            <a:ext cx="6352791" cy="2308324"/>
          </a:xfrm>
          <a:prstGeom prst="rect">
            <a:avLst/>
          </a:prstGeom>
          <a:noFill/>
        </p:spPr>
        <p:txBody>
          <a:bodyPr wrap="square" rtlCol="0">
            <a:spAutoFit/>
          </a:bodyPr>
          <a:lstStyle/>
          <a:p>
            <a:pPr algn="just"/>
            <a:r>
              <a:rPr lang="en-US" b="0" i="0" dirty="0">
                <a:effectLst/>
                <a:latin typeface="-apple-system"/>
              </a:rPr>
              <a:t>The objective of the Library Management System is to create </a:t>
            </a:r>
            <a:r>
              <a:rPr lang="en-US" dirty="0">
                <a:latin typeface="-apple-system"/>
              </a:rPr>
              <a:t>an environment </a:t>
            </a:r>
            <a:r>
              <a:rPr lang="en-US" b="0" i="0" dirty="0">
                <a:effectLst/>
                <a:latin typeface="-apple-system"/>
              </a:rPr>
              <a:t>for libraries to manage their book inventory by storing, managing, and editing their data. This project is designed with a graphical user interface (GUI) and consists of four pages: home, adding and deleting books page, checkouts and returns data, and a search bar page. The GUI is designed on the RAD Studio application. The clean and responsive design will ensure that the system is accessible and user-friendly.</a:t>
            </a:r>
            <a:endParaRPr lang="en-US" dirty="0"/>
          </a:p>
        </p:txBody>
      </p:sp>
      <p:sp>
        <p:nvSpPr>
          <p:cNvPr id="10" name="TextBox 9">
            <a:extLst>
              <a:ext uri="{FF2B5EF4-FFF2-40B4-BE49-F238E27FC236}">
                <a16:creationId xmlns:a16="http://schemas.microsoft.com/office/drawing/2014/main" id="{5DF5925D-5183-1707-93CC-84423BE846F8}"/>
              </a:ext>
            </a:extLst>
          </p:cNvPr>
          <p:cNvSpPr txBox="1"/>
          <p:nvPr/>
        </p:nvSpPr>
        <p:spPr>
          <a:xfrm>
            <a:off x="541062" y="1903883"/>
            <a:ext cx="4543425" cy="584775"/>
          </a:xfrm>
          <a:prstGeom prst="rect">
            <a:avLst/>
          </a:prstGeom>
          <a:noFill/>
        </p:spPr>
        <p:txBody>
          <a:bodyPr wrap="square" rtlCol="0">
            <a:spAutoFit/>
          </a:bodyPr>
          <a:lstStyle/>
          <a:p>
            <a:pPr algn="l"/>
            <a:r>
              <a:rPr lang="en-US" sz="3200" dirty="0">
                <a:solidFill>
                  <a:srgbClr val="637B7F"/>
                </a:solidFill>
                <a:latin typeface="+mj-lt"/>
              </a:rPr>
              <a:t>Problem</a:t>
            </a:r>
            <a:endParaRPr lang="en-US" sz="2800" dirty="0">
              <a:solidFill>
                <a:srgbClr val="637B7F"/>
              </a:solidFill>
              <a:latin typeface="+mj-lt"/>
            </a:endParaRPr>
          </a:p>
        </p:txBody>
      </p:sp>
      <p:cxnSp>
        <p:nvCxnSpPr>
          <p:cNvPr id="15" name="Straight Connector 14">
            <a:extLst>
              <a:ext uri="{FF2B5EF4-FFF2-40B4-BE49-F238E27FC236}">
                <a16:creationId xmlns:a16="http://schemas.microsoft.com/office/drawing/2014/main" id="{E6FFCDA6-5220-560E-717F-DC98C74572E1}"/>
              </a:ext>
            </a:extLst>
          </p:cNvPr>
          <p:cNvCxnSpPr>
            <a:cxnSpLocks/>
          </p:cNvCxnSpPr>
          <p:nvPr/>
        </p:nvCxnSpPr>
        <p:spPr>
          <a:xfrm>
            <a:off x="666793" y="2488658"/>
            <a:ext cx="0" cy="2144160"/>
          </a:xfrm>
          <a:prstGeom prst="line">
            <a:avLst/>
          </a:prstGeom>
          <a:ln>
            <a:solidFill>
              <a:srgbClr val="EBB55A"/>
            </a:solidFill>
          </a:ln>
        </p:spPr>
        <p:style>
          <a:lnRef idx="2">
            <a:schemeClr val="accent4"/>
          </a:lnRef>
          <a:fillRef idx="0">
            <a:schemeClr val="accent4"/>
          </a:fillRef>
          <a:effectRef idx="1">
            <a:schemeClr val="accent4"/>
          </a:effectRef>
          <a:fontRef idx="minor">
            <a:schemeClr val="tx1"/>
          </a:fontRef>
        </p:style>
      </p:cxnSp>
      <p:sp>
        <p:nvSpPr>
          <p:cNvPr id="20" name="Slide Number Placeholder 19">
            <a:extLst>
              <a:ext uri="{FF2B5EF4-FFF2-40B4-BE49-F238E27FC236}">
                <a16:creationId xmlns:a16="http://schemas.microsoft.com/office/drawing/2014/main" id="{12D624E9-3B4E-4C09-9B59-5AC1F813D1AD}"/>
              </a:ext>
            </a:extLst>
          </p:cNvPr>
          <p:cNvSpPr>
            <a:spLocks noGrp="1"/>
          </p:cNvSpPr>
          <p:nvPr>
            <p:ph type="sldNum" sz="quarter" idx="12"/>
          </p:nvPr>
        </p:nvSpPr>
        <p:spPr>
          <a:xfrm>
            <a:off x="5378175" y="9245549"/>
            <a:ext cx="1748790" cy="535517"/>
          </a:xfrm>
        </p:spPr>
        <p:txBody>
          <a:bodyPr/>
          <a:lstStyle/>
          <a:p>
            <a:fld id="{E746BC02-611A-4782-A108-6E1EB28C554F}" type="slidenum">
              <a:rPr lang="en-US" sz="1800" smtClean="0"/>
              <a:t>1</a:t>
            </a:fld>
            <a:endParaRPr lang="en-US" dirty="0"/>
          </a:p>
        </p:txBody>
      </p:sp>
      <p:sp>
        <p:nvSpPr>
          <p:cNvPr id="2" name="TextBox 1">
            <a:extLst>
              <a:ext uri="{FF2B5EF4-FFF2-40B4-BE49-F238E27FC236}">
                <a16:creationId xmlns:a16="http://schemas.microsoft.com/office/drawing/2014/main" id="{15C1C7AF-0817-7675-F1CC-5D5C34F5EB9F}"/>
              </a:ext>
            </a:extLst>
          </p:cNvPr>
          <p:cNvSpPr txBox="1"/>
          <p:nvPr/>
        </p:nvSpPr>
        <p:spPr>
          <a:xfrm>
            <a:off x="474562" y="4791042"/>
            <a:ext cx="4543425" cy="584775"/>
          </a:xfrm>
          <a:prstGeom prst="rect">
            <a:avLst/>
          </a:prstGeom>
          <a:noFill/>
        </p:spPr>
        <p:txBody>
          <a:bodyPr wrap="square" rtlCol="0">
            <a:spAutoFit/>
          </a:bodyPr>
          <a:lstStyle/>
          <a:p>
            <a:pPr algn="l"/>
            <a:r>
              <a:rPr lang="en-US" sz="3200" dirty="0">
                <a:solidFill>
                  <a:srgbClr val="637B7F"/>
                </a:solidFill>
                <a:latin typeface="+mj-lt"/>
              </a:rPr>
              <a:t>Implementation </a:t>
            </a:r>
            <a:endParaRPr lang="en-US" sz="2800" dirty="0">
              <a:solidFill>
                <a:srgbClr val="637B7F"/>
              </a:solidFill>
              <a:latin typeface="+mj-lt"/>
            </a:endParaRPr>
          </a:p>
        </p:txBody>
      </p:sp>
      <p:cxnSp>
        <p:nvCxnSpPr>
          <p:cNvPr id="8" name="Straight Connector 7">
            <a:extLst>
              <a:ext uri="{FF2B5EF4-FFF2-40B4-BE49-F238E27FC236}">
                <a16:creationId xmlns:a16="http://schemas.microsoft.com/office/drawing/2014/main" id="{D5BB520A-504D-6C55-D8E7-67DB4C88D16D}"/>
              </a:ext>
            </a:extLst>
          </p:cNvPr>
          <p:cNvCxnSpPr>
            <a:cxnSpLocks/>
          </p:cNvCxnSpPr>
          <p:nvPr/>
        </p:nvCxnSpPr>
        <p:spPr>
          <a:xfrm>
            <a:off x="632892" y="5443225"/>
            <a:ext cx="19526" cy="3465483"/>
          </a:xfrm>
          <a:prstGeom prst="line">
            <a:avLst/>
          </a:prstGeom>
          <a:ln>
            <a:solidFill>
              <a:srgbClr val="EBB55A"/>
            </a:solidFill>
          </a:ln>
        </p:spPr>
        <p:style>
          <a:lnRef idx="2">
            <a:schemeClr val="accent4"/>
          </a:lnRef>
          <a:fillRef idx="0">
            <a:schemeClr val="accent4"/>
          </a:fillRef>
          <a:effectRef idx="1">
            <a:schemeClr val="accent4"/>
          </a:effectRef>
          <a:fontRef idx="minor">
            <a:schemeClr val="tx1"/>
          </a:fontRef>
        </p:style>
      </p:cxnSp>
      <p:sp>
        <p:nvSpPr>
          <p:cNvPr id="11" name="TextBox 10">
            <a:extLst>
              <a:ext uri="{FF2B5EF4-FFF2-40B4-BE49-F238E27FC236}">
                <a16:creationId xmlns:a16="http://schemas.microsoft.com/office/drawing/2014/main" id="{5D2AB7F0-344E-052A-7D49-5EABDAA2AB55}"/>
              </a:ext>
            </a:extLst>
          </p:cNvPr>
          <p:cNvSpPr txBox="1"/>
          <p:nvPr/>
        </p:nvSpPr>
        <p:spPr>
          <a:xfrm>
            <a:off x="741144" y="5359195"/>
            <a:ext cx="6352792" cy="4247317"/>
          </a:xfrm>
          <a:prstGeom prst="rect">
            <a:avLst/>
          </a:prstGeom>
          <a:noFill/>
        </p:spPr>
        <p:txBody>
          <a:bodyPr wrap="square" rtlCol="0">
            <a:spAutoFit/>
          </a:bodyPr>
          <a:lstStyle/>
          <a:p>
            <a:pPr algn="just"/>
            <a:r>
              <a:rPr lang="en-US" i="0" dirty="0">
                <a:effectLst/>
                <a:latin typeface="-apple-system"/>
              </a:rPr>
              <a:t>The GUI is built using RAD Designer, where it allows users to drag and drop elements from the Platte Tool Window. In the LMS, we used the </a:t>
            </a:r>
            <a:r>
              <a:rPr lang="en-US" i="0" dirty="0" err="1">
                <a:effectLst/>
                <a:latin typeface="-apple-system"/>
              </a:rPr>
              <a:t>ControlTab</a:t>
            </a:r>
            <a:r>
              <a:rPr lang="en-US" i="0" dirty="0">
                <a:effectLst/>
                <a:latin typeface="-apple-system"/>
              </a:rPr>
              <a:t> to create a control page with multiple pages attached to present different features. Every element has its properties and events to make it easier to access and manipulate. To assign a desired action to an element, we used the events menu.</a:t>
            </a:r>
            <a:endParaRPr lang="en-US" sz="1800" b="1" dirty="0">
              <a:solidFill>
                <a:srgbClr val="D84E2E"/>
              </a:solidFill>
              <a:latin typeface="-apple-system"/>
            </a:endParaRPr>
          </a:p>
          <a:p>
            <a:pPr algn="just"/>
            <a:r>
              <a:rPr lang="en-US" sz="1800" b="1" dirty="0">
                <a:solidFill>
                  <a:srgbClr val="D84E2E"/>
                </a:solidFill>
                <a:latin typeface="Abadi Extra Light" panose="020B0204020104020204" pitchFamily="34" charset="0"/>
              </a:rPr>
              <a:t>Functions:</a:t>
            </a:r>
          </a:p>
          <a:p>
            <a:pPr algn="just"/>
            <a:r>
              <a:rPr lang="en-US" dirty="0">
                <a:latin typeface="-apple-system"/>
              </a:rPr>
              <a:t>After designing the GUI, creating relatable variable names, and summoning the element, we designed the actions (functions) as follows: </a:t>
            </a:r>
          </a:p>
          <a:p>
            <a:pPr algn="just"/>
            <a:r>
              <a:rPr lang="en-US" u="sng" dirty="0">
                <a:solidFill>
                  <a:srgbClr val="D84E2E"/>
                </a:solidFill>
                <a:latin typeface="-apple-system"/>
              </a:rPr>
              <a:t>Add New Books </a:t>
            </a:r>
          </a:p>
          <a:p>
            <a:pPr algn="just"/>
            <a:r>
              <a:rPr lang="en-US" dirty="0">
                <a:solidFill>
                  <a:schemeClr val="tx1">
                    <a:lumMod val="95000"/>
                    <a:lumOff val="5000"/>
                  </a:schemeClr>
                </a:solidFill>
                <a:latin typeface="-apple-system"/>
              </a:rPr>
              <a:t>Functionality: It allows users to add new books to the inventory. </a:t>
            </a:r>
          </a:p>
          <a:p>
            <a:pPr algn="just"/>
            <a:endParaRPr lang="en-US" dirty="0">
              <a:latin typeface="-apple-system"/>
            </a:endParaRPr>
          </a:p>
          <a:p>
            <a:pPr algn="just"/>
            <a:endParaRPr lang="en-US" dirty="0">
              <a:latin typeface="-apple-system"/>
            </a:endParaRPr>
          </a:p>
        </p:txBody>
      </p:sp>
    </p:spTree>
    <p:extLst>
      <p:ext uri="{BB962C8B-B14F-4D97-AF65-F5344CB8AC3E}">
        <p14:creationId xmlns:p14="http://schemas.microsoft.com/office/powerpoint/2010/main" val="250827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A375701-151F-810F-6BC0-50CB0F4A40E2}"/>
              </a:ext>
            </a:extLst>
          </p:cNvPr>
          <p:cNvSpPr txBox="1"/>
          <p:nvPr/>
        </p:nvSpPr>
        <p:spPr>
          <a:xfrm>
            <a:off x="531001" y="1211218"/>
            <a:ext cx="3355200" cy="7848302"/>
          </a:xfrm>
          <a:prstGeom prst="rect">
            <a:avLst/>
          </a:prstGeom>
          <a:noFill/>
        </p:spPr>
        <p:txBody>
          <a:bodyPr wrap="square" rtlCol="0">
            <a:spAutoFit/>
          </a:bodyPr>
          <a:lstStyle/>
          <a:p>
            <a:pPr algn="just"/>
            <a:r>
              <a:rPr lang="en-US" dirty="0">
                <a:solidFill>
                  <a:schemeClr val="tx1">
                    <a:lumMod val="95000"/>
                    <a:lumOff val="5000"/>
                  </a:schemeClr>
                </a:solidFill>
                <a:latin typeface="-apple-system"/>
              </a:rPr>
              <a:t>Implementation: </a:t>
            </a:r>
          </a:p>
          <a:p>
            <a:pPr algn="just"/>
            <a:r>
              <a:rPr lang="en-US" dirty="0">
                <a:solidFill>
                  <a:schemeClr val="tx1">
                    <a:lumMod val="95000"/>
                    <a:lumOff val="5000"/>
                  </a:schemeClr>
                </a:solidFill>
                <a:latin typeface="-apple-system"/>
              </a:rPr>
              <a:t>•	Users input the book name in the specified text field and then click the Add button or press the Enter key. </a:t>
            </a:r>
          </a:p>
          <a:p>
            <a:pPr algn="just"/>
            <a:r>
              <a:rPr lang="en-US" dirty="0">
                <a:solidFill>
                  <a:schemeClr val="tx1">
                    <a:lumMod val="95000"/>
                    <a:lumOff val="5000"/>
                  </a:schemeClr>
                </a:solidFill>
                <a:latin typeface="-apple-system"/>
              </a:rPr>
              <a:t>•	The system checks for duplicate book names. If the book name is unique, it is added to the inventory along with a unique ID. If the book name is not unique, the system shows an error message.</a:t>
            </a:r>
          </a:p>
          <a:p>
            <a:pPr algn="just"/>
            <a:r>
              <a:rPr lang="en-US" u="sng" dirty="0">
                <a:solidFill>
                  <a:srgbClr val="D84E2E"/>
                </a:solidFill>
                <a:latin typeface="-apple-system"/>
              </a:rPr>
              <a:t>Delete Books </a:t>
            </a:r>
          </a:p>
          <a:p>
            <a:pPr algn="just"/>
            <a:r>
              <a:rPr lang="en-US" dirty="0">
                <a:solidFill>
                  <a:schemeClr val="tx1">
                    <a:lumMod val="95000"/>
                    <a:lumOff val="5000"/>
                  </a:schemeClr>
                </a:solidFill>
                <a:latin typeface="-apple-system"/>
              </a:rPr>
              <a:t>Functionality: It allows users to delete books from the inventory using the book ID. </a:t>
            </a:r>
          </a:p>
          <a:p>
            <a:pPr algn="just"/>
            <a:r>
              <a:rPr lang="en-US" dirty="0">
                <a:solidFill>
                  <a:schemeClr val="tx1">
                    <a:lumMod val="95000"/>
                    <a:lumOff val="5000"/>
                  </a:schemeClr>
                </a:solidFill>
                <a:latin typeface="-apple-system"/>
              </a:rPr>
              <a:t>Implementation: </a:t>
            </a:r>
          </a:p>
          <a:p>
            <a:pPr algn="just"/>
            <a:r>
              <a:rPr lang="en-US" dirty="0">
                <a:solidFill>
                  <a:schemeClr val="tx1">
                    <a:lumMod val="95000"/>
                    <a:lumOff val="5000"/>
                  </a:schemeClr>
                </a:solidFill>
                <a:latin typeface="-apple-system"/>
              </a:rPr>
              <a:t>•	Users input the book ID in the specified text field and then click the Delete button or press the Enter key. </a:t>
            </a:r>
          </a:p>
          <a:p>
            <a:pPr algn="just"/>
            <a:r>
              <a:rPr lang="en-US" dirty="0">
                <a:solidFill>
                  <a:schemeClr val="tx1">
                    <a:lumMod val="95000"/>
                    <a:lumOff val="5000"/>
                  </a:schemeClr>
                </a:solidFill>
                <a:latin typeface="-apple-system"/>
              </a:rPr>
              <a:t>•	The system searches for the book ID in the inventory. If found, the book is removed from the inventory. If the book ID is not unique, the system shows an error message.</a:t>
            </a:r>
          </a:p>
        </p:txBody>
      </p:sp>
      <p:cxnSp>
        <p:nvCxnSpPr>
          <p:cNvPr id="12" name="Straight Connector 11">
            <a:extLst>
              <a:ext uri="{FF2B5EF4-FFF2-40B4-BE49-F238E27FC236}">
                <a16:creationId xmlns:a16="http://schemas.microsoft.com/office/drawing/2014/main" id="{2605D69D-E4D5-4283-170D-D871DAC771BB}"/>
              </a:ext>
            </a:extLst>
          </p:cNvPr>
          <p:cNvCxnSpPr>
            <a:cxnSpLocks/>
          </p:cNvCxnSpPr>
          <p:nvPr/>
        </p:nvCxnSpPr>
        <p:spPr>
          <a:xfrm>
            <a:off x="700589" y="9289541"/>
            <a:ext cx="6447421" cy="0"/>
          </a:xfrm>
          <a:prstGeom prst="line">
            <a:avLst/>
          </a:prstGeom>
          <a:ln>
            <a:solidFill>
              <a:srgbClr val="EBB55A"/>
            </a:solidFill>
          </a:ln>
        </p:spPr>
        <p:style>
          <a:lnRef idx="1">
            <a:schemeClr val="dk1"/>
          </a:lnRef>
          <a:fillRef idx="0">
            <a:schemeClr val="dk1"/>
          </a:fillRef>
          <a:effectRef idx="0">
            <a:schemeClr val="dk1"/>
          </a:effectRef>
          <a:fontRef idx="minor">
            <a:schemeClr val="tx1"/>
          </a:fontRef>
        </p:style>
      </p:cxnSp>
      <p:sp>
        <p:nvSpPr>
          <p:cNvPr id="15" name="Slide Number Placeholder 14">
            <a:extLst>
              <a:ext uri="{FF2B5EF4-FFF2-40B4-BE49-F238E27FC236}">
                <a16:creationId xmlns:a16="http://schemas.microsoft.com/office/drawing/2014/main" id="{D8C8161B-30AC-0B53-26D6-D9902114416B}"/>
              </a:ext>
            </a:extLst>
          </p:cNvPr>
          <p:cNvSpPr>
            <a:spLocks noGrp="1"/>
          </p:cNvSpPr>
          <p:nvPr>
            <p:ph type="sldNum" sz="quarter" idx="12"/>
          </p:nvPr>
        </p:nvSpPr>
        <p:spPr/>
        <p:txBody>
          <a:bodyPr/>
          <a:lstStyle/>
          <a:p>
            <a:fld id="{E746BC02-611A-4782-A108-6E1EB28C554F}" type="slidenum">
              <a:rPr lang="en-US" sz="1800" smtClean="0"/>
              <a:t>2</a:t>
            </a:fld>
            <a:endParaRPr lang="en-US" sz="1800" dirty="0"/>
          </a:p>
        </p:txBody>
      </p:sp>
      <p:cxnSp>
        <p:nvCxnSpPr>
          <p:cNvPr id="5" name="Straight Connector 4">
            <a:extLst>
              <a:ext uri="{FF2B5EF4-FFF2-40B4-BE49-F238E27FC236}">
                <a16:creationId xmlns:a16="http://schemas.microsoft.com/office/drawing/2014/main" id="{BAC20F60-0F89-10B5-DDAE-2E858B1DA32B}"/>
              </a:ext>
            </a:extLst>
          </p:cNvPr>
          <p:cNvCxnSpPr>
            <a:cxnSpLocks/>
          </p:cNvCxnSpPr>
          <p:nvPr/>
        </p:nvCxnSpPr>
        <p:spPr>
          <a:xfrm>
            <a:off x="658001" y="884174"/>
            <a:ext cx="6617009" cy="0"/>
          </a:xfrm>
          <a:prstGeom prst="line">
            <a:avLst/>
          </a:prstGeom>
          <a:ln>
            <a:solidFill>
              <a:srgbClr val="EBB55A"/>
            </a:solidFill>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8ACEA20D-5FCA-FB0E-EEAF-555C73F1AB46}"/>
              </a:ext>
            </a:extLst>
          </p:cNvPr>
          <p:cNvSpPr txBox="1"/>
          <p:nvPr/>
        </p:nvSpPr>
        <p:spPr>
          <a:xfrm>
            <a:off x="3975101" y="1283542"/>
            <a:ext cx="3351847" cy="7017306"/>
          </a:xfrm>
          <a:prstGeom prst="rect">
            <a:avLst/>
          </a:prstGeom>
          <a:noFill/>
        </p:spPr>
        <p:txBody>
          <a:bodyPr wrap="square">
            <a:spAutoFit/>
          </a:bodyPr>
          <a:lstStyle/>
          <a:p>
            <a:pPr algn="just"/>
            <a:r>
              <a:rPr lang="en-US" u="sng" dirty="0">
                <a:solidFill>
                  <a:srgbClr val="D84E2E"/>
                </a:solidFill>
                <a:latin typeface="-apple-system"/>
              </a:rPr>
              <a:t>Update Book Status </a:t>
            </a:r>
          </a:p>
          <a:p>
            <a:pPr algn="just"/>
            <a:r>
              <a:rPr lang="en-US" dirty="0">
                <a:solidFill>
                  <a:schemeClr val="tx1">
                    <a:lumMod val="95000"/>
                    <a:lumOff val="5000"/>
                  </a:schemeClr>
                </a:solidFill>
                <a:latin typeface="-apple-system"/>
              </a:rPr>
              <a:t>Functionality: It allows users to update the status of a book (e.g., checked out, returned). </a:t>
            </a:r>
          </a:p>
          <a:p>
            <a:pPr algn="just"/>
            <a:r>
              <a:rPr lang="en-US" dirty="0">
                <a:solidFill>
                  <a:schemeClr val="tx1">
                    <a:lumMod val="95000"/>
                    <a:lumOff val="5000"/>
                  </a:schemeClr>
                </a:solidFill>
                <a:latin typeface="-apple-system"/>
              </a:rPr>
              <a:t>Implementation: </a:t>
            </a:r>
          </a:p>
          <a:p>
            <a:pPr algn="just"/>
            <a:r>
              <a:rPr lang="en-US" dirty="0">
                <a:solidFill>
                  <a:schemeClr val="tx1">
                    <a:lumMod val="95000"/>
                    <a:lumOff val="5000"/>
                  </a:schemeClr>
                </a:solidFill>
                <a:latin typeface="-apple-system"/>
              </a:rPr>
              <a:t>•	Users input the book ID in the specified text field and select the new book status from the specified combo box. </a:t>
            </a:r>
          </a:p>
          <a:p>
            <a:pPr algn="just"/>
            <a:r>
              <a:rPr lang="en-US" dirty="0">
                <a:solidFill>
                  <a:schemeClr val="tx1">
                    <a:lumMod val="95000"/>
                    <a:lumOff val="5000"/>
                  </a:schemeClr>
                </a:solidFill>
                <a:latin typeface="-apple-system"/>
              </a:rPr>
              <a:t>•	The system verifies the current status and updates it in the transactions and in the inventory if applicable. </a:t>
            </a:r>
          </a:p>
          <a:p>
            <a:pPr algn="just"/>
            <a:r>
              <a:rPr lang="en-US" u="sng" dirty="0">
                <a:solidFill>
                  <a:srgbClr val="D84E2E"/>
                </a:solidFill>
                <a:latin typeface="-apple-system"/>
              </a:rPr>
              <a:t>Search Books </a:t>
            </a:r>
          </a:p>
          <a:p>
            <a:pPr algn="just"/>
            <a:r>
              <a:rPr lang="en-US" dirty="0">
                <a:solidFill>
                  <a:schemeClr val="tx1">
                    <a:lumMod val="95000"/>
                    <a:lumOff val="5000"/>
                  </a:schemeClr>
                </a:solidFill>
                <a:latin typeface="-apple-system"/>
              </a:rPr>
              <a:t>Functionality: It allows users to search for books by name. </a:t>
            </a:r>
          </a:p>
          <a:p>
            <a:pPr algn="just"/>
            <a:r>
              <a:rPr lang="en-US" dirty="0">
                <a:solidFill>
                  <a:schemeClr val="tx1">
                    <a:lumMod val="95000"/>
                    <a:lumOff val="5000"/>
                  </a:schemeClr>
                </a:solidFill>
                <a:latin typeface="-apple-system"/>
              </a:rPr>
              <a:t>Implementation: </a:t>
            </a:r>
          </a:p>
          <a:p>
            <a:pPr algn="just"/>
            <a:r>
              <a:rPr lang="en-US" dirty="0">
                <a:solidFill>
                  <a:schemeClr val="tx1">
                    <a:lumMod val="95000"/>
                    <a:lumOff val="5000"/>
                  </a:schemeClr>
                </a:solidFill>
                <a:latin typeface="-apple-system"/>
              </a:rPr>
              <a:t>•	Users input the book name or partial name in the specified text field and then click the Search button or press the Enter key. </a:t>
            </a:r>
          </a:p>
          <a:p>
            <a:pPr algn="just"/>
            <a:r>
              <a:rPr lang="en-US" dirty="0">
                <a:solidFill>
                  <a:schemeClr val="tx1">
                    <a:lumMod val="95000"/>
                    <a:lumOff val="5000"/>
                  </a:schemeClr>
                </a:solidFill>
                <a:latin typeface="-apple-system"/>
              </a:rPr>
              <a:t>•	The system searches in the inventory for matching book names and displays the results</a:t>
            </a:r>
            <a:endParaRPr lang="en-US" dirty="0"/>
          </a:p>
        </p:txBody>
      </p:sp>
    </p:spTree>
    <p:extLst>
      <p:ext uri="{BB962C8B-B14F-4D97-AF65-F5344CB8AC3E}">
        <p14:creationId xmlns:p14="http://schemas.microsoft.com/office/powerpoint/2010/main" val="1417618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2605D69D-E4D5-4283-170D-D871DAC771BB}"/>
              </a:ext>
            </a:extLst>
          </p:cNvPr>
          <p:cNvCxnSpPr>
            <a:cxnSpLocks/>
          </p:cNvCxnSpPr>
          <p:nvPr/>
        </p:nvCxnSpPr>
        <p:spPr>
          <a:xfrm>
            <a:off x="773410" y="1473975"/>
            <a:ext cx="0" cy="2312281"/>
          </a:xfrm>
          <a:prstGeom prst="line">
            <a:avLst/>
          </a:prstGeom>
          <a:ln>
            <a:solidFill>
              <a:srgbClr val="EBB55A"/>
            </a:solidFill>
          </a:ln>
        </p:spPr>
        <p:style>
          <a:lnRef idx="1">
            <a:schemeClr val="dk1"/>
          </a:lnRef>
          <a:fillRef idx="0">
            <a:schemeClr val="dk1"/>
          </a:fillRef>
          <a:effectRef idx="0">
            <a:schemeClr val="dk1"/>
          </a:effectRef>
          <a:fontRef idx="minor">
            <a:schemeClr val="tx1"/>
          </a:fontRef>
        </p:style>
      </p:cxnSp>
      <p:sp>
        <p:nvSpPr>
          <p:cNvPr id="15" name="Slide Number Placeholder 14">
            <a:extLst>
              <a:ext uri="{FF2B5EF4-FFF2-40B4-BE49-F238E27FC236}">
                <a16:creationId xmlns:a16="http://schemas.microsoft.com/office/drawing/2014/main" id="{D8C8161B-30AC-0B53-26D6-D9902114416B}"/>
              </a:ext>
            </a:extLst>
          </p:cNvPr>
          <p:cNvSpPr>
            <a:spLocks noGrp="1"/>
          </p:cNvSpPr>
          <p:nvPr>
            <p:ph type="sldNum" sz="quarter" idx="12"/>
          </p:nvPr>
        </p:nvSpPr>
        <p:spPr/>
        <p:txBody>
          <a:bodyPr/>
          <a:lstStyle/>
          <a:p>
            <a:fld id="{E746BC02-611A-4782-A108-6E1EB28C554F}" type="slidenum">
              <a:rPr lang="en-US" sz="1800" smtClean="0"/>
              <a:t>3</a:t>
            </a:fld>
            <a:endParaRPr lang="en-US" sz="1800" dirty="0"/>
          </a:p>
        </p:txBody>
      </p:sp>
      <p:cxnSp>
        <p:nvCxnSpPr>
          <p:cNvPr id="5" name="Straight Connector 4">
            <a:extLst>
              <a:ext uri="{FF2B5EF4-FFF2-40B4-BE49-F238E27FC236}">
                <a16:creationId xmlns:a16="http://schemas.microsoft.com/office/drawing/2014/main" id="{BAC20F60-0F89-10B5-DDAE-2E858B1DA32B}"/>
              </a:ext>
            </a:extLst>
          </p:cNvPr>
          <p:cNvCxnSpPr>
            <a:cxnSpLocks/>
          </p:cNvCxnSpPr>
          <p:nvPr/>
        </p:nvCxnSpPr>
        <p:spPr>
          <a:xfrm>
            <a:off x="3886200" y="1023874"/>
            <a:ext cx="3185611" cy="0"/>
          </a:xfrm>
          <a:prstGeom prst="line">
            <a:avLst/>
          </a:prstGeom>
          <a:ln>
            <a:solidFill>
              <a:srgbClr val="EBB55A"/>
            </a:solidFill>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5DF5925D-5183-1707-93CC-84423BE846F8}"/>
              </a:ext>
            </a:extLst>
          </p:cNvPr>
          <p:cNvSpPr txBox="1"/>
          <p:nvPr/>
        </p:nvSpPr>
        <p:spPr>
          <a:xfrm>
            <a:off x="601133" y="773796"/>
            <a:ext cx="4543425" cy="584775"/>
          </a:xfrm>
          <a:prstGeom prst="rect">
            <a:avLst/>
          </a:prstGeom>
          <a:noFill/>
        </p:spPr>
        <p:txBody>
          <a:bodyPr wrap="square" rtlCol="0">
            <a:spAutoFit/>
          </a:bodyPr>
          <a:lstStyle/>
          <a:p>
            <a:pPr algn="l"/>
            <a:r>
              <a:rPr lang="en-US" sz="3200" dirty="0">
                <a:solidFill>
                  <a:srgbClr val="637B7F"/>
                </a:solidFill>
                <a:latin typeface="+mj-lt"/>
              </a:rPr>
              <a:t>Testing and Results</a:t>
            </a:r>
            <a:endParaRPr lang="en-US" sz="2400" dirty="0">
              <a:solidFill>
                <a:srgbClr val="637B7F"/>
              </a:solidFill>
              <a:latin typeface="+mj-lt"/>
            </a:endParaRPr>
          </a:p>
        </p:txBody>
      </p:sp>
      <p:sp>
        <p:nvSpPr>
          <p:cNvPr id="7" name="TextBox 6">
            <a:extLst>
              <a:ext uri="{FF2B5EF4-FFF2-40B4-BE49-F238E27FC236}">
                <a16:creationId xmlns:a16="http://schemas.microsoft.com/office/drawing/2014/main" id="{BE30B8D2-EFCC-B899-5E26-7370A9EDC8A9}"/>
              </a:ext>
            </a:extLst>
          </p:cNvPr>
          <p:cNvSpPr txBox="1"/>
          <p:nvPr/>
        </p:nvSpPr>
        <p:spPr>
          <a:xfrm>
            <a:off x="887895" y="1321776"/>
            <a:ext cx="6183915" cy="2862322"/>
          </a:xfrm>
          <a:prstGeom prst="rect">
            <a:avLst/>
          </a:prstGeom>
          <a:noFill/>
        </p:spPr>
        <p:txBody>
          <a:bodyPr wrap="square" rtlCol="0">
            <a:spAutoFit/>
          </a:bodyPr>
          <a:lstStyle/>
          <a:p>
            <a:pPr algn="just"/>
            <a:r>
              <a:rPr lang="en-US" dirty="0">
                <a:solidFill>
                  <a:schemeClr val="tx1">
                    <a:lumMod val="95000"/>
                    <a:lumOff val="5000"/>
                  </a:schemeClr>
                </a:solidFill>
                <a:latin typeface="-apple-system"/>
              </a:rPr>
              <a:t>Before testing, we supplemental some features to enhance the effectiveness of the user experience by considering some test cases. Some examples include not being able to add a book to the returns list without it being checked out and vice versa. </a:t>
            </a:r>
          </a:p>
          <a:p>
            <a:pPr algn="just"/>
            <a:r>
              <a:rPr lang="en-US" dirty="0">
                <a:solidFill>
                  <a:schemeClr val="tx1">
                    <a:lumMod val="95000"/>
                    <a:lumOff val="5000"/>
                  </a:schemeClr>
                </a:solidFill>
                <a:latin typeface="-apple-system"/>
              </a:rPr>
              <a:t>In conclusion, the application met all design requirements presented in creating a GUI for book inventory, searches, checkouts, and returns. We succeeded in providing an organized and easy-to-use GUI with multiple features to create a complete management system ready to be published.</a:t>
            </a:r>
            <a:endParaRPr lang="en-US" dirty="0">
              <a:solidFill>
                <a:srgbClr val="D84E2E"/>
              </a:solidFill>
              <a:latin typeface="Abadi Extra Light" panose="020B0204020104020204" pitchFamily="34" charset="0"/>
            </a:endParaRPr>
          </a:p>
          <a:p>
            <a:pPr algn="just"/>
            <a:endParaRPr lang="en-US" dirty="0">
              <a:solidFill>
                <a:schemeClr val="tx1">
                  <a:lumMod val="95000"/>
                  <a:lumOff val="5000"/>
                </a:schemeClr>
              </a:solidFill>
              <a:latin typeface="Abadi Extra Light" panose="020B0204020104020204" pitchFamily="34" charset="0"/>
            </a:endParaRPr>
          </a:p>
        </p:txBody>
      </p:sp>
    </p:spTree>
    <p:extLst>
      <p:ext uri="{BB962C8B-B14F-4D97-AF65-F5344CB8AC3E}">
        <p14:creationId xmlns:p14="http://schemas.microsoft.com/office/powerpoint/2010/main" val="35722999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181</TotalTime>
  <Words>607</Words>
  <Application>Microsoft Office PowerPoint</Application>
  <PresentationFormat>Custom</PresentationFormat>
  <Paragraphs>36</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Abadi Extra Light</vt:lpstr>
      <vt:lpstr>-apple-system</vt: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Menna Sherief</dc:creator>
  <cp:lastModifiedBy>Menna Sherief</cp:lastModifiedBy>
  <cp:revision>17</cp:revision>
  <dcterms:created xsi:type="dcterms:W3CDTF">2023-12-17T21:28:29Z</dcterms:created>
  <dcterms:modified xsi:type="dcterms:W3CDTF">2024-05-25T20:12:08Z</dcterms:modified>
</cp:coreProperties>
</file>