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7" r:id="rId3"/>
    <p:sldId id="258" r:id="rId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E2E"/>
    <a:srgbClr val="637B7F"/>
    <a:srgbClr val="EBB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49" d="100"/>
          <a:sy n="49" d="100"/>
        </p:scale>
        <p:origin x="18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736602-C520-AB93-E100-24BD3448E4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1C97E3-82D4-7A37-474F-AEA7474D0F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C0D0F-DD1E-47C3-A9EC-B72058A3BC4C}" type="datetimeFigureOut">
              <a:rPr lang="en-US" smtClean="0"/>
              <a:t>12/31/2023</a:t>
            </a:fld>
            <a:endParaRPr lang="en-US"/>
          </a:p>
        </p:txBody>
      </p:sp>
      <p:sp>
        <p:nvSpPr>
          <p:cNvPr id="4" name="Footer Placeholder 3">
            <a:extLst>
              <a:ext uri="{FF2B5EF4-FFF2-40B4-BE49-F238E27FC236}">
                <a16:creationId xmlns:a16="http://schemas.microsoft.com/office/drawing/2014/main" id="{1A12AAC5-90DE-71C2-31D0-43F4E827DB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4B0EA17-1518-5B3A-2874-0E0F72FAB7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D45759-FD7E-4498-B2E5-9A18C91A39EE}" type="slidenum">
              <a:rPr lang="en-US" smtClean="0"/>
              <a:t>‹#›</a:t>
            </a:fld>
            <a:endParaRPr lang="en-US"/>
          </a:p>
        </p:txBody>
      </p:sp>
    </p:spTree>
    <p:extLst>
      <p:ext uri="{BB962C8B-B14F-4D97-AF65-F5344CB8AC3E}">
        <p14:creationId xmlns:p14="http://schemas.microsoft.com/office/powerpoint/2010/main" val="274077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655E-8D34-484C-84FC-C4E287A6E9EC}" type="datetimeFigureOut">
              <a:rPr lang="en-US" smtClean="0"/>
              <a:t>12/31/2023</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E9C39-0C0C-486D-ADE9-5D0B99512B56}" type="slidenum">
              <a:rPr lang="en-US" smtClean="0"/>
              <a:t>‹#›</a:t>
            </a:fld>
            <a:endParaRPr lang="en-US"/>
          </a:p>
        </p:txBody>
      </p:sp>
    </p:spTree>
    <p:extLst>
      <p:ext uri="{BB962C8B-B14F-4D97-AF65-F5344CB8AC3E}">
        <p14:creationId xmlns:p14="http://schemas.microsoft.com/office/powerpoint/2010/main" val="33705600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8F77E-01D7-480D-A176-DE7417D0FA23}" type="datetime1">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249817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FEA7-F0F0-405C-B7CF-FE9CA34E1220}" type="datetime1">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264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40028-4421-40EB-8C4A-EF7657DDD89D}" type="datetime1">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28453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7F677-540D-4261-869F-F92FCEF76FA4}" type="datetime1">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365662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F0CD5B-9748-4973-8F3A-9FF270BBF4ED}" type="datetime1">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51076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62073-39C0-4897-8144-2811AF8280FA}" type="datetime1">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78745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ACFC9A-D482-4B3D-A066-7F69AE967215}" type="datetime1">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0385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34A2D-D2A6-443C-A45E-359DC43AEFB3}" type="datetime1">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05269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1D0C3-A90C-4C5F-B889-3343E75CA1EE}" type="datetime1">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9705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BD2E7C5-6184-4C3B-A868-3609D4A9C917}" type="datetime1">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240328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92F16E6E-D03F-440E-B282-CB81093BE8E2}" type="datetime1">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7796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E75B15D-269B-4DEC-83BD-9FF9E03F356A}" type="datetime1">
              <a:rPr lang="en-US" smtClean="0"/>
              <a:t>12/31/2023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746BC02-611A-4782-A108-6E1EB28C554F}" type="slidenum">
              <a:rPr lang="en-US" smtClean="0"/>
              <a:t>‹#›</a:t>
            </a:fld>
            <a:endParaRPr lang="en-US"/>
          </a:p>
        </p:txBody>
      </p:sp>
    </p:spTree>
    <p:extLst>
      <p:ext uri="{BB962C8B-B14F-4D97-AF65-F5344CB8AC3E}">
        <p14:creationId xmlns:p14="http://schemas.microsoft.com/office/powerpoint/2010/main" val="1928965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51FBBA-C1D5-A6B1-645E-EC56B9FC55B9}"/>
              </a:ext>
            </a:extLst>
          </p:cNvPr>
          <p:cNvSpPr txBox="1"/>
          <p:nvPr/>
        </p:nvSpPr>
        <p:spPr>
          <a:xfrm>
            <a:off x="1969915" y="457333"/>
            <a:ext cx="3832570" cy="1138773"/>
          </a:xfrm>
          <a:prstGeom prst="rect">
            <a:avLst/>
          </a:prstGeom>
          <a:noFill/>
        </p:spPr>
        <p:txBody>
          <a:bodyPr wrap="square" rtlCol="0">
            <a:spAutoFit/>
          </a:bodyPr>
          <a:lstStyle/>
          <a:p>
            <a:pPr algn="ctr"/>
            <a:r>
              <a:rPr lang="en-US" sz="2000" dirty="0">
                <a:solidFill>
                  <a:srgbClr val="EBB55A"/>
                </a:solidFill>
                <a:latin typeface="+mj-lt"/>
              </a:rPr>
              <a:t>CSCI102</a:t>
            </a:r>
            <a:endParaRPr lang="en-US" dirty="0">
              <a:solidFill>
                <a:srgbClr val="EBB55A"/>
              </a:solidFill>
              <a:latin typeface="+mj-lt"/>
            </a:endParaRPr>
          </a:p>
          <a:p>
            <a:pPr algn="ctr"/>
            <a:r>
              <a:rPr lang="en-US" sz="2800" b="1" dirty="0">
                <a:solidFill>
                  <a:srgbClr val="637B7F"/>
                </a:solidFill>
                <a:latin typeface="+mj-lt"/>
              </a:rPr>
              <a:t>Python Project</a:t>
            </a:r>
          </a:p>
          <a:p>
            <a:pPr algn="ctr"/>
            <a:r>
              <a:rPr lang="en-US" sz="2000" dirty="0">
                <a:solidFill>
                  <a:srgbClr val="D84E2E"/>
                </a:solidFill>
                <a:latin typeface="+mj-lt"/>
              </a:rPr>
              <a:t>Study Helper</a:t>
            </a:r>
          </a:p>
        </p:txBody>
      </p:sp>
      <p:sp>
        <p:nvSpPr>
          <p:cNvPr id="5" name="TextBox 4">
            <a:extLst>
              <a:ext uri="{FF2B5EF4-FFF2-40B4-BE49-F238E27FC236}">
                <a16:creationId xmlns:a16="http://schemas.microsoft.com/office/drawing/2014/main" id="{544A2B88-5336-B96A-AD6C-F5DF8C9DF967}"/>
              </a:ext>
            </a:extLst>
          </p:cNvPr>
          <p:cNvSpPr txBox="1"/>
          <p:nvPr/>
        </p:nvSpPr>
        <p:spPr>
          <a:xfrm>
            <a:off x="971550" y="1515896"/>
            <a:ext cx="5829300" cy="307777"/>
          </a:xfrm>
          <a:prstGeom prst="rect">
            <a:avLst/>
          </a:prstGeom>
          <a:noFill/>
        </p:spPr>
        <p:txBody>
          <a:bodyPr wrap="square" rtlCol="0">
            <a:spAutoFit/>
          </a:bodyPr>
          <a:lstStyle/>
          <a:p>
            <a:pPr algn="ctr"/>
            <a:r>
              <a:rPr lang="en-US" sz="1400" dirty="0">
                <a:latin typeface="+mj-lt"/>
              </a:rPr>
              <a:t>Menna Sherief | </a:t>
            </a:r>
            <a:r>
              <a:rPr lang="en-US" sz="1400" dirty="0" err="1">
                <a:latin typeface="+mj-lt"/>
              </a:rPr>
              <a:t>Noran</a:t>
            </a:r>
            <a:r>
              <a:rPr lang="en-US" sz="1400" dirty="0">
                <a:latin typeface="+mj-lt"/>
              </a:rPr>
              <a:t> Ahmed | </a:t>
            </a:r>
            <a:r>
              <a:rPr lang="en-US" sz="1400" dirty="0" err="1">
                <a:latin typeface="+mj-lt"/>
              </a:rPr>
              <a:t>Yomna</a:t>
            </a:r>
            <a:r>
              <a:rPr lang="en-US" sz="1400" dirty="0">
                <a:latin typeface="+mj-lt"/>
              </a:rPr>
              <a:t> Medhat</a:t>
            </a:r>
          </a:p>
        </p:txBody>
      </p:sp>
      <p:cxnSp>
        <p:nvCxnSpPr>
          <p:cNvPr id="7" name="Straight Connector 6">
            <a:extLst>
              <a:ext uri="{FF2B5EF4-FFF2-40B4-BE49-F238E27FC236}">
                <a16:creationId xmlns:a16="http://schemas.microsoft.com/office/drawing/2014/main" id="{01FE3D8F-CDF9-2078-9CD4-BAEDEC39F1F8}"/>
              </a:ext>
            </a:extLst>
          </p:cNvPr>
          <p:cNvCxnSpPr>
            <a:cxnSpLocks/>
          </p:cNvCxnSpPr>
          <p:nvPr/>
        </p:nvCxnSpPr>
        <p:spPr>
          <a:xfrm>
            <a:off x="923925" y="1880687"/>
            <a:ext cx="5924550"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A375701-151F-810F-6BC0-50CB0F4A40E2}"/>
              </a:ext>
            </a:extLst>
          </p:cNvPr>
          <p:cNvSpPr txBox="1"/>
          <p:nvPr/>
        </p:nvSpPr>
        <p:spPr>
          <a:xfrm>
            <a:off x="531838" y="2444618"/>
            <a:ext cx="6626894" cy="2308324"/>
          </a:xfrm>
          <a:prstGeom prst="rect">
            <a:avLst/>
          </a:prstGeom>
          <a:noFill/>
        </p:spPr>
        <p:txBody>
          <a:bodyPr wrap="square" rtlCol="0">
            <a:spAutoFit/>
          </a:bodyPr>
          <a:lstStyle/>
          <a:p>
            <a:pPr algn="just"/>
            <a:r>
              <a:rPr lang="en-US" b="0" i="0" dirty="0">
                <a:effectLst/>
                <a:latin typeface="-apple-system"/>
              </a:rPr>
              <a:t>The main objective of the Study Helper is to create a conducive learning and innovative environment for students. This project is designed with a graphical user interface (GUI) and consists of four pages: home, text-to-speech, to-do list, and timer. The GUI project utilizes the PyQt5 library, known for its modern interface capabilities compared to </a:t>
            </a:r>
            <a:r>
              <a:rPr lang="en-US" b="0" i="0" dirty="0" err="1">
                <a:effectLst/>
                <a:latin typeface="-apple-system"/>
              </a:rPr>
              <a:t>Tkinter</a:t>
            </a:r>
            <a:r>
              <a:rPr lang="en-US" b="0" i="0" dirty="0">
                <a:effectLst/>
                <a:latin typeface="-apple-system"/>
              </a:rPr>
              <a:t>. PyQt5 offers additional features through the Qt Designer application and leverages Json stylesheets, both of which have been effectively used in this project.</a:t>
            </a:r>
            <a:endParaRPr lang="en-US" dirty="0"/>
          </a:p>
        </p:txBody>
      </p:sp>
      <p:sp>
        <p:nvSpPr>
          <p:cNvPr id="10" name="TextBox 9">
            <a:extLst>
              <a:ext uri="{FF2B5EF4-FFF2-40B4-BE49-F238E27FC236}">
                <a16:creationId xmlns:a16="http://schemas.microsoft.com/office/drawing/2014/main" id="{5DF5925D-5183-1707-93CC-84423BE846F8}"/>
              </a:ext>
            </a:extLst>
          </p:cNvPr>
          <p:cNvSpPr txBox="1"/>
          <p:nvPr/>
        </p:nvSpPr>
        <p:spPr>
          <a:xfrm>
            <a:off x="541062" y="1903883"/>
            <a:ext cx="4543425" cy="584775"/>
          </a:xfrm>
          <a:prstGeom prst="rect">
            <a:avLst/>
          </a:prstGeom>
          <a:noFill/>
        </p:spPr>
        <p:txBody>
          <a:bodyPr wrap="square" rtlCol="0">
            <a:spAutoFit/>
          </a:bodyPr>
          <a:lstStyle/>
          <a:p>
            <a:pPr algn="l"/>
            <a:r>
              <a:rPr lang="en-US" sz="3200" dirty="0">
                <a:solidFill>
                  <a:srgbClr val="637B7F"/>
                </a:solidFill>
                <a:latin typeface="+mj-lt"/>
              </a:rPr>
              <a:t>Abstract</a:t>
            </a:r>
            <a:endParaRPr lang="en-US" sz="2800" dirty="0">
              <a:solidFill>
                <a:srgbClr val="637B7F"/>
              </a:solidFill>
              <a:latin typeface="+mj-lt"/>
            </a:endParaRPr>
          </a:p>
        </p:txBody>
      </p:sp>
      <p:cxnSp>
        <p:nvCxnSpPr>
          <p:cNvPr id="15" name="Straight Connector 14">
            <a:extLst>
              <a:ext uri="{FF2B5EF4-FFF2-40B4-BE49-F238E27FC236}">
                <a16:creationId xmlns:a16="http://schemas.microsoft.com/office/drawing/2014/main" id="{E6FFCDA6-5220-560E-717F-DC98C74572E1}"/>
              </a:ext>
            </a:extLst>
          </p:cNvPr>
          <p:cNvCxnSpPr>
            <a:cxnSpLocks/>
          </p:cNvCxnSpPr>
          <p:nvPr/>
        </p:nvCxnSpPr>
        <p:spPr>
          <a:xfrm>
            <a:off x="455036" y="2488658"/>
            <a:ext cx="0" cy="2144160"/>
          </a:xfrm>
          <a:prstGeom prst="line">
            <a:avLst/>
          </a:prstGeom>
          <a:ln>
            <a:solidFill>
              <a:srgbClr val="EBB55A"/>
            </a:solidFill>
          </a:ln>
        </p:spPr>
        <p:style>
          <a:lnRef idx="2">
            <a:schemeClr val="accent4"/>
          </a:lnRef>
          <a:fillRef idx="0">
            <a:schemeClr val="accent4"/>
          </a:fillRef>
          <a:effectRef idx="1">
            <a:schemeClr val="accent4"/>
          </a:effectRef>
          <a:fontRef idx="minor">
            <a:schemeClr val="tx1"/>
          </a:fontRef>
        </p:style>
      </p:cxnSp>
      <p:sp>
        <p:nvSpPr>
          <p:cNvPr id="20" name="Slide Number Placeholder 19">
            <a:extLst>
              <a:ext uri="{FF2B5EF4-FFF2-40B4-BE49-F238E27FC236}">
                <a16:creationId xmlns:a16="http://schemas.microsoft.com/office/drawing/2014/main" id="{12D624E9-3B4E-4C09-9B59-5AC1F813D1AD}"/>
              </a:ext>
            </a:extLst>
          </p:cNvPr>
          <p:cNvSpPr>
            <a:spLocks noGrp="1"/>
          </p:cNvSpPr>
          <p:nvPr>
            <p:ph type="sldNum" sz="quarter" idx="12"/>
          </p:nvPr>
        </p:nvSpPr>
        <p:spPr>
          <a:xfrm>
            <a:off x="5378175" y="8503425"/>
            <a:ext cx="1748790" cy="535517"/>
          </a:xfrm>
        </p:spPr>
        <p:txBody>
          <a:bodyPr/>
          <a:lstStyle/>
          <a:p>
            <a:fld id="{E746BC02-611A-4782-A108-6E1EB28C554F}" type="slidenum">
              <a:rPr lang="en-US" sz="1800" smtClean="0"/>
              <a:t>1</a:t>
            </a:fld>
            <a:endParaRPr lang="en-US" dirty="0"/>
          </a:p>
        </p:txBody>
      </p:sp>
      <p:sp>
        <p:nvSpPr>
          <p:cNvPr id="2" name="TextBox 1">
            <a:extLst>
              <a:ext uri="{FF2B5EF4-FFF2-40B4-BE49-F238E27FC236}">
                <a16:creationId xmlns:a16="http://schemas.microsoft.com/office/drawing/2014/main" id="{15C1C7AF-0817-7675-F1CC-5D5C34F5EB9F}"/>
              </a:ext>
            </a:extLst>
          </p:cNvPr>
          <p:cNvSpPr txBox="1"/>
          <p:nvPr/>
        </p:nvSpPr>
        <p:spPr>
          <a:xfrm>
            <a:off x="474562" y="4752942"/>
            <a:ext cx="4543425" cy="584775"/>
          </a:xfrm>
          <a:prstGeom prst="rect">
            <a:avLst/>
          </a:prstGeom>
          <a:noFill/>
        </p:spPr>
        <p:txBody>
          <a:bodyPr wrap="square" rtlCol="0">
            <a:spAutoFit/>
          </a:bodyPr>
          <a:lstStyle/>
          <a:p>
            <a:pPr algn="l"/>
            <a:r>
              <a:rPr lang="en-US" sz="3200" dirty="0">
                <a:solidFill>
                  <a:srgbClr val="637B7F"/>
                </a:solidFill>
                <a:latin typeface="+mj-lt"/>
              </a:rPr>
              <a:t>Initialization</a:t>
            </a:r>
            <a:endParaRPr lang="en-US" sz="2800" dirty="0">
              <a:solidFill>
                <a:srgbClr val="637B7F"/>
              </a:solidFill>
              <a:latin typeface="+mj-lt"/>
            </a:endParaRPr>
          </a:p>
        </p:txBody>
      </p:sp>
      <p:cxnSp>
        <p:nvCxnSpPr>
          <p:cNvPr id="8" name="Straight Connector 7">
            <a:extLst>
              <a:ext uri="{FF2B5EF4-FFF2-40B4-BE49-F238E27FC236}">
                <a16:creationId xmlns:a16="http://schemas.microsoft.com/office/drawing/2014/main" id="{D5BB520A-504D-6C55-D8E7-67DB4C88D16D}"/>
              </a:ext>
            </a:extLst>
          </p:cNvPr>
          <p:cNvCxnSpPr>
            <a:cxnSpLocks/>
          </p:cNvCxnSpPr>
          <p:nvPr/>
        </p:nvCxnSpPr>
        <p:spPr>
          <a:xfrm>
            <a:off x="487120" y="5443225"/>
            <a:ext cx="19526" cy="3465483"/>
          </a:xfrm>
          <a:prstGeom prst="line">
            <a:avLst/>
          </a:prstGeom>
          <a:ln>
            <a:solidFill>
              <a:srgbClr val="EBB55A"/>
            </a:solidFill>
          </a:ln>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5D2AB7F0-344E-052A-7D49-5EABDAA2AB55}"/>
              </a:ext>
            </a:extLst>
          </p:cNvPr>
          <p:cNvSpPr txBox="1"/>
          <p:nvPr/>
        </p:nvSpPr>
        <p:spPr>
          <a:xfrm>
            <a:off x="594769" y="5315837"/>
            <a:ext cx="6550777" cy="3693319"/>
          </a:xfrm>
          <a:prstGeom prst="rect">
            <a:avLst/>
          </a:prstGeom>
          <a:noFill/>
        </p:spPr>
        <p:txBody>
          <a:bodyPr wrap="square" rtlCol="0">
            <a:spAutoFit/>
          </a:bodyPr>
          <a:lstStyle/>
          <a:p>
            <a:pPr algn="just"/>
            <a:r>
              <a:rPr lang="en-US" i="0" dirty="0">
                <a:effectLst/>
                <a:latin typeface="-apple-system"/>
              </a:rPr>
              <a:t>Working with PyQt5 entails the installation of various tools and libraries. To begin, PyQt5 and PySide2 should be installed as they provide the necessary resources for utilizing widgets in the Qt Designer application. It's important to note that these libraries are compatible with Python versions between 4 and 10. Additionally, the PyQt5-tools package should be installed to obtain the Qt Designer software. Furthermore, the project requires the installation of Speech Recognition, </a:t>
            </a:r>
            <a:r>
              <a:rPr lang="en-US" i="0" dirty="0" err="1">
                <a:effectLst/>
                <a:latin typeface="-apple-system"/>
              </a:rPr>
              <a:t>playsound</a:t>
            </a:r>
            <a:r>
              <a:rPr lang="en-US" i="0" dirty="0">
                <a:effectLst/>
                <a:latin typeface="-apple-system"/>
              </a:rPr>
              <a:t>, and Time libraries. </a:t>
            </a:r>
          </a:p>
          <a:p>
            <a:r>
              <a:rPr lang="en-US" dirty="0">
                <a:effectLst/>
              </a:rPr>
              <a:t>All the </a:t>
            </a:r>
            <a:r>
              <a:rPr lang="en-US" dirty="0"/>
              <a:t>previously </a:t>
            </a:r>
            <a:r>
              <a:rPr lang="en-US" dirty="0">
                <a:effectLst/>
              </a:rPr>
              <a:t>mentioned libraries can be installed by executing the following command in the command prompt (</a:t>
            </a:r>
            <a:r>
              <a:rPr lang="en-US" dirty="0" err="1">
                <a:effectLst/>
              </a:rPr>
              <a:t>cmd</a:t>
            </a:r>
            <a:r>
              <a:rPr lang="en-US" dirty="0">
                <a:effectLst/>
              </a:rPr>
              <a:t>):</a:t>
            </a:r>
            <a:br>
              <a:rPr lang="en-US" b="0" dirty="0">
                <a:effectLst/>
              </a:rPr>
            </a:br>
            <a:r>
              <a:rPr lang="en-US" i="0" dirty="0">
                <a:effectLst/>
                <a:latin typeface="-apple-system"/>
              </a:rPr>
              <a:t>python -m pip install </a:t>
            </a:r>
            <a:r>
              <a:rPr lang="en-US" i="0" dirty="0" err="1">
                <a:effectLst/>
                <a:latin typeface="-apple-system"/>
              </a:rPr>
              <a:t>packageName</a:t>
            </a:r>
            <a:endParaRPr lang="en-US" i="0" dirty="0">
              <a:effectLst/>
              <a:latin typeface="-apple-system"/>
            </a:endParaRPr>
          </a:p>
          <a:p>
            <a:r>
              <a:rPr lang="en-US" i="0" dirty="0">
                <a:effectLst/>
                <a:latin typeface="-apple-system"/>
              </a:rPr>
              <a:t>Please note that the above command should be modified to include the actual package names when installing each library.</a:t>
            </a:r>
            <a:endParaRPr lang="en-US" dirty="0">
              <a:latin typeface="-apple-system"/>
            </a:endParaRPr>
          </a:p>
        </p:txBody>
      </p:sp>
    </p:spTree>
    <p:extLst>
      <p:ext uri="{BB962C8B-B14F-4D97-AF65-F5344CB8AC3E}">
        <p14:creationId xmlns:p14="http://schemas.microsoft.com/office/powerpoint/2010/main" val="2508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375701-151F-810F-6BC0-50CB0F4A40E2}"/>
              </a:ext>
            </a:extLst>
          </p:cNvPr>
          <p:cNvSpPr txBox="1"/>
          <p:nvPr/>
        </p:nvSpPr>
        <p:spPr>
          <a:xfrm>
            <a:off x="510316" y="1489706"/>
            <a:ext cx="3479525" cy="8063746"/>
          </a:xfrm>
          <a:prstGeom prst="rect">
            <a:avLst/>
          </a:prstGeom>
          <a:noFill/>
        </p:spPr>
        <p:txBody>
          <a:bodyPr wrap="square" rtlCol="0">
            <a:spAutoFit/>
          </a:bodyPr>
          <a:lstStyle/>
          <a:p>
            <a:pPr algn="just"/>
            <a:r>
              <a:rPr lang="en-US" sz="2800" b="1" dirty="0">
                <a:solidFill>
                  <a:srgbClr val="D84E2E"/>
                </a:solidFill>
                <a:latin typeface="Abadi Extra Light" panose="020B0204020104020204" pitchFamily="34" charset="0"/>
              </a:rPr>
              <a:t>How to use the app:</a:t>
            </a:r>
          </a:p>
          <a:p>
            <a:pPr algn="just"/>
            <a:r>
              <a:rPr lang="en-US" sz="1600" dirty="0">
                <a:solidFill>
                  <a:schemeClr val="tx1">
                    <a:lumMod val="95000"/>
                    <a:lumOff val="5000"/>
                  </a:schemeClr>
                </a:solidFill>
                <a:latin typeface="-apple-system"/>
              </a:rPr>
              <a:t>Once the  Study helper application is opened, the home page appears where the users can click “Get started” button . The users can start navigating among the different features through the side navigating menu.</a:t>
            </a:r>
          </a:p>
          <a:p>
            <a:pPr algn="just"/>
            <a:r>
              <a:rPr lang="en-US" b="1" dirty="0">
                <a:solidFill>
                  <a:schemeClr val="accent2">
                    <a:lumMod val="60000"/>
                    <a:lumOff val="40000"/>
                  </a:schemeClr>
                </a:solidFill>
                <a:latin typeface="-apple-system"/>
              </a:rPr>
              <a:t>The navigating menu contains:</a:t>
            </a:r>
          </a:p>
          <a:p>
            <a:pPr algn="just"/>
            <a:r>
              <a:rPr lang="en-US" b="1" dirty="0">
                <a:solidFill>
                  <a:schemeClr val="accent3">
                    <a:lumMod val="50000"/>
                  </a:schemeClr>
                </a:solidFill>
                <a:latin typeface="-apple-system"/>
              </a:rPr>
              <a:t>1)Notes button:</a:t>
            </a:r>
          </a:p>
          <a:p>
            <a:pPr algn="just"/>
            <a:r>
              <a:rPr lang="en-US" sz="1600" dirty="0">
                <a:solidFill>
                  <a:schemeClr val="tx1">
                    <a:lumMod val="95000"/>
                    <a:lumOff val="5000"/>
                  </a:schemeClr>
                </a:solidFill>
                <a:latin typeface="-apple-system"/>
              </a:rPr>
              <a:t>It opens the notes page where the users can write any text and click play to convert it as a sound.</a:t>
            </a:r>
          </a:p>
          <a:p>
            <a:pPr algn="just"/>
            <a:r>
              <a:rPr lang="en-US" sz="1600" dirty="0">
                <a:solidFill>
                  <a:schemeClr val="tx1">
                    <a:lumMod val="95000"/>
                    <a:lumOff val="5000"/>
                  </a:schemeClr>
                </a:solidFill>
                <a:latin typeface="-apple-system"/>
              </a:rPr>
              <a:t>For a better experience, the users have a </a:t>
            </a:r>
            <a:r>
              <a:rPr lang="en-US" sz="1600" dirty="0" err="1">
                <a:solidFill>
                  <a:schemeClr val="tx1">
                    <a:lumMod val="95000"/>
                    <a:lumOff val="5000"/>
                  </a:schemeClr>
                </a:solidFill>
                <a:latin typeface="-apple-system"/>
              </a:rPr>
              <a:t>chace</a:t>
            </a:r>
            <a:r>
              <a:rPr lang="en-US" sz="1600" dirty="0">
                <a:solidFill>
                  <a:schemeClr val="tx1">
                    <a:lumMod val="95000"/>
                    <a:lumOff val="5000"/>
                  </a:schemeClr>
                </a:solidFill>
                <a:latin typeface="-apple-system"/>
              </a:rPr>
              <a:t> to </a:t>
            </a:r>
            <a:r>
              <a:rPr lang="en-US" sz="1600" dirty="0" err="1">
                <a:solidFill>
                  <a:schemeClr val="tx1">
                    <a:lumMod val="95000"/>
                    <a:lumOff val="5000"/>
                  </a:schemeClr>
                </a:solidFill>
                <a:latin typeface="-apple-system"/>
              </a:rPr>
              <a:t>chage</a:t>
            </a:r>
            <a:r>
              <a:rPr lang="en-US" sz="1600" dirty="0">
                <a:solidFill>
                  <a:schemeClr val="tx1">
                    <a:lumMod val="95000"/>
                    <a:lumOff val="5000"/>
                  </a:schemeClr>
                </a:solidFill>
                <a:latin typeface="-apple-system"/>
              </a:rPr>
              <a:t> the </a:t>
            </a:r>
            <a:r>
              <a:rPr lang="en-US" sz="1600" dirty="0" err="1">
                <a:solidFill>
                  <a:schemeClr val="tx1">
                    <a:lumMod val="95000"/>
                    <a:lumOff val="5000"/>
                  </a:schemeClr>
                </a:solidFill>
                <a:latin typeface="-apple-system"/>
              </a:rPr>
              <a:t>the</a:t>
            </a:r>
            <a:r>
              <a:rPr lang="en-US" sz="1600" dirty="0">
                <a:solidFill>
                  <a:schemeClr val="tx1">
                    <a:lumMod val="95000"/>
                    <a:lumOff val="5000"/>
                  </a:schemeClr>
                </a:solidFill>
                <a:latin typeface="-apple-system"/>
              </a:rPr>
              <a:t> voice the text will be played with.</a:t>
            </a:r>
          </a:p>
          <a:p>
            <a:pPr algn="just"/>
            <a:r>
              <a:rPr lang="en-US" b="1" dirty="0">
                <a:solidFill>
                  <a:schemeClr val="accent3">
                    <a:lumMod val="50000"/>
                  </a:schemeClr>
                </a:solidFill>
                <a:latin typeface="-apple-system"/>
              </a:rPr>
              <a:t>2)To-Do List:</a:t>
            </a:r>
          </a:p>
          <a:p>
            <a:pPr algn="just"/>
            <a:r>
              <a:rPr lang="en-US" sz="1600" dirty="0">
                <a:solidFill>
                  <a:schemeClr val="tx1">
                    <a:lumMod val="95000"/>
                    <a:lumOff val="5000"/>
                  </a:schemeClr>
                </a:solidFill>
                <a:latin typeface="-apple-system"/>
              </a:rPr>
              <a:t>It opens a page where the users can add their daily tasks or remove </a:t>
            </a:r>
            <a:r>
              <a:rPr lang="en-US" sz="1600" dirty="0" err="1">
                <a:solidFill>
                  <a:schemeClr val="tx1">
                    <a:lumMod val="95000"/>
                    <a:lumOff val="5000"/>
                  </a:schemeClr>
                </a:solidFill>
                <a:latin typeface="-apple-system"/>
              </a:rPr>
              <a:t>it.There</a:t>
            </a:r>
            <a:r>
              <a:rPr lang="en-US" sz="1600" dirty="0">
                <a:solidFill>
                  <a:schemeClr val="tx1">
                    <a:lumMod val="95000"/>
                    <a:lumOff val="5000"/>
                  </a:schemeClr>
                </a:solidFill>
                <a:latin typeface="-apple-system"/>
              </a:rPr>
              <a:t> is also a menu for the users to select the date.</a:t>
            </a:r>
          </a:p>
          <a:p>
            <a:pPr algn="just"/>
            <a:r>
              <a:rPr lang="en-US" b="1" dirty="0">
                <a:solidFill>
                  <a:schemeClr val="accent3">
                    <a:lumMod val="50000"/>
                  </a:schemeClr>
                </a:solidFill>
                <a:latin typeface="-apple-system"/>
              </a:rPr>
              <a:t>3)Timer:</a:t>
            </a:r>
          </a:p>
          <a:p>
            <a:pPr algn="just"/>
            <a:r>
              <a:rPr lang="en-US" sz="1600" dirty="0">
                <a:solidFill>
                  <a:schemeClr val="tx1">
                    <a:lumMod val="95000"/>
                    <a:lumOff val="5000"/>
                  </a:schemeClr>
                </a:solidFill>
                <a:latin typeface="-apple-system"/>
              </a:rPr>
              <a:t>The timer page will help the user manage his time by dividing it into </a:t>
            </a:r>
            <a:r>
              <a:rPr lang="en-US" sz="1600" dirty="0" err="1">
                <a:solidFill>
                  <a:schemeClr val="tx1">
                    <a:lumMod val="95000"/>
                    <a:lumOff val="5000"/>
                  </a:schemeClr>
                </a:solidFill>
                <a:latin typeface="-apple-system"/>
              </a:rPr>
              <a:t>studing</a:t>
            </a:r>
            <a:r>
              <a:rPr lang="en-US" sz="1600" dirty="0">
                <a:solidFill>
                  <a:schemeClr val="tx1">
                    <a:lumMod val="95000"/>
                    <a:lumOff val="5000"/>
                  </a:schemeClr>
                </a:solidFill>
                <a:latin typeface="-apple-system"/>
              </a:rPr>
              <a:t> </a:t>
            </a:r>
            <a:r>
              <a:rPr lang="en-US" sz="1600" dirty="0" err="1">
                <a:solidFill>
                  <a:schemeClr val="tx1">
                    <a:lumMod val="95000"/>
                    <a:lumOff val="5000"/>
                  </a:schemeClr>
                </a:solidFill>
                <a:latin typeface="-apple-system"/>
              </a:rPr>
              <a:t>sessions.It</a:t>
            </a:r>
            <a:r>
              <a:rPr lang="en-US" sz="1600" dirty="0">
                <a:solidFill>
                  <a:schemeClr val="tx1">
                    <a:lumMod val="95000"/>
                    <a:lumOff val="5000"/>
                  </a:schemeClr>
                </a:solidFill>
                <a:latin typeface="-apple-system"/>
              </a:rPr>
              <a:t> opens a page where the user can enter the </a:t>
            </a:r>
            <a:r>
              <a:rPr lang="en-US" sz="1600" dirty="0" err="1">
                <a:solidFill>
                  <a:schemeClr val="tx1">
                    <a:lumMod val="95000"/>
                    <a:lumOff val="5000"/>
                  </a:schemeClr>
                </a:solidFill>
                <a:latin typeface="-apple-system"/>
              </a:rPr>
              <a:t>the</a:t>
            </a:r>
            <a:r>
              <a:rPr lang="en-US" sz="1600" dirty="0">
                <a:solidFill>
                  <a:schemeClr val="tx1">
                    <a:lumMod val="95000"/>
                    <a:lumOff val="5000"/>
                  </a:schemeClr>
                </a:solidFill>
                <a:latin typeface="-apple-system"/>
              </a:rPr>
              <a:t> hours, minutes, seconds to start the </a:t>
            </a:r>
            <a:r>
              <a:rPr lang="en-US" sz="1600" dirty="0" err="1">
                <a:solidFill>
                  <a:schemeClr val="tx1">
                    <a:lumMod val="95000"/>
                    <a:lumOff val="5000"/>
                  </a:schemeClr>
                </a:solidFill>
                <a:latin typeface="-apple-system"/>
              </a:rPr>
              <a:t>timer.It</a:t>
            </a:r>
            <a:r>
              <a:rPr lang="en-US" sz="1600" dirty="0">
                <a:solidFill>
                  <a:schemeClr val="tx1">
                    <a:lumMod val="95000"/>
                    <a:lumOff val="5000"/>
                  </a:schemeClr>
                </a:solidFill>
                <a:latin typeface="-apple-system"/>
              </a:rPr>
              <a:t> counts down the time by </a:t>
            </a:r>
            <a:r>
              <a:rPr lang="en-US" sz="1600" dirty="0" err="1">
                <a:solidFill>
                  <a:schemeClr val="tx1">
                    <a:lumMod val="95000"/>
                    <a:lumOff val="5000"/>
                  </a:schemeClr>
                </a:solidFill>
                <a:latin typeface="-apple-system"/>
              </a:rPr>
              <a:t>seconds.The</a:t>
            </a:r>
            <a:r>
              <a:rPr lang="en-US" sz="1600" dirty="0">
                <a:solidFill>
                  <a:schemeClr val="tx1">
                    <a:lumMod val="95000"/>
                    <a:lumOff val="5000"/>
                  </a:schemeClr>
                </a:solidFill>
                <a:latin typeface="-apple-system"/>
              </a:rPr>
              <a:t> users must enter a number in each </a:t>
            </a:r>
            <a:r>
              <a:rPr lang="en-US" sz="1600" dirty="0" err="1">
                <a:solidFill>
                  <a:schemeClr val="tx1">
                    <a:lumMod val="95000"/>
                    <a:lumOff val="5000"/>
                  </a:schemeClr>
                </a:solidFill>
                <a:latin typeface="-apple-system"/>
              </a:rPr>
              <a:t>lineedit</a:t>
            </a:r>
            <a:r>
              <a:rPr lang="en-US" sz="1600" dirty="0">
                <a:solidFill>
                  <a:schemeClr val="tx1">
                    <a:lumMod val="95000"/>
                    <a:lumOff val="5000"/>
                  </a:schemeClr>
                </a:solidFill>
                <a:latin typeface="-apple-system"/>
              </a:rPr>
              <a:t>,</a:t>
            </a:r>
            <a:endParaRPr lang="en-US" sz="1600" dirty="0">
              <a:solidFill>
                <a:schemeClr val="tx1">
                  <a:lumMod val="95000"/>
                  <a:lumOff val="5000"/>
                </a:schemeClr>
              </a:solidFill>
              <a:latin typeface="Abadi Extra Light" panose="020B0204020104020204" pitchFamily="34" charset="0"/>
            </a:endParaRPr>
          </a:p>
          <a:p>
            <a:pPr algn="just"/>
            <a:endParaRPr lang="en-US" b="1" dirty="0">
              <a:solidFill>
                <a:srgbClr val="D84E2E"/>
              </a:solidFill>
              <a:latin typeface="Abadi Extra Light" panose="020B0204020104020204" pitchFamily="34" charset="0"/>
            </a:endParaRPr>
          </a:p>
        </p:txBody>
      </p:sp>
      <p:sp>
        <p:nvSpPr>
          <p:cNvPr id="10" name="TextBox 9">
            <a:extLst>
              <a:ext uri="{FF2B5EF4-FFF2-40B4-BE49-F238E27FC236}">
                <a16:creationId xmlns:a16="http://schemas.microsoft.com/office/drawing/2014/main" id="{5DF5925D-5183-1707-93CC-84423BE846F8}"/>
              </a:ext>
            </a:extLst>
          </p:cNvPr>
          <p:cNvSpPr txBox="1"/>
          <p:nvPr/>
        </p:nvSpPr>
        <p:spPr>
          <a:xfrm>
            <a:off x="700589" y="855329"/>
            <a:ext cx="4543425" cy="584775"/>
          </a:xfrm>
          <a:prstGeom prst="rect">
            <a:avLst/>
          </a:prstGeom>
          <a:noFill/>
        </p:spPr>
        <p:txBody>
          <a:bodyPr wrap="square" rtlCol="0">
            <a:spAutoFit/>
          </a:bodyPr>
          <a:lstStyle/>
          <a:p>
            <a:pPr algn="l"/>
            <a:r>
              <a:rPr lang="en-US" sz="3200" dirty="0">
                <a:solidFill>
                  <a:srgbClr val="637B7F"/>
                </a:solidFill>
                <a:latin typeface="+mj-lt"/>
              </a:rPr>
              <a:t>Analysis</a:t>
            </a:r>
            <a:endParaRPr lang="en-US" sz="2400" dirty="0">
              <a:solidFill>
                <a:srgbClr val="637B7F"/>
              </a:solidFill>
              <a:latin typeface="+mj-lt"/>
            </a:endParaRPr>
          </a:p>
        </p:txBody>
      </p:sp>
      <p:sp>
        <p:nvSpPr>
          <p:cNvPr id="3" name="TextBox 2">
            <a:extLst>
              <a:ext uri="{FF2B5EF4-FFF2-40B4-BE49-F238E27FC236}">
                <a16:creationId xmlns:a16="http://schemas.microsoft.com/office/drawing/2014/main" id="{BE30B8D2-EFCC-B899-5E26-7370A9EDC8A9}"/>
              </a:ext>
            </a:extLst>
          </p:cNvPr>
          <p:cNvSpPr txBox="1"/>
          <p:nvPr/>
        </p:nvSpPr>
        <p:spPr>
          <a:xfrm>
            <a:off x="4010525" y="1657050"/>
            <a:ext cx="3137485" cy="1354217"/>
          </a:xfrm>
          <a:prstGeom prst="rect">
            <a:avLst/>
          </a:prstGeom>
          <a:noFill/>
        </p:spPr>
        <p:txBody>
          <a:bodyPr wrap="square" rtlCol="0">
            <a:spAutoFit/>
          </a:bodyPr>
          <a:lstStyle/>
          <a:p>
            <a:pPr algn="just"/>
            <a:r>
              <a:rPr lang="en-US" sz="1600" dirty="0">
                <a:solidFill>
                  <a:schemeClr val="tx1">
                    <a:lumMod val="95000"/>
                    <a:lumOff val="5000"/>
                  </a:schemeClr>
                </a:solidFill>
                <a:latin typeface="-apple-system"/>
              </a:rPr>
              <a:t>if they </a:t>
            </a:r>
            <a:r>
              <a:rPr lang="en-US" sz="1600" dirty="0" err="1">
                <a:solidFill>
                  <a:schemeClr val="tx1">
                    <a:lumMod val="95000"/>
                    <a:lumOff val="5000"/>
                  </a:schemeClr>
                </a:solidFill>
                <a:latin typeface="-apple-system"/>
              </a:rPr>
              <a:t>donot</a:t>
            </a:r>
            <a:r>
              <a:rPr lang="en-US" sz="1600" dirty="0">
                <a:solidFill>
                  <a:schemeClr val="tx1">
                    <a:lumMod val="95000"/>
                    <a:lumOff val="5000"/>
                  </a:schemeClr>
                </a:solidFill>
                <a:latin typeface="-apple-system"/>
              </a:rPr>
              <a:t> want a value for one of the </a:t>
            </a:r>
            <a:r>
              <a:rPr lang="en-US" sz="1600" dirty="0" err="1">
                <a:solidFill>
                  <a:schemeClr val="tx1">
                    <a:lumMod val="95000"/>
                    <a:lumOff val="5000"/>
                  </a:schemeClr>
                </a:solidFill>
                <a:latin typeface="-apple-system"/>
              </a:rPr>
              <a:t>lineedits</a:t>
            </a:r>
            <a:r>
              <a:rPr lang="en-US" sz="1600" dirty="0">
                <a:solidFill>
                  <a:schemeClr val="tx1">
                    <a:lumMod val="95000"/>
                    <a:lumOff val="5000"/>
                  </a:schemeClr>
                </a:solidFill>
                <a:latin typeface="-apple-system"/>
              </a:rPr>
              <a:t>, then enter 0.</a:t>
            </a:r>
          </a:p>
          <a:p>
            <a:pPr algn="just"/>
            <a:r>
              <a:rPr lang="en-US" b="1" dirty="0">
                <a:solidFill>
                  <a:schemeClr val="accent3">
                    <a:lumMod val="50000"/>
                  </a:schemeClr>
                </a:solidFill>
                <a:latin typeface="-apple-system"/>
              </a:rPr>
              <a:t>4)Exit button:</a:t>
            </a:r>
          </a:p>
          <a:p>
            <a:pPr algn="just"/>
            <a:r>
              <a:rPr lang="en-US" sz="1600" dirty="0">
                <a:solidFill>
                  <a:schemeClr val="tx1">
                    <a:lumMod val="95000"/>
                    <a:lumOff val="5000"/>
                  </a:schemeClr>
                </a:solidFill>
                <a:latin typeface="-apple-system"/>
              </a:rPr>
              <a:t>The users can click the exit button if they finished their </a:t>
            </a:r>
            <a:r>
              <a:rPr lang="en-US" sz="1600" dirty="0" err="1">
                <a:solidFill>
                  <a:schemeClr val="tx1">
                    <a:lumMod val="95000"/>
                    <a:lumOff val="5000"/>
                  </a:schemeClr>
                </a:solidFill>
                <a:latin typeface="-apple-system"/>
              </a:rPr>
              <a:t>studing</a:t>
            </a:r>
            <a:r>
              <a:rPr lang="en-US" sz="1600" dirty="0">
                <a:solidFill>
                  <a:schemeClr val="tx1">
                    <a:lumMod val="95000"/>
                    <a:lumOff val="5000"/>
                  </a:schemeClr>
                </a:solidFill>
                <a:latin typeface="-apple-system"/>
              </a:rPr>
              <a:t> sessions.</a:t>
            </a:r>
            <a:endParaRPr lang="en-US" sz="1600" dirty="0">
              <a:solidFill>
                <a:schemeClr val="tx1">
                  <a:lumMod val="95000"/>
                  <a:lumOff val="5000"/>
                </a:schemeClr>
              </a:solidFill>
              <a:latin typeface="Abadi Extra Light" panose="020B0204020104020204" pitchFamily="34" charset="0"/>
            </a:endParaRPr>
          </a:p>
        </p:txBody>
      </p:sp>
      <p:cxnSp>
        <p:nvCxnSpPr>
          <p:cNvPr id="6" name="Straight Connector 5">
            <a:extLst>
              <a:ext uri="{FF2B5EF4-FFF2-40B4-BE49-F238E27FC236}">
                <a16:creationId xmlns:a16="http://schemas.microsoft.com/office/drawing/2014/main" id="{D8E383A5-0FCC-2FA0-40C9-D2D4AF5634A2}"/>
              </a:ext>
            </a:extLst>
          </p:cNvPr>
          <p:cNvCxnSpPr>
            <a:cxnSpLocks/>
          </p:cNvCxnSpPr>
          <p:nvPr/>
        </p:nvCxnSpPr>
        <p:spPr>
          <a:xfrm>
            <a:off x="2190750" y="1174241"/>
            <a:ext cx="4845050"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605D69D-E4D5-4283-170D-D871DAC771BB}"/>
              </a:ext>
            </a:extLst>
          </p:cNvPr>
          <p:cNvCxnSpPr>
            <a:cxnSpLocks/>
          </p:cNvCxnSpPr>
          <p:nvPr/>
        </p:nvCxnSpPr>
        <p:spPr>
          <a:xfrm>
            <a:off x="700589" y="9289541"/>
            <a:ext cx="6447421"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2407CE23-6A11-F198-B324-99F564A8C1E2}"/>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D8C8161B-30AC-0B53-26D6-D9902114416B}"/>
              </a:ext>
            </a:extLst>
          </p:cNvPr>
          <p:cNvSpPr>
            <a:spLocks noGrp="1"/>
          </p:cNvSpPr>
          <p:nvPr>
            <p:ph type="sldNum" sz="quarter" idx="12"/>
          </p:nvPr>
        </p:nvSpPr>
        <p:spPr/>
        <p:txBody>
          <a:bodyPr/>
          <a:lstStyle/>
          <a:p>
            <a:fld id="{E746BC02-611A-4782-A108-6E1EB28C554F}" type="slidenum">
              <a:rPr lang="en-US" sz="1800" smtClean="0"/>
              <a:t>2</a:t>
            </a:fld>
            <a:endParaRPr lang="en-US" sz="1800" dirty="0"/>
          </a:p>
        </p:txBody>
      </p:sp>
    </p:spTree>
    <p:extLst>
      <p:ext uri="{BB962C8B-B14F-4D97-AF65-F5344CB8AC3E}">
        <p14:creationId xmlns:p14="http://schemas.microsoft.com/office/powerpoint/2010/main" val="357229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DF5925D-5183-1707-93CC-84423BE846F8}"/>
              </a:ext>
            </a:extLst>
          </p:cNvPr>
          <p:cNvSpPr txBox="1"/>
          <p:nvPr/>
        </p:nvSpPr>
        <p:spPr>
          <a:xfrm>
            <a:off x="654368" y="528287"/>
            <a:ext cx="4543425" cy="584775"/>
          </a:xfrm>
          <a:prstGeom prst="rect">
            <a:avLst/>
          </a:prstGeom>
          <a:noFill/>
        </p:spPr>
        <p:txBody>
          <a:bodyPr wrap="square" rtlCol="0">
            <a:spAutoFit/>
          </a:bodyPr>
          <a:lstStyle/>
          <a:p>
            <a:pPr algn="l"/>
            <a:r>
              <a:rPr lang="en-US" sz="3200" dirty="0">
                <a:solidFill>
                  <a:srgbClr val="637B7F"/>
                </a:solidFill>
                <a:latin typeface="+mj-lt"/>
              </a:rPr>
              <a:t>Group Roles</a:t>
            </a:r>
            <a:endParaRPr lang="en-US" sz="2400" dirty="0">
              <a:solidFill>
                <a:srgbClr val="637B7F"/>
              </a:solidFill>
              <a:latin typeface="+mj-lt"/>
            </a:endParaRPr>
          </a:p>
        </p:txBody>
      </p:sp>
      <p:sp>
        <p:nvSpPr>
          <p:cNvPr id="3" name="TextBox 2">
            <a:extLst>
              <a:ext uri="{FF2B5EF4-FFF2-40B4-BE49-F238E27FC236}">
                <a16:creationId xmlns:a16="http://schemas.microsoft.com/office/drawing/2014/main" id="{BE30B8D2-EFCC-B899-5E26-7370A9EDC8A9}"/>
              </a:ext>
            </a:extLst>
          </p:cNvPr>
          <p:cNvSpPr txBox="1"/>
          <p:nvPr/>
        </p:nvSpPr>
        <p:spPr>
          <a:xfrm>
            <a:off x="654368" y="1180018"/>
            <a:ext cx="6447421" cy="1569660"/>
          </a:xfrm>
          <a:prstGeom prst="rect">
            <a:avLst/>
          </a:prstGeom>
          <a:noFill/>
        </p:spPr>
        <p:txBody>
          <a:bodyPr wrap="square" rtlCol="0">
            <a:spAutoFit/>
          </a:bodyPr>
          <a:lstStyle/>
          <a:p>
            <a:pPr algn="just"/>
            <a:r>
              <a:rPr lang="en-US" sz="1600" b="0" i="0" dirty="0">
                <a:effectLst/>
                <a:latin typeface="-apple-system"/>
              </a:rPr>
              <a:t>The project has been equally divided among the three members, with each taking on specific responsibilities. </a:t>
            </a:r>
            <a:r>
              <a:rPr lang="en-US" sz="1600" b="1" i="0" dirty="0">
                <a:effectLst/>
                <a:latin typeface="-apple-system"/>
              </a:rPr>
              <a:t>Menna Sherief </a:t>
            </a:r>
            <a:r>
              <a:rPr lang="en-US" sz="1600" b="0" i="0" dirty="0">
                <a:effectLst/>
                <a:latin typeface="-apple-system"/>
              </a:rPr>
              <a:t>was in charge of designing and executing the home page and menu bar, as well as developing the text-to-speech page and its functions. </a:t>
            </a:r>
            <a:r>
              <a:rPr lang="en-US" sz="1600" b="1" i="0" dirty="0" err="1">
                <a:effectLst/>
                <a:latin typeface="-apple-system"/>
              </a:rPr>
              <a:t>Yomna</a:t>
            </a:r>
            <a:r>
              <a:rPr lang="en-US" sz="1600" b="1" i="0" dirty="0">
                <a:effectLst/>
                <a:latin typeface="-apple-system"/>
              </a:rPr>
              <a:t> Medhat </a:t>
            </a:r>
            <a:r>
              <a:rPr lang="en-US" sz="1600" b="0" i="0" dirty="0">
                <a:effectLst/>
                <a:latin typeface="-apple-system"/>
              </a:rPr>
              <a:t>was responsible for creating the to-do list page, while </a:t>
            </a:r>
            <a:r>
              <a:rPr lang="en-US" sz="1600" b="1" i="0" dirty="0" err="1">
                <a:effectLst/>
                <a:latin typeface="-apple-system"/>
              </a:rPr>
              <a:t>Noran</a:t>
            </a:r>
            <a:r>
              <a:rPr lang="en-US" sz="1600" b="1" i="0" dirty="0">
                <a:effectLst/>
                <a:latin typeface="-apple-system"/>
              </a:rPr>
              <a:t> Ahmed</a:t>
            </a:r>
            <a:r>
              <a:rPr lang="en-US" sz="1600" i="0" dirty="0">
                <a:effectLst/>
                <a:latin typeface="-apple-system"/>
              </a:rPr>
              <a:t> handled </a:t>
            </a:r>
            <a:r>
              <a:rPr lang="en-US" sz="1600" b="0" i="0" dirty="0">
                <a:effectLst/>
                <a:latin typeface="-apple-system"/>
              </a:rPr>
              <a:t>the timer page and its functions.</a:t>
            </a:r>
            <a:endParaRPr lang="en-US" sz="1600" dirty="0">
              <a:latin typeface="-apple-system"/>
            </a:endParaRPr>
          </a:p>
        </p:txBody>
      </p:sp>
      <p:cxnSp>
        <p:nvCxnSpPr>
          <p:cNvPr id="6" name="Straight Connector 5">
            <a:extLst>
              <a:ext uri="{FF2B5EF4-FFF2-40B4-BE49-F238E27FC236}">
                <a16:creationId xmlns:a16="http://schemas.microsoft.com/office/drawing/2014/main" id="{D8E383A5-0FCC-2FA0-40C9-D2D4AF5634A2}"/>
              </a:ext>
            </a:extLst>
          </p:cNvPr>
          <p:cNvCxnSpPr>
            <a:cxnSpLocks/>
          </p:cNvCxnSpPr>
          <p:nvPr/>
        </p:nvCxnSpPr>
        <p:spPr>
          <a:xfrm>
            <a:off x="2926080" y="820674"/>
            <a:ext cx="4188301"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605D69D-E4D5-4283-170D-D871DAC771BB}"/>
              </a:ext>
            </a:extLst>
          </p:cNvPr>
          <p:cNvCxnSpPr>
            <a:cxnSpLocks/>
          </p:cNvCxnSpPr>
          <p:nvPr/>
        </p:nvCxnSpPr>
        <p:spPr>
          <a:xfrm>
            <a:off x="700589" y="9289541"/>
            <a:ext cx="6447421"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2407CE23-6A11-F198-B324-99F564A8C1E2}"/>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D8C8161B-30AC-0B53-26D6-D9902114416B}"/>
              </a:ext>
            </a:extLst>
          </p:cNvPr>
          <p:cNvSpPr>
            <a:spLocks noGrp="1"/>
          </p:cNvSpPr>
          <p:nvPr>
            <p:ph type="sldNum" sz="quarter" idx="12"/>
          </p:nvPr>
        </p:nvSpPr>
        <p:spPr/>
        <p:txBody>
          <a:bodyPr/>
          <a:lstStyle/>
          <a:p>
            <a:fld id="{E746BC02-611A-4782-A108-6E1EB28C554F}" type="slidenum">
              <a:rPr lang="en-US" sz="1800" smtClean="0"/>
              <a:t>3</a:t>
            </a:fld>
            <a:endParaRPr lang="en-US" sz="1800" dirty="0"/>
          </a:p>
        </p:txBody>
      </p:sp>
    </p:spTree>
    <p:extLst>
      <p:ext uri="{BB962C8B-B14F-4D97-AF65-F5344CB8AC3E}">
        <p14:creationId xmlns:p14="http://schemas.microsoft.com/office/powerpoint/2010/main" val="33526391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118</TotalTime>
  <Words>537</Words>
  <Application>Microsoft Office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Abadi Extra Light</vt:lpstr>
      <vt:lpstr>-apple-system</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Menna Sherief</dc:creator>
  <cp:lastModifiedBy>Menna Sherief</cp:lastModifiedBy>
  <cp:revision>12</cp:revision>
  <dcterms:created xsi:type="dcterms:W3CDTF">2023-12-17T21:28:29Z</dcterms:created>
  <dcterms:modified xsi:type="dcterms:W3CDTF">2023-12-31T11:32:30Z</dcterms:modified>
</cp:coreProperties>
</file>