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5" r:id="rId1"/>
  </p:sldMasterIdLst>
  <p:notesMasterIdLst>
    <p:notesMasterId r:id="rId16"/>
  </p:notesMasterIdLst>
  <p:sldIdLst>
    <p:sldId id="256" r:id="rId2"/>
    <p:sldId id="258" r:id="rId3"/>
    <p:sldId id="261" r:id="rId4"/>
    <p:sldId id="259" r:id="rId5"/>
    <p:sldId id="262" r:id="rId6"/>
    <p:sldId id="340" r:id="rId7"/>
    <p:sldId id="341" r:id="rId8"/>
    <p:sldId id="343" r:id="rId9"/>
    <p:sldId id="344" r:id="rId10"/>
    <p:sldId id="345" r:id="rId11"/>
    <p:sldId id="346" r:id="rId12"/>
    <p:sldId id="348" r:id="rId13"/>
    <p:sldId id="349" r:id="rId14"/>
    <p:sldId id="347" r:id="rId15"/>
  </p:sldIdLst>
  <p:sldSz cx="9144000" cy="5143500" type="screen16x9"/>
  <p:notesSz cx="6858000" cy="9144000"/>
  <p:embeddedFontLst>
    <p:embeddedFont>
      <p:font typeface="IBM Plex Sans" panose="020B0503050203000203" pitchFamily="34" charset="0"/>
      <p:regular r:id="rId17"/>
      <p:bold r:id="rId18"/>
      <p:italic r:id="rId19"/>
      <p:boldItalic r:id="rId20"/>
    </p:embeddedFont>
    <p:embeddedFont>
      <p:font typeface="IBM Plex Sans Medium" panose="020B0603050203000203"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A00B827-97EF-49CB-B6F6-F192CE5DE371}">
  <a:tblStyle styleId="{5A00B827-97EF-49CB-B6F6-F192CE5DE37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75645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8232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147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2339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9152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2884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6172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7590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137fc7cce3d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137fc7cce3d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3126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5547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4844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533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638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1089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20232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54800" y="1094250"/>
            <a:ext cx="3090300" cy="22779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954800" y="3372150"/>
            <a:ext cx="30903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9_1_1_1">
    <p:bg>
      <p:bgPr>
        <a:blipFill>
          <a:blip r:embed="rId2">
            <a:alphaModFix/>
          </a:blip>
          <a:stretch>
            <a:fillRect/>
          </a:stretch>
        </a:blipFill>
        <a:effectLst/>
      </p:bgPr>
    </p:bg>
    <p:spTree>
      <p:nvGrpSpPr>
        <p:cNvPr id="1" name="Shape 573"/>
        <p:cNvGrpSpPr/>
        <p:nvPr/>
      </p:nvGrpSpPr>
      <p:grpSpPr>
        <a:xfrm>
          <a:off x="0" y="0"/>
          <a:ext cx="0" cy="0"/>
          <a:chOff x="0" y="0"/>
          <a:chExt cx="0" cy="0"/>
        </a:xfrm>
      </p:grpSpPr>
      <p:pic>
        <p:nvPicPr>
          <p:cNvPr id="574" name="Google Shape;574;p55"/>
          <p:cNvPicPr preferRelativeResize="0"/>
          <p:nvPr/>
        </p:nvPicPr>
        <p:blipFill rotWithShape="1">
          <a:blip r:embed="rId3">
            <a:alphaModFix/>
          </a:blip>
          <a:srcRect b="47712"/>
          <a:stretch/>
        </p:blipFill>
        <p:spPr>
          <a:xfrm>
            <a:off x="3489225" y="4122300"/>
            <a:ext cx="3222850" cy="1021225"/>
          </a:xfrm>
          <a:prstGeom prst="rect">
            <a:avLst/>
          </a:prstGeom>
          <a:noFill/>
          <a:ln>
            <a:noFill/>
          </a:ln>
        </p:spPr>
      </p:pic>
      <p:pic>
        <p:nvPicPr>
          <p:cNvPr id="575" name="Google Shape;575;p55"/>
          <p:cNvPicPr preferRelativeResize="0"/>
          <p:nvPr/>
        </p:nvPicPr>
        <p:blipFill rotWithShape="1">
          <a:blip r:embed="rId3">
            <a:alphaModFix/>
          </a:blip>
          <a:srcRect t="47712"/>
          <a:stretch/>
        </p:blipFill>
        <p:spPr>
          <a:xfrm>
            <a:off x="5977075" y="0"/>
            <a:ext cx="3222850" cy="10212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p:nvPr/>
        </p:nvSpPr>
        <p:spPr>
          <a:xfrm rot="10800000" flipH="1">
            <a:off x="-406075" y="-598225"/>
            <a:ext cx="2711400" cy="2711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p:nvPr/>
        </p:nvSpPr>
        <p:spPr>
          <a:xfrm>
            <a:off x="849300" y="515400"/>
            <a:ext cx="7445400" cy="41127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3297400" y="1352425"/>
            <a:ext cx="4319100" cy="1723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1527500" y="2146350"/>
            <a:ext cx="1639500" cy="841800"/>
          </a:xfrm>
          <a:prstGeom prst="rect">
            <a:avLst/>
          </a:prstGeom>
          <a:effectLst>
            <a:outerShdw blurRad="142875"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3297400" y="3015800"/>
            <a:ext cx="30687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 name="Google Shape;17;p3"/>
          <p:cNvSpPr/>
          <p:nvPr/>
        </p:nvSpPr>
        <p:spPr>
          <a:xfrm>
            <a:off x="5328350" y="301580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1765267" y="783850"/>
            <a:ext cx="1160092" cy="63948"/>
            <a:chOff x="3779200" y="1371600"/>
            <a:chExt cx="1992600" cy="109500"/>
          </a:xfrm>
        </p:grpSpPr>
        <p:sp>
          <p:nvSpPr>
            <p:cNvPr id="19" name="Google Shape;19;p3"/>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3"/>
          <p:cNvGrpSpPr/>
          <p:nvPr/>
        </p:nvGrpSpPr>
        <p:grpSpPr>
          <a:xfrm>
            <a:off x="4819925" y="4070513"/>
            <a:ext cx="4324075" cy="899525"/>
            <a:chOff x="-55375" y="2531100"/>
            <a:chExt cx="4324075" cy="899525"/>
          </a:xfrm>
        </p:grpSpPr>
        <p:sp>
          <p:nvSpPr>
            <p:cNvPr id="26" name="Google Shape;26;p3"/>
            <p:cNvSpPr/>
            <p:nvPr/>
          </p:nvSpPr>
          <p:spPr>
            <a:xfrm>
              <a:off x="88975" y="2531100"/>
              <a:ext cx="4179725" cy="723025"/>
            </a:xfrm>
            <a:custGeom>
              <a:avLst/>
              <a:gdLst/>
              <a:ahLst/>
              <a:cxnLst/>
              <a:rect l="l" t="t" r="r" b="b"/>
              <a:pathLst>
                <a:path w="167189" h="28921" fill="none" extrusionOk="0">
                  <a:moveTo>
                    <a:pt x="1" y="28921"/>
                  </a:moveTo>
                  <a:lnTo>
                    <a:pt x="23813" y="5120"/>
                  </a:lnTo>
                  <a:lnTo>
                    <a:pt x="85476" y="5120"/>
                  </a:lnTo>
                  <a:lnTo>
                    <a:pt x="90572" y="0"/>
                  </a:lnTo>
                  <a:lnTo>
                    <a:pt x="167189"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55375" y="3245775"/>
              <a:ext cx="184575" cy="184850"/>
            </a:xfrm>
            <a:custGeom>
              <a:avLst/>
              <a:gdLst/>
              <a:ahLst/>
              <a:cxnLst/>
              <a:rect l="l" t="t" r="r" b="b"/>
              <a:pathLst>
                <a:path w="7383" h="7394" fill="none" extrusionOk="0">
                  <a:moveTo>
                    <a:pt x="0" y="3691"/>
                  </a:moveTo>
                  <a:cubicBezTo>
                    <a:pt x="0" y="1655"/>
                    <a:pt x="1644" y="0"/>
                    <a:pt x="3691" y="0"/>
                  </a:cubicBezTo>
                  <a:cubicBezTo>
                    <a:pt x="5727" y="0"/>
                    <a:pt x="7382" y="1655"/>
                    <a:pt x="7382" y="3691"/>
                  </a:cubicBezTo>
                  <a:cubicBezTo>
                    <a:pt x="7382" y="5727"/>
                    <a:pt x="5727" y="7382"/>
                    <a:pt x="3691" y="7382"/>
                  </a:cubicBezTo>
                  <a:cubicBezTo>
                    <a:pt x="1644" y="7394"/>
                    <a:pt x="0" y="5751"/>
                    <a:pt x="0"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3"/>
          <p:cNvGrpSpPr/>
          <p:nvPr/>
        </p:nvGrpSpPr>
        <p:grpSpPr>
          <a:xfrm flipH="1">
            <a:off x="60" y="250384"/>
            <a:ext cx="4954238" cy="886972"/>
            <a:chOff x="1358103" y="3291921"/>
            <a:chExt cx="3368397" cy="603054"/>
          </a:xfrm>
        </p:grpSpPr>
        <p:sp>
          <p:nvSpPr>
            <p:cNvPr id="29" name="Google Shape;29;p3"/>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1358103" y="3291921"/>
              <a:ext cx="125123" cy="125328"/>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3"/>
          <p:cNvGrpSpPr/>
          <p:nvPr/>
        </p:nvGrpSpPr>
        <p:grpSpPr>
          <a:xfrm>
            <a:off x="8339918" y="228501"/>
            <a:ext cx="534767" cy="286894"/>
            <a:chOff x="773350" y="518000"/>
            <a:chExt cx="2757950" cy="1479600"/>
          </a:xfrm>
        </p:grpSpPr>
        <p:sp>
          <p:nvSpPr>
            <p:cNvPr id="32" name="Google Shape;32;p3"/>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blipFill>
          <a:blip r:embed="rId2">
            <a:alphaModFix/>
          </a:blip>
          <a:stretch>
            <a:fillRect/>
          </a:stretch>
        </a:blipFill>
        <a:effectLst/>
      </p:bgPr>
    </p:bg>
    <p:spTree>
      <p:nvGrpSpPr>
        <p:cNvPr id="1" name="Shape 114"/>
        <p:cNvGrpSpPr/>
        <p:nvPr/>
      </p:nvGrpSpPr>
      <p:grpSpPr>
        <a:xfrm>
          <a:off x="0" y="0"/>
          <a:ext cx="0" cy="0"/>
          <a:chOff x="0" y="0"/>
          <a:chExt cx="0" cy="0"/>
        </a:xfrm>
      </p:grpSpPr>
      <p:sp>
        <p:nvSpPr>
          <p:cNvPr id="115" name="Google Shape;115;p13"/>
          <p:cNvSpPr txBox="1">
            <a:spLocks noGrp="1"/>
          </p:cNvSpPr>
          <p:nvPr>
            <p:ph type="title"/>
          </p:nvPr>
        </p:nvSpPr>
        <p:spPr>
          <a:xfrm>
            <a:off x="2115300" y="185246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 name="Google Shape;116;p13"/>
          <p:cNvSpPr txBox="1">
            <a:spLocks noGrp="1"/>
          </p:cNvSpPr>
          <p:nvPr>
            <p:ph type="subTitle" idx="1"/>
          </p:nvPr>
        </p:nvSpPr>
        <p:spPr>
          <a:xfrm>
            <a:off x="2115300" y="234071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3"/>
          <p:cNvSpPr txBox="1">
            <a:spLocks noGrp="1"/>
          </p:cNvSpPr>
          <p:nvPr>
            <p:ph type="title" idx="2"/>
          </p:nvPr>
        </p:nvSpPr>
        <p:spPr>
          <a:xfrm>
            <a:off x="2115300" y="315564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8" name="Google Shape;118;p13"/>
          <p:cNvSpPr txBox="1">
            <a:spLocks noGrp="1"/>
          </p:cNvSpPr>
          <p:nvPr>
            <p:ph type="subTitle" idx="3"/>
          </p:nvPr>
        </p:nvSpPr>
        <p:spPr>
          <a:xfrm>
            <a:off x="2115300" y="364389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13"/>
          <p:cNvSpPr txBox="1">
            <a:spLocks noGrp="1"/>
          </p:cNvSpPr>
          <p:nvPr>
            <p:ph type="title" idx="4"/>
          </p:nvPr>
        </p:nvSpPr>
        <p:spPr>
          <a:xfrm>
            <a:off x="5752775" y="185246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0" name="Google Shape;120;p13"/>
          <p:cNvSpPr txBox="1">
            <a:spLocks noGrp="1"/>
          </p:cNvSpPr>
          <p:nvPr>
            <p:ph type="subTitle" idx="5"/>
          </p:nvPr>
        </p:nvSpPr>
        <p:spPr>
          <a:xfrm>
            <a:off x="5752775" y="234071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title" idx="6"/>
          </p:nvPr>
        </p:nvSpPr>
        <p:spPr>
          <a:xfrm>
            <a:off x="5752779" y="315564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2" name="Google Shape;122;p13"/>
          <p:cNvSpPr txBox="1">
            <a:spLocks noGrp="1"/>
          </p:cNvSpPr>
          <p:nvPr>
            <p:ph type="subTitle" idx="7"/>
          </p:nvPr>
        </p:nvSpPr>
        <p:spPr>
          <a:xfrm>
            <a:off x="5752775" y="364389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3"/>
          <p:cNvSpPr txBox="1">
            <a:spLocks noGrp="1"/>
          </p:cNvSpPr>
          <p:nvPr>
            <p:ph type="title" idx="8" hasCustomPrompt="1"/>
          </p:nvPr>
        </p:nvSpPr>
        <p:spPr>
          <a:xfrm>
            <a:off x="1212025" y="21352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4" name="Google Shape;124;p13"/>
          <p:cNvSpPr txBox="1">
            <a:spLocks noGrp="1"/>
          </p:cNvSpPr>
          <p:nvPr>
            <p:ph type="title" idx="9" hasCustomPrompt="1"/>
          </p:nvPr>
        </p:nvSpPr>
        <p:spPr>
          <a:xfrm>
            <a:off x="1212025" y="3456313"/>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5" name="Google Shape;125;p13"/>
          <p:cNvSpPr txBox="1">
            <a:spLocks noGrp="1"/>
          </p:cNvSpPr>
          <p:nvPr>
            <p:ph type="title" idx="13" hasCustomPrompt="1"/>
          </p:nvPr>
        </p:nvSpPr>
        <p:spPr>
          <a:xfrm>
            <a:off x="4849500" y="21352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6" name="Google Shape;126;p13"/>
          <p:cNvSpPr txBox="1">
            <a:spLocks noGrp="1"/>
          </p:cNvSpPr>
          <p:nvPr>
            <p:ph type="title" idx="14" hasCustomPrompt="1"/>
          </p:nvPr>
        </p:nvSpPr>
        <p:spPr>
          <a:xfrm>
            <a:off x="4849500" y="3456313"/>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7" name="Google Shape;127;p13"/>
          <p:cNvSpPr txBox="1">
            <a:spLocks noGrp="1"/>
          </p:cNvSpPr>
          <p:nvPr>
            <p:ph type="title" idx="15"/>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1">
  <p:cSld name="BLANK_1_1_1_1_1_1_1">
    <p:bg>
      <p:bgPr>
        <a:blipFill>
          <a:blip r:embed="rId2">
            <a:alphaModFix/>
          </a:blip>
          <a:stretch>
            <a:fillRect/>
          </a:stretch>
        </a:blipFill>
        <a:effectLst/>
      </p:bgPr>
    </p:bg>
    <p:spTree>
      <p:nvGrpSpPr>
        <p:cNvPr id="1" name="Shape 128"/>
        <p:cNvGrpSpPr/>
        <p:nvPr/>
      </p:nvGrpSpPr>
      <p:grpSpPr>
        <a:xfrm>
          <a:off x="0" y="0"/>
          <a:ext cx="0" cy="0"/>
          <a:chOff x="0" y="0"/>
          <a:chExt cx="0" cy="0"/>
        </a:xfrm>
      </p:grpSpPr>
      <p:sp>
        <p:nvSpPr>
          <p:cNvPr id="129" name="Google Shape;129;p14"/>
          <p:cNvSpPr/>
          <p:nvPr/>
        </p:nvSpPr>
        <p:spPr>
          <a:xfrm>
            <a:off x="5824775" y="-119957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14"/>
          <p:cNvGrpSpPr/>
          <p:nvPr/>
        </p:nvGrpSpPr>
        <p:grpSpPr>
          <a:xfrm flipH="1">
            <a:off x="191" y="180418"/>
            <a:ext cx="2598996" cy="484774"/>
            <a:chOff x="1298650" y="3255600"/>
            <a:chExt cx="3427850" cy="639375"/>
          </a:xfrm>
        </p:grpSpPr>
        <p:sp>
          <p:nvSpPr>
            <p:cNvPr id="131" name="Google Shape;131;p14"/>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14"/>
          <p:cNvSpPr txBox="1">
            <a:spLocks noGrp="1"/>
          </p:cNvSpPr>
          <p:nvPr>
            <p:ph type="title"/>
          </p:nvPr>
        </p:nvSpPr>
        <p:spPr>
          <a:xfrm>
            <a:off x="2092611" y="1852475"/>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4" name="Google Shape;134;p14"/>
          <p:cNvSpPr txBox="1">
            <a:spLocks noGrp="1"/>
          </p:cNvSpPr>
          <p:nvPr>
            <p:ph type="subTitle" idx="1"/>
          </p:nvPr>
        </p:nvSpPr>
        <p:spPr>
          <a:xfrm>
            <a:off x="2092610" y="2340722"/>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14"/>
          <p:cNvSpPr txBox="1">
            <a:spLocks noGrp="1"/>
          </p:cNvSpPr>
          <p:nvPr>
            <p:ph type="title" idx="2"/>
          </p:nvPr>
        </p:nvSpPr>
        <p:spPr>
          <a:xfrm>
            <a:off x="3444597" y="3567454"/>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6" name="Google Shape;136;p14"/>
          <p:cNvSpPr txBox="1">
            <a:spLocks noGrp="1"/>
          </p:cNvSpPr>
          <p:nvPr>
            <p:ph type="subTitle" idx="3"/>
          </p:nvPr>
        </p:nvSpPr>
        <p:spPr>
          <a:xfrm>
            <a:off x="3444594" y="4055700"/>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14"/>
          <p:cNvSpPr txBox="1">
            <a:spLocks noGrp="1"/>
          </p:cNvSpPr>
          <p:nvPr>
            <p:ph type="title" idx="4"/>
          </p:nvPr>
        </p:nvSpPr>
        <p:spPr>
          <a:xfrm>
            <a:off x="4796582" y="1852475"/>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8" name="Google Shape;138;p14"/>
          <p:cNvSpPr txBox="1">
            <a:spLocks noGrp="1"/>
          </p:cNvSpPr>
          <p:nvPr>
            <p:ph type="subTitle" idx="5"/>
          </p:nvPr>
        </p:nvSpPr>
        <p:spPr>
          <a:xfrm>
            <a:off x="4796579" y="2340722"/>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4"/>
          <p:cNvSpPr txBox="1">
            <a:spLocks noGrp="1"/>
          </p:cNvSpPr>
          <p:nvPr>
            <p:ph type="title" idx="6"/>
          </p:nvPr>
        </p:nvSpPr>
        <p:spPr>
          <a:xfrm>
            <a:off x="6148568" y="3567454"/>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0" name="Google Shape;140;p14"/>
          <p:cNvSpPr txBox="1">
            <a:spLocks noGrp="1"/>
          </p:cNvSpPr>
          <p:nvPr>
            <p:ph type="subTitle" idx="7"/>
          </p:nvPr>
        </p:nvSpPr>
        <p:spPr>
          <a:xfrm>
            <a:off x="6148564" y="4055700"/>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4"/>
          <p:cNvSpPr txBox="1">
            <a:spLocks noGrp="1"/>
          </p:cNvSpPr>
          <p:nvPr>
            <p:ph type="title" idx="8"/>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2" name="Google Shape;142;p14"/>
          <p:cNvSpPr txBox="1">
            <a:spLocks noGrp="1"/>
          </p:cNvSpPr>
          <p:nvPr>
            <p:ph type="title" idx="9"/>
          </p:nvPr>
        </p:nvSpPr>
        <p:spPr>
          <a:xfrm>
            <a:off x="740625" y="3567454"/>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3" name="Google Shape;143;p14"/>
          <p:cNvSpPr txBox="1">
            <a:spLocks noGrp="1"/>
          </p:cNvSpPr>
          <p:nvPr>
            <p:ph type="subTitle" idx="13"/>
          </p:nvPr>
        </p:nvSpPr>
        <p:spPr>
          <a:xfrm>
            <a:off x="740625" y="4055700"/>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14"/>
          <p:cNvSpPr txBox="1">
            <a:spLocks noGrp="1"/>
          </p:cNvSpPr>
          <p:nvPr>
            <p:ph type="title" idx="14" hasCustomPrompt="1"/>
          </p:nvPr>
        </p:nvSpPr>
        <p:spPr>
          <a:xfrm>
            <a:off x="1421175" y="30593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5" name="Google Shape;145;p14"/>
          <p:cNvSpPr txBox="1">
            <a:spLocks noGrp="1"/>
          </p:cNvSpPr>
          <p:nvPr>
            <p:ph type="title" idx="15" hasCustomPrompt="1"/>
          </p:nvPr>
        </p:nvSpPr>
        <p:spPr>
          <a:xfrm>
            <a:off x="4142300" y="30593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6" name="Google Shape;146;p14"/>
          <p:cNvSpPr txBox="1">
            <a:spLocks noGrp="1"/>
          </p:cNvSpPr>
          <p:nvPr>
            <p:ph type="title" idx="16" hasCustomPrompt="1"/>
          </p:nvPr>
        </p:nvSpPr>
        <p:spPr>
          <a:xfrm>
            <a:off x="6863425" y="30593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7" name="Google Shape;147;p14"/>
          <p:cNvSpPr txBox="1">
            <a:spLocks noGrp="1"/>
          </p:cNvSpPr>
          <p:nvPr>
            <p:ph type="title" idx="17" hasCustomPrompt="1"/>
          </p:nvPr>
        </p:nvSpPr>
        <p:spPr>
          <a:xfrm>
            <a:off x="5502863" y="1344375"/>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8" name="Google Shape;148;p14"/>
          <p:cNvSpPr txBox="1">
            <a:spLocks noGrp="1"/>
          </p:cNvSpPr>
          <p:nvPr>
            <p:ph type="title" idx="18" hasCustomPrompt="1"/>
          </p:nvPr>
        </p:nvSpPr>
        <p:spPr>
          <a:xfrm>
            <a:off x="2781738" y="1344375"/>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5">
  <p:cSld name="CUSTOM_4_1_1_1">
    <p:bg>
      <p:bgPr>
        <a:blipFill>
          <a:blip r:embed="rId2">
            <a:alphaModFix/>
          </a:blip>
          <a:stretch>
            <a:fillRect/>
          </a:stretch>
        </a:blipFill>
        <a:effectLst/>
      </p:bgPr>
    </p:bg>
    <p:spTree>
      <p:nvGrpSpPr>
        <p:cNvPr id="1" name="Shape 203"/>
        <p:cNvGrpSpPr/>
        <p:nvPr/>
      </p:nvGrpSpPr>
      <p:grpSpPr>
        <a:xfrm>
          <a:off x="0" y="0"/>
          <a:ext cx="0" cy="0"/>
          <a:chOff x="0" y="0"/>
          <a:chExt cx="0" cy="0"/>
        </a:xfrm>
      </p:grpSpPr>
      <p:sp>
        <p:nvSpPr>
          <p:cNvPr id="204" name="Google Shape;204;p23"/>
          <p:cNvSpPr/>
          <p:nvPr/>
        </p:nvSpPr>
        <p:spPr>
          <a:xfrm rot="10800000" flipH="1">
            <a:off x="-812075" y="-728325"/>
            <a:ext cx="3450900" cy="34509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txBox="1">
            <a:spLocks noGrp="1"/>
          </p:cNvSpPr>
          <p:nvPr>
            <p:ph type="title"/>
          </p:nvPr>
        </p:nvSpPr>
        <p:spPr>
          <a:xfrm>
            <a:off x="2281800" y="1417225"/>
            <a:ext cx="4580400" cy="73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6" name="Google Shape;206;p23"/>
          <p:cNvSpPr txBox="1">
            <a:spLocks noGrp="1"/>
          </p:cNvSpPr>
          <p:nvPr>
            <p:ph type="subTitle" idx="1"/>
          </p:nvPr>
        </p:nvSpPr>
        <p:spPr>
          <a:xfrm>
            <a:off x="2281800" y="2174075"/>
            <a:ext cx="4580400" cy="162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bg>
      <p:bgPr>
        <a:blipFill>
          <a:blip r:embed="rId2">
            <a:alphaModFix/>
          </a:blip>
          <a:stretch>
            <a:fillRect/>
          </a:stretch>
        </a:blipFill>
        <a:effectLst/>
      </p:bgPr>
    </p:bg>
    <p:spTree>
      <p:nvGrpSpPr>
        <p:cNvPr id="1" name="Shape 548"/>
        <p:cNvGrpSpPr/>
        <p:nvPr/>
      </p:nvGrpSpPr>
      <p:grpSpPr>
        <a:xfrm>
          <a:off x="0" y="0"/>
          <a:ext cx="0" cy="0"/>
          <a:chOff x="0" y="0"/>
          <a:chExt cx="0" cy="0"/>
        </a:xfrm>
      </p:grpSpPr>
      <p:sp>
        <p:nvSpPr>
          <p:cNvPr id="549" name="Google Shape;549;p52"/>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0" name="Google Shape;550;p52"/>
          <p:cNvPicPr preferRelativeResize="0"/>
          <p:nvPr/>
        </p:nvPicPr>
        <p:blipFill>
          <a:blip r:embed="rId3">
            <a:alphaModFix/>
          </a:blip>
          <a:stretch>
            <a:fillRect/>
          </a:stretch>
        </p:blipFill>
        <p:spPr>
          <a:xfrm>
            <a:off x="5699850" y="104461"/>
            <a:ext cx="3347900" cy="2028827"/>
          </a:xfrm>
          <a:prstGeom prst="rect">
            <a:avLst/>
          </a:prstGeom>
          <a:noFill/>
          <a:ln>
            <a:noFill/>
          </a:ln>
        </p:spPr>
      </p:pic>
      <p:grpSp>
        <p:nvGrpSpPr>
          <p:cNvPr id="551" name="Google Shape;551;p52"/>
          <p:cNvGrpSpPr/>
          <p:nvPr/>
        </p:nvGrpSpPr>
        <p:grpSpPr>
          <a:xfrm flipH="1">
            <a:off x="256575" y="4506113"/>
            <a:ext cx="1154625" cy="430500"/>
            <a:chOff x="4042650" y="642025"/>
            <a:chExt cx="1154625" cy="430500"/>
          </a:xfrm>
        </p:grpSpPr>
        <p:sp>
          <p:nvSpPr>
            <p:cNvPr id="552" name="Google Shape;552;p52"/>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2"/>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52"/>
          <p:cNvSpPr/>
          <p:nvPr/>
        </p:nvSpPr>
        <p:spPr>
          <a:xfrm>
            <a:off x="7091100" y="300957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bg>
      <p:bgPr>
        <a:blipFill>
          <a:blip r:embed="rId2">
            <a:alphaModFix/>
          </a:blip>
          <a:stretch>
            <a:fillRect/>
          </a:stretch>
        </a:blipFill>
        <a:effectLst/>
      </p:bgPr>
    </p:bg>
    <p:spTree>
      <p:nvGrpSpPr>
        <p:cNvPr id="1" name="Shape 555"/>
        <p:cNvGrpSpPr/>
        <p:nvPr/>
      </p:nvGrpSpPr>
      <p:grpSpPr>
        <a:xfrm>
          <a:off x="0" y="0"/>
          <a:ext cx="0" cy="0"/>
          <a:chOff x="0" y="0"/>
          <a:chExt cx="0" cy="0"/>
        </a:xfrm>
      </p:grpSpPr>
      <p:sp>
        <p:nvSpPr>
          <p:cNvPr id="556" name="Google Shape;556;p53"/>
          <p:cNvSpPr/>
          <p:nvPr/>
        </p:nvSpPr>
        <p:spPr>
          <a:xfrm>
            <a:off x="5152050" y="10177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3"/>
          <p:cNvSpPr/>
          <p:nvPr/>
        </p:nvSpPr>
        <p:spPr>
          <a:xfrm>
            <a:off x="-695325" y="-12740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3"/>
          <p:cNvSpPr/>
          <p:nvPr/>
        </p:nvSpPr>
        <p:spPr>
          <a:xfrm>
            <a:off x="535025" y="277250"/>
            <a:ext cx="8073900" cy="45891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3"/>
          <p:cNvSpPr/>
          <p:nvPr/>
        </p:nvSpPr>
        <p:spPr>
          <a:xfrm>
            <a:off x="8608950" y="22477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3"/>
          <p:cNvSpPr/>
          <p:nvPr/>
        </p:nvSpPr>
        <p:spPr>
          <a:xfrm>
            <a:off x="239550" y="466342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9_1_1">
    <p:bg>
      <p:bgPr>
        <a:blipFill>
          <a:blip r:embed="rId2">
            <a:alphaModFix/>
          </a:blip>
          <a:stretch>
            <a:fillRect/>
          </a:stretch>
        </a:blipFill>
        <a:effectLst/>
      </p:bgPr>
    </p:bg>
    <p:spTree>
      <p:nvGrpSpPr>
        <p:cNvPr id="1" name="Shape 561"/>
        <p:cNvGrpSpPr/>
        <p:nvPr/>
      </p:nvGrpSpPr>
      <p:grpSpPr>
        <a:xfrm>
          <a:off x="0" y="0"/>
          <a:ext cx="0" cy="0"/>
          <a:chOff x="0" y="0"/>
          <a:chExt cx="0" cy="0"/>
        </a:xfrm>
      </p:grpSpPr>
      <p:sp>
        <p:nvSpPr>
          <p:cNvPr id="562" name="Google Shape;562;p54"/>
          <p:cNvSpPr/>
          <p:nvPr/>
        </p:nvSpPr>
        <p:spPr>
          <a:xfrm rot="10800000" flipH="1">
            <a:off x="5304450" y="-10454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4"/>
          <p:cNvSpPr/>
          <p:nvPr/>
        </p:nvSpPr>
        <p:spPr>
          <a:xfrm rot="10800000" flipH="1">
            <a:off x="-542925" y="3931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54"/>
          <p:cNvGrpSpPr/>
          <p:nvPr/>
        </p:nvGrpSpPr>
        <p:grpSpPr>
          <a:xfrm>
            <a:off x="368731" y="360425"/>
            <a:ext cx="780400" cy="357900"/>
            <a:chOff x="4598506" y="471425"/>
            <a:chExt cx="780400" cy="357900"/>
          </a:xfrm>
        </p:grpSpPr>
        <p:sp>
          <p:nvSpPr>
            <p:cNvPr id="565" name="Google Shape;565;p54"/>
            <p:cNvSpPr/>
            <p:nvPr/>
          </p:nvSpPr>
          <p:spPr>
            <a:xfrm rot="5400000">
              <a:off x="50381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4"/>
            <p:cNvSpPr/>
            <p:nvPr/>
          </p:nvSpPr>
          <p:spPr>
            <a:xfrm rot="5400000">
              <a:off x="45814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54"/>
          <p:cNvGrpSpPr/>
          <p:nvPr/>
        </p:nvGrpSpPr>
        <p:grpSpPr>
          <a:xfrm rot="10800000" flipH="1">
            <a:off x="-12" y="4570483"/>
            <a:ext cx="2780508" cy="357877"/>
            <a:chOff x="198225" y="4390550"/>
            <a:chExt cx="3765075" cy="484600"/>
          </a:xfrm>
        </p:grpSpPr>
        <p:sp>
          <p:nvSpPr>
            <p:cNvPr id="568" name="Google Shape;568;p5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54"/>
          <p:cNvGrpSpPr/>
          <p:nvPr/>
        </p:nvGrpSpPr>
        <p:grpSpPr>
          <a:xfrm>
            <a:off x="7083488" y="215150"/>
            <a:ext cx="2060513" cy="357885"/>
            <a:chOff x="6363488" y="215150"/>
            <a:chExt cx="2060513" cy="357885"/>
          </a:xfrm>
        </p:grpSpPr>
        <p:sp>
          <p:nvSpPr>
            <p:cNvPr id="571" name="Google Shape;571;p54"/>
            <p:cNvSpPr/>
            <p:nvPr/>
          </p:nvSpPr>
          <p:spPr>
            <a:xfrm flipH="1">
              <a:off x="6499827" y="215150"/>
              <a:ext cx="1924174" cy="289732"/>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4"/>
            <p:cNvSpPr/>
            <p:nvPr/>
          </p:nvSpPr>
          <p:spPr>
            <a:xfrm flipH="1">
              <a:off x="6363488" y="436726"/>
              <a:ext cx="136309" cy="136309"/>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1pPr>
            <a:lvl2pPr lvl="1"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2pPr>
            <a:lvl3pPr lvl="2"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3pPr>
            <a:lvl4pPr lvl="3"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4pPr>
            <a:lvl5pPr lvl="4"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5pPr>
            <a:lvl6pPr lvl="5"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6pPr>
            <a:lvl7pPr lvl="6"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7pPr>
            <a:lvl8pPr lvl="7"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8pPr>
            <a:lvl9pPr lvl="8"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1pPr>
            <a:lvl2pPr marL="914400" lvl="1"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2pPr>
            <a:lvl3pPr marL="1371600" lvl="2"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3pPr>
            <a:lvl4pPr marL="1828800" lvl="3"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4pPr>
            <a:lvl5pPr marL="2286000" lvl="4"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5pPr>
            <a:lvl6pPr marL="2743200" lvl="5"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6pPr>
            <a:lvl7pPr marL="3200400" lvl="6"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7pPr>
            <a:lvl8pPr marL="3657600" lvl="7"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8pPr>
            <a:lvl9pPr marL="4114800" lvl="8"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0" r:id="rId5"/>
    <p:sldLayoutId id="2147483669" r:id="rId6"/>
    <p:sldLayoutId id="2147483698" r:id="rId7"/>
    <p:sldLayoutId id="2147483699" r:id="rId8"/>
    <p:sldLayoutId id="2147483700" r:id="rId9"/>
    <p:sldLayoutId id="214748370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61"/>
          <p:cNvSpPr/>
          <p:nvPr/>
        </p:nvSpPr>
        <p:spPr>
          <a:xfrm rot="10800000" flipH="1">
            <a:off x="4157350" y="263726"/>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61"/>
          <p:cNvSpPr/>
          <p:nvPr/>
        </p:nvSpPr>
        <p:spPr>
          <a:xfrm>
            <a:off x="301550"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61"/>
          <p:cNvSpPr txBox="1">
            <a:spLocks noGrp="1"/>
          </p:cNvSpPr>
          <p:nvPr>
            <p:ph type="ctrTitle"/>
          </p:nvPr>
        </p:nvSpPr>
        <p:spPr>
          <a:xfrm>
            <a:off x="4187396" y="480850"/>
            <a:ext cx="4685100" cy="227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solidFill>
                  <a:schemeClr val="bg1"/>
                </a:solidFill>
              </a:rPr>
              <a:t>Comparative Analysis of Models on Brain Tumor MRI Dataset</a:t>
            </a:r>
            <a:endParaRPr sz="3200" dirty="0">
              <a:solidFill>
                <a:schemeClr val="bg1"/>
              </a:solidFill>
            </a:endParaRPr>
          </a:p>
        </p:txBody>
      </p:sp>
      <p:sp>
        <p:nvSpPr>
          <p:cNvPr id="593" name="Google Shape;593;p61"/>
          <p:cNvSpPr txBox="1">
            <a:spLocks noGrp="1"/>
          </p:cNvSpPr>
          <p:nvPr>
            <p:ph type="subTitle" idx="1"/>
          </p:nvPr>
        </p:nvSpPr>
        <p:spPr>
          <a:xfrm>
            <a:off x="4986650" y="2775600"/>
            <a:ext cx="3090300" cy="16541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Represented by:</a:t>
            </a:r>
            <a:br>
              <a:rPr lang="en-US" dirty="0"/>
            </a:br>
            <a:r>
              <a:rPr lang="en-US" dirty="0"/>
              <a:t>Sara Hossam 230131</a:t>
            </a:r>
          </a:p>
          <a:p>
            <a:pPr marL="0" lvl="0" indent="0" algn="l" rtl="0">
              <a:spcBef>
                <a:spcPts val="0"/>
              </a:spcBef>
              <a:spcAft>
                <a:spcPts val="0"/>
              </a:spcAft>
              <a:buNone/>
            </a:pPr>
            <a:r>
              <a:rPr lang="en-US" dirty="0" err="1"/>
              <a:t>Mennatallah</a:t>
            </a:r>
            <a:r>
              <a:rPr lang="en-US" dirty="0"/>
              <a:t> </a:t>
            </a:r>
            <a:r>
              <a:rPr lang="en-US" dirty="0" err="1"/>
              <a:t>Nabawy</a:t>
            </a:r>
            <a:r>
              <a:rPr lang="en-US" dirty="0"/>
              <a:t> 233085</a:t>
            </a:r>
          </a:p>
          <a:p>
            <a:pPr marL="0" lvl="0" indent="0" algn="l" rtl="0">
              <a:spcBef>
                <a:spcPts val="0"/>
              </a:spcBef>
              <a:spcAft>
                <a:spcPts val="0"/>
              </a:spcAft>
              <a:buNone/>
            </a:pPr>
            <a:r>
              <a:rPr lang="en-US" dirty="0"/>
              <a:t>Reem Ramadan 224683</a:t>
            </a:r>
          </a:p>
          <a:p>
            <a:pPr marL="0" lvl="0" indent="0" algn="l" rtl="0">
              <a:spcBef>
                <a:spcPts val="0"/>
              </a:spcBef>
              <a:spcAft>
                <a:spcPts val="0"/>
              </a:spcAft>
              <a:buNone/>
            </a:pPr>
            <a:r>
              <a:rPr lang="en-US" dirty="0"/>
              <a:t>Ahmed Zakaria </a:t>
            </a:r>
          </a:p>
          <a:p>
            <a:pPr marL="0" lvl="0" indent="0" algn="l" rtl="0">
              <a:spcBef>
                <a:spcPts val="0"/>
              </a:spcBef>
              <a:spcAft>
                <a:spcPts val="0"/>
              </a:spcAft>
              <a:buNone/>
            </a:pPr>
            <a:r>
              <a:rPr lang="en-US" dirty="0"/>
              <a:t>Omar </a:t>
            </a:r>
            <a:r>
              <a:rPr lang="en-US" dirty="0" err="1"/>
              <a:t>Hanora</a:t>
            </a:r>
            <a:r>
              <a:rPr lang="en-US" dirty="0"/>
              <a:t> </a:t>
            </a:r>
          </a:p>
          <a:p>
            <a:pPr marL="0" lvl="0" indent="0" algn="l" rtl="0">
              <a:spcBef>
                <a:spcPts val="0"/>
              </a:spcBef>
              <a:spcAft>
                <a:spcPts val="0"/>
              </a:spcAft>
              <a:buNone/>
            </a:pPr>
            <a:r>
              <a:rPr lang="en-US" dirty="0"/>
              <a:t> </a:t>
            </a:r>
            <a:br>
              <a:rPr lang="en-US" dirty="0"/>
            </a:br>
            <a:endParaRPr dirty="0"/>
          </a:p>
        </p:txBody>
      </p:sp>
      <p:pic>
        <p:nvPicPr>
          <p:cNvPr id="594" name="Google Shape;594;p61"/>
          <p:cNvPicPr preferRelativeResize="0"/>
          <p:nvPr/>
        </p:nvPicPr>
        <p:blipFill>
          <a:blip r:embed="rId3">
            <a:alphaModFix/>
          </a:blip>
          <a:stretch>
            <a:fillRect/>
          </a:stretch>
        </p:blipFill>
        <p:spPr>
          <a:xfrm>
            <a:off x="516575" y="425075"/>
            <a:ext cx="4255050" cy="4293345"/>
          </a:xfrm>
          <a:prstGeom prst="rect">
            <a:avLst/>
          </a:prstGeom>
          <a:noFill/>
          <a:ln>
            <a:noFill/>
          </a:ln>
        </p:spPr>
      </p:pic>
      <p:pic>
        <p:nvPicPr>
          <p:cNvPr id="595" name="Google Shape;595;p61"/>
          <p:cNvPicPr preferRelativeResize="0"/>
          <p:nvPr/>
        </p:nvPicPr>
        <p:blipFill>
          <a:blip r:embed="rId4">
            <a:alphaModFix/>
          </a:blip>
          <a:stretch>
            <a:fillRect/>
          </a:stretch>
        </p:blipFill>
        <p:spPr>
          <a:xfrm>
            <a:off x="2884117" y="-259000"/>
            <a:ext cx="2441750" cy="1479701"/>
          </a:xfrm>
          <a:prstGeom prst="rect">
            <a:avLst/>
          </a:prstGeom>
          <a:noFill/>
          <a:ln>
            <a:noFill/>
          </a:ln>
        </p:spPr>
      </p:pic>
      <p:pic>
        <p:nvPicPr>
          <p:cNvPr id="596" name="Google Shape;596;p61"/>
          <p:cNvPicPr preferRelativeResize="0"/>
          <p:nvPr/>
        </p:nvPicPr>
        <p:blipFill>
          <a:blip r:embed="rId4">
            <a:alphaModFix/>
          </a:blip>
          <a:stretch>
            <a:fillRect/>
          </a:stretch>
        </p:blipFill>
        <p:spPr>
          <a:xfrm>
            <a:off x="243067" y="3469125"/>
            <a:ext cx="2441750" cy="1479701"/>
          </a:xfrm>
          <a:prstGeom prst="rect">
            <a:avLst/>
          </a:prstGeom>
          <a:noFill/>
          <a:ln>
            <a:noFill/>
          </a:ln>
        </p:spPr>
      </p:pic>
      <p:grpSp>
        <p:nvGrpSpPr>
          <p:cNvPr id="597" name="Google Shape;597;p61"/>
          <p:cNvGrpSpPr/>
          <p:nvPr/>
        </p:nvGrpSpPr>
        <p:grpSpPr>
          <a:xfrm>
            <a:off x="3663700" y="4429725"/>
            <a:ext cx="3765075" cy="484600"/>
            <a:chOff x="198225" y="4390550"/>
            <a:chExt cx="3765075" cy="484600"/>
          </a:xfrm>
        </p:grpSpPr>
        <p:sp>
          <p:nvSpPr>
            <p:cNvPr id="598" name="Google Shape;598;p61"/>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61"/>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61"/>
          <p:cNvGrpSpPr/>
          <p:nvPr/>
        </p:nvGrpSpPr>
        <p:grpSpPr>
          <a:xfrm>
            <a:off x="5716150" y="279150"/>
            <a:ext cx="3427850" cy="639375"/>
            <a:chOff x="1298650" y="3255600"/>
            <a:chExt cx="3427850" cy="639375"/>
          </a:xfrm>
        </p:grpSpPr>
        <p:sp>
          <p:nvSpPr>
            <p:cNvPr id="601" name="Google Shape;601;p61"/>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61"/>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61"/>
          <p:cNvGrpSpPr/>
          <p:nvPr/>
        </p:nvGrpSpPr>
        <p:grpSpPr>
          <a:xfrm rot="5400000">
            <a:off x="314598" y="741345"/>
            <a:ext cx="871512" cy="467554"/>
            <a:chOff x="773350" y="518000"/>
            <a:chExt cx="2757950" cy="1479600"/>
          </a:xfrm>
        </p:grpSpPr>
        <p:sp>
          <p:nvSpPr>
            <p:cNvPr id="604" name="Google Shape;604;p61"/>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61"/>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61"/>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67"/>
          <p:cNvSpPr/>
          <p:nvPr/>
        </p:nvSpPr>
        <p:spPr>
          <a:xfrm>
            <a:off x="941900" y="1196282"/>
            <a:ext cx="501889" cy="385011"/>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7"/>
          <p:cNvSpPr txBox="1">
            <a:spLocks noGrp="1"/>
          </p:cNvSpPr>
          <p:nvPr>
            <p:ph type="subTitle" idx="1"/>
          </p:nvPr>
        </p:nvSpPr>
        <p:spPr>
          <a:xfrm>
            <a:off x="1069839" y="1651483"/>
            <a:ext cx="7338516" cy="2398003"/>
          </a:xfrm>
          <a:prstGeom prst="rect">
            <a:avLst/>
          </a:prstGeom>
        </p:spPr>
        <p:txBody>
          <a:bodyPr spcFirstLastPara="1" wrap="square" lIns="91425" tIns="91425" rIns="91425" bIns="91425" anchor="t" anchorCtr="0">
            <a:noAutofit/>
          </a:bodyPr>
          <a:lstStyle/>
          <a:p>
            <a:pPr marL="0" lvl="0" indent="0"/>
            <a:r>
              <a:rPr lang="en-US" sz="1400" dirty="0"/>
              <a:t>The DenseNet121 model is a deeper CNN with 121 layers, featuring dense connectivity patterns that enhance feature reuse. Like ResNet18, it is trained from scratch on the brain tumor dataset for *16 epochs* with a *batch size of 16. The input images are preprocessed to **224x224 resolution* and augmented with *random horizontal flipping* for robustness. The model employs the *Adam optimizer* (learning rate = *0.001) and a **</a:t>
            </a:r>
            <a:r>
              <a:rPr lang="en-US" sz="1400" dirty="0" err="1"/>
              <a:t>StepLR</a:t>
            </a:r>
            <a:r>
              <a:rPr lang="en-US" sz="1400" dirty="0"/>
              <a:t> scheduler* with a step size of 7 epochs and a gamma of 0.1. The classifier head is replaced with a new linear layer to output *4 tumor classes*. Due to its dense block architecture, DenseNet121 typically requires more memory but can achieve strong performance with fewer parameters compared to ResNet18. Training and validation metrics are logged to </a:t>
            </a:r>
          </a:p>
        </p:txBody>
      </p:sp>
      <p:sp>
        <p:nvSpPr>
          <p:cNvPr id="726" name="Google Shape;726;p67"/>
          <p:cNvSpPr txBox="1">
            <a:spLocks noGrp="1"/>
          </p:cNvSpPr>
          <p:nvPr>
            <p:ph type="title" idx="2"/>
          </p:nvPr>
        </p:nvSpPr>
        <p:spPr>
          <a:xfrm>
            <a:off x="373094" y="967887"/>
            <a:ext cx="1639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0</a:t>
            </a:r>
            <a:r>
              <a:rPr lang="en-US" sz="1600" dirty="0"/>
              <a:t>5</a:t>
            </a:r>
            <a:endParaRPr sz="1600" dirty="0"/>
          </a:p>
        </p:txBody>
      </p:sp>
      <p:sp>
        <p:nvSpPr>
          <p:cNvPr id="2" name="Title 1"/>
          <p:cNvSpPr>
            <a:spLocks noGrp="1"/>
          </p:cNvSpPr>
          <p:nvPr>
            <p:ph type="title"/>
          </p:nvPr>
        </p:nvSpPr>
        <p:spPr>
          <a:xfrm>
            <a:off x="1443789" y="526887"/>
            <a:ext cx="4319100" cy="1723800"/>
          </a:xfrm>
        </p:spPr>
        <p:txBody>
          <a:bodyPr/>
          <a:lstStyle/>
          <a:p>
            <a:r>
              <a:rPr lang="en-US" sz="2400" dirty="0"/>
              <a:t>Desnet121</a:t>
            </a:r>
          </a:p>
        </p:txBody>
      </p:sp>
    </p:spTree>
    <p:extLst>
      <p:ext uri="{BB962C8B-B14F-4D97-AF65-F5344CB8AC3E}">
        <p14:creationId xmlns:p14="http://schemas.microsoft.com/office/powerpoint/2010/main" val="2197808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67"/>
          <p:cNvSpPr/>
          <p:nvPr/>
        </p:nvSpPr>
        <p:spPr>
          <a:xfrm>
            <a:off x="941900" y="1196282"/>
            <a:ext cx="501889" cy="385011"/>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a:xfrm>
            <a:off x="1443789" y="526887"/>
            <a:ext cx="4319100" cy="1723800"/>
          </a:xfrm>
        </p:spPr>
        <p:txBody>
          <a:bodyPr/>
          <a:lstStyle/>
          <a:p>
            <a:r>
              <a:rPr lang="en-US" sz="2000" dirty="0"/>
              <a:t>Evaluation metrics and Discussion</a:t>
            </a:r>
          </a:p>
        </p:txBody>
      </p:sp>
      <p:graphicFrame>
        <p:nvGraphicFramePr>
          <p:cNvPr id="6" name="Table 5">
            <a:extLst>
              <a:ext uri="{FF2B5EF4-FFF2-40B4-BE49-F238E27FC236}">
                <a16:creationId xmlns:a16="http://schemas.microsoft.com/office/drawing/2014/main" id="{C565B869-C690-DE69-B26F-611DA3A65511}"/>
              </a:ext>
            </a:extLst>
          </p:cNvPr>
          <p:cNvGraphicFramePr>
            <a:graphicFrameLocks noGrp="1"/>
          </p:cNvGraphicFramePr>
          <p:nvPr>
            <p:extLst>
              <p:ext uri="{D42A27DB-BD31-4B8C-83A1-F6EECF244321}">
                <p14:modId xmlns:p14="http://schemas.microsoft.com/office/powerpoint/2010/main" val="1850277459"/>
              </p:ext>
            </p:extLst>
          </p:nvPr>
        </p:nvGraphicFramePr>
        <p:xfrm>
          <a:off x="424544" y="1503484"/>
          <a:ext cx="8507184" cy="3390970"/>
        </p:xfrm>
        <a:graphic>
          <a:graphicData uri="http://schemas.openxmlformats.org/drawingml/2006/table">
            <a:tbl>
              <a:tblPr/>
              <a:tblGrid>
                <a:gridCol w="1215312">
                  <a:extLst>
                    <a:ext uri="{9D8B030D-6E8A-4147-A177-3AD203B41FA5}">
                      <a16:colId xmlns:a16="http://schemas.microsoft.com/office/drawing/2014/main" val="3443451037"/>
                    </a:ext>
                  </a:extLst>
                </a:gridCol>
                <a:gridCol w="1215312">
                  <a:extLst>
                    <a:ext uri="{9D8B030D-6E8A-4147-A177-3AD203B41FA5}">
                      <a16:colId xmlns:a16="http://schemas.microsoft.com/office/drawing/2014/main" val="1198704416"/>
                    </a:ext>
                  </a:extLst>
                </a:gridCol>
                <a:gridCol w="1215312">
                  <a:extLst>
                    <a:ext uri="{9D8B030D-6E8A-4147-A177-3AD203B41FA5}">
                      <a16:colId xmlns:a16="http://schemas.microsoft.com/office/drawing/2014/main" val="3054719054"/>
                    </a:ext>
                  </a:extLst>
                </a:gridCol>
                <a:gridCol w="1215312">
                  <a:extLst>
                    <a:ext uri="{9D8B030D-6E8A-4147-A177-3AD203B41FA5}">
                      <a16:colId xmlns:a16="http://schemas.microsoft.com/office/drawing/2014/main" val="1922027689"/>
                    </a:ext>
                  </a:extLst>
                </a:gridCol>
                <a:gridCol w="1215312">
                  <a:extLst>
                    <a:ext uri="{9D8B030D-6E8A-4147-A177-3AD203B41FA5}">
                      <a16:colId xmlns:a16="http://schemas.microsoft.com/office/drawing/2014/main" val="1874584686"/>
                    </a:ext>
                  </a:extLst>
                </a:gridCol>
                <a:gridCol w="1215312">
                  <a:extLst>
                    <a:ext uri="{9D8B030D-6E8A-4147-A177-3AD203B41FA5}">
                      <a16:colId xmlns:a16="http://schemas.microsoft.com/office/drawing/2014/main" val="4165918548"/>
                    </a:ext>
                  </a:extLst>
                </a:gridCol>
                <a:gridCol w="1215312">
                  <a:extLst>
                    <a:ext uri="{9D8B030D-6E8A-4147-A177-3AD203B41FA5}">
                      <a16:colId xmlns:a16="http://schemas.microsoft.com/office/drawing/2014/main" val="2502698368"/>
                    </a:ext>
                  </a:extLst>
                </a:gridCol>
              </a:tblGrid>
              <a:tr h="147737">
                <a:tc>
                  <a:txBody>
                    <a:bodyPr/>
                    <a:lstStyle/>
                    <a:p>
                      <a:r>
                        <a:rPr lang="en-US" sz="1000">
                          <a:solidFill>
                            <a:schemeClr val="bg1"/>
                          </a:solidFill>
                        </a:rPr>
                        <a:t>Model</a:t>
                      </a:r>
                    </a:p>
                  </a:txBody>
                  <a:tcPr marL="40035" marR="40035" marT="20017" marB="20017" anchor="ctr">
                    <a:lnL>
                      <a:noFill/>
                    </a:lnL>
                    <a:lnR>
                      <a:noFill/>
                    </a:lnR>
                    <a:lnT>
                      <a:noFill/>
                    </a:lnT>
                    <a:lnB>
                      <a:noFill/>
                    </a:lnB>
                    <a:noFill/>
                  </a:tcPr>
                </a:tc>
                <a:tc>
                  <a:txBody>
                    <a:bodyPr/>
                    <a:lstStyle/>
                    <a:p>
                      <a:r>
                        <a:rPr lang="en-US" sz="1000" dirty="0">
                          <a:solidFill>
                            <a:schemeClr val="bg1"/>
                          </a:solidFill>
                        </a:rPr>
                        <a:t>Accuracy</a:t>
                      </a:r>
                    </a:p>
                  </a:txBody>
                  <a:tcPr marL="40035" marR="40035" marT="20017" marB="20017" anchor="ctr">
                    <a:lnL>
                      <a:noFill/>
                    </a:lnL>
                    <a:lnR>
                      <a:noFill/>
                    </a:lnR>
                    <a:lnT>
                      <a:noFill/>
                    </a:lnT>
                    <a:lnB>
                      <a:noFill/>
                    </a:lnB>
                    <a:noFill/>
                  </a:tcPr>
                </a:tc>
                <a:tc>
                  <a:txBody>
                    <a:bodyPr/>
                    <a:lstStyle/>
                    <a:p>
                      <a:r>
                        <a:rPr lang="en-US" sz="1000">
                          <a:solidFill>
                            <a:schemeClr val="bg1"/>
                          </a:solidFill>
                        </a:rPr>
                        <a:t>Pretrained</a:t>
                      </a:r>
                    </a:p>
                  </a:txBody>
                  <a:tcPr marL="40035" marR="40035" marT="20017" marB="20017" anchor="ctr">
                    <a:lnL>
                      <a:noFill/>
                    </a:lnL>
                    <a:lnR>
                      <a:noFill/>
                    </a:lnR>
                    <a:lnT>
                      <a:noFill/>
                    </a:lnT>
                    <a:lnB>
                      <a:noFill/>
                    </a:lnB>
                    <a:noFill/>
                  </a:tcPr>
                </a:tc>
                <a:tc>
                  <a:txBody>
                    <a:bodyPr/>
                    <a:lstStyle/>
                    <a:p>
                      <a:r>
                        <a:rPr lang="en-US" sz="1000">
                          <a:solidFill>
                            <a:schemeClr val="bg1"/>
                          </a:solidFill>
                        </a:rPr>
                        <a:t>Epochs</a:t>
                      </a:r>
                    </a:p>
                  </a:txBody>
                  <a:tcPr marL="40035" marR="40035" marT="20017" marB="20017" anchor="ctr">
                    <a:lnL>
                      <a:noFill/>
                    </a:lnL>
                    <a:lnR>
                      <a:noFill/>
                    </a:lnR>
                    <a:lnT>
                      <a:noFill/>
                    </a:lnT>
                    <a:lnB>
                      <a:noFill/>
                    </a:lnB>
                    <a:noFill/>
                  </a:tcPr>
                </a:tc>
                <a:tc>
                  <a:txBody>
                    <a:bodyPr/>
                    <a:lstStyle/>
                    <a:p>
                      <a:r>
                        <a:rPr lang="en-US" sz="1000">
                          <a:solidFill>
                            <a:schemeClr val="bg1"/>
                          </a:solidFill>
                        </a:rPr>
                        <a:t>Parameters</a:t>
                      </a:r>
                    </a:p>
                  </a:txBody>
                  <a:tcPr marL="40035" marR="40035" marT="20017" marB="20017" anchor="ctr">
                    <a:lnL>
                      <a:noFill/>
                    </a:lnL>
                    <a:lnR>
                      <a:noFill/>
                    </a:lnR>
                    <a:lnT>
                      <a:noFill/>
                    </a:lnT>
                    <a:lnB>
                      <a:noFill/>
                    </a:lnB>
                    <a:noFill/>
                  </a:tcPr>
                </a:tc>
                <a:tc>
                  <a:txBody>
                    <a:bodyPr/>
                    <a:lstStyle/>
                    <a:p>
                      <a:r>
                        <a:rPr lang="en-US" sz="1000">
                          <a:solidFill>
                            <a:schemeClr val="bg1"/>
                          </a:solidFill>
                        </a:rPr>
                        <a:t>Strengths</a:t>
                      </a:r>
                    </a:p>
                  </a:txBody>
                  <a:tcPr marL="40035" marR="40035" marT="20017" marB="20017" anchor="ctr">
                    <a:lnL>
                      <a:noFill/>
                    </a:lnL>
                    <a:lnR>
                      <a:noFill/>
                    </a:lnR>
                    <a:lnT>
                      <a:noFill/>
                    </a:lnT>
                    <a:lnB>
                      <a:noFill/>
                    </a:lnB>
                    <a:noFill/>
                  </a:tcPr>
                </a:tc>
                <a:tc>
                  <a:txBody>
                    <a:bodyPr/>
                    <a:lstStyle/>
                    <a:p>
                      <a:r>
                        <a:rPr lang="en-US" sz="1000">
                          <a:solidFill>
                            <a:schemeClr val="bg1"/>
                          </a:solidFill>
                        </a:rPr>
                        <a:t>Limitations</a:t>
                      </a:r>
                    </a:p>
                  </a:txBody>
                  <a:tcPr marL="40035" marR="40035" marT="20017" marB="20017" anchor="ctr">
                    <a:lnL>
                      <a:noFill/>
                    </a:lnL>
                    <a:lnR>
                      <a:noFill/>
                    </a:lnR>
                    <a:lnT>
                      <a:noFill/>
                    </a:lnT>
                    <a:lnB>
                      <a:noFill/>
                    </a:lnB>
                    <a:noFill/>
                  </a:tcPr>
                </a:tc>
                <a:extLst>
                  <a:ext uri="{0D108BD9-81ED-4DB2-BD59-A6C34878D82A}">
                    <a16:rowId xmlns:a16="http://schemas.microsoft.com/office/drawing/2014/main" val="3792930610"/>
                  </a:ext>
                </a:extLst>
              </a:tr>
              <a:tr h="701017">
                <a:tc>
                  <a:txBody>
                    <a:bodyPr/>
                    <a:lstStyle/>
                    <a:p>
                      <a:r>
                        <a:rPr lang="en-US" sz="1000" b="1" dirty="0">
                          <a:solidFill>
                            <a:schemeClr val="bg1"/>
                          </a:solidFill>
                        </a:rPr>
                        <a:t>ResNet18</a:t>
                      </a:r>
                      <a:endParaRPr lang="en-US" sz="1000" dirty="0">
                        <a:solidFill>
                          <a:schemeClr val="bg1"/>
                        </a:solidFill>
                      </a:endParaRPr>
                    </a:p>
                  </a:txBody>
                  <a:tcPr marL="40035" marR="40035" marT="20017" marB="20017" anchor="ctr">
                    <a:lnL>
                      <a:noFill/>
                    </a:lnL>
                    <a:lnR>
                      <a:noFill/>
                    </a:lnR>
                    <a:lnT>
                      <a:noFill/>
                    </a:lnT>
                    <a:lnB>
                      <a:noFill/>
                    </a:lnB>
                    <a:noFill/>
                  </a:tcPr>
                </a:tc>
                <a:tc>
                  <a:txBody>
                    <a:bodyPr/>
                    <a:lstStyle/>
                    <a:p>
                      <a:r>
                        <a:rPr lang="en-US" sz="1000">
                          <a:solidFill>
                            <a:schemeClr val="bg1"/>
                          </a:solidFill>
                        </a:rPr>
                        <a:t>98%</a:t>
                      </a:r>
                    </a:p>
                  </a:txBody>
                  <a:tcPr marL="40035" marR="40035" marT="20017" marB="20017" anchor="ctr">
                    <a:lnL>
                      <a:noFill/>
                    </a:lnL>
                    <a:lnR>
                      <a:noFill/>
                    </a:lnR>
                    <a:lnT>
                      <a:noFill/>
                    </a:lnT>
                    <a:lnB>
                      <a:noFill/>
                    </a:lnB>
                    <a:noFill/>
                  </a:tcPr>
                </a:tc>
                <a:tc>
                  <a:txBody>
                    <a:bodyPr/>
                    <a:lstStyle/>
                    <a:p>
                      <a:r>
                        <a:rPr lang="en-US" sz="1000">
                          <a:solidFill>
                            <a:schemeClr val="bg1"/>
                          </a:solidFill>
                        </a:rPr>
                        <a:t>❌ No</a:t>
                      </a:r>
                    </a:p>
                  </a:txBody>
                  <a:tcPr marL="40035" marR="40035" marT="20017" marB="20017" anchor="ctr">
                    <a:lnL>
                      <a:noFill/>
                    </a:lnL>
                    <a:lnR>
                      <a:noFill/>
                    </a:lnR>
                    <a:lnT>
                      <a:noFill/>
                    </a:lnT>
                    <a:lnB>
                      <a:noFill/>
                    </a:lnB>
                    <a:noFill/>
                  </a:tcPr>
                </a:tc>
                <a:tc>
                  <a:txBody>
                    <a:bodyPr/>
                    <a:lstStyle/>
                    <a:p>
                      <a:r>
                        <a:rPr lang="en-US" sz="1000" dirty="0">
                          <a:solidFill>
                            <a:schemeClr val="bg1"/>
                          </a:solidFill>
                        </a:rPr>
                        <a:t>16</a:t>
                      </a:r>
                    </a:p>
                  </a:txBody>
                  <a:tcPr marL="40035" marR="40035" marT="20017" marB="20017" anchor="ctr">
                    <a:lnL>
                      <a:noFill/>
                    </a:lnL>
                    <a:lnR>
                      <a:noFill/>
                    </a:lnR>
                    <a:lnT>
                      <a:noFill/>
                    </a:lnT>
                    <a:lnB>
                      <a:noFill/>
                    </a:lnB>
                    <a:noFill/>
                  </a:tcPr>
                </a:tc>
                <a:tc>
                  <a:txBody>
                    <a:bodyPr/>
                    <a:lstStyle/>
                    <a:p>
                      <a:r>
                        <a:rPr lang="en-US" sz="1000" dirty="0">
                          <a:solidFill>
                            <a:schemeClr val="bg1"/>
                          </a:solidFill>
                        </a:rPr>
                        <a:t>Moderate</a:t>
                      </a:r>
                    </a:p>
                  </a:txBody>
                  <a:tcPr marL="40035" marR="40035" marT="20017" marB="20017" anchor="ctr">
                    <a:lnL>
                      <a:noFill/>
                    </a:lnL>
                    <a:lnR>
                      <a:noFill/>
                    </a:lnR>
                    <a:lnT>
                      <a:noFill/>
                    </a:lnT>
                    <a:lnB>
                      <a:noFill/>
                    </a:lnB>
                    <a:noFill/>
                  </a:tcPr>
                </a:tc>
                <a:tc>
                  <a:txBody>
                    <a:bodyPr/>
                    <a:lstStyle/>
                    <a:p>
                      <a:r>
                        <a:rPr lang="en-US" sz="1000" dirty="0">
                          <a:solidFill>
                            <a:schemeClr val="bg1"/>
                          </a:solidFill>
                        </a:rPr>
                        <a:t>Residual connections prevent vanishing gradients, fast convergence</a:t>
                      </a:r>
                    </a:p>
                  </a:txBody>
                  <a:tcPr marL="40035" marR="40035" marT="20017" marB="20017" anchor="ctr">
                    <a:lnL>
                      <a:noFill/>
                    </a:lnL>
                    <a:lnR>
                      <a:noFill/>
                    </a:lnR>
                    <a:lnT>
                      <a:noFill/>
                    </a:lnT>
                    <a:lnB>
                      <a:noFill/>
                    </a:lnB>
                    <a:noFill/>
                  </a:tcPr>
                </a:tc>
                <a:tc>
                  <a:txBody>
                    <a:bodyPr/>
                    <a:lstStyle/>
                    <a:p>
                      <a:r>
                        <a:rPr lang="en-US" sz="1000" dirty="0">
                          <a:solidFill>
                            <a:schemeClr val="bg1"/>
                          </a:solidFill>
                        </a:rPr>
                        <a:t>May require more training time</a:t>
                      </a:r>
                    </a:p>
                  </a:txBody>
                  <a:tcPr marL="40035" marR="40035" marT="20017" marB="20017" anchor="ctr">
                    <a:lnL>
                      <a:noFill/>
                    </a:lnL>
                    <a:lnR>
                      <a:noFill/>
                    </a:lnR>
                    <a:lnT>
                      <a:noFill/>
                    </a:lnT>
                    <a:lnB>
                      <a:noFill/>
                    </a:lnB>
                    <a:noFill/>
                  </a:tcPr>
                </a:tc>
                <a:extLst>
                  <a:ext uri="{0D108BD9-81ED-4DB2-BD59-A6C34878D82A}">
                    <a16:rowId xmlns:a16="http://schemas.microsoft.com/office/drawing/2014/main" val="998997137"/>
                  </a:ext>
                </a:extLst>
              </a:tr>
              <a:tr h="604176">
                <a:tc>
                  <a:txBody>
                    <a:bodyPr/>
                    <a:lstStyle/>
                    <a:p>
                      <a:r>
                        <a:rPr lang="en-US" sz="1000" b="1">
                          <a:solidFill>
                            <a:schemeClr val="bg1"/>
                          </a:solidFill>
                        </a:rPr>
                        <a:t>EfficientNetB2</a:t>
                      </a:r>
                      <a:endParaRPr lang="en-US" sz="1000">
                        <a:solidFill>
                          <a:schemeClr val="bg1"/>
                        </a:solidFill>
                      </a:endParaRPr>
                    </a:p>
                  </a:txBody>
                  <a:tcPr marL="40035" marR="40035" marT="20017" marB="20017" anchor="ctr">
                    <a:lnL>
                      <a:noFill/>
                    </a:lnL>
                    <a:lnR>
                      <a:noFill/>
                    </a:lnR>
                    <a:lnT>
                      <a:noFill/>
                    </a:lnT>
                    <a:lnB>
                      <a:noFill/>
                    </a:lnB>
                    <a:noFill/>
                  </a:tcPr>
                </a:tc>
                <a:tc>
                  <a:txBody>
                    <a:bodyPr/>
                    <a:lstStyle/>
                    <a:p>
                      <a:r>
                        <a:rPr lang="en-US" sz="1000">
                          <a:solidFill>
                            <a:schemeClr val="bg1"/>
                          </a:solidFill>
                        </a:rPr>
                        <a:t>98%</a:t>
                      </a:r>
                    </a:p>
                  </a:txBody>
                  <a:tcPr marL="40035" marR="40035" marT="20017" marB="20017" anchor="ctr">
                    <a:lnL>
                      <a:noFill/>
                    </a:lnL>
                    <a:lnR>
                      <a:noFill/>
                    </a:lnR>
                    <a:lnT>
                      <a:noFill/>
                    </a:lnT>
                    <a:lnB>
                      <a:noFill/>
                    </a:lnB>
                    <a:noFill/>
                  </a:tcPr>
                </a:tc>
                <a:tc>
                  <a:txBody>
                    <a:bodyPr/>
                    <a:lstStyle/>
                    <a:p>
                      <a:r>
                        <a:rPr lang="en-US" sz="1000">
                          <a:solidFill>
                            <a:schemeClr val="bg1"/>
                          </a:solidFill>
                        </a:rPr>
                        <a:t>✅ Yes</a:t>
                      </a:r>
                    </a:p>
                  </a:txBody>
                  <a:tcPr marL="40035" marR="40035" marT="20017" marB="20017" anchor="ctr">
                    <a:lnL>
                      <a:noFill/>
                    </a:lnL>
                    <a:lnR>
                      <a:noFill/>
                    </a:lnR>
                    <a:lnT>
                      <a:noFill/>
                    </a:lnT>
                    <a:lnB>
                      <a:noFill/>
                    </a:lnB>
                    <a:noFill/>
                  </a:tcPr>
                </a:tc>
                <a:tc>
                  <a:txBody>
                    <a:bodyPr/>
                    <a:lstStyle/>
                    <a:p>
                      <a:r>
                        <a:rPr lang="en-US" sz="1000">
                          <a:solidFill>
                            <a:schemeClr val="bg1"/>
                          </a:solidFill>
                        </a:rPr>
                        <a:t>5</a:t>
                      </a:r>
                    </a:p>
                  </a:txBody>
                  <a:tcPr marL="40035" marR="40035" marT="20017" marB="20017" anchor="ctr">
                    <a:lnL>
                      <a:noFill/>
                    </a:lnL>
                    <a:lnR>
                      <a:noFill/>
                    </a:lnR>
                    <a:lnT>
                      <a:noFill/>
                    </a:lnT>
                    <a:lnB>
                      <a:noFill/>
                    </a:lnB>
                    <a:noFill/>
                  </a:tcPr>
                </a:tc>
                <a:tc>
                  <a:txBody>
                    <a:bodyPr/>
                    <a:lstStyle/>
                    <a:p>
                      <a:r>
                        <a:rPr lang="en-US" sz="1000" dirty="0">
                          <a:solidFill>
                            <a:schemeClr val="bg1"/>
                          </a:solidFill>
                        </a:rPr>
                        <a:t>Low</a:t>
                      </a:r>
                    </a:p>
                  </a:txBody>
                  <a:tcPr marL="40035" marR="40035" marT="20017" marB="20017" anchor="ctr">
                    <a:lnL>
                      <a:noFill/>
                    </a:lnL>
                    <a:lnR>
                      <a:noFill/>
                    </a:lnR>
                    <a:lnT>
                      <a:noFill/>
                    </a:lnT>
                    <a:lnB>
                      <a:noFill/>
                    </a:lnB>
                    <a:noFill/>
                  </a:tcPr>
                </a:tc>
                <a:tc>
                  <a:txBody>
                    <a:bodyPr/>
                    <a:lstStyle/>
                    <a:p>
                      <a:r>
                        <a:rPr lang="en-US" sz="1000">
                          <a:solidFill>
                            <a:schemeClr val="bg1"/>
                          </a:solidFill>
                        </a:rPr>
                        <a:t>Excellent trade-off between accuracy and efficiency, lightweight</a:t>
                      </a:r>
                    </a:p>
                  </a:txBody>
                  <a:tcPr marL="40035" marR="40035" marT="20017" marB="20017" anchor="ctr">
                    <a:lnL>
                      <a:noFill/>
                    </a:lnL>
                    <a:lnR>
                      <a:noFill/>
                    </a:lnR>
                    <a:lnT>
                      <a:noFill/>
                    </a:lnT>
                    <a:lnB>
                      <a:noFill/>
                    </a:lnB>
                    <a:noFill/>
                  </a:tcPr>
                </a:tc>
                <a:tc>
                  <a:txBody>
                    <a:bodyPr/>
                    <a:lstStyle/>
                    <a:p>
                      <a:r>
                        <a:rPr lang="en-US" sz="1000" dirty="0">
                          <a:solidFill>
                            <a:schemeClr val="bg1"/>
                          </a:solidFill>
                        </a:rPr>
                        <a:t>Needs GPU for optimal performance</a:t>
                      </a:r>
                    </a:p>
                  </a:txBody>
                  <a:tcPr marL="40035" marR="40035" marT="20017" marB="20017" anchor="ctr">
                    <a:lnL>
                      <a:noFill/>
                    </a:lnL>
                    <a:lnR>
                      <a:noFill/>
                    </a:lnR>
                    <a:lnT>
                      <a:noFill/>
                    </a:lnT>
                    <a:lnB>
                      <a:noFill/>
                    </a:lnB>
                    <a:noFill/>
                  </a:tcPr>
                </a:tc>
                <a:extLst>
                  <a:ext uri="{0D108BD9-81ED-4DB2-BD59-A6C34878D82A}">
                    <a16:rowId xmlns:a16="http://schemas.microsoft.com/office/drawing/2014/main" val="39549021"/>
                  </a:ext>
                </a:extLst>
              </a:tr>
              <a:tr h="701017">
                <a:tc>
                  <a:txBody>
                    <a:bodyPr/>
                    <a:lstStyle/>
                    <a:p>
                      <a:r>
                        <a:rPr lang="en-US" sz="1000" b="1">
                          <a:solidFill>
                            <a:schemeClr val="bg1"/>
                          </a:solidFill>
                        </a:rPr>
                        <a:t>DenseNet121</a:t>
                      </a:r>
                      <a:endParaRPr lang="en-US" sz="1000">
                        <a:solidFill>
                          <a:schemeClr val="bg1"/>
                        </a:solidFill>
                      </a:endParaRPr>
                    </a:p>
                  </a:txBody>
                  <a:tcPr marL="40035" marR="40035" marT="20017" marB="20017" anchor="ctr">
                    <a:lnL>
                      <a:noFill/>
                    </a:lnL>
                    <a:lnR>
                      <a:noFill/>
                    </a:lnR>
                    <a:lnT>
                      <a:noFill/>
                    </a:lnT>
                    <a:lnB>
                      <a:noFill/>
                    </a:lnB>
                    <a:noFill/>
                  </a:tcPr>
                </a:tc>
                <a:tc>
                  <a:txBody>
                    <a:bodyPr/>
                    <a:lstStyle/>
                    <a:p>
                      <a:r>
                        <a:rPr lang="en-US" sz="1000">
                          <a:solidFill>
                            <a:schemeClr val="bg1"/>
                          </a:solidFill>
                        </a:rPr>
                        <a:t>97%</a:t>
                      </a:r>
                    </a:p>
                  </a:txBody>
                  <a:tcPr marL="40035" marR="40035" marT="20017" marB="20017" anchor="ctr">
                    <a:lnL>
                      <a:noFill/>
                    </a:lnL>
                    <a:lnR>
                      <a:noFill/>
                    </a:lnR>
                    <a:lnT>
                      <a:noFill/>
                    </a:lnT>
                    <a:lnB>
                      <a:noFill/>
                    </a:lnB>
                    <a:noFill/>
                  </a:tcPr>
                </a:tc>
                <a:tc>
                  <a:txBody>
                    <a:bodyPr/>
                    <a:lstStyle/>
                    <a:p>
                      <a:r>
                        <a:rPr lang="en-US" sz="1000">
                          <a:solidFill>
                            <a:schemeClr val="bg1"/>
                          </a:solidFill>
                        </a:rPr>
                        <a:t>❌ No</a:t>
                      </a:r>
                    </a:p>
                  </a:txBody>
                  <a:tcPr marL="40035" marR="40035" marT="20017" marB="20017" anchor="ctr">
                    <a:lnL>
                      <a:noFill/>
                    </a:lnL>
                    <a:lnR>
                      <a:noFill/>
                    </a:lnR>
                    <a:lnT>
                      <a:noFill/>
                    </a:lnT>
                    <a:lnB>
                      <a:noFill/>
                    </a:lnB>
                    <a:noFill/>
                  </a:tcPr>
                </a:tc>
                <a:tc>
                  <a:txBody>
                    <a:bodyPr/>
                    <a:lstStyle/>
                    <a:p>
                      <a:r>
                        <a:rPr lang="en-US" sz="1000">
                          <a:solidFill>
                            <a:schemeClr val="bg1"/>
                          </a:solidFill>
                        </a:rPr>
                        <a:t>16</a:t>
                      </a:r>
                    </a:p>
                  </a:txBody>
                  <a:tcPr marL="40035" marR="40035" marT="20017" marB="20017" anchor="ctr">
                    <a:lnL>
                      <a:noFill/>
                    </a:lnL>
                    <a:lnR>
                      <a:noFill/>
                    </a:lnR>
                    <a:lnT>
                      <a:noFill/>
                    </a:lnT>
                    <a:lnB>
                      <a:noFill/>
                    </a:lnB>
                    <a:noFill/>
                  </a:tcPr>
                </a:tc>
                <a:tc>
                  <a:txBody>
                    <a:bodyPr/>
                    <a:lstStyle/>
                    <a:p>
                      <a:r>
                        <a:rPr lang="en-US" sz="1000">
                          <a:solidFill>
                            <a:schemeClr val="bg1"/>
                          </a:solidFill>
                        </a:rPr>
                        <a:t>High</a:t>
                      </a:r>
                    </a:p>
                  </a:txBody>
                  <a:tcPr marL="40035" marR="40035" marT="20017" marB="20017" anchor="ctr">
                    <a:lnL>
                      <a:noFill/>
                    </a:lnL>
                    <a:lnR>
                      <a:noFill/>
                    </a:lnR>
                    <a:lnT>
                      <a:noFill/>
                    </a:lnT>
                    <a:lnB>
                      <a:noFill/>
                    </a:lnB>
                    <a:noFill/>
                  </a:tcPr>
                </a:tc>
                <a:tc>
                  <a:txBody>
                    <a:bodyPr/>
                    <a:lstStyle/>
                    <a:p>
                      <a:r>
                        <a:rPr lang="en-US" sz="1000">
                          <a:solidFill>
                            <a:schemeClr val="bg1"/>
                          </a:solidFill>
                        </a:rPr>
                        <a:t>Feature reuse via dense connections, strong generalization</a:t>
                      </a:r>
                    </a:p>
                  </a:txBody>
                  <a:tcPr marL="40035" marR="40035" marT="20017" marB="20017" anchor="ctr">
                    <a:lnL>
                      <a:noFill/>
                    </a:lnL>
                    <a:lnR>
                      <a:noFill/>
                    </a:lnR>
                    <a:lnT>
                      <a:noFill/>
                    </a:lnT>
                    <a:lnB>
                      <a:noFill/>
                    </a:lnB>
                    <a:noFill/>
                  </a:tcPr>
                </a:tc>
                <a:tc>
                  <a:txBody>
                    <a:bodyPr/>
                    <a:lstStyle/>
                    <a:p>
                      <a:r>
                        <a:rPr lang="en-US" sz="1000">
                          <a:solidFill>
                            <a:schemeClr val="bg1"/>
                          </a:solidFill>
                        </a:rPr>
                        <a:t>Higher memory usage</a:t>
                      </a:r>
                    </a:p>
                  </a:txBody>
                  <a:tcPr marL="40035" marR="40035" marT="20017" marB="20017" anchor="ctr">
                    <a:lnL>
                      <a:noFill/>
                    </a:lnL>
                    <a:lnR>
                      <a:noFill/>
                    </a:lnR>
                    <a:lnT>
                      <a:noFill/>
                    </a:lnT>
                    <a:lnB>
                      <a:noFill/>
                    </a:lnB>
                    <a:noFill/>
                  </a:tcPr>
                </a:tc>
                <a:extLst>
                  <a:ext uri="{0D108BD9-81ED-4DB2-BD59-A6C34878D82A}">
                    <a16:rowId xmlns:a16="http://schemas.microsoft.com/office/drawing/2014/main" val="693263585"/>
                  </a:ext>
                </a:extLst>
              </a:tr>
              <a:tr h="507334">
                <a:tc>
                  <a:txBody>
                    <a:bodyPr/>
                    <a:lstStyle/>
                    <a:p>
                      <a:r>
                        <a:rPr lang="en-US" sz="1000" b="1">
                          <a:solidFill>
                            <a:schemeClr val="bg1"/>
                          </a:solidFill>
                        </a:rPr>
                        <a:t>VGG19</a:t>
                      </a:r>
                      <a:endParaRPr lang="en-US" sz="1000">
                        <a:solidFill>
                          <a:schemeClr val="bg1"/>
                        </a:solidFill>
                      </a:endParaRPr>
                    </a:p>
                  </a:txBody>
                  <a:tcPr marL="40035" marR="40035" marT="20017" marB="20017" anchor="ctr">
                    <a:lnL>
                      <a:noFill/>
                    </a:lnL>
                    <a:lnR>
                      <a:noFill/>
                    </a:lnR>
                    <a:lnT>
                      <a:noFill/>
                    </a:lnT>
                    <a:lnB>
                      <a:noFill/>
                    </a:lnB>
                    <a:noFill/>
                  </a:tcPr>
                </a:tc>
                <a:tc>
                  <a:txBody>
                    <a:bodyPr/>
                    <a:lstStyle/>
                    <a:p>
                      <a:r>
                        <a:rPr lang="en-US" sz="1000">
                          <a:solidFill>
                            <a:schemeClr val="bg1"/>
                          </a:solidFill>
                        </a:rPr>
                        <a:t>91%</a:t>
                      </a:r>
                    </a:p>
                  </a:txBody>
                  <a:tcPr marL="40035" marR="40035" marT="20017" marB="20017" anchor="ctr">
                    <a:lnL>
                      <a:noFill/>
                    </a:lnL>
                    <a:lnR>
                      <a:noFill/>
                    </a:lnR>
                    <a:lnT>
                      <a:noFill/>
                    </a:lnT>
                    <a:lnB>
                      <a:noFill/>
                    </a:lnB>
                    <a:noFill/>
                  </a:tcPr>
                </a:tc>
                <a:tc>
                  <a:txBody>
                    <a:bodyPr/>
                    <a:lstStyle/>
                    <a:p>
                      <a:r>
                        <a:rPr lang="en-US" sz="1000">
                          <a:solidFill>
                            <a:schemeClr val="bg1"/>
                          </a:solidFill>
                        </a:rPr>
                        <a:t>✅ Yes</a:t>
                      </a:r>
                    </a:p>
                  </a:txBody>
                  <a:tcPr marL="40035" marR="40035" marT="20017" marB="20017" anchor="ctr">
                    <a:lnL>
                      <a:noFill/>
                    </a:lnL>
                    <a:lnR>
                      <a:noFill/>
                    </a:lnR>
                    <a:lnT>
                      <a:noFill/>
                    </a:lnT>
                    <a:lnB>
                      <a:noFill/>
                    </a:lnB>
                    <a:noFill/>
                  </a:tcPr>
                </a:tc>
                <a:tc>
                  <a:txBody>
                    <a:bodyPr/>
                    <a:lstStyle/>
                    <a:p>
                      <a:r>
                        <a:rPr lang="en-US" sz="1000">
                          <a:solidFill>
                            <a:schemeClr val="bg1"/>
                          </a:solidFill>
                        </a:rPr>
                        <a:t>20</a:t>
                      </a:r>
                    </a:p>
                  </a:txBody>
                  <a:tcPr marL="40035" marR="40035" marT="20017" marB="20017" anchor="ctr">
                    <a:lnL>
                      <a:noFill/>
                    </a:lnL>
                    <a:lnR>
                      <a:noFill/>
                    </a:lnR>
                    <a:lnT>
                      <a:noFill/>
                    </a:lnT>
                    <a:lnB>
                      <a:noFill/>
                    </a:lnB>
                    <a:noFill/>
                  </a:tcPr>
                </a:tc>
                <a:tc>
                  <a:txBody>
                    <a:bodyPr/>
                    <a:lstStyle/>
                    <a:p>
                      <a:r>
                        <a:rPr lang="en-US" sz="1000">
                          <a:solidFill>
                            <a:schemeClr val="bg1"/>
                          </a:solidFill>
                        </a:rPr>
                        <a:t>Very High</a:t>
                      </a:r>
                    </a:p>
                  </a:txBody>
                  <a:tcPr marL="40035" marR="40035" marT="20017" marB="20017" anchor="ctr">
                    <a:lnL>
                      <a:noFill/>
                    </a:lnL>
                    <a:lnR>
                      <a:noFill/>
                    </a:lnR>
                    <a:lnT>
                      <a:noFill/>
                    </a:lnT>
                    <a:lnB>
                      <a:noFill/>
                    </a:lnB>
                    <a:noFill/>
                  </a:tcPr>
                </a:tc>
                <a:tc>
                  <a:txBody>
                    <a:bodyPr/>
                    <a:lstStyle/>
                    <a:p>
                      <a:r>
                        <a:rPr lang="en-US" sz="1000">
                          <a:solidFill>
                            <a:schemeClr val="bg1"/>
                          </a:solidFill>
                        </a:rPr>
                        <a:t>Simple and consistent architecture, fine feature extraction</a:t>
                      </a:r>
                    </a:p>
                  </a:txBody>
                  <a:tcPr marL="40035" marR="40035" marT="20017" marB="20017" anchor="ctr">
                    <a:lnL>
                      <a:noFill/>
                    </a:lnL>
                    <a:lnR>
                      <a:noFill/>
                    </a:lnR>
                    <a:lnT>
                      <a:noFill/>
                    </a:lnT>
                    <a:lnB>
                      <a:noFill/>
                    </a:lnB>
                    <a:noFill/>
                  </a:tcPr>
                </a:tc>
                <a:tc>
                  <a:txBody>
                    <a:bodyPr/>
                    <a:lstStyle/>
                    <a:p>
                      <a:r>
                        <a:rPr lang="en-US" sz="1000">
                          <a:solidFill>
                            <a:schemeClr val="bg1"/>
                          </a:solidFill>
                        </a:rPr>
                        <a:t>Overfitting risk, heavy model</a:t>
                      </a:r>
                    </a:p>
                  </a:txBody>
                  <a:tcPr marL="40035" marR="40035" marT="20017" marB="20017" anchor="ctr">
                    <a:lnL>
                      <a:noFill/>
                    </a:lnL>
                    <a:lnR>
                      <a:noFill/>
                    </a:lnR>
                    <a:lnT>
                      <a:noFill/>
                    </a:lnT>
                    <a:lnB>
                      <a:noFill/>
                    </a:lnB>
                    <a:noFill/>
                  </a:tcPr>
                </a:tc>
                <a:extLst>
                  <a:ext uri="{0D108BD9-81ED-4DB2-BD59-A6C34878D82A}">
                    <a16:rowId xmlns:a16="http://schemas.microsoft.com/office/drawing/2014/main" val="3294902633"/>
                  </a:ext>
                </a:extLst>
              </a:tr>
              <a:tr h="410493">
                <a:tc>
                  <a:txBody>
                    <a:bodyPr/>
                    <a:lstStyle/>
                    <a:p>
                      <a:r>
                        <a:rPr lang="en-US" sz="1000" b="1">
                          <a:solidFill>
                            <a:schemeClr val="bg1"/>
                          </a:solidFill>
                        </a:rPr>
                        <a:t>VGG16</a:t>
                      </a:r>
                      <a:endParaRPr lang="en-US" sz="1000">
                        <a:solidFill>
                          <a:schemeClr val="bg1"/>
                        </a:solidFill>
                      </a:endParaRPr>
                    </a:p>
                  </a:txBody>
                  <a:tcPr marL="40035" marR="40035" marT="20017" marB="20017" anchor="ctr">
                    <a:lnL>
                      <a:noFill/>
                    </a:lnL>
                    <a:lnR>
                      <a:noFill/>
                    </a:lnR>
                    <a:lnT>
                      <a:noFill/>
                    </a:lnT>
                    <a:lnB>
                      <a:noFill/>
                    </a:lnB>
                    <a:noFill/>
                  </a:tcPr>
                </a:tc>
                <a:tc>
                  <a:txBody>
                    <a:bodyPr/>
                    <a:lstStyle/>
                    <a:p>
                      <a:r>
                        <a:rPr lang="en-US" sz="1000">
                          <a:solidFill>
                            <a:schemeClr val="bg1"/>
                          </a:solidFill>
                        </a:rPr>
                        <a:t>69%</a:t>
                      </a:r>
                    </a:p>
                  </a:txBody>
                  <a:tcPr marL="40035" marR="40035" marT="20017" marB="20017" anchor="ctr">
                    <a:lnL>
                      <a:noFill/>
                    </a:lnL>
                    <a:lnR>
                      <a:noFill/>
                    </a:lnR>
                    <a:lnT>
                      <a:noFill/>
                    </a:lnT>
                    <a:lnB>
                      <a:noFill/>
                    </a:lnB>
                    <a:noFill/>
                  </a:tcPr>
                </a:tc>
                <a:tc>
                  <a:txBody>
                    <a:bodyPr/>
                    <a:lstStyle/>
                    <a:p>
                      <a:r>
                        <a:rPr lang="en-US" sz="1000">
                          <a:solidFill>
                            <a:schemeClr val="bg1"/>
                          </a:solidFill>
                        </a:rPr>
                        <a:t>✅ Yes</a:t>
                      </a:r>
                    </a:p>
                  </a:txBody>
                  <a:tcPr marL="40035" marR="40035" marT="20017" marB="20017" anchor="ctr">
                    <a:lnL>
                      <a:noFill/>
                    </a:lnL>
                    <a:lnR>
                      <a:noFill/>
                    </a:lnR>
                    <a:lnT>
                      <a:noFill/>
                    </a:lnT>
                    <a:lnB>
                      <a:noFill/>
                    </a:lnB>
                    <a:noFill/>
                  </a:tcPr>
                </a:tc>
                <a:tc>
                  <a:txBody>
                    <a:bodyPr/>
                    <a:lstStyle/>
                    <a:p>
                      <a:r>
                        <a:rPr lang="en-US" sz="1000" dirty="0">
                          <a:solidFill>
                            <a:schemeClr val="bg1"/>
                          </a:solidFill>
                        </a:rPr>
                        <a:t>10</a:t>
                      </a:r>
                    </a:p>
                  </a:txBody>
                  <a:tcPr marL="40035" marR="40035" marT="20017" marB="20017" anchor="ctr">
                    <a:lnL>
                      <a:noFill/>
                    </a:lnL>
                    <a:lnR>
                      <a:noFill/>
                    </a:lnR>
                    <a:lnT>
                      <a:noFill/>
                    </a:lnT>
                    <a:lnB>
                      <a:noFill/>
                    </a:lnB>
                    <a:noFill/>
                  </a:tcPr>
                </a:tc>
                <a:tc>
                  <a:txBody>
                    <a:bodyPr/>
                    <a:lstStyle/>
                    <a:p>
                      <a:r>
                        <a:rPr lang="en-US" sz="1000">
                          <a:solidFill>
                            <a:schemeClr val="bg1"/>
                          </a:solidFill>
                        </a:rPr>
                        <a:t>Very High</a:t>
                      </a:r>
                    </a:p>
                  </a:txBody>
                  <a:tcPr marL="40035" marR="40035" marT="20017" marB="20017" anchor="ctr">
                    <a:lnL>
                      <a:noFill/>
                    </a:lnL>
                    <a:lnR>
                      <a:noFill/>
                    </a:lnR>
                    <a:lnT>
                      <a:noFill/>
                    </a:lnT>
                    <a:lnB>
                      <a:noFill/>
                    </a:lnB>
                    <a:noFill/>
                  </a:tcPr>
                </a:tc>
                <a:tc>
                  <a:txBody>
                    <a:bodyPr/>
                    <a:lstStyle/>
                    <a:p>
                      <a:r>
                        <a:rPr lang="en-US" sz="1000">
                          <a:solidFill>
                            <a:schemeClr val="bg1"/>
                          </a:solidFill>
                        </a:rPr>
                        <a:t>Standard baseline model, easy to implement</a:t>
                      </a:r>
                    </a:p>
                  </a:txBody>
                  <a:tcPr marL="40035" marR="40035" marT="20017" marB="20017" anchor="ctr">
                    <a:lnL>
                      <a:noFill/>
                    </a:lnL>
                    <a:lnR>
                      <a:noFill/>
                    </a:lnR>
                    <a:lnT>
                      <a:noFill/>
                    </a:lnT>
                    <a:lnB>
                      <a:noFill/>
                    </a:lnB>
                    <a:noFill/>
                  </a:tcPr>
                </a:tc>
                <a:tc>
                  <a:txBody>
                    <a:bodyPr/>
                    <a:lstStyle/>
                    <a:p>
                      <a:r>
                        <a:rPr lang="en-US" sz="1000" dirty="0">
                          <a:solidFill>
                            <a:schemeClr val="bg1"/>
                          </a:solidFill>
                        </a:rPr>
                        <a:t>Overfits on small/imbalanced data</a:t>
                      </a:r>
                    </a:p>
                  </a:txBody>
                  <a:tcPr marL="40035" marR="40035" marT="20017" marB="20017" anchor="ctr">
                    <a:lnL>
                      <a:noFill/>
                    </a:lnL>
                    <a:lnR>
                      <a:noFill/>
                    </a:lnR>
                    <a:lnT>
                      <a:noFill/>
                    </a:lnT>
                    <a:lnB>
                      <a:noFill/>
                    </a:lnB>
                    <a:noFill/>
                  </a:tcPr>
                </a:tc>
                <a:extLst>
                  <a:ext uri="{0D108BD9-81ED-4DB2-BD59-A6C34878D82A}">
                    <a16:rowId xmlns:a16="http://schemas.microsoft.com/office/drawing/2014/main" val="852449352"/>
                  </a:ext>
                </a:extLst>
              </a:tr>
            </a:tbl>
          </a:graphicData>
        </a:graphic>
      </p:graphicFrame>
    </p:spTree>
    <p:extLst>
      <p:ext uri="{BB962C8B-B14F-4D97-AF65-F5344CB8AC3E}">
        <p14:creationId xmlns:p14="http://schemas.microsoft.com/office/powerpoint/2010/main" val="1835276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67"/>
          <p:cNvSpPr/>
          <p:nvPr/>
        </p:nvSpPr>
        <p:spPr>
          <a:xfrm>
            <a:off x="941900" y="1196282"/>
            <a:ext cx="501889" cy="385011"/>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a:xfrm>
            <a:off x="1443789" y="526887"/>
            <a:ext cx="4319100" cy="1723800"/>
          </a:xfrm>
        </p:spPr>
        <p:txBody>
          <a:bodyPr/>
          <a:lstStyle/>
          <a:p>
            <a:r>
              <a:rPr lang="en-US" sz="2000" dirty="0"/>
              <a:t>Future work directions</a:t>
            </a:r>
          </a:p>
        </p:txBody>
      </p:sp>
      <p:sp>
        <p:nvSpPr>
          <p:cNvPr id="3" name="Rectangle 1"/>
          <p:cNvSpPr>
            <a:spLocks noGrp="1" noChangeArrowheads="1"/>
          </p:cNvSpPr>
          <p:nvPr>
            <p:ph type="subTitle" idx="1"/>
          </p:nvPr>
        </p:nvSpPr>
        <p:spPr bwMode="auto">
          <a:xfrm>
            <a:off x="1069975" y="1834694"/>
            <a:ext cx="665118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a:ln>
                  <a:noFill/>
                </a:ln>
                <a:solidFill>
                  <a:schemeClr val="bg1"/>
                </a:solidFill>
                <a:effectLst/>
                <a:latin typeface="Arial" panose="020B0604020202020204" pitchFamily="34" charset="0"/>
              </a:rPr>
              <a:t>Integrate the model into clinical decision support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a:ln>
                  <a:noFill/>
                </a:ln>
                <a:solidFill>
                  <a:schemeClr val="bg1"/>
                </a:solidFill>
                <a:effectLst/>
                <a:latin typeface="Arial" panose="020B0604020202020204" pitchFamily="34" charset="0"/>
              </a:rPr>
              <a:t>Expand and diversify the dataset for better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a:ln>
                  <a:noFill/>
                </a:ln>
                <a:solidFill>
                  <a:schemeClr val="bg1"/>
                </a:solidFill>
                <a:effectLst/>
                <a:latin typeface="Arial" panose="020B0604020202020204" pitchFamily="34" charset="0"/>
              </a:rPr>
              <a:t>Utilize 3D MRI scans for more detailed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a:ln>
                  <a:noFill/>
                </a:ln>
                <a:solidFill>
                  <a:schemeClr val="bg1"/>
                </a:solidFill>
                <a:effectLst/>
                <a:latin typeface="Arial" panose="020B0604020202020204" pitchFamily="34" charset="0"/>
              </a:rPr>
              <a:t>Add tumor localization (segmentation) capabilities.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a:ln>
                  <a:noFill/>
                </a:ln>
                <a:solidFill>
                  <a:schemeClr val="bg1"/>
                </a:solidFill>
                <a:effectLst/>
                <a:latin typeface="Arial" panose="020B0604020202020204" pitchFamily="34" charset="0"/>
              </a:rPr>
              <a:t>Enhance classification of different tumor types.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a:ln>
                  <a:noFill/>
                </a:ln>
                <a:solidFill>
                  <a:schemeClr val="bg1"/>
                </a:solidFill>
                <a:effectLst/>
                <a:latin typeface="Arial" panose="020B0604020202020204" pitchFamily="34" charset="0"/>
              </a:rPr>
              <a:t>Apply explainable AI to interpret model decisions.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a:ln>
                  <a:noFill/>
                </a:ln>
                <a:solidFill>
                  <a:schemeClr val="bg1"/>
                </a:solidFill>
                <a:effectLst/>
                <a:latin typeface="Arial" panose="020B0604020202020204" pitchFamily="34" charset="0"/>
              </a:rPr>
              <a:t>Develop lightweight versions for mobile and cloud deployment.</a:t>
            </a:r>
          </a:p>
        </p:txBody>
      </p:sp>
    </p:spTree>
    <p:extLst>
      <p:ext uri="{BB962C8B-B14F-4D97-AF65-F5344CB8AC3E}">
        <p14:creationId xmlns:p14="http://schemas.microsoft.com/office/powerpoint/2010/main" val="3368187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67"/>
          <p:cNvSpPr/>
          <p:nvPr/>
        </p:nvSpPr>
        <p:spPr>
          <a:xfrm>
            <a:off x="941900" y="1196282"/>
            <a:ext cx="501889" cy="385011"/>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7"/>
          <p:cNvSpPr txBox="1">
            <a:spLocks noGrp="1"/>
          </p:cNvSpPr>
          <p:nvPr>
            <p:ph type="subTitle" idx="1"/>
          </p:nvPr>
        </p:nvSpPr>
        <p:spPr>
          <a:xfrm>
            <a:off x="1069839" y="1651483"/>
            <a:ext cx="7338516" cy="2398003"/>
          </a:xfrm>
          <a:prstGeom prst="rect">
            <a:avLst/>
          </a:prstGeom>
        </p:spPr>
        <p:txBody>
          <a:bodyPr spcFirstLastPara="1" wrap="square" lIns="91425" tIns="91425" rIns="91425" bIns="91425" anchor="t" anchorCtr="0">
            <a:noAutofit/>
          </a:bodyPr>
          <a:lstStyle/>
          <a:p>
            <a:pPr marL="0" lvl="0" indent="0"/>
            <a:endParaRPr lang="en-US" sz="1400" b="1" dirty="0"/>
          </a:p>
        </p:txBody>
      </p:sp>
      <p:sp>
        <p:nvSpPr>
          <p:cNvPr id="2" name="Title 1"/>
          <p:cNvSpPr>
            <a:spLocks noGrp="1"/>
          </p:cNvSpPr>
          <p:nvPr>
            <p:ph type="title"/>
          </p:nvPr>
        </p:nvSpPr>
        <p:spPr>
          <a:xfrm>
            <a:off x="1443789" y="526887"/>
            <a:ext cx="4319100" cy="1723800"/>
          </a:xfrm>
        </p:spPr>
        <p:txBody>
          <a:bodyPr/>
          <a:lstStyle/>
          <a:p>
            <a:r>
              <a:rPr lang="en-US" sz="2000" dirty="0"/>
              <a:t>5. GUI Demo</a:t>
            </a:r>
          </a:p>
        </p:txBody>
      </p:sp>
    </p:spTree>
    <p:extLst>
      <p:ext uri="{BB962C8B-B14F-4D97-AF65-F5344CB8AC3E}">
        <p14:creationId xmlns:p14="http://schemas.microsoft.com/office/powerpoint/2010/main" val="2058810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67"/>
          <p:cNvSpPr/>
          <p:nvPr/>
        </p:nvSpPr>
        <p:spPr>
          <a:xfrm>
            <a:off x="941900" y="1196282"/>
            <a:ext cx="501889" cy="385011"/>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a:xfrm>
            <a:off x="1443789" y="526887"/>
            <a:ext cx="4319100" cy="1723800"/>
          </a:xfrm>
        </p:spPr>
        <p:txBody>
          <a:bodyPr/>
          <a:lstStyle/>
          <a:p>
            <a:r>
              <a:rPr lang="en-US" sz="2000" dirty="0"/>
              <a:t>Conclusion</a:t>
            </a:r>
          </a:p>
        </p:txBody>
      </p:sp>
      <p:sp>
        <p:nvSpPr>
          <p:cNvPr id="6" name="Rectangle 3"/>
          <p:cNvSpPr>
            <a:spLocks noChangeArrowheads="1"/>
          </p:cNvSpPr>
          <p:nvPr/>
        </p:nvSpPr>
        <p:spPr bwMode="auto">
          <a:xfrm>
            <a:off x="3151846" y="-119222"/>
            <a:ext cx="2561436" cy="45719"/>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178667" y="1796697"/>
            <a:ext cx="650779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Arial" panose="020B0604020202020204" pitchFamily="34" charset="0"/>
              </a:rPr>
              <a:t>In this project, we implemented and evaluated several CNN architectures to detect and classify brain tumors from MRI scans. The models used were EfficientNetB2, VGG16, VGG19, ResNet18, and DenseNet121. The dataset included 7,023 MRI images categorized into four types: </a:t>
            </a:r>
            <a:r>
              <a:rPr kumimoji="0" lang="en-US" b="0" i="0" u="none" strike="noStrike" cap="none" normalizeH="0" baseline="0" dirty="0" err="1">
                <a:ln>
                  <a:noFill/>
                </a:ln>
                <a:solidFill>
                  <a:schemeClr val="bg1"/>
                </a:solidFill>
                <a:effectLst/>
                <a:latin typeface="Arial" panose="020B0604020202020204" pitchFamily="34" charset="0"/>
              </a:rPr>
              <a:t>glioma</a:t>
            </a:r>
            <a:r>
              <a:rPr kumimoji="0" lang="en-US" b="0" i="0" u="none" strike="noStrike" cap="none" normalizeH="0" baseline="0" dirty="0">
                <a:ln>
                  <a:noFill/>
                </a:ln>
                <a:solidFill>
                  <a:schemeClr val="bg1"/>
                </a:solidFill>
                <a:effectLst/>
                <a:latin typeface="Arial" panose="020B0604020202020204" pitchFamily="34" charset="0"/>
              </a:rPr>
              <a:t>, meningioma, pituitary tumor, and no tumor. After preprocessing the data (resizing, normalization, and augmentation), the models were trained and tested. ResNet18 and EfficientNetB2 achieved the highest accuracy of 98%, followed by DenseNet121 with 97%, VGG19 with 91%, and VGG16 with 69%. The results confirm the effectiveness of modern CNN architectures in achieving high performance in brain tumor classification tasks.</a:t>
            </a:r>
          </a:p>
        </p:txBody>
      </p:sp>
    </p:spTree>
    <p:extLst>
      <p:ext uri="{BB962C8B-B14F-4D97-AF65-F5344CB8AC3E}">
        <p14:creationId xmlns:p14="http://schemas.microsoft.com/office/powerpoint/2010/main" val="4204984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63"/>
          <p:cNvSpPr/>
          <p:nvPr/>
        </p:nvSpPr>
        <p:spPr>
          <a:xfrm>
            <a:off x="257800" y="121777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63"/>
          <p:cNvSpPr/>
          <p:nvPr/>
        </p:nvSpPr>
        <p:spPr>
          <a:xfrm>
            <a:off x="1212025" y="3289663"/>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63"/>
          <p:cNvSpPr/>
          <p:nvPr/>
        </p:nvSpPr>
        <p:spPr>
          <a:xfrm>
            <a:off x="4849500" y="1968588"/>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63"/>
          <p:cNvSpPr/>
          <p:nvPr/>
        </p:nvSpPr>
        <p:spPr>
          <a:xfrm>
            <a:off x="4849500" y="3289663"/>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63"/>
          <p:cNvSpPr/>
          <p:nvPr/>
        </p:nvSpPr>
        <p:spPr>
          <a:xfrm>
            <a:off x="1212025" y="1968588"/>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63"/>
          <p:cNvSpPr txBox="1">
            <a:spLocks noGrp="1"/>
          </p:cNvSpPr>
          <p:nvPr>
            <p:ph type="title" idx="15"/>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Agenda </a:t>
            </a:r>
            <a:endParaRPr dirty="0"/>
          </a:p>
        </p:txBody>
      </p:sp>
      <p:sp>
        <p:nvSpPr>
          <p:cNvPr id="623" name="Google Shape;623;p63"/>
          <p:cNvSpPr txBox="1">
            <a:spLocks noGrp="1"/>
          </p:cNvSpPr>
          <p:nvPr>
            <p:ph type="title"/>
          </p:nvPr>
        </p:nvSpPr>
        <p:spPr>
          <a:xfrm>
            <a:off x="2115300" y="1852463"/>
            <a:ext cx="2179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Problems</a:t>
            </a:r>
            <a:endParaRPr/>
          </a:p>
        </p:txBody>
      </p:sp>
      <p:sp>
        <p:nvSpPr>
          <p:cNvPr id="624" name="Google Shape;624;p63"/>
          <p:cNvSpPr txBox="1">
            <a:spLocks noGrp="1"/>
          </p:cNvSpPr>
          <p:nvPr>
            <p:ph type="subTitle" idx="1"/>
          </p:nvPr>
        </p:nvSpPr>
        <p:spPr>
          <a:xfrm>
            <a:off x="2115300" y="2340710"/>
            <a:ext cx="21792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describe the topic of the section here</a:t>
            </a:r>
            <a:endParaRPr/>
          </a:p>
        </p:txBody>
      </p:sp>
      <p:sp>
        <p:nvSpPr>
          <p:cNvPr id="625" name="Google Shape;625;p63"/>
          <p:cNvSpPr txBox="1">
            <a:spLocks noGrp="1"/>
          </p:cNvSpPr>
          <p:nvPr>
            <p:ph type="title" idx="2"/>
          </p:nvPr>
        </p:nvSpPr>
        <p:spPr>
          <a:xfrm>
            <a:off x="2115300" y="3155643"/>
            <a:ext cx="2179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Competition</a:t>
            </a:r>
            <a:endParaRPr/>
          </a:p>
        </p:txBody>
      </p:sp>
      <p:sp>
        <p:nvSpPr>
          <p:cNvPr id="626" name="Google Shape;626;p63"/>
          <p:cNvSpPr txBox="1">
            <a:spLocks noGrp="1"/>
          </p:cNvSpPr>
          <p:nvPr>
            <p:ph type="subTitle" idx="3"/>
          </p:nvPr>
        </p:nvSpPr>
        <p:spPr>
          <a:xfrm>
            <a:off x="2115300" y="3643890"/>
            <a:ext cx="21792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describe the topic of the section here</a:t>
            </a:r>
            <a:endParaRPr/>
          </a:p>
        </p:txBody>
      </p:sp>
      <p:sp>
        <p:nvSpPr>
          <p:cNvPr id="627" name="Google Shape;627;p63"/>
          <p:cNvSpPr txBox="1">
            <a:spLocks noGrp="1"/>
          </p:cNvSpPr>
          <p:nvPr>
            <p:ph type="title" idx="4"/>
          </p:nvPr>
        </p:nvSpPr>
        <p:spPr>
          <a:xfrm>
            <a:off x="5752775" y="1852463"/>
            <a:ext cx="2179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product</a:t>
            </a:r>
            <a:endParaRPr/>
          </a:p>
        </p:txBody>
      </p:sp>
      <p:sp>
        <p:nvSpPr>
          <p:cNvPr id="628" name="Google Shape;628;p63"/>
          <p:cNvSpPr txBox="1">
            <a:spLocks noGrp="1"/>
          </p:cNvSpPr>
          <p:nvPr>
            <p:ph type="subTitle" idx="5"/>
          </p:nvPr>
        </p:nvSpPr>
        <p:spPr>
          <a:xfrm>
            <a:off x="5752775" y="2340710"/>
            <a:ext cx="21792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describe the topic of the section here</a:t>
            </a:r>
            <a:endParaRPr/>
          </a:p>
        </p:txBody>
      </p:sp>
      <p:sp>
        <p:nvSpPr>
          <p:cNvPr id="629" name="Google Shape;629;p63"/>
          <p:cNvSpPr txBox="1">
            <a:spLocks noGrp="1"/>
          </p:cNvSpPr>
          <p:nvPr>
            <p:ph type="title" idx="6"/>
          </p:nvPr>
        </p:nvSpPr>
        <p:spPr>
          <a:xfrm>
            <a:off x="5752779" y="3155643"/>
            <a:ext cx="2179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Innovation</a:t>
            </a:r>
            <a:endParaRPr/>
          </a:p>
        </p:txBody>
      </p:sp>
      <p:sp>
        <p:nvSpPr>
          <p:cNvPr id="630" name="Google Shape;630;p63"/>
          <p:cNvSpPr txBox="1">
            <a:spLocks noGrp="1"/>
          </p:cNvSpPr>
          <p:nvPr>
            <p:ph type="subTitle" idx="7"/>
          </p:nvPr>
        </p:nvSpPr>
        <p:spPr>
          <a:xfrm>
            <a:off x="5752775" y="3643890"/>
            <a:ext cx="21792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describe the topic of the section here</a:t>
            </a:r>
            <a:endParaRPr/>
          </a:p>
        </p:txBody>
      </p:sp>
      <p:sp>
        <p:nvSpPr>
          <p:cNvPr id="631" name="Google Shape;631;p63"/>
          <p:cNvSpPr txBox="1">
            <a:spLocks noGrp="1"/>
          </p:cNvSpPr>
          <p:nvPr>
            <p:ph type="title" idx="8"/>
          </p:nvPr>
        </p:nvSpPr>
        <p:spPr>
          <a:xfrm>
            <a:off x="1212025" y="2135238"/>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32" name="Google Shape;632;p63"/>
          <p:cNvSpPr txBox="1">
            <a:spLocks noGrp="1"/>
          </p:cNvSpPr>
          <p:nvPr>
            <p:ph type="title" idx="9"/>
          </p:nvPr>
        </p:nvSpPr>
        <p:spPr>
          <a:xfrm>
            <a:off x="1212025" y="3456313"/>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33" name="Google Shape;633;p63"/>
          <p:cNvSpPr txBox="1">
            <a:spLocks noGrp="1"/>
          </p:cNvSpPr>
          <p:nvPr>
            <p:ph type="title" idx="13"/>
          </p:nvPr>
        </p:nvSpPr>
        <p:spPr>
          <a:xfrm>
            <a:off x="4849500" y="2135238"/>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34" name="Google Shape;634;p63"/>
          <p:cNvSpPr txBox="1">
            <a:spLocks noGrp="1"/>
          </p:cNvSpPr>
          <p:nvPr>
            <p:ph type="title" idx="14"/>
          </p:nvPr>
        </p:nvSpPr>
        <p:spPr>
          <a:xfrm>
            <a:off x="4849500" y="3456313"/>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635" name="Google Shape;635;p63"/>
          <p:cNvGrpSpPr/>
          <p:nvPr/>
        </p:nvGrpSpPr>
        <p:grpSpPr>
          <a:xfrm rot="5400000" flipH="1">
            <a:off x="7772276" y="3210773"/>
            <a:ext cx="2029024" cy="1088542"/>
            <a:chOff x="773350" y="518000"/>
            <a:chExt cx="2757950" cy="1479600"/>
          </a:xfrm>
        </p:grpSpPr>
        <p:sp>
          <p:nvSpPr>
            <p:cNvPr id="636" name="Google Shape;636;p63"/>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3"/>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3"/>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39" name="Google Shape;639;p63"/>
          <p:cNvPicPr preferRelativeResize="0"/>
          <p:nvPr/>
        </p:nvPicPr>
        <p:blipFill>
          <a:blip r:embed="rId3">
            <a:alphaModFix/>
          </a:blip>
          <a:stretch>
            <a:fillRect/>
          </a:stretch>
        </p:blipFill>
        <p:spPr>
          <a:xfrm>
            <a:off x="-129458" y="0"/>
            <a:ext cx="2441750" cy="1479701"/>
          </a:xfrm>
          <a:prstGeom prst="rect">
            <a:avLst/>
          </a:prstGeom>
          <a:noFill/>
          <a:ln>
            <a:noFill/>
          </a:ln>
        </p:spPr>
      </p:pic>
      <p:grpSp>
        <p:nvGrpSpPr>
          <p:cNvPr id="640" name="Google Shape;640;p63"/>
          <p:cNvGrpSpPr/>
          <p:nvPr/>
        </p:nvGrpSpPr>
        <p:grpSpPr>
          <a:xfrm flipH="1">
            <a:off x="191" y="4320418"/>
            <a:ext cx="2598996" cy="484774"/>
            <a:chOff x="1298650" y="3255600"/>
            <a:chExt cx="3427850" cy="639375"/>
          </a:xfrm>
        </p:grpSpPr>
        <p:sp>
          <p:nvSpPr>
            <p:cNvPr id="641" name="Google Shape;641;p63"/>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63"/>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63"/>
          <p:cNvGrpSpPr/>
          <p:nvPr/>
        </p:nvGrpSpPr>
        <p:grpSpPr>
          <a:xfrm rot="10800000" flipH="1">
            <a:off x="6545016" y="1175943"/>
            <a:ext cx="2598996" cy="484774"/>
            <a:chOff x="1298650" y="3255600"/>
            <a:chExt cx="3427850" cy="639375"/>
          </a:xfrm>
        </p:grpSpPr>
        <p:sp>
          <p:nvSpPr>
            <p:cNvPr id="644" name="Google Shape;644;p63"/>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63"/>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63"/>
          <p:cNvGrpSpPr/>
          <p:nvPr/>
        </p:nvGrpSpPr>
        <p:grpSpPr>
          <a:xfrm>
            <a:off x="3990152" y="1386354"/>
            <a:ext cx="1163678" cy="63948"/>
            <a:chOff x="3779200" y="1371600"/>
            <a:chExt cx="1992600" cy="109500"/>
          </a:xfrm>
        </p:grpSpPr>
        <p:sp>
          <p:nvSpPr>
            <p:cNvPr id="647" name="Google Shape;647;p63"/>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3"/>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3"/>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63"/>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3"/>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63"/>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66"/>
          <p:cNvSpPr/>
          <p:nvPr/>
        </p:nvSpPr>
        <p:spPr>
          <a:xfrm>
            <a:off x="1426038" y="784050"/>
            <a:ext cx="6291900" cy="3575400"/>
          </a:xfrm>
          <a:prstGeom prst="snip2DiagRect">
            <a:avLst>
              <a:gd name="adj1" fmla="val 0"/>
              <a:gd name="adj2" fmla="val 22249"/>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66"/>
          <p:cNvGrpSpPr/>
          <p:nvPr/>
        </p:nvGrpSpPr>
        <p:grpSpPr>
          <a:xfrm>
            <a:off x="7086635" y="919407"/>
            <a:ext cx="943732" cy="306757"/>
            <a:chOff x="7827710" y="4530982"/>
            <a:chExt cx="943732" cy="306757"/>
          </a:xfrm>
        </p:grpSpPr>
        <p:grpSp>
          <p:nvGrpSpPr>
            <p:cNvPr id="702" name="Google Shape;702;p66"/>
            <p:cNvGrpSpPr/>
            <p:nvPr/>
          </p:nvGrpSpPr>
          <p:grpSpPr>
            <a:xfrm>
              <a:off x="7827710" y="4530982"/>
              <a:ext cx="943732" cy="63948"/>
              <a:chOff x="3779200" y="1371600"/>
              <a:chExt cx="1615980" cy="109500"/>
            </a:xfrm>
          </p:grpSpPr>
          <p:sp>
            <p:nvSpPr>
              <p:cNvPr id="703" name="Google Shape;703;p66"/>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66"/>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66"/>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66"/>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66"/>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66"/>
            <p:cNvGrpSpPr/>
            <p:nvPr/>
          </p:nvGrpSpPr>
          <p:grpSpPr>
            <a:xfrm>
              <a:off x="7827710" y="4773790"/>
              <a:ext cx="943732" cy="63948"/>
              <a:chOff x="3779200" y="1371600"/>
              <a:chExt cx="1615980" cy="109500"/>
            </a:xfrm>
          </p:grpSpPr>
          <p:sp>
            <p:nvSpPr>
              <p:cNvPr id="709" name="Google Shape;709;p66"/>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66"/>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66"/>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66"/>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6"/>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4" name="Google Shape;714;p66"/>
          <p:cNvGrpSpPr/>
          <p:nvPr/>
        </p:nvGrpSpPr>
        <p:grpSpPr>
          <a:xfrm rot="10800000" flipH="1">
            <a:off x="1426041" y="994595"/>
            <a:ext cx="2125761" cy="273605"/>
            <a:chOff x="198225" y="4390550"/>
            <a:chExt cx="3765075" cy="484600"/>
          </a:xfrm>
        </p:grpSpPr>
        <p:sp>
          <p:nvSpPr>
            <p:cNvPr id="715" name="Google Shape;715;p66"/>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6"/>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7" name="Google Shape;717;p66"/>
          <p:cNvSpPr txBox="1">
            <a:spLocks noGrp="1"/>
          </p:cNvSpPr>
          <p:nvPr>
            <p:ph type="title"/>
          </p:nvPr>
        </p:nvSpPr>
        <p:spPr>
          <a:xfrm>
            <a:off x="2210361" y="1113213"/>
            <a:ext cx="4580400" cy="73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Dataset Discreption</a:t>
            </a:r>
            <a:endParaRPr sz="3600" dirty="0"/>
          </a:p>
        </p:txBody>
      </p:sp>
      <p:sp>
        <p:nvSpPr>
          <p:cNvPr id="718" name="Google Shape;718;p66"/>
          <p:cNvSpPr txBox="1">
            <a:spLocks noGrp="1"/>
          </p:cNvSpPr>
          <p:nvPr>
            <p:ph type="subTitle" idx="1"/>
          </p:nvPr>
        </p:nvSpPr>
        <p:spPr>
          <a:xfrm>
            <a:off x="1693936" y="1473781"/>
            <a:ext cx="5900737" cy="1628400"/>
          </a:xfrm>
          <a:prstGeom prst="rect">
            <a:avLst/>
          </a:prstGeom>
        </p:spPr>
        <p:txBody>
          <a:bodyPr spcFirstLastPara="1" wrap="square" lIns="91425" tIns="91425" rIns="91425" bIns="91425" anchor="t" anchorCtr="0">
            <a:noAutofit/>
          </a:bodyPr>
          <a:lstStyle/>
          <a:p>
            <a:endParaRPr lang="en-US" sz="1050" dirty="0"/>
          </a:p>
          <a:p>
            <a:pPr marL="228600" indent="-228600">
              <a:lnSpc>
                <a:spcPct val="150000"/>
              </a:lnSpc>
              <a:buFont typeface="+mj-lt"/>
              <a:buAutoNum type="arabicPeriod"/>
            </a:pPr>
            <a:r>
              <a:rPr lang="en-US" sz="1000" dirty="0"/>
              <a:t>The brain tumor MRI dataset is compiled from three main sources: </a:t>
            </a:r>
            <a:r>
              <a:rPr lang="en-US" sz="1000" dirty="0" err="1"/>
              <a:t>Figshare</a:t>
            </a:r>
            <a:r>
              <a:rPr lang="en-US" sz="1000" dirty="0"/>
              <a:t>, SARTAJ, and Br35H.</a:t>
            </a:r>
          </a:p>
          <a:p>
            <a:pPr marL="228600" indent="-228600">
              <a:lnSpc>
                <a:spcPct val="150000"/>
              </a:lnSpc>
              <a:buFont typeface="+mj-lt"/>
              <a:buAutoNum type="arabicPeriod"/>
            </a:pPr>
            <a:r>
              <a:rPr lang="en-US" sz="1000" dirty="0"/>
              <a:t>It contains 7,023 images classified into four classes: glioma, meningioma, pituitary tumor, and no tumor.</a:t>
            </a:r>
          </a:p>
          <a:p>
            <a:pPr marL="228600" indent="-228600">
              <a:lnSpc>
                <a:spcPct val="150000"/>
              </a:lnSpc>
              <a:buFont typeface="+mj-lt"/>
              <a:buAutoNum type="arabicPeriod"/>
            </a:pPr>
            <a:r>
              <a:rPr lang="en-US" sz="1000" dirty="0"/>
              <a:t>The "no tumor" images are exclusively from the Br35H dataset.</a:t>
            </a:r>
          </a:p>
          <a:p>
            <a:pPr marL="228600" indent="-228600">
              <a:lnSpc>
                <a:spcPct val="150000"/>
              </a:lnSpc>
              <a:buFont typeface="+mj-lt"/>
              <a:buAutoNum type="arabicPeriod"/>
            </a:pPr>
            <a:r>
              <a:rPr lang="en-US" sz="1000" dirty="0"/>
              <a:t>Glioma images from the SARTAJ dataset were excluded due to labeling errors and replaced with images from </a:t>
            </a:r>
            <a:r>
              <a:rPr lang="en-US" sz="1000" dirty="0" err="1"/>
              <a:t>Figshare</a:t>
            </a:r>
            <a:r>
              <a:rPr lang="en-US" sz="1000" dirty="0"/>
              <a:t> for better data quality.</a:t>
            </a:r>
          </a:p>
          <a:p>
            <a:pPr marL="228600" indent="-228600">
              <a:lnSpc>
                <a:spcPct val="150000"/>
              </a:lnSpc>
              <a:buFont typeface="+mj-lt"/>
              <a:buAutoNum type="arabicPeriod"/>
            </a:pPr>
            <a:r>
              <a:rPr lang="en-US" sz="1000" dirty="0"/>
              <a:t>Images vary in size and resolution; all were resized uniformly after removing extra margins during preprocessing.</a:t>
            </a:r>
          </a:p>
          <a:p>
            <a:pPr marL="228600" indent="-228600">
              <a:lnSpc>
                <a:spcPct val="150000"/>
              </a:lnSpc>
              <a:buFont typeface="+mj-lt"/>
              <a:buAutoNum type="arabicPeriod"/>
            </a:pPr>
            <a:r>
              <a:rPr lang="en-US" sz="1000" dirty="0"/>
              <a:t>The dataset supports the development of accurate and automated diagnostic tools for brain tumor classification using MRI.</a:t>
            </a:r>
          </a:p>
          <a:p>
            <a:endParaRPr lang="en-US"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17"/>
                                        </p:tgtEl>
                                        <p:attrNameLst>
                                          <p:attrName>style.visibility</p:attrName>
                                        </p:attrNameLst>
                                      </p:cBhvr>
                                      <p:to>
                                        <p:strVal val="visible"/>
                                      </p:to>
                                    </p:set>
                                    <p:anim calcmode="lin" valueType="num">
                                      <p:cBhvr additive="base">
                                        <p:cTn id="7" dur="1000"/>
                                        <p:tgtEl>
                                          <p:spTgt spid="717"/>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718"/>
                                        </p:tgtEl>
                                        <p:attrNameLst>
                                          <p:attrName>style.visibility</p:attrName>
                                        </p:attrNameLst>
                                      </p:cBhvr>
                                      <p:to>
                                        <p:strVal val="visible"/>
                                      </p:to>
                                    </p:set>
                                    <p:anim calcmode="lin" valueType="num">
                                      <p:cBhvr additive="base">
                                        <p:cTn id="10" dur="1000"/>
                                        <p:tgtEl>
                                          <p:spTgt spid="718"/>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00"/>
                                        </p:tgtEl>
                                        <p:attrNameLst>
                                          <p:attrName>style.visibility</p:attrName>
                                        </p:attrNameLst>
                                      </p:cBhvr>
                                      <p:to>
                                        <p:strVal val="visible"/>
                                      </p:to>
                                    </p:set>
                                    <p:animEffect transition="in" filter="fade">
                                      <p:cBhvr>
                                        <p:cTn id="15" dur="1000"/>
                                        <p:tgtEl>
                                          <p:spTgt spid="70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714"/>
                                        </p:tgtEl>
                                        <p:attrNameLst>
                                          <p:attrName>style.visibility</p:attrName>
                                        </p:attrNameLst>
                                      </p:cBhvr>
                                      <p:to>
                                        <p:strVal val="visible"/>
                                      </p:to>
                                    </p:set>
                                    <p:anim calcmode="lin" valueType="num">
                                      <p:cBhvr additive="base">
                                        <p:cTn id="20" dur="1000"/>
                                        <p:tgtEl>
                                          <p:spTgt spid="71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64"/>
          <p:cNvSpPr/>
          <p:nvPr/>
        </p:nvSpPr>
        <p:spPr>
          <a:xfrm>
            <a:off x="2836038" y="1452673"/>
            <a:ext cx="709500" cy="7095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4"/>
          <p:cNvSpPr/>
          <p:nvPr/>
        </p:nvSpPr>
        <p:spPr>
          <a:xfrm>
            <a:off x="5557163" y="1452673"/>
            <a:ext cx="709500" cy="7095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4"/>
          <p:cNvSpPr/>
          <p:nvPr/>
        </p:nvSpPr>
        <p:spPr>
          <a:xfrm>
            <a:off x="6921219" y="2947002"/>
            <a:ext cx="709500" cy="7095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4"/>
          <p:cNvSpPr/>
          <p:nvPr/>
        </p:nvSpPr>
        <p:spPr>
          <a:xfrm>
            <a:off x="4196597" y="2947002"/>
            <a:ext cx="709500" cy="7095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4"/>
          <p:cNvSpPr/>
          <p:nvPr/>
        </p:nvSpPr>
        <p:spPr>
          <a:xfrm>
            <a:off x="1471975" y="2947002"/>
            <a:ext cx="709500" cy="7095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4"/>
          <p:cNvSpPr txBox="1">
            <a:spLocks noGrp="1"/>
          </p:cNvSpPr>
          <p:nvPr>
            <p:ph type="title"/>
          </p:nvPr>
        </p:nvSpPr>
        <p:spPr>
          <a:xfrm>
            <a:off x="2104687" y="2237806"/>
            <a:ext cx="22548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VGG19</a:t>
            </a:r>
            <a:endParaRPr dirty="0"/>
          </a:p>
        </p:txBody>
      </p:sp>
      <p:sp>
        <p:nvSpPr>
          <p:cNvPr id="664" name="Google Shape;664;p64"/>
          <p:cNvSpPr txBox="1">
            <a:spLocks noGrp="1"/>
          </p:cNvSpPr>
          <p:nvPr>
            <p:ph type="title" idx="2"/>
          </p:nvPr>
        </p:nvSpPr>
        <p:spPr>
          <a:xfrm>
            <a:off x="3444597" y="3567454"/>
            <a:ext cx="22548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ResNet</a:t>
            </a:r>
            <a:endParaRPr dirty="0"/>
          </a:p>
        </p:txBody>
      </p:sp>
      <p:sp>
        <p:nvSpPr>
          <p:cNvPr id="665" name="Google Shape;665;p64"/>
          <p:cNvSpPr txBox="1">
            <a:spLocks noGrp="1"/>
          </p:cNvSpPr>
          <p:nvPr>
            <p:ph type="subTitle" idx="3"/>
          </p:nvPr>
        </p:nvSpPr>
        <p:spPr>
          <a:xfrm>
            <a:off x="3444594" y="4055700"/>
            <a:ext cx="22548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66" name="Google Shape;666;p64"/>
          <p:cNvSpPr txBox="1">
            <a:spLocks noGrp="1"/>
          </p:cNvSpPr>
          <p:nvPr>
            <p:ph type="title" idx="4"/>
          </p:nvPr>
        </p:nvSpPr>
        <p:spPr>
          <a:xfrm>
            <a:off x="4784513" y="2256130"/>
            <a:ext cx="22548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VGG16</a:t>
            </a:r>
            <a:endParaRPr dirty="0"/>
          </a:p>
        </p:txBody>
      </p:sp>
      <p:sp>
        <p:nvSpPr>
          <p:cNvPr id="668" name="Google Shape;668;p64"/>
          <p:cNvSpPr txBox="1">
            <a:spLocks noGrp="1"/>
          </p:cNvSpPr>
          <p:nvPr>
            <p:ph type="title" idx="6"/>
          </p:nvPr>
        </p:nvSpPr>
        <p:spPr>
          <a:xfrm>
            <a:off x="6148568" y="3567454"/>
            <a:ext cx="22548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DesNet</a:t>
            </a:r>
            <a:endParaRPr dirty="0"/>
          </a:p>
        </p:txBody>
      </p:sp>
      <p:sp>
        <p:nvSpPr>
          <p:cNvPr id="669" name="Google Shape;669;p64"/>
          <p:cNvSpPr txBox="1">
            <a:spLocks noGrp="1"/>
          </p:cNvSpPr>
          <p:nvPr>
            <p:ph type="subTitle" idx="7"/>
          </p:nvPr>
        </p:nvSpPr>
        <p:spPr>
          <a:xfrm>
            <a:off x="6148564" y="4055700"/>
            <a:ext cx="22548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70" name="Google Shape;670;p64"/>
          <p:cNvSpPr txBox="1">
            <a:spLocks noGrp="1"/>
          </p:cNvSpPr>
          <p:nvPr>
            <p:ph type="title" idx="9"/>
          </p:nvPr>
        </p:nvSpPr>
        <p:spPr>
          <a:xfrm>
            <a:off x="740625" y="3567454"/>
            <a:ext cx="22548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EffiecientNet</a:t>
            </a:r>
            <a:endParaRPr dirty="0"/>
          </a:p>
        </p:txBody>
      </p:sp>
      <p:sp>
        <p:nvSpPr>
          <p:cNvPr id="671" name="Google Shape;671;p64"/>
          <p:cNvSpPr txBox="1">
            <a:spLocks noGrp="1"/>
          </p:cNvSpPr>
          <p:nvPr>
            <p:ph type="title" idx="14"/>
          </p:nvPr>
        </p:nvSpPr>
        <p:spPr>
          <a:xfrm>
            <a:off x="1421175" y="3059338"/>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72" name="Google Shape;672;p64"/>
          <p:cNvSpPr txBox="1">
            <a:spLocks noGrp="1"/>
          </p:cNvSpPr>
          <p:nvPr>
            <p:ph type="title" idx="15"/>
          </p:nvPr>
        </p:nvSpPr>
        <p:spPr>
          <a:xfrm>
            <a:off x="4142300" y="3059338"/>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73" name="Google Shape;673;p64"/>
          <p:cNvSpPr txBox="1">
            <a:spLocks noGrp="1"/>
          </p:cNvSpPr>
          <p:nvPr>
            <p:ph type="title" idx="16"/>
          </p:nvPr>
        </p:nvSpPr>
        <p:spPr>
          <a:xfrm>
            <a:off x="6863425" y="3059338"/>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674" name="Google Shape;674;p64"/>
          <p:cNvSpPr txBox="1">
            <a:spLocks noGrp="1"/>
          </p:cNvSpPr>
          <p:nvPr>
            <p:ph type="title" idx="8"/>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Our Models </a:t>
            </a:r>
            <a:endParaRPr dirty="0"/>
          </a:p>
        </p:txBody>
      </p:sp>
      <p:sp>
        <p:nvSpPr>
          <p:cNvPr id="675" name="Google Shape;675;p64"/>
          <p:cNvSpPr txBox="1">
            <a:spLocks noGrp="1"/>
          </p:cNvSpPr>
          <p:nvPr>
            <p:ph type="subTitle" idx="13"/>
          </p:nvPr>
        </p:nvSpPr>
        <p:spPr>
          <a:xfrm>
            <a:off x="740625" y="4055700"/>
            <a:ext cx="22548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76" name="Google Shape;676;p64"/>
          <p:cNvSpPr txBox="1">
            <a:spLocks noGrp="1"/>
          </p:cNvSpPr>
          <p:nvPr>
            <p:ph type="title" idx="17"/>
          </p:nvPr>
        </p:nvSpPr>
        <p:spPr>
          <a:xfrm>
            <a:off x="5502863" y="1565717"/>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677" name="Google Shape;677;p64"/>
          <p:cNvSpPr txBox="1">
            <a:spLocks noGrp="1"/>
          </p:cNvSpPr>
          <p:nvPr>
            <p:ph type="title" idx="18"/>
          </p:nvPr>
        </p:nvSpPr>
        <p:spPr>
          <a:xfrm>
            <a:off x="2781738" y="1550796"/>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678" name="Google Shape;678;p64"/>
          <p:cNvGrpSpPr/>
          <p:nvPr/>
        </p:nvGrpSpPr>
        <p:grpSpPr>
          <a:xfrm>
            <a:off x="903663" y="1394813"/>
            <a:ext cx="1154625" cy="430500"/>
            <a:chOff x="4042650" y="642025"/>
            <a:chExt cx="1154625" cy="430500"/>
          </a:xfrm>
        </p:grpSpPr>
        <p:sp>
          <p:nvSpPr>
            <p:cNvPr id="679" name="Google Shape;679;p64"/>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64"/>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64"/>
          <p:cNvGrpSpPr/>
          <p:nvPr/>
        </p:nvGrpSpPr>
        <p:grpSpPr>
          <a:xfrm>
            <a:off x="7065063" y="1394813"/>
            <a:ext cx="1154625" cy="430500"/>
            <a:chOff x="4042650" y="642025"/>
            <a:chExt cx="1154625" cy="430500"/>
          </a:xfrm>
        </p:grpSpPr>
        <p:sp>
          <p:nvSpPr>
            <p:cNvPr id="682" name="Google Shape;682;p64"/>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64"/>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7"/>
                                        </p:tgtEl>
                                        <p:attrNameLst>
                                          <p:attrName>style.visibility</p:attrName>
                                        </p:attrNameLst>
                                      </p:cBhvr>
                                      <p:to>
                                        <p:strVal val="visible"/>
                                      </p:to>
                                    </p:set>
                                    <p:animEffect transition="in" filter="fade">
                                      <p:cBhvr>
                                        <p:cTn id="7" dur="1000"/>
                                        <p:tgtEl>
                                          <p:spTgt spid="657"/>
                                        </p:tgtEl>
                                      </p:cBhvr>
                                    </p:animEffect>
                                  </p:childTnLst>
                                </p:cTn>
                              </p:par>
                              <p:par>
                                <p:cTn id="8" presetID="10" presetClass="entr" presetSubtype="0" fill="hold" nodeType="withEffect">
                                  <p:stCondLst>
                                    <p:cond delay="0"/>
                                  </p:stCondLst>
                                  <p:childTnLst>
                                    <p:set>
                                      <p:cBhvr>
                                        <p:cTn id="9" dur="1" fill="hold">
                                          <p:stCondLst>
                                            <p:cond delay="0"/>
                                          </p:stCondLst>
                                        </p:cTn>
                                        <p:tgtEl>
                                          <p:spTgt spid="662"/>
                                        </p:tgtEl>
                                        <p:attrNameLst>
                                          <p:attrName>style.visibility</p:attrName>
                                        </p:attrNameLst>
                                      </p:cBhvr>
                                      <p:to>
                                        <p:strVal val="visible"/>
                                      </p:to>
                                    </p:set>
                                    <p:animEffect transition="in" filter="fade">
                                      <p:cBhvr>
                                        <p:cTn id="10" dur="1000"/>
                                        <p:tgtEl>
                                          <p:spTgt spid="662"/>
                                        </p:tgtEl>
                                      </p:cBhvr>
                                    </p:animEffect>
                                  </p:childTnLst>
                                </p:cTn>
                              </p:par>
                              <p:par>
                                <p:cTn id="11" presetID="10" presetClass="entr" presetSubtype="0" fill="hold" nodeType="withEffect">
                                  <p:stCondLst>
                                    <p:cond delay="0"/>
                                  </p:stCondLst>
                                  <p:childTnLst>
                                    <p:set>
                                      <p:cBhvr>
                                        <p:cTn id="12" dur="1" fill="hold">
                                          <p:stCondLst>
                                            <p:cond delay="0"/>
                                          </p:stCondLst>
                                        </p:cTn>
                                        <p:tgtEl>
                                          <p:spTgt spid="677"/>
                                        </p:tgtEl>
                                        <p:attrNameLst>
                                          <p:attrName>style.visibility</p:attrName>
                                        </p:attrNameLst>
                                      </p:cBhvr>
                                      <p:to>
                                        <p:strVal val="visible"/>
                                      </p:to>
                                    </p:set>
                                    <p:animEffect transition="in" filter="fade">
                                      <p:cBhvr>
                                        <p:cTn id="13" dur="1000"/>
                                        <p:tgtEl>
                                          <p:spTgt spid="67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58"/>
                                        </p:tgtEl>
                                        <p:attrNameLst>
                                          <p:attrName>style.visibility</p:attrName>
                                        </p:attrNameLst>
                                      </p:cBhvr>
                                      <p:to>
                                        <p:strVal val="visible"/>
                                      </p:to>
                                    </p:set>
                                    <p:animEffect transition="in" filter="fade">
                                      <p:cBhvr>
                                        <p:cTn id="18" dur="1000"/>
                                        <p:tgtEl>
                                          <p:spTgt spid="658"/>
                                        </p:tgtEl>
                                      </p:cBhvr>
                                    </p:animEffect>
                                  </p:childTnLst>
                                </p:cTn>
                              </p:par>
                              <p:par>
                                <p:cTn id="19" presetID="10" presetClass="entr" presetSubtype="0" fill="hold" nodeType="withEffect">
                                  <p:stCondLst>
                                    <p:cond delay="0"/>
                                  </p:stCondLst>
                                  <p:childTnLst>
                                    <p:set>
                                      <p:cBhvr>
                                        <p:cTn id="20" dur="1" fill="hold">
                                          <p:stCondLst>
                                            <p:cond delay="0"/>
                                          </p:stCondLst>
                                        </p:cTn>
                                        <p:tgtEl>
                                          <p:spTgt spid="666"/>
                                        </p:tgtEl>
                                        <p:attrNameLst>
                                          <p:attrName>style.visibility</p:attrName>
                                        </p:attrNameLst>
                                      </p:cBhvr>
                                      <p:to>
                                        <p:strVal val="visible"/>
                                      </p:to>
                                    </p:set>
                                    <p:animEffect transition="in" filter="fade">
                                      <p:cBhvr>
                                        <p:cTn id="21" dur="1000"/>
                                        <p:tgtEl>
                                          <p:spTgt spid="666"/>
                                        </p:tgtEl>
                                      </p:cBhvr>
                                    </p:animEffect>
                                  </p:childTnLst>
                                </p:cTn>
                              </p:par>
                              <p:par>
                                <p:cTn id="22" presetID="10" presetClass="entr" presetSubtype="0" fill="hold" nodeType="withEffect">
                                  <p:stCondLst>
                                    <p:cond delay="0"/>
                                  </p:stCondLst>
                                  <p:childTnLst>
                                    <p:set>
                                      <p:cBhvr>
                                        <p:cTn id="23" dur="1" fill="hold">
                                          <p:stCondLst>
                                            <p:cond delay="0"/>
                                          </p:stCondLst>
                                        </p:cTn>
                                        <p:tgtEl>
                                          <p:spTgt spid="676"/>
                                        </p:tgtEl>
                                        <p:attrNameLst>
                                          <p:attrName>style.visibility</p:attrName>
                                        </p:attrNameLst>
                                      </p:cBhvr>
                                      <p:to>
                                        <p:strVal val="visible"/>
                                      </p:to>
                                    </p:set>
                                    <p:animEffect transition="in" filter="fade">
                                      <p:cBhvr>
                                        <p:cTn id="24" dur="1000"/>
                                        <p:tgtEl>
                                          <p:spTgt spid="67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61"/>
                                        </p:tgtEl>
                                        <p:attrNameLst>
                                          <p:attrName>style.visibility</p:attrName>
                                        </p:attrNameLst>
                                      </p:cBhvr>
                                      <p:to>
                                        <p:strVal val="visible"/>
                                      </p:to>
                                    </p:set>
                                    <p:animEffect transition="in" filter="fade">
                                      <p:cBhvr>
                                        <p:cTn id="29" dur="1000"/>
                                        <p:tgtEl>
                                          <p:spTgt spid="661"/>
                                        </p:tgtEl>
                                      </p:cBhvr>
                                    </p:animEffect>
                                  </p:childTnLst>
                                </p:cTn>
                              </p:par>
                              <p:par>
                                <p:cTn id="30" presetID="10" presetClass="entr" presetSubtype="0" fill="hold" nodeType="withEffect">
                                  <p:stCondLst>
                                    <p:cond delay="0"/>
                                  </p:stCondLst>
                                  <p:childTnLst>
                                    <p:set>
                                      <p:cBhvr>
                                        <p:cTn id="31" dur="1" fill="hold">
                                          <p:stCondLst>
                                            <p:cond delay="0"/>
                                          </p:stCondLst>
                                        </p:cTn>
                                        <p:tgtEl>
                                          <p:spTgt spid="670"/>
                                        </p:tgtEl>
                                        <p:attrNameLst>
                                          <p:attrName>style.visibility</p:attrName>
                                        </p:attrNameLst>
                                      </p:cBhvr>
                                      <p:to>
                                        <p:strVal val="visible"/>
                                      </p:to>
                                    </p:set>
                                    <p:animEffect transition="in" filter="fade">
                                      <p:cBhvr>
                                        <p:cTn id="32" dur="1000"/>
                                        <p:tgtEl>
                                          <p:spTgt spid="670"/>
                                        </p:tgtEl>
                                      </p:cBhvr>
                                    </p:animEffect>
                                  </p:childTnLst>
                                </p:cTn>
                              </p:par>
                              <p:par>
                                <p:cTn id="33" presetID="10" presetClass="entr" presetSubtype="0" fill="hold" nodeType="withEffect">
                                  <p:stCondLst>
                                    <p:cond delay="0"/>
                                  </p:stCondLst>
                                  <p:childTnLst>
                                    <p:set>
                                      <p:cBhvr>
                                        <p:cTn id="34" dur="1" fill="hold">
                                          <p:stCondLst>
                                            <p:cond delay="0"/>
                                          </p:stCondLst>
                                        </p:cTn>
                                        <p:tgtEl>
                                          <p:spTgt spid="671"/>
                                        </p:tgtEl>
                                        <p:attrNameLst>
                                          <p:attrName>style.visibility</p:attrName>
                                        </p:attrNameLst>
                                      </p:cBhvr>
                                      <p:to>
                                        <p:strVal val="visible"/>
                                      </p:to>
                                    </p:set>
                                    <p:animEffect transition="in" filter="fade">
                                      <p:cBhvr>
                                        <p:cTn id="35" dur="1000"/>
                                        <p:tgtEl>
                                          <p:spTgt spid="671"/>
                                        </p:tgtEl>
                                      </p:cBhvr>
                                    </p:animEffect>
                                  </p:childTnLst>
                                </p:cTn>
                              </p:par>
                              <p:par>
                                <p:cTn id="36" presetID="10" presetClass="entr" presetSubtype="0" fill="hold" nodeType="withEffect">
                                  <p:stCondLst>
                                    <p:cond delay="0"/>
                                  </p:stCondLst>
                                  <p:childTnLst>
                                    <p:set>
                                      <p:cBhvr>
                                        <p:cTn id="37" dur="1" fill="hold">
                                          <p:stCondLst>
                                            <p:cond delay="0"/>
                                          </p:stCondLst>
                                        </p:cTn>
                                        <p:tgtEl>
                                          <p:spTgt spid="675"/>
                                        </p:tgtEl>
                                        <p:attrNameLst>
                                          <p:attrName>style.visibility</p:attrName>
                                        </p:attrNameLst>
                                      </p:cBhvr>
                                      <p:to>
                                        <p:strVal val="visible"/>
                                      </p:to>
                                    </p:set>
                                    <p:animEffect transition="in" filter="fade">
                                      <p:cBhvr>
                                        <p:cTn id="38" dur="1000"/>
                                        <p:tgtEl>
                                          <p:spTgt spid="67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60"/>
                                        </p:tgtEl>
                                        <p:attrNameLst>
                                          <p:attrName>style.visibility</p:attrName>
                                        </p:attrNameLst>
                                      </p:cBhvr>
                                      <p:to>
                                        <p:strVal val="visible"/>
                                      </p:to>
                                    </p:set>
                                    <p:animEffect transition="in" filter="fade">
                                      <p:cBhvr>
                                        <p:cTn id="43" dur="1000"/>
                                        <p:tgtEl>
                                          <p:spTgt spid="660"/>
                                        </p:tgtEl>
                                      </p:cBhvr>
                                    </p:animEffect>
                                  </p:childTnLst>
                                </p:cTn>
                              </p:par>
                              <p:par>
                                <p:cTn id="44" presetID="10" presetClass="entr" presetSubtype="0" fill="hold" nodeType="withEffect">
                                  <p:stCondLst>
                                    <p:cond delay="0"/>
                                  </p:stCondLst>
                                  <p:childTnLst>
                                    <p:set>
                                      <p:cBhvr>
                                        <p:cTn id="45" dur="1" fill="hold">
                                          <p:stCondLst>
                                            <p:cond delay="0"/>
                                          </p:stCondLst>
                                        </p:cTn>
                                        <p:tgtEl>
                                          <p:spTgt spid="664"/>
                                        </p:tgtEl>
                                        <p:attrNameLst>
                                          <p:attrName>style.visibility</p:attrName>
                                        </p:attrNameLst>
                                      </p:cBhvr>
                                      <p:to>
                                        <p:strVal val="visible"/>
                                      </p:to>
                                    </p:set>
                                    <p:animEffect transition="in" filter="fade">
                                      <p:cBhvr>
                                        <p:cTn id="46" dur="1000"/>
                                        <p:tgtEl>
                                          <p:spTgt spid="664"/>
                                        </p:tgtEl>
                                      </p:cBhvr>
                                    </p:animEffect>
                                  </p:childTnLst>
                                </p:cTn>
                              </p:par>
                              <p:par>
                                <p:cTn id="47" presetID="10" presetClass="entr" presetSubtype="0" fill="hold" nodeType="withEffect">
                                  <p:stCondLst>
                                    <p:cond delay="0"/>
                                  </p:stCondLst>
                                  <p:childTnLst>
                                    <p:set>
                                      <p:cBhvr>
                                        <p:cTn id="48" dur="1" fill="hold">
                                          <p:stCondLst>
                                            <p:cond delay="0"/>
                                          </p:stCondLst>
                                        </p:cTn>
                                        <p:tgtEl>
                                          <p:spTgt spid="665"/>
                                        </p:tgtEl>
                                        <p:attrNameLst>
                                          <p:attrName>style.visibility</p:attrName>
                                        </p:attrNameLst>
                                      </p:cBhvr>
                                      <p:to>
                                        <p:strVal val="visible"/>
                                      </p:to>
                                    </p:set>
                                    <p:animEffect transition="in" filter="fade">
                                      <p:cBhvr>
                                        <p:cTn id="49" dur="1000"/>
                                        <p:tgtEl>
                                          <p:spTgt spid="665"/>
                                        </p:tgtEl>
                                      </p:cBhvr>
                                    </p:animEffect>
                                  </p:childTnLst>
                                </p:cTn>
                              </p:par>
                              <p:par>
                                <p:cTn id="50" presetID="10" presetClass="entr" presetSubtype="0" fill="hold" nodeType="withEffect">
                                  <p:stCondLst>
                                    <p:cond delay="0"/>
                                  </p:stCondLst>
                                  <p:childTnLst>
                                    <p:set>
                                      <p:cBhvr>
                                        <p:cTn id="51" dur="1" fill="hold">
                                          <p:stCondLst>
                                            <p:cond delay="0"/>
                                          </p:stCondLst>
                                        </p:cTn>
                                        <p:tgtEl>
                                          <p:spTgt spid="672"/>
                                        </p:tgtEl>
                                        <p:attrNameLst>
                                          <p:attrName>style.visibility</p:attrName>
                                        </p:attrNameLst>
                                      </p:cBhvr>
                                      <p:to>
                                        <p:strVal val="visible"/>
                                      </p:to>
                                    </p:set>
                                    <p:animEffect transition="in" filter="fade">
                                      <p:cBhvr>
                                        <p:cTn id="52" dur="1000"/>
                                        <p:tgtEl>
                                          <p:spTgt spid="67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59"/>
                                        </p:tgtEl>
                                        <p:attrNameLst>
                                          <p:attrName>style.visibility</p:attrName>
                                        </p:attrNameLst>
                                      </p:cBhvr>
                                      <p:to>
                                        <p:strVal val="visible"/>
                                      </p:to>
                                    </p:set>
                                    <p:animEffect transition="in" filter="fade">
                                      <p:cBhvr>
                                        <p:cTn id="57" dur="1000"/>
                                        <p:tgtEl>
                                          <p:spTgt spid="659"/>
                                        </p:tgtEl>
                                      </p:cBhvr>
                                    </p:animEffect>
                                  </p:childTnLst>
                                </p:cTn>
                              </p:par>
                              <p:par>
                                <p:cTn id="58" presetID="10" presetClass="entr" presetSubtype="0" fill="hold" nodeType="withEffect">
                                  <p:stCondLst>
                                    <p:cond delay="0"/>
                                  </p:stCondLst>
                                  <p:childTnLst>
                                    <p:set>
                                      <p:cBhvr>
                                        <p:cTn id="59" dur="1" fill="hold">
                                          <p:stCondLst>
                                            <p:cond delay="0"/>
                                          </p:stCondLst>
                                        </p:cTn>
                                        <p:tgtEl>
                                          <p:spTgt spid="668"/>
                                        </p:tgtEl>
                                        <p:attrNameLst>
                                          <p:attrName>style.visibility</p:attrName>
                                        </p:attrNameLst>
                                      </p:cBhvr>
                                      <p:to>
                                        <p:strVal val="visible"/>
                                      </p:to>
                                    </p:set>
                                    <p:animEffect transition="in" filter="fade">
                                      <p:cBhvr>
                                        <p:cTn id="60" dur="1000"/>
                                        <p:tgtEl>
                                          <p:spTgt spid="668"/>
                                        </p:tgtEl>
                                      </p:cBhvr>
                                    </p:animEffect>
                                  </p:childTnLst>
                                </p:cTn>
                              </p:par>
                              <p:par>
                                <p:cTn id="61" presetID="10" presetClass="entr" presetSubtype="0" fill="hold" nodeType="withEffect">
                                  <p:stCondLst>
                                    <p:cond delay="0"/>
                                  </p:stCondLst>
                                  <p:childTnLst>
                                    <p:set>
                                      <p:cBhvr>
                                        <p:cTn id="62" dur="1" fill="hold">
                                          <p:stCondLst>
                                            <p:cond delay="0"/>
                                          </p:stCondLst>
                                        </p:cTn>
                                        <p:tgtEl>
                                          <p:spTgt spid="669"/>
                                        </p:tgtEl>
                                        <p:attrNameLst>
                                          <p:attrName>style.visibility</p:attrName>
                                        </p:attrNameLst>
                                      </p:cBhvr>
                                      <p:to>
                                        <p:strVal val="visible"/>
                                      </p:to>
                                    </p:set>
                                    <p:animEffect transition="in" filter="fade">
                                      <p:cBhvr>
                                        <p:cTn id="63" dur="1000"/>
                                        <p:tgtEl>
                                          <p:spTgt spid="669"/>
                                        </p:tgtEl>
                                      </p:cBhvr>
                                    </p:animEffect>
                                  </p:childTnLst>
                                </p:cTn>
                              </p:par>
                              <p:par>
                                <p:cTn id="64" presetID="10" presetClass="entr" presetSubtype="0" fill="hold" nodeType="withEffect">
                                  <p:stCondLst>
                                    <p:cond delay="0"/>
                                  </p:stCondLst>
                                  <p:childTnLst>
                                    <p:set>
                                      <p:cBhvr>
                                        <p:cTn id="65" dur="1" fill="hold">
                                          <p:stCondLst>
                                            <p:cond delay="0"/>
                                          </p:stCondLst>
                                        </p:cTn>
                                        <p:tgtEl>
                                          <p:spTgt spid="673"/>
                                        </p:tgtEl>
                                        <p:attrNameLst>
                                          <p:attrName>style.visibility</p:attrName>
                                        </p:attrNameLst>
                                      </p:cBhvr>
                                      <p:to>
                                        <p:strVal val="visible"/>
                                      </p:to>
                                    </p:set>
                                    <p:animEffect transition="in" filter="fade">
                                      <p:cBhvr>
                                        <p:cTn id="66" dur="1000"/>
                                        <p:tgtEl>
                                          <p:spTgt spid="67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681"/>
                                        </p:tgtEl>
                                        <p:attrNameLst>
                                          <p:attrName>style.visibility</p:attrName>
                                        </p:attrNameLst>
                                      </p:cBhvr>
                                      <p:to>
                                        <p:strVal val="visible"/>
                                      </p:to>
                                    </p:set>
                                    <p:animEffect transition="in" filter="fade">
                                      <p:cBhvr>
                                        <p:cTn id="71" dur="1000"/>
                                        <p:tgtEl>
                                          <p:spTgt spid="681"/>
                                        </p:tgtEl>
                                      </p:cBhvr>
                                    </p:animEffect>
                                  </p:childTnLst>
                                </p:cTn>
                              </p:par>
                              <p:par>
                                <p:cTn id="72" presetID="10" presetClass="entr" presetSubtype="0" fill="hold" nodeType="withEffect">
                                  <p:stCondLst>
                                    <p:cond delay="0"/>
                                  </p:stCondLst>
                                  <p:childTnLst>
                                    <p:set>
                                      <p:cBhvr>
                                        <p:cTn id="73" dur="1" fill="hold">
                                          <p:stCondLst>
                                            <p:cond delay="0"/>
                                          </p:stCondLst>
                                        </p:cTn>
                                        <p:tgtEl>
                                          <p:spTgt spid="678"/>
                                        </p:tgtEl>
                                        <p:attrNameLst>
                                          <p:attrName>style.visibility</p:attrName>
                                        </p:attrNameLst>
                                      </p:cBhvr>
                                      <p:to>
                                        <p:strVal val="visible"/>
                                      </p:to>
                                    </p:set>
                                    <p:animEffect transition="in" filter="fade">
                                      <p:cBhvr>
                                        <p:cTn id="74" dur="1000"/>
                                        <p:tgtEl>
                                          <p:spTgt spid="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4" name="Google Shape;724;p67"/>
          <p:cNvSpPr txBox="1">
            <a:spLocks noGrp="1"/>
          </p:cNvSpPr>
          <p:nvPr>
            <p:ph type="title"/>
          </p:nvPr>
        </p:nvSpPr>
        <p:spPr>
          <a:xfrm>
            <a:off x="2461317" y="1194295"/>
            <a:ext cx="5232018" cy="258705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Our Models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67"/>
          <p:cNvSpPr/>
          <p:nvPr/>
        </p:nvSpPr>
        <p:spPr>
          <a:xfrm>
            <a:off x="941900" y="1196282"/>
            <a:ext cx="501889" cy="385011"/>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7"/>
          <p:cNvSpPr txBox="1">
            <a:spLocks noGrp="1"/>
          </p:cNvSpPr>
          <p:nvPr>
            <p:ph type="subTitle" idx="1"/>
          </p:nvPr>
        </p:nvSpPr>
        <p:spPr>
          <a:xfrm>
            <a:off x="1069839" y="1651484"/>
            <a:ext cx="7036008" cy="2019866"/>
          </a:xfrm>
          <a:prstGeom prst="rect">
            <a:avLst/>
          </a:prstGeom>
        </p:spPr>
        <p:txBody>
          <a:bodyPr spcFirstLastPara="1" wrap="square" lIns="91425" tIns="91425" rIns="91425" bIns="91425" anchor="t" anchorCtr="0">
            <a:noAutofit/>
          </a:bodyPr>
          <a:lstStyle/>
          <a:p>
            <a:pPr marL="0" lvl="0" indent="0"/>
            <a:r>
              <a:rPr lang="en-US" sz="1400" dirty="0"/>
              <a:t>This brain tumor classification model uses transfer learning with the VGG19 architecture to classify MRI images into four categories: </a:t>
            </a:r>
            <a:r>
              <a:rPr lang="en-US" sz="1400" dirty="0" err="1"/>
              <a:t>glioma</a:t>
            </a:r>
            <a:r>
              <a:rPr lang="en-US" sz="1400" dirty="0"/>
              <a:t>, meningioma, pituitary, and </a:t>
            </a:r>
            <a:r>
              <a:rPr lang="en-US" sz="1400" dirty="0" err="1"/>
              <a:t>notumor</a:t>
            </a:r>
            <a:r>
              <a:rPr lang="en-US" sz="1400" dirty="0"/>
              <a:t>. The images are resized to 224×224 pixels and augmented with techniques like rotation, shifting, zooming, and flipping to improve performance. The dataset is split into 80% training and 20% validation, and class imbalance is handled using computed class weights. The model is trained using the Adam optimizer with a learning rate of 0.0001, and early stopping is applied to prevent </a:t>
            </a:r>
            <a:r>
              <a:rPr lang="en-US" sz="1400" dirty="0" err="1"/>
              <a:t>overfitting</a:t>
            </a:r>
            <a:r>
              <a:rPr lang="en-US" sz="1400" dirty="0"/>
              <a:t>. After training for up to 20 epochs, the model achieved 91% accuracy on the test set, with the highest F1-score of 0.96 for the </a:t>
            </a:r>
            <a:r>
              <a:rPr lang="en-US" sz="1400" dirty="0" err="1"/>
              <a:t>notumor</a:t>
            </a:r>
            <a:r>
              <a:rPr lang="en-US" sz="1400" dirty="0"/>
              <a:t> class. The final model is saved as vgg19_brain_tumor_model.h5 and is suitable for medical image classification tasks.</a:t>
            </a:r>
            <a:endParaRPr sz="1400" dirty="0"/>
          </a:p>
        </p:txBody>
      </p:sp>
      <p:sp>
        <p:nvSpPr>
          <p:cNvPr id="726" name="Google Shape;726;p67"/>
          <p:cNvSpPr txBox="1">
            <a:spLocks noGrp="1"/>
          </p:cNvSpPr>
          <p:nvPr>
            <p:ph type="title" idx="2"/>
          </p:nvPr>
        </p:nvSpPr>
        <p:spPr>
          <a:xfrm>
            <a:off x="373094" y="967887"/>
            <a:ext cx="1639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0</a:t>
            </a:r>
            <a:r>
              <a:rPr lang="ar-EG" sz="1600" dirty="0"/>
              <a:t>1</a:t>
            </a:r>
            <a:endParaRPr sz="1600" dirty="0"/>
          </a:p>
        </p:txBody>
      </p:sp>
      <p:sp>
        <p:nvSpPr>
          <p:cNvPr id="2" name="Title 1"/>
          <p:cNvSpPr>
            <a:spLocks noGrp="1"/>
          </p:cNvSpPr>
          <p:nvPr>
            <p:ph type="title"/>
          </p:nvPr>
        </p:nvSpPr>
        <p:spPr>
          <a:xfrm>
            <a:off x="1443789" y="526887"/>
            <a:ext cx="4319100" cy="1723800"/>
          </a:xfrm>
        </p:spPr>
        <p:txBody>
          <a:bodyPr/>
          <a:lstStyle/>
          <a:p>
            <a:r>
              <a:rPr lang="en-US" sz="2400" dirty="0"/>
              <a:t>vgg19</a:t>
            </a:r>
          </a:p>
        </p:txBody>
      </p:sp>
    </p:spTree>
    <p:extLst>
      <p:ext uri="{BB962C8B-B14F-4D97-AF65-F5344CB8AC3E}">
        <p14:creationId xmlns:p14="http://schemas.microsoft.com/office/powerpoint/2010/main" val="2714246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67"/>
          <p:cNvSpPr/>
          <p:nvPr/>
        </p:nvSpPr>
        <p:spPr>
          <a:xfrm>
            <a:off x="941900" y="1196282"/>
            <a:ext cx="501889" cy="385011"/>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7"/>
          <p:cNvSpPr txBox="1">
            <a:spLocks noGrp="1"/>
          </p:cNvSpPr>
          <p:nvPr>
            <p:ph type="subTitle" idx="1"/>
          </p:nvPr>
        </p:nvSpPr>
        <p:spPr>
          <a:xfrm>
            <a:off x="1069839" y="1651484"/>
            <a:ext cx="7036008" cy="2019866"/>
          </a:xfrm>
          <a:prstGeom prst="rect">
            <a:avLst/>
          </a:prstGeom>
        </p:spPr>
        <p:txBody>
          <a:bodyPr spcFirstLastPara="1" wrap="square" lIns="91425" tIns="91425" rIns="91425" bIns="91425" anchor="t" anchorCtr="0">
            <a:noAutofit/>
          </a:bodyPr>
          <a:lstStyle/>
          <a:p>
            <a:pPr marL="0" lvl="0" indent="0"/>
            <a:r>
              <a:rPr lang="en-US" sz="1200" dirty="0"/>
              <a:t>This brain tumor classification model leverages transfer learning with the VGG16 architecture to categorize MRI images into four classes: </a:t>
            </a:r>
            <a:r>
              <a:rPr lang="en-US" sz="1200" dirty="0" err="1"/>
              <a:t>glioma</a:t>
            </a:r>
            <a:r>
              <a:rPr lang="en-US" sz="1200" dirty="0"/>
              <a:t>, meningioma, pituitary, and </a:t>
            </a:r>
            <a:r>
              <a:rPr lang="en-US" sz="1200" dirty="0" err="1"/>
              <a:t>notumor</a:t>
            </a:r>
            <a:r>
              <a:rPr lang="en-US" sz="1200" dirty="0"/>
              <a:t>. All input images are resized to 224×224 pixels and augmented using transformations such as rotation, shifting, zooming, flipping, brightness adjustment, and shearing to enhance generalization. The dataset is split into 80% training and 20% validation, and class imbalance is addressed using computed class weights. Initially, the base VGG16 layers are frozen, and then fine-tuning is applied by unfreezing the last two convolutional blocks. The model is trained using the Adam optimizer with a learning rate of 1e-4, along with early stopping and learning rate reduction callbacks to prevent </a:t>
            </a:r>
            <a:r>
              <a:rPr lang="en-US" sz="1200" dirty="0" err="1"/>
              <a:t>overfitting</a:t>
            </a:r>
            <a:r>
              <a:rPr lang="en-US" sz="1200" dirty="0"/>
              <a:t> and optimize convergence. After training for up to 10 epochs, the model achieved a test accuracy of approximately 69%, with the best F1-score of 0.85 for the </a:t>
            </a:r>
            <a:r>
              <a:rPr lang="en-US" sz="1200" dirty="0" err="1"/>
              <a:t>notumor</a:t>
            </a:r>
            <a:r>
              <a:rPr lang="en-US" sz="1200" dirty="0"/>
              <a:t> class. This trained model is suitable for preliminary medical image classification tasks and can be further improved through </a:t>
            </a:r>
            <a:r>
              <a:rPr lang="en-US" sz="1200" dirty="0" err="1"/>
              <a:t>hyperparameter</a:t>
            </a:r>
            <a:r>
              <a:rPr lang="en-US" sz="1200" dirty="0"/>
              <a:t> tuning or architectural enhancements</a:t>
            </a:r>
            <a:endParaRPr sz="1200" dirty="0"/>
          </a:p>
        </p:txBody>
      </p:sp>
      <p:sp>
        <p:nvSpPr>
          <p:cNvPr id="726" name="Google Shape;726;p67"/>
          <p:cNvSpPr txBox="1">
            <a:spLocks noGrp="1"/>
          </p:cNvSpPr>
          <p:nvPr>
            <p:ph type="title" idx="2"/>
          </p:nvPr>
        </p:nvSpPr>
        <p:spPr>
          <a:xfrm>
            <a:off x="373094" y="967887"/>
            <a:ext cx="1639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0</a:t>
            </a:r>
            <a:r>
              <a:rPr lang="en-US" sz="1600" dirty="0"/>
              <a:t>2</a:t>
            </a:r>
            <a:endParaRPr sz="1600" dirty="0"/>
          </a:p>
        </p:txBody>
      </p:sp>
      <p:sp>
        <p:nvSpPr>
          <p:cNvPr id="2" name="Title 1"/>
          <p:cNvSpPr>
            <a:spLocks noGrp="1"/>
          </p:cNvSpPr>
          <p:nvPr>
            <p:ph type="title"/>
          </p:nvPr>
        </p:nvSpPr>
        <p:spPr>
          <a:xfrm>
            <a:off x="1443789" y="526887"/>
            <a:ext cx="4319100" cy="1723800"/>
          </a:xfrm>
        </p:spPr>
        <p:txBody>
          <a:bodyPr/>
          <a:lstStyle/>
          <a:p>
            <a:r>
              <a:rPr lang="en-US" sz="2400" dirty="0"/>
              <a:t>vgg16</a:t>
            </a:r>
          </a:p>
        </p:txBody>
      </p:sp>
    </p:spTree>
    <p:extLst>
      <p:ext uri="{BB962C8B-B14F-4D97-AF65-F5344CB8AC3E}">
        <p14:creationId xmlns:p14="http://schemas.microsoft.com/office/powerpoint/2010/main" val="303162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67"/>
          <p:cNvSpPr/>
          <p:nvPr/>
        </p:nvSpPr>
        <p:spPr>
          <a:xfrm>
            <a:off x="941900" y="1196282"/>
            <a:ext cx="501889" cy="385011"/>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7"/>
          <p:cNvSpPr txBox="1">
            <a:spLocks noGrp="1"/>
          </p:cNvSpPr>
          <p:nvPr>
            <p:ph type="subTitle" idx="1"/>
          </p:nvPr>
        </p:nvSpPr>
        <p:spPr>
          <a:xfrm>
            <a:off x="1069839" y="1651483"/>
            <a:ext cx="7338516" cy="2398003"/>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200" dirty="0"/>
              <a:t>We used </a:t>
            </a:r>
            <a:r>
              <a:rPr lang="en-US" sz="1200" b="1" dirty="0"/>
              <a:t>EfficientNet-B2</a:t>
            </a:r>
            <a:r>
              <a:rPr lang="en-US" sz="1200" dirty="0"/>
              <a:t>, a </a:t>
            </a:r>
            <a:r>
              <a:rPr lang="en-US" sz="1200" dirty="0" err="1"/>
              <a:t>pretrained</a:t>
            </a:r>
            <a:r>
              <a:rPr lang="en-US" sz="1200" dirty="0"/>
              <a:t> model on </a:t>
            </a:r>
            <a:r>
              <a:rPr lang="en-US" sz="1200" dirty="0" err="1"/>
              <a:t>ImageNet</a:t>
            </a:r>
            <a:r>
              <a:rPr lang="en-US" sz="1200" dirty="0"/>
              <a:t>, chosen for its excellent balance between accuracy and efficiency. The final layer was modified to classify 4 brain tumor types.</a:t>
            </a:r>
          </a:p>
          <a:p>
            <a:pPr>
              <a:buFont typeface="Arial" panose="020B0604020202020204" pitchFamily="34" charset="0"/>
              <a:buChar char="•"/>
            </a:pPr>
            <a:r>
              <a:rPr lang="en-US" sz="1200" dirty="0"/>
              <a:t>Preprocessing involved resizing images to </a:t>
            </a:r>
            <a:r>
              <a:rPr lang="en-US" sz="1200" b="1" dirty="0"/>
              <a:t>224×224 pixels</a:t>
            </a:r>
            <a:r>
              <a:rPr lang="en-US" sz="1200" dirty="0"/>
              <a:t>, normalization using </a:t>
            </a:r>
            <a:r>
              <a:rPr lang="en-US" sz="1200" dirty="0" err="1"/>
              <a:t>ImageNet’s</a:t>
            </a:r>
            <a:r>
              <a:rPr lang="en-US" sz="1200" dirty="0"/>
              <a:t> mean and standard deviation, and applying data augmentation through random horizontal flipping to improve model generalization.</a:t>
            </a:r>
          </a:p>
          <a:p>
            <a:pPr>
              <a:buFont typeface="Arial" panose="020B0604020202020204" pitchFamily="34" charset="0"/>
              <a:buChar char="•"/>
            </a:pPr>
            <a:r>
              <a:rPr lang="en-US" sz="1200" dirty="0"/>
              <a:t>The model was trained for </a:t>
            </a:r>
            <a:r>
              <a:rPr lang="en-US" sz="1200" b="1" dirty="0"/>
              <a:t>5 epochs</a:t>
            </a:r>
            <a:r>
              <a:rPr lang="en-US" sz="1200" dirty="0"/>
              <a:t> with a batch size of 16, using the Adam optimizer with a learning rate of 0.001. A </a:t>
            </a:r>
            <a:r>
              <a:rPr lang="en-US" sz="1200" dirty="0" err="1"/>
              <a:t>StepLR</a:t>
            </a:r>
            <a:r>
              <a:rPr lang="en-US" sz="1200" dirty="0"/>
              <a:t> scheduler was applied to adjust the learning rate during training.</a:t>
            </a:r>
          </a:p>
          <a:p>
            <a:pPr>
              <a:buFont typeface="Arial" panose="020B0604020202020204" pitchFamily="34" charset="0"/>
              <a:buChar char="•"/>
            </a:pPr>
            <a:r>
              <a:rPr lang="en-US" sz="1200" dirty="0" err="1"/>
              <a:t>CrossEntropyLoss</a:t>
            </a:r>
            <a:r>
              <a:rPr lang="en-US" sz="1200" dirty="0"/>
              <a:t> was used as the loss function. The best-performing model on the validation set was saved, and final evaluation was conducted using a classification report including Precision, Recall, and F1-Score metrics.</a:t>
            </a:r>
          </a:p>
          <a:p>
            <a:pPr>
              <a:buFont typeface="Arial" panose="020B0604020202020204" pitchFamily="34" charset="0"/>
              <a:buChar char="•"/>
            </a:pPr>
            <a:r>
              <a:rPr lang="en-US" sz="1200" dirty="0"/>
              <a:t>Training and testing were accelerated by utilizing a GPU when available.</a:t>
            </a:r>
          </a:p>
          <a:p>
            <a:pPr marL="0" lvl="0" indent="0"/>
            <a:endParaRPr sz="1400" dirty="0"/>
          </a:p>
        </p:txBody>
      </p:sp>
      <p:sp>
        <p:nvSpPr>
          <p:cNvPr id="726" name="Google Shape;726;p67"/>
          <p:cNvSpPr txBox="1">
            <a:spLocks noGrp="1"/>
          </p:cNvSpPr>
          <p:nvPr>
            <p:ph type="title" idx="2"/>
          </p:nvPr>
        </p:nvSpPr>
        <p:spPr>
          <a:xfrm>
            <a:off x="373094" y="967887"/>
            <a:ext cx="1639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0</a:t>
            </a:r>
            <a:r>
              <a:rPr lang="en-US" sz="1600" dirty="0"/>
              <a:t>3</a:t>
            </a:r>
            <a:endParaRPr sz="1600" dirty="0"/>
          </a:p>
        </p:txBody>
      </p:sp>
      <p:sp>
        <p:nvSpPr>
          <p:cNvPr id="2" name="Title 1"/>
          <p:cNvSpPr>
            <a:spLocks noGrp="1"/>
          </p:cNvSpPr>
          <p:nvPr>
            <p:ph type="title"/>
          </p:nvPr>
        </p:nvSpPr>
        <p:spPr>
          <a:xfrm>
            <a:off x="1443789" y="526887"/>
            <a:ext cx="4319100" cy="1723800"/>
          </a:xfrm>
        </p:spPr>
        <p:txBody>
          <a:bodyPr/>
          <a:lstStyle/>
          <a:p>
            <a:r>
              <a:rPr lang="en-US" sz="2400" dirty="0"/>
              <a:t>Efficientnet-b2</a:t>
            </a:r>
          </a:p>
        </p:txBody>
      </p:sp>
    </p:spTree>
    <p:extLst>
      <p:ext uri="{BB962C8B-B14F-4D97-AF65-F5344CB8AC3E}">
        <p14:creationId xmlns:p14="http://schemas.microsoft.com/office/powerpoint/2010/main" val="2079057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67"/>
          <p:cNvSpPr/>
          <p:nvPr/>
        </p:nvSpPr>
        <p:spPr>
          <a:xfrm>
            <a:off x="941900" y="1196282"/>
            <a:ext cx="501889" cy="385011"/>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7"/>
          <p:cNvSpPr txBox="1">
            <a:spLocks noGrp="1"/>
          </p:cNvSpPr>
          <p:nvPr>
            <p:ph type="subTitle" idx="1"/>
          </p:nvPr>
        </p:nvSpPr>
        <p:spPr>
          <a:xfrm>
            <a:off x="1069839" y="1651483"/>
            <a:ext cx="7338516" cy="2398003"/>
          </a:xfrm>
          <a:prstGeom prst="rect">
            <a:avLst/>
          </a:prstGeom>
        </p:spPr>
        <p:txBody>
          <a:bodyPr spcFirstLastPara="1" wrap="square" lIns="91425" tIns="91425" rIns="91425" bIns="91425" anchor="t" anchorCtr="0">
            <a:noAutofit/>
          </a:bodyPr>
          <a:lstStyle/>
          <a:p>
            <a:pPr marL="0" lvl="0" indent="0"/>
            <a:r>
              <a:rPr lang="en-US" sz="1400" dirty="0"/>
              <a:t>The ResNet18 model is a lightweight convolutional neural network (CNN) with 18 layers, designed for efficient image classification. In this implementation, the model is trained from scratch (without </a:t>
            </a:r>
            <a:r>
              <a:rPr lang="en-US" sz="1400" dirty="0" err="1"/>
              <a:t>pretrained</a:t>
            </a:r>
            <a:r>
              <a:rPr lang="en-US" sz="1400" dirty="0"/>
              <a:t> weights) on brain tumor MRI images for *16 epochs* with a *batch size of 16. The input images are resized to **224x224 pixels* and undergo data augmentation, including *random horizontal flipping* to improve generalization. The model uses the *Adam optimizer* with a learning rate of *0.001* and a *</a:t>
            </a:r>
            <a:r>
              <a:rPr lang="en-US" sz="1400" dirty="0" err="1"/>
              <a:t>StepLR</a:t>
            </a:r>
            <a:r>
              <a:rPr lang="en-US" sz="1400" dirty="0"/>
              <a:t> scheduler* that reduces the learning rate by a factor of 10 every 7 epochs. The final fully connected layer is modified to output *4 classes*, corresponding to different brain tumor types. Training and validation losses are tracked to monitor performance and prevent </a:t>
            </a:r>
            <a:r>
              <a:rPr lang="en-US" sz="1400" dirty="0" err="1"/>
              <a:t>overfitting</a:t>
            </a:r>
            <a:r>
              <a:rPr lang="en-US" sz="1400" dirty="0"/>
              <a:t>.</a:t>
            </a:r>
          </a:p>
        </p:txBody>
      </p:sp>
      <p:sp>
        <p:nvSpPr>
          <p:cNvPr id="726" name="Google Shape;726;p67"/>
          <p:cNvSpPr txBox="1">
            <a:spLocks noGrp="1"/>
          </p:cNvSpPr>
          <p:nvPr>
            <p:ph type="title" idx="2"/>
          </p:nvPr>
        </p:nvSpPr>
        <p:spPr>
          <a:xfrm>
            <a:off x="373094" y="967887"/>
            <a:ext cx="1639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0</a:t>
            </a:r>
            <a:r>
              <a:rPr lang="en-US" sz="1600" dirty="0"/>
              <a:t>4</a:t>
            </a:r>
            <a:endParaRPr sz="1600" dirty="0"/>
          </a:p>
        </p:txBody>
      </p:sp>
      <p:sp>
        <p:nvSpPr>
          <p:cNvPr id="2" name="Title 1"/>
          <p:cNvSpPr>
            <a:spLocks noGrp="1"/>
          </p:cNvSpPr>
          <p:nvPr>
            <p:ph type="title"/>
          </p:nvPr>
        </p:nvSpPr>
        <p:spPr>
          <a:xfrm>
            <a:off x="1443789" y="526887"/>
            <a:ext cx="4319100" cy="1723800"/>
          </a:xfrm>
        </p:spPr>
        <p:txBody>
          <a:bodyPr/>
          <a:lstStyle/>
          <a:p>
            <a:r>
              <a:rPr lang="en-US" sz="2400" dirty="0"/>
              <a:t>Resnet18</a:t>
            </a:r>
          </a:p>
        </p:txBody>
      </p:sp>
    </p:spTree>
    <p:extLst>
      <p:ext uri="{BB962C8B-B14F-4D97-AF65-F5344CB8AC3E}">
        <p14:creationId xmlns:p14="http://schemas.microsoft.com/office/powerpoint/2010/main" val="3300736075"/>
      </p:ext>
    </p:extLst>
  </p:cSld>
  <p:clrMapOvr>
    <a:masterClrMapping/>
  </p:clrMapOvr>
</p:sld>
</file>

<file path=ppt/theme/theme1.xml><?xml version="1.0" encoding="utf-8"?>
<a:theme xmlns:a="http://schemas.openxmlformats.org/drawingml/2006/main" name="Korean AI Agency Pitch Deck XL by Slidesgo">
  <a:themeElements>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b46f0c7-1e5b-43db-99eb-3257df1e5bf6}" enabled="1" method="Standard" siteId="{2dcae639-d4a4-4454-82c7-592ab66fc7bd}" contentBits="0" removed="0"/>
</clbl:labelList>
</file>

<file path=docProps/app.xml><?xml version="1.0" encoding="utf-8"?>
<Properties xmlns="http://schemas.openxmlformats.org/officeDocument/2006/extended-properties" xmlns:vt="http://schemas.openxmlformats.org/officeDocument/2006/docPropsVTypes">
  <TotalTime>112</TotalTime>
  <Words>1301</Words>
  <Application>Microsoft Office PowerPoint</Application>
  <PresentationFormat>On-screen Show (16:9)</PresentationFormat>
  <Paragraphs>113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IBM Plex Sans</vt:lpstr>
      <vt:lpstr>IBM Plex Sans Medium</vt:lpstr>
      <vt:lpstr>Korean AI Agency Pitch Deck XL by Slidesgo</vt:lpstr>
      <vt:lpstr>Comparative Analysis of Models on Brain Tumor MRI Dataset</vt:lpstr>
      <vt:lpstr>Agenda </vt:lpstr>
      <vt:lpstr>Dataset Discreption</vt:lpstr>
      <vt:lpstr>VGG19</vt:lpstr>
      <vt:lpstr>Our Models </vt:lpstr>
      <vt:lpstr>01</vt:lpstr>
      <vt:lpstr>02</vt:lpstr>
      <vt:lpstr>03</vt:lpstr>
      <vt:lpstr>04</vt:lpstr>
      <vt:lpstr>05</vt:lpstr>
      <vt:lpstr>Evaluation metrics and Discussion</vt:lpstr>
      <vt:lpstr>Future work directions</vt:lpstr>
      <vt:lpstr>5. GUI Demo</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of Models on Brain Tumor MRI Dataset</dc:title>
  <dc:creator>Acer</dc:creator>
  <cp:lastModifiedBy>هالة عبدالتواب كامل  امام</cp:lastModifiedBy>
  <cp:revision>7</cp:revision>
  <dcterms:modified xsi:type="dcterms:W3CDTF">2025-05-21T17:34:41Z</dcterms:modified>
</cp:coreProperties>
</file>