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76" r:id="rId8"/>
    <p:sldId id="264" r:id="rId9"/>
    <p:sldId id="277" r:id="rId10"/>
    <p:sldId id="278" r:id="rId11"/>
    <p:sldId id="27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  <p:embeddedFont>
      <p:font typeface="DM Sans Bold" charset="0"/>
      <p:regular r:id="rId17"/>
    </p:embeddedFont>
    <p:embeddedFont>
      <p:font typeface="Kollektif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22" autoAdjust="0"/>
  </p:normalViewPr>
  <p:slideViewPr>
    <p:cSldViewPr>
      <p:cViewPr>
        <p:scale>
          <a:sx n="50" d="100"/>
          <a:sy n="50" d="100"/>
        </p:scale>
        <p:origin x="931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486376" y="2624290"/>
            <a:ext cx="11315247" cy="2294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MARKETING</a:t>
            </a:r>
          </a:p>
          <a:p>
            <a:pPr algn="ctr">
              <a:lnSpc>
                <a:spcPts val="3399"/>
              </a:lnSpc>
            </a:pPr>
            <a:r>
              <a:rPr lang="en-US" sz="33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LEVERAGING DATA TO COMBAT ALZHEIMER’S DISEASE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4450" y="5923241"/>
            <a:ext cx="7197206" cy="3094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Menna</a:t>
            </a: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Khaled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Alaa Yasser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Fatima </a:t>
            </a:r>
            <a:r>
              <a:rPr lang="en-US" sz="37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Alzahraa</a:t>
            </a:r>
            <a:endParaRPr lang="en-US" sz="37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Mazen Hatem</a:t>
            </a:r>
          </a:p>
          <a:p>
            <a:pPr algn="ctr">
              <a:lnSpc>
                <a:spcPts val="4070"/>
              </a:lnSpc>
            </a:pP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Yahia Yasser</a:t>
            </a:r>
          </a:p>
          <a:p>
            <a:pPr algn="ctr">
              <a:lnSpc>
                <a:spcPts val="4070"/>
              </a:lnSpc>
            </a:pPr>
            <a:r>
              <a:rPr lang="en-US" sz="3700" dirty="0" err="1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Zaynap</a:t>
            </a:r>
            <a:r>
              <a:rPr lang="en-US" sz="3700" dirty="0">
                <a:solidFill>
                  <a:srgbClr val="545454"/>
                </a:solidFill>
                <a:latin typeface="DM Sans"/>
                <a:ea typeface="DM Sans"/>
                <a:cs typeface="DM Sans"/>
                <a:sym typeface="DM Sans"/>
              </a:rPr>
              <a:t> Ahmed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55C2EB5C-9A8B-0B8A-F5B2-EF2E01E7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63287" y="623923"/>
            <a:ext cx="9477061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Call-to-action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51B6B636-EEBF-1199-F90A-4A62AED34D81}"/>
              </a:ext>
            </a:extLst>
          </p:cNvPr>
          <p:cNvSpPr txBox="1"/>
          <p:nvPr/>
        </p:nvSpPr>
        <p:spPr>
          <a:xfrm>
            <a:off x="4800475" y="3126419"/>
            <a:ext cx="8724587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endParaRPr lang="en-US" sz="2400" dirty="0"/>
          </a:p>
        </p:txBody>
      </p:sp>
      <p:sp>
        <p:nvSpPr>
          <p:cNvPr id="41" name="TextBox 26">
            <a:extLst>
              <a:ext uri="{FF2B5EF4-FFF2-40B4-BE49-F238E27FC236}">
                <a16:creationId xmlns:a16="http://schemas.microsoft.com/office/drawing/2014/main" id="{B68B1FB0-E0CD-ED4D-355F-6BC9BDA1B971}"/>
              </a:ext>
            </a:extLst>
          </p:cNvPr>
          <p:cNvSpPr txBox="1"/>
          <p:nvPr/>
        </p:nvSpPr>
        <p:spPr>
          <a:xfrm>
            <a:off x="3988967" y="2319345"/>
            <a:ext cx="10744325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DM Sans" pitchFamily="2" charset="0"/>
              </a:rPr>
              <a:t>Join Us in Revolutionizing Alzheimer’s 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Partner with Us</a:t>
            </a:r>
            <a:r>
              <a:rPr lang="en-US" sz="2400" dirty="0">
                <a:latin typeface="DM Sans" pitchFamily="2" charset="0"/>
              </a:rPr>
              <a:t> to bring data-driven insights to healthcare providers and improve early detection and treatment of Alzheimer’s.</a:t>
            </a:r>
          </a:p>
          <a:p>
            <a:endParaRPr lang="en-US" sz="2400" dirty="0">
              <a:latin typeface="DM Sans" pitchFamily="2" charset="0"/>
            </a:endParaRPr>
          </a:p>
          <a:p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Explore Our Solution</a:t>
            </a:r>
            <a:r>
              <a:rPr lang="en-US" sz="2400" dirty="0">
                <a:latin typeface="DM Sans" pitchFamily="2" charset="0"/>
              </a:rPr>
              <a:t>: Schedule a </a:t>
            </a:r>
            <a:r>
              <a:rPr lang="en-US" sz="2400" b="1" dirty="0">
                <a:latin typeface="DM Sans" pitchFamily="2" charset="0"/>
              </a:rPr>
              <a:t>demo</a:t>
            </a:r>
            <a:r>
              <a:rPr lang="en-US" sz="2400" dirty="0">
                <a:latin typeface="DM Sans" pitchFamily="2" charset="0"/>
              </a:rPr>
              <a:t> or </a:t>
            </a:r>
            <a:r>
              <a:rPr lang="en-US" sz="2400" b="1" dirty="0">
                <a:latin typeface="DM Sans" pitchFamily="2" charset="0"/>
              </a:rPr>
              <a:t>pilot program</a:t>
            </a:r>
            <a:r>
              <a:rPr lang="en-US" sz="2400" dirty="0">
                <a:latin typeface="DM Sans" pitchFamily="2" charset="0"/>
              </a:rPr>
              <a:t> to see the impact of our predictive analytics tool in action.</a:t>
            </a:r>
          </a:p>
          <a:p>
            <a:endParaRPr lang="en-US" sz="2400" dirty="0">
              <a:latin typeface="DM Sans" pitchFamily="2" charset="0"/>
            </a:endParaRPr>
          </a:p>
          <a:p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Collaborate</a:t>
            </a:r>
            <a:r>
              <a:rPr lang="en-US" sz="2400" dirty="0">
                <a:latin typeface="DM Sans" pitchFamily="2" charset="0"/>
              </a:rPr>
              <a:t>: Let’s work together with </a:t>
            </a:r>
            <a:r>
              <a:rPr lang="en-US" sz="2400" b="1" dirty="0">
                <a:latin typeface="DM Sans" pitchFamily="2" charset="0"/>
              </a:rPr>
              <a:t>hospitals</a:t>
            </a:r>
            <a:r>
              <a:rPr lang="en-US" sz="2400" dirty="0">
                <a:latin typeface="DM Sans" pitchFamily="2" charset="0"/>
              </a:rPr>
              <a:t>, </a:t>
            </a:r>
            <a:r>
              <a:rPr lang="en-US" sz="2400" b="1" dirty="0">
                <a:latin typeface="DM Sans" pitchFamily="2" charset="0"/>
              </a:rPr>
              <a:t>research institutions</a:t>
            </a:r>
            <a:r>
              <a:rPr lang="en-US" sz="2400" dirty="0">
                <a:latin typeface="DM Sans" pitchFamily="2" charset="0"/>
              </a:rPr>
              <a:t>, and </a:t>
            </a:r>
            <a:r>
              <a:rPr lang="en-US" sz="2400" b="1" dirty="0">
                <a:latin typeface="DM Sans" pitchFamily="2" charset="0"/>
              </a:rPr>
              <a:t>pharmaceutical companies</a:t>
            </a:r>
            <a:r>
              <a:rPr lang="en-US" sz="2400" dirty="0">
                <a:latin typeface="DM Sans" pitchFamily="2" charset="0"/>
              </a:rPr>
              <a:t> to enhance patient care and reduce costs.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4F5B53-452A-431B-954D-766EA9C49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97" y="4462879"/>
            <a:ext cx="1864642" cy="164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E889D90-0E15-E372-5753-98C39667A9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36573" y="4216092"/>
            <a:ext cx="2051420" cy="2090619"/>
          </a:xfrm>
          <a:prstGeom prst="rect">
            <a:avLst/>
          </a:prstGeom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D6E5012-D487-2634-C3A1-001B221C0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997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3960810"/>
            <a:ext cx="10620170" cy="1886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 b="1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D1D2FCF-DF16-695C-990B-9A462DFAE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418767" y="94499"/>
            <a:ext cx="10787965" cy="276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9874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PROBLEM STATEMENT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TextBox 40"/>
          <p:cNvSpPr txBox="1"/>
          <p:nvPr/>
        </p:nvSpPr>
        <p:spPr>
          <a:xfrm>
            <a:off x="4099364" y="6975527"/>
            <a:ext cx="10413564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727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Goal is to analyze data related to Alzheimer’s and investigate its connections with other diseases and potential contributing factors.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63654" y="3000295"/>
            <a:ext cx="11635664" cy="3450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0"/>
              </a:lnSpc>
            </a:pPr>
            <a:r>
              <a:rPr lang="en-US" sz="2300" b="1" dirty="0">
                <a:latin typeface="DM Sans Bold"/>
                <a:ea typeface="DM Sans Bold"/>
                <a:cs typeface="DM Sans Bold"/>
                <a:sym typeface="DM Sans Bold"/>
              </a:rPr>
              <a:t>Key Points:</a:t>
            </a:r>
          </a:p>
          <a:p>
            <a:pPr algn="l">
              <a:lnSpc>
                <a:spcPts val="2960"/>
              </a:lnSpc>
            </a:pPr>
            <a:endParaRPr lang="en-US" sz="2300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300" dirty="0">
                <a:latin typeface="DM Sans"/>
                <a:ea typeface="DM Sans"/>
                <a:cs typeface="DM Sans"/>
                <a:sym typeface="DM Sans"/>
              </a:rPr>
              <a:t>Alzheimer's Disease: A rapidly growing global health issue</a:t>
            </a:r>
          </a:p>
          <a:p>
            <a:pPr algn="l">
              <a:lnSpc>
                <a:spcPts val="2960"/>
              </a:lnSpc>
            </a:pPr>
            <a:endParaRPr lang="en-US" sz="2300" dirty="0">
              <a:latin typeface="DM Sans"/>
              <a:ea typeface="DM Sans"/>
              <a:cs typeface="DM Sans"/>
              <a:sym typeface="DM Sans"/>
            </a:endParaRP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300" dirty="0">
                <a:latin typeface="DM Sans"/>
                <a:ea typeface="DM Sans"/>
                <a:cs typeface="DM Sans"/>
                <a:sym typeface="DM Sans"/>
              </a:rPr>
              <a:t>The disease: places a significant strain on healthcare systems</a:t>
            </a:r>
          </a:p>
          <a:p>
            <a:pPr algn="l">
              <a:lnSpc>
                <a:spcPts val="2960"/>
              </a:lnSpc>
            </a:pPr>
            <a:endParaRPr lang="en-US" sz="2300" dirty="0">
              <a:latin typeface="DM Sans"/>
              <a:ea typeface="DM Sans"/>
              <a:cs typeface="DM Sans"/>
              <a:sym typeface="DM Sans"/>
            </a:endParaRP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300" dirty="0">
                <a:latin typeface="DM Sans"/>
                <a:ea typeface="DM Sans"/>
                <a:cs typeface="DM Sans"/>
                <a:sym typeface="DM Sans"/>
              </a:rPr>
              <a:t>Unclear Causes</a:t>
            </a:r>
          </a:p>
          <a:p>
            <a:pPr marL="266296" lvl="1" algn="l">
              <a:lnSpc>
                <a:spcPts val="2960"/>
              </a:lnSpc>
            </a:pPr>
            <a:endParaRPr lang="en-US" sz="2300" dirty="0">
              <a:latin typeface="DM Sans"/>
              <a:ea typeface="DM Sans"/>
              <a:cs typeface="DM Sans"/>
              <a:sym typeface="DM Sans"/>
            </a:endParaRP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300" dirty="0">
                <a:latin typeface="DM Sans"/>
                <a:ea typeface="DM Sans"/>
                <a:cs typeface="DM Sans"/>
                <a:sym typeface="DM Sans"/>
              </a:rPr>
              <a:t>Lack of Correlation Analysis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67D4D893-D293-BB8C-4930-4AC0680A5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405559" y="72575"/>
            <a:ext cx="8646661" cy="276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9874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MARKET NEED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1434770" y="3451801"/>
            <a:ext cx="13578453" cy="378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466" b="1" dirty="0">
                <a:latin typeface="DM Sans Bold"/>
                <a:ea typeface="DM Sans Bold"/>
                <a:cs typeface="DM Sans Bold"/>
                <a:sym typeface="DM Sans Bold"/>
              </a:rPr>
              <a:t>Alzheimer's disease spread rate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085619" y="3918495"/>
            <a:ext cx="10774890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Affects over 50 million people globally.</a:t>
            </a:r>
          </a:p>
          <a:p>
            <a:pPr algn="just">
              <a:lnSpc>
                <a:spcPts val="2553"/>
              </a:lnSpc>
            </a:pPr>
            <a:endParaRPr lang="en-US" sz="2300" dirty="0">
              <a:latin typeface="DM Sans"/>
              <a:ea typeface="DM Sans"/>
              <a:cs typeface="DM Sans"/>
              <a:sym typeface="DM Sans"/>
            </a:endParaRPr>
          </a:p>
          <a:p>
            <a:pPr marL="496606" lvl="1" indent="-248303" algn="l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latin typeface="DM Sans"/>
                <a:ea typeface="DM Sans"/>
                <a:cs typeface="DM Sans"/>
                <a:sym typeface="DM Sans"/>
              </a:rPr>
              <a:t>Strong demand for early detection and protective care.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434769" y="5449261"/>
            <a:ext cx="13578453" cy="378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466" b="1" dirty="0">
                <a:latin typeface="DM Sans Bold"/>
                <a:ea typeface="DM Sans Bold"/>
                <a:cs typeface="DM Sans Bold"/>
                <a:sym typeface="DM Sans Bold"/>
              </a:rPr>
              <a:t>Alzheimer's disease spread rate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2002084" y="5978022"/>
            <a:ext cx="10509987" cy="1001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Global spending on Alzheimer’s is projected to surpass $1 trillion by 2050.</a:t>
            </a:r>
          </a:p>
          <a:p>
            <a:pPr algn="just">
              <a:lnSpc>
                <a:spcPts val="2553"/>
              </a:lnSpc>
            </a:pPr>
            <a:endParaRPr lang="en-US" sz="2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Need for solutions to reduce costs.</a:t>
            </a:r>
          </a:p>
        </p:txBody>
      </p:sp>
      <p:pic>
        <p:nvPicPr>
          <p:cNvPr id="43" name="Picture 42" descr="A close-up of a chart&#10;&#10;Description automatically generated">
            <a:extLst>
              <a:ext uri="{FF2B5EF4-FFF2-40B4-BE49-F238E27FC236}">
                <a16:creationId xmlns:a16="http://schemas.microsoft.com/office/drawing/2014/main" id="{45F4B91A-8143-9402-F187-2B785D9AA8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0509" y="3330277"/>
            <a:ext cx="5268105" cy="5268105"/>
          </a:xfrm>
          <a:prstGeom prst="rect">
            <a:avLst/>
          </a:prstGeom>
        </p:spPr>
      </p:pic>
      <p:pic>
        <p:nvPicPr>
          <p:cNvPr id="44" name="Picture 2">
            <a:extLst>
              <a:ext uri="{FF2B5EF4-FFF2-40B4-BE49-F238E27FC236}">
                <a16:creationId xmlns:a16="http://schemas.microsoft.com/office/drawing/2014/main" id="{C89F0E78-241C-E7B3-7159-0C6104DA2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405559" y="68691"/>
            <a:ext cx="8646661" cy="2762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9874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MARKET NEED</a:t>
            </a:r>
          </a:p>
        </p:txBody>
      </p:sp>
      <p:grpSp>
        <p:nvGrpSpPr>
          <p:cNvPr id="11" name="Group 11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-6260387" y="-3853031"/>
            <a:ext cx="949994" cy="1279877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AutoShape 16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2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TextBox 39"/>
          <p:cNvSpPr txBox="1"/>
          <p:nvPr/>
        </p:nvSpPr>
        <p:spPr>
          <a:xfrm>
            <a:off x="3491001" y="3466900"/>
            <a:ext cx="13578453" cy="11483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466" b="1" dirty="0">
                <a:latin typeface="DM Sans Bold"/>
                <a:ea typeface="DM Sans Bold"/>
                <a:cs typeface="DM Sans Bold"/>
                <a:sym typeface="DM Sans Bold"/>
              </a:rPr>
              <a:t>Technological Advancements:</a:t>
            </a: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endParaRPr lang="en-US" sz="2466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endParaRPr lang="en-US" sz="2466" b="1" dirty="0">
              <a:solidFill>
                <a:srgbClr val="54545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3491000" y="5824333"/>
            <a:ext cx="13578453" cy="389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2592" lvl="1" indent="-266296" algn="l">
              <a:lnSpc>
                <a:spcPts val="2960"/>
              </a:lnSpc>
              <a:buFont typeface="Arial"/>
              <a:buChar char="•"/>
            </a:pPr>
            <a:r>
              <a:rPr lang="en-US" sz="2800" b="1" dirty="0">
                <a:latin typeface="DM Sans" pitchFamily="2" charset="0"/>
              </a:rPr>
              <a:t>Why Now?</a:t>
            </a:r>
            <a:endParaRPr lang="en-US" sz="2466" b="1" dirty="0">
              <a:solidFill>
                <a:srgbClr val="545454"/>
              </a:solidFill>
              <a:latin typeface="DM Sans" pitchFamily="2" charset="0"/>
              <a:ea typeface="DM Sans Bold"/>
              <a:cs typeface="DM Sans Bold"/>
              <a:sym typeface="DM Sans Bold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4051152" y="6489814"/>
            <a:ext cx="10509987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400" dirty="0">
                <a:latin typeface="DM Sans" pitchFamily="2" charset="0"/>
              </a:rPr>
              <a:t>Urgent need for innovative, </a:t>
            </a:r>
            <a:r>
              <a:rPr lang="en-US" sz="2400" b="1" dirty="0">
                <a:latin typeface="DM Sans" pitchFamily="2" charset="0"/>
              </a:rPr>
              <a:t>data solutions </a:t>
            </a:r>
            <a:r>
              <a:rPr lang="en-US" sz="2400" dirty="0">
                <a:latin typeface="DM Sans" pitchFamily="2" charset="0"/>
              </a:rPr>
              <a:t>to improve early diagnosis and prevention.</a:t>
            </a:r>
            <a:endParaRPr lang="en-US" sz="2300" dirty="0">
              <a:solidFill>
                <a:srgbClr val="000000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46" name="TextBox 42">
            <a:extLst>
              <a:ext uri="{FF2B5EF4-FFF2-40B4-BE49-F238E27FC236}">
                <a16:creationId xmlns:a16="http://schemas.microsoft.com/office/drawing/2014/main" id="{AD9C3E29-B31F-75A0-E2E0-49B2C8916DAD}"/>
              </a:ext>
            </a:extLst>
          </p:cNvPr>
          <p:cNvSpPr txBox="1"/>
          <p:nvPr/>
        </p:nvSpPr>
        <p:spPr>
          <a:xfrm>
            <a:off x="4052111" y="4164052"/>
            <a:ext cx="10744888" cy="13345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AI, machine learning, and big data are transforming healthcare.</a:t>
            </a:r>
          </a:p>
          <a:p>
            <a:pPr algn="just">
              <a:lnSpc>
                <a:spcPts val="2553"/>
              </a:lnSpc>
            </a:pPr>
            <a:endParaRPr lang="en-US" sz="23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96606" lvl="1" indent="-248303" algn="just">
              <a:lnSpc>
                <a:spcPts val="2553"/>
              </a:lnSpc>
              <a:buFont typeface="Arial"/>
              <a:buChar char="•"/>
            </a:pPr>
            <a:r>
              <a:rPr lang="en-US" sz="23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Predictive models identifying Alzheimer’s risk factors can enable personalized care and better outcomes.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2B3E92-EC12-1C0C-769E-599B14268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521" y="4647784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81521" y="6666669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2481521" y="2628900"/>
            <a:ext cx="6046286" cy="1269578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825091" y="2830097"/>
            <a:ext cx="555690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Unique Value Proposition (USP)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25091" y="4848981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Key Features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25091" y="6867865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Target Market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092537" y="2628900"/>
            <a:ext cx="6713943" cy="36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092537" y="4647784"/>
            <a:ext cx="6713943" cy="1482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Data Visualization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Predictive Analytics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User-Friendly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Custom Reports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092537" y="6666669"/>
            <a:ext cx="6713943" cy="111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Hospitals &amp; Clinics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Pharmaceutical Companies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Research Institutions</a:t>
            </a: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5A677B4D-F6EF-5AC9-CF3E-0CDAF9D08E6A}"/>
              </a:ext>
            </a:extLst>
          </p:cNvPr>
          <p:cNvSpPr txBox="1"/>
          <p:nvPr/>
        </p:nvSpPr>
        <p:spPr>
          <a:xfrm>
            <a:off x="4405559" y="68691"/>
            <a:ext cx="8646661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9874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Selling Points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AB0EB807-C42B-3BBB-AC96-5252496AF86E}"/>
              </a:ext>
            </a:extLst>
          </p:cNvPr>
          <p:cNvSpPr txBox="1"/>
          <p:nvPr/>
        </p:nvSpPr>
        <p:spPr>
          <a:xfrm>
            <a:off x="9092537" y="2628899"/>
            <a:ext cx="6713943" cy="1482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Provides predictive insights for early Alzheimer's detection.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Empowers data-driven decisions for targeted treatments and personalized care. 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0E2445E0-3040-E84A-9522-F39CA0414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2700000">
            <a:off x="-2693793" y="7510422"/>
            <a:ext cx="7415398" cy="3565095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2400" y="1866900"/>
            <a:ext cx="5311909" cy="1027869"/>
            <a:chOff x="0" y="0"/>
            <a:chExt cx="1592438" cy="2707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E6D7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850721" y="1905831"/>
            <a:ext cx="5789407" cy="1027869"/>
            <a:chOff x="0" y="0"/>
            <a:chExt cx="1592438" cy="2707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FFCB7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887200" y="1866900"/>
            <a:ext cx="5269211" cy="1027869"/>
            <a:chOff x="0" y="0"/>
            <a:chExt cx="1592438" cy="2707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48CFA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95970" y="2068097"/>
            <a:ext cx="531190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6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– User-Friendly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94291" y="2107028"/>
            <a:ext cx="592150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36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predictive insights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30770" y="2068096"/>
            <a:ext cx="5311909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– Early diagnosis</a:t>
            </a:r>
          </a:p>
        </p:txBody>
      </p:sp>
      <p:grpSp>
        <p:nvGrpSpPr>
          <p:cNvPr id="19" name="Group 19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AutoShape 22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5A677B4D-F6EF-5AC9-CF3E-0CDAF9D08E6A}"/>
              </a:ext>
            </a:extLst>
          </p:cNvPr>
          <p:cNvSpPr txBox="1"/>
          <p:nvPr/>
        </p:nvSpPr>
        <p:spPr>
          <a:xfrm>
            <a:off x="1985822" y="315169"/>
            <a:ext cx="14316356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9874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Data Visualization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50FED2FE-B49F-207A-27B7-779E23EDA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1EFD80D-E376-0F26-C5E9-25023466E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00" y="3062565"/>
            <a:ext cx="12722399" cy="71480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481521" y="4268031"/>
            <a:ext cx="6046286" cy="1027869"/>
            <a:chOff x="0" y="0"/>
            <a:chExt cx="1592438" cy="2707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481521" y="7011231"/>
            <a:ext cx="6046286" cy="1027869"/>
            <a:chOff x="0" y="0"/>
            <a:chExt cx="1592438" cy="2707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2481521" y="2628900"/>
            <a:ext cx="6046286" cy="1269578"/>
            <a:chOff x="0" y="0"/>
            <a:chExt cx="1592438" cy="27071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825091" y="2830097"/>
            <a:ext cx="5404509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01 - Accuracy &amp; Reliability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825091" y="4469228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02 - Scalability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25091" y="7212427"/>
            <a:ext cx="570271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04 - Support &amp; Training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092537" y="2628900"/>
            <a:ext cx="6713943" cy="36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endParaRPr lang="en-US" sz="2400" dirty="0">
              <a:solidFill>
                <a:srgbClr val="545454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144000" y="4268031"/>
            <a:ext cx="6713943" cy="111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Easily handles large datasets and can be scaled from small clinics to large hospitals.</a:t>
            </a:r>
          </a:p>
          <a:p>
            <a:pPr algn="l">
              <a:lnSpc>
                <a:spcPts val="2879"/>
              </a:lnSpc>
            </a:pPr>
            <a:endParaRPr lang="en-US" sz="24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296400" y="5487939"/>
            <a:ext cx="6713943" cy="366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5A677B4D-F6EF-5AC9-CF3E-0CDAF9D08E6A}"/>
              </a:ext>
            </a:extLst>
          </p:cNvPr>
          <p:cNvSpPr txBox="1"/>
          <p:nvPr/>
        </p:nvSpPr>
        <p:spPr>
          <a:xfrm>
            <a:off x="1357987" y="243632"/>
            <a:ext cx="14339640" cy="12695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74"/>
              </a:lnSpc>
            </a:pPr>
            <a:r>
              <a:rPr lang="en-US" sz="8800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Competitive Advantage</a:t>
            </a:r>
          </a:p>
        </p:txBody>
      </p:sp>
      <p:sp>
        <p:nvSpPr>
          <p:cNvPr id="31" name="TextBox 26">
            <a:extLst>
              <a:ext uri="{FF2B5EF4-FFF2-40B4-BE49-F238E27FC236}">
                <a16:creationId xmlns:a16="http://schemas.microsoft.com/office/drawing/2014/main" id="{AB0EB807-C42B-3BBB-AC96-5252496AF86E}"/>
              </a:ext>
            </a:extLst>
          </p:cNvPr>
          <p:cNvSpPr txBox="1"/>
          <p:nvPr/>
        </p:nvSpPr>
        <p:spPr>
          <a:xfrm>
            <a:off x="9134900" y="2788569"/>
            <a:ext cx="6713943" cy="737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Identifies correlations with other diseases,</a:t>
            </a:r>
            <a:r>
              <a:rPr lang="ar-EG" sz="2400" dirty="0">
                <a:latin typeface="DM Sans" pitchFamily="2" charset="0"/>
              </a:rPr>
              <a:t> </a:t>
            </a:r>
            <a:r>
              <a:rPr lang="en-US" sz="2400" dirty="0">
                <a:latin typeface="DM Sans" pitchFamily="2" charset="0"/>
              </a:rPr>
              <a:t>offering a more comprehensive analysis</a:t>
            </a:r>
            <a:r>
              <a:rPr lang="en-US" sz="2400" dirty="0">
                <a:latin typeface="DM Sans" pitchFamily="2" charset="0"/>
                <a:ea typeface="DM Sans"/>
                <a:cs typeface="DM Sans"/>
                <a:sym typeface="DM Sans"/>
              </a:rPr>
              <a:t>. </a:t>
            </a: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C357BC74-CAE7-99E9-F1B1-E03B7C7E9B0A}"/>
              </a:ext>
            </a:extLst>
          </p:cNvPr>
          <p:cNvGrpSpPr/>
          <p:nvPr/>
        </p:nvGrpSpPr>
        <p:grpSpPr>
          <a:xfrm>
            <a:off x="2481521" y="5639631"/>
            <a:ext cx="6046286" cy="1027869"/>
            <a:chOff x="0" y="0"/>
            <a:chExt cx="1592438" cy="270714"/>
          </a:xfrm>
        </p:grpSpPr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7852FAB-8315-EA4E-366E-DD098D63D9B6}"/>
                </a:ext>
              </a:extLst>
            </p:cNvPr>
            <p:cNvSpPr/>
            <p:nvPr/>
          </p:nvSpPr>
          <p:spPr>
            <a:xfrm>
              <a:off x="0" y="0"/>
              <a:ext cx="1592438" cy="270714"/>
            </a:xfrm>
            <a:custGeom>
              <a:avLst/>
              <a:gdLst/>
              <a:ahLst/>
              <a:cxnLst/>
              <a:rect l="l" t="t" r="r" b="b"/>
              <a:pathLst>
                <a:path w="1592438" h="270714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205412"/>
                  </a:lnTo>
                  <a:cubicBezTo>
                    <a:pt x="1592438" y="241477"/>
                    <a:pt x="1563201" y="270714"/>
                    <a:pt x="1527135" y="270714"/>
                  </a:cubicBezTo>
                  <a:lnTo>
                    <a:pt x="65303" y="270714"/>
                  </a:lnTo>
                  <a:cubicBezTo>
                    <a:pt x="47983" y="270714"/>
                    <a:pt x="31373" y="263834"/>
                    <a:pt x="19127" y="251588"/>
                  </a:cubicBezTo>
                  <a:cubicBezTo>
                    <a:pt x="6880" y="239341"/>
                    <a:pt x="0" y="222731"/>
                    <a:pt x="0" y="205412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Box 7">
              <a:extLst>
                <a:ext uri="{FF2B5EF4-FFF2-40B4-BE49-F238E27FC236}">
                  <a16:creationId xmlns:a16="http://schemas.microsoft.com/office/drawing/2014/main" id="{51FF63E2-3EEC-347F-7685-7CA5B51232D5}"/>
                </a:ext>
              </a:extLst>
            </p:cNvPr>
            <p:cNvSpPr txBox="1"/>
            <p:nvPr/>
          </p:nvSpPr>
          <p:spPr>
            <a:xfrm>
              <a:off x="0" y="19050"/>
              <a:ext cx="1592438" cy="251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6" name="TextBox 24">
            <a:extLst>
              <a:ext uri="{FF2B5EF4-FFF2-40B4-BE49-F238E27FC236}">
                <a16:creationId xmlns:a16="http://schemas.microsoft.com/office/drawing/2014/main" id="{C9A03252-F5B3-A458-0880-8A740E5659A0}"/>
              </a:ext>
            </a:extLst>
          </p:cNvPr>
          <p:cNvSpPr txBox="1"/>
          <p:nvPr/>
        </p:nvSpPr>
        <p:spPr>
          <a:xfrm>
            <a:off x="2825091" y="5840827"/>
            <a:ext cx="5702716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sz="4000" b="1" dirty="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03 - Cost-Effectiveness</a:t>
            </a:r>
          </a:p>
        </p:txBody>
      </p:sp>
      <p:sp>
        <p:nvSpPr>
          <p:cNvPr id="39" name="TextBox 26">
            <a:extLst>
              <a:ext uri="{FF2B5EF4-FFF2-40B4-BE49-F238E27FC236}">
                <a16:creationId xmlns:a16="http://schemas.microsoft.com/office/drawing/2014/main" id="{3CFAD7B2-FB0E-B0E8-4607-DE488F244C41}"/>
              </a:ext>
            </a:extLst>
          </p:cNvPr>
          <p:cNvSpPr txBox="1"/>
          <p:nvPr/>
        </p:nvSpPr>
        <p:spPr>
          <a:xfrm>
            <a:off x="9144000" y="5598252"/>
            <a:ext cx="6713943" cy="1110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Seamlessly integrates with existing systems, helping providers reduce costs in Alzheimer’s care.</a:t>
            </a:r>
          </a:p>
        </p:txBody>
      </p:sp>
      <p:sp>
        <p:nvSpPr>
          <p:cNvPr id="40" name="TextBox 26">
            <a:extLst>
              <a:ext uri="{FF2B5EF4-FFF2-40B4-BE49-F238E27FC236}">
                <a16:creationId xmlns:a16="http://schemas.microsoft.com/office/drawing/2014/main" id="{77E946BB-ADF0-6A7A-7A37-A1BA49BC499F}"/>
              </a:ext>
            </a:extLst>
          </p:cNvPr>
          <p:cNvSpPr txBox="1"/>
          <p:nvPr/>
        </p:nvSpPr>
        <p:spPr>
          <a:xfrm>
            <a:off x="9144000" y="7006018"/>
            <a:ext cx="6976382" cy="1110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/>
                <a:ea typeface="DM Sans"/>
                <a:cs typeface="DM Sans"/>
                <a:sym typeface="DM Sans"/>
              </a:rPr>
              <a:t>Provides full support and training to healthcare teams, ensuring smooth adoption and minimal downtime.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72B449C1-2A82-4C1D-458D-D8685C5DE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0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-55109"/>
            <a:ext cx="9477061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Business Strategy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51B6B636-EEBF-1199-F90A-4A62AED34D81}"/>
              </a:ext>
            </a:extLst>
          </p:cNvPr>
          <p:cNvSpPr txBox="1"/>
          <p:nvPr/>
        </p:nvSpPr>
        <p:spPr>
          <a:xfrm>
            <a:off x="4856565" y="2858502"/>
            <a:ext cx="8309344" cy="2226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 b="1" dirty="0">
                <a:latin typeface="DM Sans" pitchFamily="2" charset="0"/>
              </a:rPr>
              <a:t>Go-to-Market Strategy</a:t>
            </a: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  <a:ea typeface="DM Sans"/>
                <a:cs typeface="DM Sans"/>
                <a:sym typeface="DM Sans"/>
              </a:rPr>
              <a:t>Focusing on B2B partnerships with hospitals, pharmaceutical companies, and research institutions.</a:t>
            </a:r>
          </a:p>
          <a:p>
            <a:pPr algn="l">
              <a:lnSpc>
                <a:spcPts val="2879"/>
              </a:lnSpc>
            </a:pPr>
            <a:endParaRPr lang="en-US" sz="2400" dirty="0">
              <a:latin typeface="DM Sans" pitchFamily="2" charset="0"/>
              <a:ea typeface="DM Sans"/>
              <a:cs typeface="DM Sans"/>
              <a:sym typeface="DM Sans"/>
            </a:endParaRPr>
          </a:p>
          <a:p>
            <a:pPr marL="342900" indent="-342900" algn="l">
              <a:lnSpc>
                <a:spcPts val="28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  <a:ea typeface="DM Sans"/>
                <a:cs typeface="DM Sans"/>
                <a:sym typeface="DM Sans"/>
              </a:rPr>
              <a:t>Building alliances with healthcare institutions for clinical practice integration.</a:t>
            </a: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B6EB2BF7-7480-E975-1A57-12606EEC52D2}"/>
              </a:ext>
            </a:extLst>
          </p:cNvPr>
          <p:cNvSpPr txBox="1"/>
          <p:nvPr/>
        </p:nvSpPr>
        <p:spPr>
          <a:xfrm>
            <a:off x="4871805" y="5571216"/>
            <a:ext cx="948440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DM Sans" pitchFamily="2" charset="0"/>
              </a:rPr>
              <a:t>Revenue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Subscription-based model: </a:t>
            </a:r>
            <a:r>
              <a:rPr lang="en-US" sz="2400" dirty="0">
                <a:latin typeface="DM Sans" pitchFamily="2" charset="0"/>
              </a:rPr>
              <a:t>Recurring fees for healthcare providers to access the platform.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Customization services:</a:t>
            </a:r>
            <a:r>
              <a:rPr lang="en-US" sz="2400" dirty="0">
                <a:latin typeface="DM Sans" pitchFamily="2" charset="0"/>
              </a:rPr>
              <a:t> Tailored features for pharmaceutical companies and research institutions.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DM Sans" pitchFamily="2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8D7BCA5-CC12-F789-8004-DB29C3AE17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24591" y="3999571"/>
            <a:ext cx="2237695" cy="2343246"/>
          </a:xfrm>
          <a:prstGeom prst="rect">
            <a:avLst/>
          </a:prstGeom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B9806D24-4A39-CD57-BEA0-522EE5029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-55109"/>
            <a:ext cx="9477061" cy="2564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b="1" dirty="0">
                <a:solidFill>
                  <a:srgbClr val="227C9D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Business Strategy</a:t>
            </a:r>
          </a:p>
        </p:txBody>
      </p:sp>
      <p:sp>
        <p:nvSpPr>
          <p:cNvPr id="3" name="Freeform 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0" name="Group 20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AutoShape 26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AutoShape 27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8" name="Group 28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AutoShape 32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34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35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6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AutoShape 37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38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Box 26">
            <a:extLst>
              <a:ext uri="{FF2B5EF4-FFF2-40B4-BE49-F238E27FC236}">
                <a16:creationId xmlns:a16="http://schemas.microsoft.com/office/drawing/2014/main" id="{51B6B636-EEBF-1199-F90A-4A62AED34D81}"/>
              </a:ext>
            </a:extLst>
          </p:cNvPr>
          <p:cNvSpPr txBox="1"/>
          <p:nvPr/>
        </p:nvSpPr>
        <p:spPr>
          <a:xfrm>
            <a:off x="4800475" y="3126419"/>
            <a:ext cx="8724587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latin typeface="DM Sans" pitchFamily="2" charset="0"/>
              </a:rPr>
              <a:t>Marketing Channels:</a:t>
            </a:r>
          </a:p>
          <a:p>
            <a:endParaRPr lang="en-US" sz="2400" b="1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DM Sans" pitchFamily="2" charset="0"/>
              </a:rPr>
              <a:t>Direct sales (B2B outreach)</a:t>
            </a:r>
            <a:r>
              <a:rPr lang="en-US" sz="2400" dirty="0">
                <a:latin typeface="DM Sans" pitchFamily="2" charset="0"/>
              </a:rPr>
              <a:t> and </a:t>
            </a:r>
            <a:r>
              <a:rPr lang="en-US" sz="2400" b="1" dirty="0">
                <a:latin typeface="DM Sans" pitchFamily="2" charset="0"/>
              </a:rPr>
              <a:t>content marketing</a:t>
            </a:r>
            <a:r>
              <a:rPr lang="en-US" sz="2400" dirty="0">
                <a:latin typeface="DM Sans" pitchFamily="2" charset="0"/>
              </a:rPr>
              <a:t> (case studies, research publications).</a:t>
            </a:r>
          </a:p>
          <a:p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Hosting </a:t>
            </a:r>
            <a:r>
              <a:rPr lang="en-US" sz="2400" b="1" dirty="0">
                <a:latin typeface="DM Sans" pitchFamily="2" charset="0"/>
              </a:rPr>
              <a:t>webinars</a:t>
            </a:r>
            <a:r>
              <a:rPr lang="en-US" sz="2400" dirty="0">
                <a:latin typeface="DM Sans" pitchFamily="2" charset="0"/>
              </a:rPr>
              <a:t> and attend </a:t>
            </a:r>
            <a:r>
              <a:rPr lang="en-US" sz="2400" b="1" dirty="0">
                <a:latin typeface="DM Sans" pitchFamily="2" charset="0"/>
              </a:rPr>
              <a:t>healthcare conferences</a:t>
            </a:r>
            <a:r>
              <a:rPr lang="en-US" sz="2400" dirty="0">
                <a:latin typeface="DM Sans" pitchFamily="2" charset="0"/>
              </a:rPr>
              <a:t> to demonstrate product capabilities.</a:t>
            </a:r>
          </a:p>
          <a:p>
            <a:endParaRPr lang="en-US" sz="2400" dirty="0">
              <a:latin typeface="DM Sans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DM Sans" pitchFamily="2" charset="0"/>
              </a:rPr>
              <a:t>Creating </a:t>
            </a:r>
            <a:r>
              <a:rPr lang="en-US" sz="2400" b="1" dirty="0">
                <a:latin typeface="DM Sans" pitchFamily="2" charset="0"/>
              </a:rPr>
              <a:t>whitepapers</a:t>
            </a:r>
            <a:r>
              <a:rPr lang="en-US" sz="2400" dirty="0">
                <a:latin typeface="DM Sans" pitchFamily="2" charset="0"/>
              </a:rPr>
              <a:t> and </a:t>
            </a:r>
            <a:r>
              <a:rPr lang="en-US" sz="2400" b="1" dirty="0">
                <a:latin typeface="DM Sans" pitchFamily="2" charset="0"/>
              </a:rPr>
              <a:t>research reports</a:t>
            </a:r>
            <a:r>
              <a:rPr lang="en-US" sz="2400" dirty="0">
                <a:latin typeface="DM Sans" pitchFamily="2" charset="0"/>
              </a:rPr>
              <a:t> to establish thought leadership in Alzheimer’s care.</a:t>
            </a:r>
          </a:p>
        </p:txBody>
      </p:sp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A3C13F-B62F-64E2-5A01-7EBDC523CD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1951" y="3872087"/>
            <a:ext cx="2770276" cy="2770276"/>
          </a:xfrm>
          <a:prstGeom prst="rect">
            <a:avLst/>
          </a:prstGeom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94EC1872-DCD6-ED08-189C-14B9CBCBC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7" y="0"/>
            <a:ext cx="1800009" cy="165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37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476</Words>
  <Application>Microsoft Office PowerPoint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DM Sans Bold</vt:lpstr>
      <vt:lpstr>Arial</vt:lpstr>
      <vt:lpstr>DM Sans</vt:lpstr>
      <vt:lpstr>Calibri</vt:lpstr>
      <vt:lpstr>Kollektif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cp:lastModifiedBy>Yahia Yasser Elnegeiry</cp:lastModifiedBy>
  <cp:revision>8</cp:revision>
  <dcterms:created xsi:type="dcterms:W3CDTF">2006-08-16T00:00:00Z</dcterms:created>
  <dcterms:modified xsi:type="dcterms:W3CDTF">2024-10-18T20:54:07Z</dcterms:modified>
  <dc:identifier>DAGTvoKyl80</dc:identifier>
</cp:coreProperties>
</file>