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theme/themeOverride2.xml" ContentType="application/vnd.openxmlformats-officedocument.themeOverride+xml"/>
  <Override PartName="/ppt/notesSlides/notesSlide4.xml" ContentType="application/vnd.openxmlformats-officedocument.presentationml.notesSlide+xml"/>
  <Override PartName="/ppt/charts/chart4.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63" r:id="rId2"/>
    <p:sldId id="261" r:id="rId3"/>
    <p:sldId id="266" r:id="rId4"/>
    <p:sldId id="264" r:id="rId5"/>
  </p:sldIdLst>
  <p:sldSz cx="9144000" cy="5143500" type="screen16x9"/>
  <p:notesSz cx="6858000" cy="9144000"/>
  <p:embeddedFontLst>
    <p:embeddedFont>
      <p:font typeface="Open Sans" pitchFamily="34" charset="0"/>
      <p:regular r:id="rId7"/>
      <p:bold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chart>
    <c:title>
      <c:tx>
        <c:rich>
          <a:bodyPr/>
          <a:lstStyle/>
          <a:p>
            <a:pPr>
              <a:defRPr sz="1050">
                <a:solidFill>
                  <a:schemeClr val="tx2">
                    <a:lumMod val="50000"/>
                  </a:schemeClr>
                </a:solidFill>
              </a:defRPr>
            </a:pPr>
            <a:r>
              <a:rPr lang="en-US" sz="1050" dirty="0" smtClean="0">
                <a:solidFill>
                  <a:schemeClr val="tx2">
                    <a:lumMod val="50000"/>
                  </a:schemeClr>
                </a:solidFill>
              </a:rPr>
              <a:t>Total spend per customer</a:t>
            </a:r>
            <a:endParaRPr lang="en-US" sz="1050" dirty="0">
              <a:solidFill>
                <a:schemeClr val="tx2">
                  <a:lumMod val="50000"/>
                </a:schemeClr>
              </a:solidFill>
            </a:endParaRPr>
          </a:p>
        </c:rich>
      </c:tx>
      <c:layout/>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0.11926996252522341"/>
          <c:y val="8.4336916919432126E-2"/>
          <c:w val="0.88073003747477663"/>
          <c:h val="0.72864834790099975"/>
        </c:manualLayout>
      </c:layout>
      <c:bar3DChart>
        <c:barDir val="col"/>
        <c:grouping val="clustered"/>
        <c:varyColors val="0"/>
        <c:ser>
          <c:idx val="0"/>
          <c:order val="0"/>
          <c:tx>
            <c:strRef>
              <c:f>Sheet1!$B$1</c:f>
              <c:strCache>
                <c:ptCount val="1"/>
                <c:pt idx="0">
                  <c:v>Column1</c:v>
                </c:pt>
              </c:strCache>
            </c:strRef>
          </c:tx>
          <c:spPr>
            <a:solidFill>
              <a:srgbClr val="0000FF"/>
            </a:solidFill>
          </c:spPr>
          <c:invertIfNegative val="0"/>
          <c:cat>
            <c:strRef>
              <c:f>Sheet1!$A$2:$A$5</c:f>
              <c:strCache>
                <c:ptCount val="4"/>
                <c:pt idx="0">
                  <c:v>Helena Holý</c:v>
                </c:pt>
                <c:pt idx="1">
                  <c:v>Richard Cunningham</c:v>
                </c:pt>
                <c:pt idx="2">
                  <c:v>Luis Rojas</c:v>
                </c:pt>
                <c:pt idx="3">
                  <c:v>Ladislav Kovács</c:v>
                </c:pt>
              </c:strCache>
            </c:strRef>
          </c:cat>
          <c:val>
            <c:numRef>
              <c:f>Sheet1!$B$2:$B$5</c:f>
              <c:numCache>
                <c:formatCode>General</c:formatCode>
                <c:ptCount val="4"/>
                <c:pt idx="0">
                  <c:v>49.62</c:v>
                </c:pt>
                <c:pt idx="1">
                  <c:v>47.62</c:v>
                </c:pt>
                <c:pt idx="2">
                  <c:v>46.62</c:v>
                </c:pt>
                <c:pt idx="3">
                  <c:v>45.62</c:v>
                </c:pt>
              </c:numCache>
            </c:numRef>
          </c:val>
        </c:ser>
        <c:dLbls>
          <c:showLegendKey val="0"/>
          <c:showVal val="0"/>
          <c:showCatName val="0"/>
          <c:showSerName val="0"/>
          <c:showPercent val="0"/>
          <c:showBubbleSize val="0"/>
        </c:dLbls>
        <c:gapWidth val="150"/>
        <c:shape val="box"/>
        <c:axId val="202307072"/>
        <c:axId val="202308992"/>
        <c:axId val="0"/>
      </c:bar3DChart>
      <c:catAx>
        <c:axId val="202307072"/>
        <c:scaling>
          <c:orientation val="minMax"/>
        </c:scaling>
        <c:delete val="0"/>
        <c:axPos val="b"/>
        <c:title>
          <c:tx>
            <c:rich>
              <a:bodyPr/>
              <a:lstStyle/>
              <a:p>
                <a:pPr>
                  <a:defRPr sz="950">
                    <a:solidFill>
                      <a:schemeClr val="bg1">
                        <a:lumMod val="50000"/>
                      </a:schemeClr>
                    </a:solidFill>
                  </a:defRPr>
                </a:pPr>
                <a:r>
                  <a:rPr lang="en-US" sz="950" dirty="0" smtClean="0">
                    <a:solidFill>
                      <a:schemeClr val="bg1">
                        <a:lumMod val="50000"/>
                      </a:schemeClr>
                    </a:solidFill>
                  </a:rPr>
                  <a:t>Customer</a:t>
                </a:r>
                <a:r>
                  <a:rPr lang="en-US" sz="950" baseline="0" dirty="0" smtClean="0">
                    <a:solidFill>
                      <a:schemeClr val="bg1">
                        <a:lumMod val="50000"/>
                      </a:schemeClr>
                    </a:solidFill>
                  </a:rPr>
                  <a:t> Name         </a:t>
                </a:r>
                <a:endParaRPr lang="en-US" sz="950" dirty="0">
                  <a:solidFill>
                    <a:schemeClr val="bg1">
                      <a:lumMod val="50000"/>
                    </a:schemeClr>
                  </a:solidFill>
                </a:endParaRPr>
              </a:p>
            </c:rich>
          </c:tx>
          <c:layout>
            <c:manualLayout>
              <c:xMode val="edge"/>
              <c:yMode val="edge"/>
              <c:x val="0.4037528203711378"/>
              <c:y val="0.93892526592070724"/>
            </c:manualLayout>
          </c:layout>
          <c:overlay val="0"/>
        </c:title>
        <c:majorTickMark val="none"/>
        <c:minorTickMark val="none"/>
        <c:tickLblPos val="nextTo"/>
        <c:txPr>
          <a:bodyPr/>
          <a:lstStyle/>
          <a:p>
            <a:pPr>
              <a:defRPr sz="850" b="1">
                <a:solidFill>
                  <a:schemeClr val="tx2">
                    <a:lumMod val="50000"/>
                  </a:schemeClr>
                </a:solidFill>
              </a:defRPr>
            </a:pPr>
            <a:endParaRPr lang="en-US"/>
          </a:p>
        </c:txPr>
        <c:crossAx val="202308992"/>
        <c:crosses val="autoZero"/>
        <c:auto val="1"/>
        <c:lblAlgn val="ctr"/>
        <c:lblOffset val="100"/>
        <c:noMultiLvlLbl val="0"/>
      </c:catAx>
      <c:valAx>
        <c:axId val="202308992"/>
        <c:scaling>
          <c:orientation val="minMax"/>
        </c:scaling>
        <c:delete val="0"/>
        <c:axPos val="l"/>
        <c:majorGridlines/>
        <c:title>
          <c:tx>
            <c:rich>
              <a:bodyPr/>
              <a:lstStyle/>
              <a:p>
                <a:pPr>
                  <a:defRPr sz="950">
                    <a:solidFill>
                      <a:schemeClr val="bg1">
                        <a:lumMod val="50000"/>
                      </a:schemeClr>
                    </a:solidFill>
                  </a:defRPr>
                </a:pPr>
                <a:r>
                  <a:rPr lang="en-US" sz="950" dirty="0" smtClean="0">
                    <a:solidFill>
                      <a:schemeClr val="bg1">
                        <a:lumMod val="50000"/>
                      </a:schemeClr>
                    </a:solidFill>
                  </a:rPr>
                  <a:t>Total</a:t>
                </a:r>
                <a:r>
                  <a:rPr lang="en-US" sz="950" baseline="0" dirty="0" smtClean="0">
                    <a:solidFill>
                      <a:schemeClr val="bg1">
                        <a:lumMod val="50000"/>
                      </a:schemeClr>
                    </a:solidFill>
                  </a:rPr>
                  <a:t> </a:t>
                </a:r>
                <a:r>
                  <a:rPr lang="en-US" sz="950" baseline="0" dirty="0" smtClean="0">
                    <a:solidFill>
                      <a:schemeClr val="bg1">
                        <a:lumMod val="50000"/>
                      </a:schemeClr>
                    </a:solidFill>
                  </a:rPr>
                  <a:t>Spending (in USD)</a:t>
                </a:r>
                <a:endParaRPr lang="en-US" sz="950" dirty="0">
                  <a:solidFill>
                    <a:schemeClr val="bg1">
                      <a:lumMod val="50000"/>
                    </a:schemeClr>
                  </a:solidFill>
                </a:endParaRPr>
              </a:p>
            </c:rich>
          </c:tx>
          <c:layout/>
          <c:overlay val="0"/>
        </c:title>
        <c:numFmt formatCode="General" sourceLinked="1"/>
        <c:majorTickMark val="out"/>
        <c:minorTickMark val="none"/>
        <c:tickLblPos val="nextTo"/>
        <c:txPr>
          <a:bodyPr/>
          <a:lstStyle/>
          <a:p>
            <a:pPr>
              <a:defRPr sz="900">
                <a:solidFill>
                  <a:schemeClr val="tx2">
                    <a:lumMod val="50000"/>
                  </a:schemeClr>
                </a:solidFill>
              </a:defRPr>
            </a:pPr>
            <a:endParaRPr lang="en-US"/>
          </a:p>
        </c:txPr>
        <c:crossAx val="202307072"/>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50">
                <a:solidFill>
                  <a:schemeClr val="tx2">
                    <a:lumMod val="50000"/>
                  </a:schemeClr>
                </a:solidFill>
              </a:defRPr>
            </a:pPr>
            <a:r>
              <a:rPr lang="en-US" sz="1050" dirty="0" smtClean="0">
                <a:solidFill>
                  <a:schemeClr val="tx2">
                    <a:lumMod val="50000"/>
                  </a:schemeClr>
                </a:solidFill>
              </a:rPr>
              <a:t>Frequency </a:t>
            </a:r>
            <a:r>
              <a:rPr lang="en-US" sz="1050" dirty="0" smtClean="0">
                <a:solidFill>
                  <a:schemeClr val="tx2">
                    <a:lumMod val="50000"/>
                  </a:schemeClr>
                </a:solidFill>
              </a:rPr>
              <a:t>per every genre of music</a:t>
            </a:r>
            <a:endParaRPr lang="en-US" sz="1050" dirty="0">
              <a:solidFill>
                <a:schemeClr val="tx2">
                  <a:lumMod val="50000"/>
                </a:schemeClr>
              </a:solidFill>
            </a:endParaRPr>
          </a:p>
        </c:rich>
      </c:tx>
      <c:layout/>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0.11926996252522341"/>
          <c:y val="8.4336916919432126E-2"/>
          <c:w val="0.88073003747477663"/>
          <c:h val="0.72864834790099975"/>
        </c:manualLayout>
      </c:layout>
      <c:bar3DChart>
        <c:barDir val="col"/>
        <c:grouping val="clustered"/>
        <c:varyColors val="0"/>
        <c:ser>
          <c:idx val="0"/>
          <c:order val="0"/>
          <c:tx>
            <c:strRef>
              <c:f>Sheet1!$B$1</c:f>
              <c:strCache>
                <c:ptCount val="1"/>
                <c:pt idx="0">
                  <c:v>Column1</c:v>
                </c:pt>
              </c:strCache>
            </c:strRef>
          </c:tx>
          <c:spPr>
            <a:solidFill>
              <a:srgbClr val="0000FF"/>
            </a:solidFill>
          </c:spPr>
          <c:invertIfNegative val="0"/>
          <c:dPt>
            <c:idx val="3"/>
            <c:invertIfNegative val="0"/>
            <c:bubble3D val="0"/>
            <c:spPr>
              <a:solidFill>
                <a:srgbClr val="0000FF"/>
              </a:solidFill>
              <a:effectLst>
                <a:innerShdw blurRad="63500" dist="50800" dir="13500000">
                  <a:prstClr val="black">
                    <a:alpha val="50000"/>
                  </a:prstClr>
                </a:innerShdw>
              </a:effectLst>
            </c:spPr>
          </c:dPt>
          <c:cat>
            <c:strRef>
              <c:f>Sheet1!$A$2:$A$11</c:f>
              <c:strCache>
                <c:ptCount val="10"/>
                <c:pt idx="0">
                  <c:v>Rock</c:v>
                </c:pt>
                <c:pt idx="1">
                  <c:v>Latin</c:v>
                </c:pt>
                <c:pt idx="2">
                  <c:v>Metal</c:v>
                </c:pt>
                <c:pt idx="3">
                  <c:v>Alternative &amp; Punk</c:v>
                </c:pt>
                <c:pt idx="4">
                  <c:v>Jazz</c:v>
                </c:pt>
                <c:pt idx="5">
                  <c:v>TV Shows</c:v>
                </c:pt>
                <c:pt idx="6">
                  <c:v>Blues</c:v>
                </c:pt>
                <c:pt idx="7">
                  <c:v>Classical</c:v>
                </c:pt>
                <c:pt idx="8">
                  <c:v>Drama</c:v>
                </c:pt>
                <c:pt idx="9">
                  <c:v>R&amp;B/Soul</c:v>
                </c:pt>
              </c:strCache>
            </c:strRef>
          </c:cat>
          <c:val>
            <c:numRef>
              <c:f>Sheet1!$B$2:$B$11</c:f>
              <c:numCache>
                <c:formatCode>General</c:formatCode>
                <c:ptCount val="10"/>
                <c:pt idx="0">
                  <c:v>1297</c:v>
                </c:pt>
                <c:pt idx="1">
                  <c:v>579</c:v>
                </c:pt>
                <c:pt idx="2">
                  <c:v>374</c:v>
                </c:pt>
                <c:pt idx="3">
                  <c:v>332</c:v>
                </c:pt>
                <c:pt idx="4">
                  <c:v>130</c:v>
                </c:pt>
                <c:pt idx="5">
                  <c:v>93</c:v>
                </c:pt>
                <c:pt idx="6">
                  <c:v>81</c:v>
                </c:pt>
                <c:pt idx="7">
                  <c:v>74</c:v>
                </c:pt>
                <c:pt idx="8">
                  <c:v>64</c:v>
                </c:pt>
                <c:pt idx="9">
                  <c:v>61</c:v>
                </c:pt>
              </c:numCache>
            </c:numRef>
          </c:val>
        </c:ser>
        <c:dLbls>
          <c:showLegendKey val="0"/>
          <c:showVal val="0"/>
          <c:showCatName val="0"/>
          <c:showSerName val="0"/>
          <c:showPercent val="0"/>
          <c:showBubbleSize val="0"/>
        </c:dLbls>
        <c:gapWidth val="57"/>
        <c:gapDepth val="120"/>
        <c:shape val="box"/>
        <c:axId val="209035648"/>
        <c:axId val="209037568"/>
        <c:axId val="0"/>
      </c:bar3DChart>
      <c:catAx>
        <c:axId val="209035648"/>
        <c:scaling>
          <c:orientation val="minMax"/>
        </c:scaling>
        <c:delete val="0"/>
        <c:axPos val="b"/>
        <c:title>
          <c:tx>
            <c:rich>
              <a:bodyPr/>
              <a:lstStyle/>
              <a:p>
                <a:pPr algn="r">
                  <a:defRPr sz="950">
                    <a:solidFill>
                      <a:schemeClr val="bg1">
                        <a:lumMod val="50000"/>
                      </a:schemeClr>
                    </a:solidFill>
                  </a:defRPr>
                </a:pPr>
                <a:r>
                  <a:rPr lang="en-US" sz="950" dirty="0" smtClean="0">
                    <a:solidFill>
                      <a:schemeClr val="bg1">
                        <a:lumMod val="50000"/>
                      </a:schemeClr>
                    </a:solidFill>
                  </a:rPr>
                  <a:t>Genre</a:t>
                </a:r>
                <a:r>
                  <a:rPr lang="en-US" sz="950" baseline="0" dirty="0" smtClean="0">
                    <a:solidFill>
                      <a:schemeClr val="bg1">
                        <a:lumMod val="50000"/>
                      </a:schemeClr>
                    </a:solidFill>
                  </a:rPr>
                  <a:t> of Music</a:t>
                </a:r>
                <a:endParaRPr lang="en-US" sz="950" dirty="0">
                  <a:solidFill>
                    <a:schemeClr val="bg1">
                      <a:lumMod val="50000"/>
                    </a:schemeClr>
                  </a:solidFill>
                </a:endParaRPr>
              </a:p>
            </c:rich>
          </c:tx>
          <c:layout>
            <c:manualLayout>
              <c:xMode val="edge"/>
              <c:yMode val="edge"/>
              <c:x val="0.42337049854273112"/>
              <c:y val="0.93892526592070724"/>
            </c:manualLayout>
          </c:layout>
          <c:overlay val="0"/>
        </c:title>
        <c:majorTickMark val="none"/>
        <c:minorTickMark val="none"/>
        <c:tickLblPos val="nextTo"/>
        <c:txPr>
          <a:bodyPr/>
          <a:lstStyle/>
          <a:p>
            <a:pPr>
              <a:defRPr sz="800" b="1">
                <a:solidFill>
                  <a:schemeClr val="tx2">
                    <a:lumMod val="50000"/>
                  </a:schemeClr>
                </a:solidFill>
              </a:defRPr>
            </a:pPr>
            <a:endParaRPr lang="en-US"/>
          </a:p>
        </c:txPr>
        <c:crossAx val="209037568"/>
        <c:crosses val="autoZero"/>
        <c:auto val="1"/>
        <c:lblAlgn val="ctr"/>
        <c:lblOffset val="100"/>
        <c:noMultiLvlLbl val="0"/>
      </c:catAx>
      <c:valAx>
        <c:axId val="209037568"/>
        <c:scaling>
          <c:orientation val="minMax"/>
        </c:scaling>
        <c:delete val="0"/>
        <c:axPos val="l"/>
        <c:majorGridlines/>
        <c:title>
          <c:tx>
            <c:rich>
              <a:bodyPr/>
              <a:lstStyle/>
              <a:p>
                <a:pPr>
                  <a:defRPr sz="950">
                    <a:solidFill>
                      <a:schemeClr val="bg1">
                        <a:lumMod val="50000"/>
                      </a:schemeClr>
                    </a:solidFill>
                  </a:defRPr>
                </a:pPr>
                <a:r>
                  <a:rPr lang="en-US" sz="950" dirty="0" smtClean="0">
                    <a:solidFill>
                      <a:schemeClr val="bg1">
                        <a:lumMod val="50000"/>
                      </a:schemeClr>
                    </a:solidFill>
                  </a:rPr>
                  <a:t>Frequency</a:t>
                </a:r>
                <a:endParaRPr lang="en-US" sz="950" dirty="0">
                  <a:solidFill>
                    <a:schemeClr val="bg1">
                      <a:lumMod val="50000"/>
                    </a:schemeClr>
                  </a:solidFill>
                </a:endParaRPr>
              </a:p>
            </c:rich>
          </c:tx>
          <c:layout/>
          <c:overlay val="0"/>
        </c:title>
        <c:numFmt formatCode="General" sourceLinked="1"/>
        <c:majorTickMark val="out"/>
        <c:minorTickMark val="none"/>
        <c:tickLblPos val="nextTo"/>
        <c:txPr>
          <a:bodyPr/>
          <a:lstStyle/>
          <a:p>
            <a:pPr>
              <a:defRPr sz="900" b="1">
                <a:solidFill>
                  <a:schemeClr val="tx2">
                    <a:lumMod val="50000"/>
                  </a:schemeClr>
                </a:solidFill>
              </a:defRPr>
            </a:pPr>
            <a:endParaRPr lang="en-US"/>
          </a:p>
        </c:txPr>
        <c:crossAx val="209035648"/>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chart>
    <c:title>
      <c:tx>
        <c:rich>
          <a:bodyPr/>
          <a:lstStyle/>
          <a:p>
            <a:pPr>
              <a:defRPr sz="1050">
                <a:solidFill>
                  <a:schemeClr val="tx2">
                    <a:lumMod val="50000"/>
                  </a:schemeClr>
                </a:solidFill>
              </a:defRPr>
            </a:pPr>
            <a:r>
              <a:rPr lang="en-US" sz="1050" dirty="0" smtClean="0">
                <a:solidFill>
                  <a:schemeClr val="tx2">
                    <a:lumMod val="50000"/>
                  </a:schemeClr>
                </a:solidFill>
              </a:rPr>
              <a:t>T</a:t>
            </a:r>
            <a:r>
              <a:rPr lang="en-US" sz="1050" baseline="0" dirty="0" smtClean="0">
                <a:solidFill>
                  <a:schemeClr val="tx2">
                    <a:lumMod val="50000"/>
                  </a:schemeClr>
                </a:solidFill>
              </a:rPr>
              <a:t>op </a:t>
            </a:r>
            <a:r>
              <a:rPr lang="en-US" sz="1050" baseline="0" dirty="0" smtClean="0">
                <a:solidFill>
                  <a:schemeClr val="tx2">
                    <a:lumMod val="50000"/>
                  </a:schemeClr>
                </a:solidFill>
              </a:rPr>
              <a:t>5 Artists</a:t>
            </a:r>
          </a:p>
        </c:rich>
      </c:tx>
      <c:layout/>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9.169659713588435E-2"/>
          <c:y val="8.4336916919432126E-2"/>
          <c:w val="0.90119790947184231"/>
          <c:h val="0.75156478795413728"/>
        </c:manualLayout>
      </c:layout>
      <c:bar3DChart>
        <c:barDir val="col"/>
        <c:grouping val="clustered"/>
        <c:varyColors val="0"/>
        <c:ser>
          <c:idx val="0"/>
          <c:order val="0"/>
          <c:tx>
            <c:strRef>
              <c:f>Sheet1!$B$1</c:f>
              <c:strCache>
                <c:ptCount val="1"/>
                <c:pt idx="0">
                  <c:v>Number of Albums</c:v>
                </c:pt>
              </c:strCache>
            </c:strRef>
          </c:tx>
          <c:spPr>
            <a:solidFill>
              <a:srgbClr val="0000FF"/>
            </a:solidFill>
          </c:spPr>
          <c:invertIfNegative val="0"/>
          <c:cat>
            <c:strRef>
              <c:f>Sheet1!$A$2:$A$8</c:f>
              <c:strCache>
                <c:ptCount val="5"/>
                <c:pt idx="0">
                  <c:v>Iron Maiden</c:v>
                </c:pt>
                <c:pt idx="1">
                  <c:v>Led Zeppelin</c:v>
                </c:pt>
                <c:pt idx="2">
                  <c:v>Deep Purple</c:v>
                </c:pt>
                <c:pt idx="3">
                  <c:v>U2</c:v>
                </c:pt>
                <c:pt idx="4">
                  <c:v>Metallica</c:v>
                </c:pt>
              </c:strCache>
            </c:strRef>
          </c:cat>
          <c:val>
            <c:numRef>
              <c:f>Sheet1!$B$2:$B$8</c:f>
              <c:numCache>
                <c:formatCode>General</c:formatCode>
                <c:ptCount val="7"/>
                <c:pt idx="0">
                  <c:v>21</c:v>
                </c:pt>
                <c:pt idx="1">
                  <c:v>14</c:v>
                </c:pt>
                <c:pt idx="2">
                  <c:v>11</c:v>
                </c:pt>
                <c:pt idx="3">
                  <c:v>10</c:v>
                </c:pt>
                <c:pt idx="4">
                  <c:v>10</c:v>
                </c:pt>
              </c:numCache>
            </c:numRef>
          </c:val>
        </c:ser>
        <c:dLbls>
          <c:showLegendKey val="0"/>
          <c:showVal val="0"/>
          <c:showCatName val="0"/>
          <c:showSerName val="0"/>
          <c:showPercent val="0"/>
          <c:showBubbleSize val="0"/>
        </c:dLbls>
        <c:gapWidth val="65"/>
        <c:gapDepth val="79"/>
        <c:shape val="box"/>
        <c:axId val="267233152"/>
        <c:axId val="267239424"/>
        <c:axId val="0"/>
      </c:bar3DChart>
      <c:catAx>
        <c:axId val="267233152"/>
        <c:scaling>
          <c:orientation val="minMax"/>
        </c:scaling>
        <c:delete val="0"/>
        <c:axPos val="b"/>
        <c:title>
          <c:tx>
            <c:rich>
              <a:bodyPr/>
              <a:lstStyle/>
              <a:p>
                <a:pPr>
                  <a:defRPr sz="950">
                    <a:solidFill>
                      <a:schemeClr val="bg1">
                        <a:lumMod val="50000"/>
                      </a:schemeClr>
                    </a:solidFill>
                  </a:defRPr>
                </a:pPr>
                <a:r>
                  <a:rPr lang="en-US" sz="950" dirty="0" smtClean="0">
                    <a:solidFill>
                      <a:schemeClr val="bg1">
                        <a:lumMod val="50000"/>
                      </a:schemeClr>
                    </a:solidFill>
                  </a:rPr>
                  <a:t>Artist Name</a:t>
                </a:r>
                <a:endParaRPr lang="en-US" sz="950" dirty="0">
                  <a:solidFill>
                    <a:schemeClr val="bg1">
                      <a:lumMod val="50000"/>
                    </a:schemeClr>
                  </a:solidFill>
                </a:endParaRPr>
              </a:p>
            </c:rich>
          </c:tx>
          <c:layout/>
          <c:overlay val="0"/>
        </c:title>
        <c:majorTickMark val="none"/>
        <c:minorTickMark val="none"/>
        <c:tickLblPos val="nextTo"/>
        <c:txPr>
          <a:bodyPr/>
          <a:lstStyle/>
          <a:p>
            <a:pPr>
              <a:defRPr sz="850" b="1">
                <a:solidFill>
                  <a:schemeClr val="tx2">
                    <a:lumMod val="50000"/>
                  </a:schemeClr>
                </a:solidFill>
              </a:defRPr>
            </a:pPr>
            <a:endParaRPr lang="en-US"/>
          </a:p>
        </c:txPr>
        <c:crossAx val="267239424"/>
        <c:crosses val="autoZero"/>
        <c:auto val="1"/>
        <c:lblAlgn val="r"/>
        <c:lblOffset val="100"/>
        <c:noMultiLvlLbl val="0"/>
      </c:catAx>
      <c:valAx>
        <c:axId val="267239424"/>
        <c:scaling>
          <c:orientation val="minMax"/>
        </c:scaling>
        <c:delete val="0"/>
        <c:axPos val="l"/>
        <c:majorGridlines/>
        <c:title>
          <c:tx>
            <c:rich>
              <a:bodyPr/>
              <a:lstStyle/>
              <a:p>
                <a:pPr>
                  <a:defRPr sz="950">
                    <a:solidFill>
                      <a:schemeClr val="bg1">
                        <a:lumMod val="50000"/>
                      </a:schemeClr>
                    </a:solidFill>
                  </a:defRPr>
                </a:pPr>
                <a:r>
                  <a:rPr lang="en-US" sz="950" dirty="0" smtClean="0">
                    <a:solidFill>
                      <a:schemeClr val="bg1">
                        <a:lumMod val="50000"/>
                      </a:schemeClr>
                    </a:solidFill>
                  </a:rPr>
                  <a:t>Number of Albums</a:t>
                </a:r>
                <a:endParaRPr lang="en-US" sz="950" dirty="0">
                  <a:solidFill>
                    <a:schemeClr val="bg1">
                      <a:lumMod val="50000"/>
                    </a:schemeClr>
                  </a:solidFill>
                </a:endParaRPr>
              </a:p>
            </c:rich>
          </c:tx>
          <c:layout/>
          <c:overlay val="0"/>
        </c:title>
        <c:numFmt formatCode="General" sourceLinked="1"/>
        <c:majorTickMark val="out"/>
        <c:minorTickMark val="none"/>
        <c:tickLblPos val="nextTo"/>
        <c:txPr>
          <a:bodyPr/>
          <a:lstStyle/>
          <a:p>
            <a:pPr>
              <a:defRPr sz="900">
                <a:solidFill>
                  <a:schemeClr val="tx2">
                    <a:lumMod val="50000"/>
                  </a:schemeClr>
                </a:solidFill>
              </a:defRPr>
            </a:pPr>
            <a:endParaRPr lang="en-US"/>
          </a:p>
        </c:txPr>
        <c:crossAx val="267233152"/>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chart>
    <c:title>
      <c:tx>
        <c:rich>
          <a:bodyPr/>
          <a:lstStyle/>
          <a:p>
            <a:pPr>
              <a:defRPr sz="1050">
                <a:solidFill>
                  <a:schemeClr val="tx2">
                    <a:lumMod val="50000"/>
                  </a:schemeClr>
                </a:solidFill>
              </a:defRPr>
            </a:pPr>
            <a:r>
              <a:rPr lang="en-US" sz="1050" b="0" i="0" u="none" strike="noStrike" baseline="0" dirty="0" err="1" smtClean="0">
                <a:effectLst/>
              </a:rPr>
              <a:t>Nnumber</a:t>
            </a:r>
            <a:r>
              <a:rPr lang="en-US" sz="1050" b="0" i="0" u="none" strike="noStrike" baseline="0" dirty="0" smtClean="0">
                <a:effectLst/>
              </a:rPr>
              <a:t> of tracks in each playlist</a:t>
            </a:r>
            <a:endParaRPr lang="en-US" sz="1050" dirty="0">
              <a:solidFill>
                <a:schemeClr val="tx2">
                  <a:lumMod val="50000"/>
                </a:schemeClr>
              </a:solidFill>
            </a:endParaRPr>
          </a:p>
        </c:rich>
      </c:tx>
      <c:layout>
        <c:manualLayout>
          <c:xMode val="edge"/>
          <c:yMode val="edge"/>
          <c:x val="0.26462127586921791"/>
          <c:y val="2.7352513595491502E-2"/>
        </c:manualLayout>
      </c:layout>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0.11926996252522341"/>
          <c:y val="8.4336916919432126E-2"/>
          <c:w val="0.88073003747477663"/>
          <c:h val="0.72864834790099975"/>
        </c:manualLayout>
      </c:layout>
      <c:bar3DChart>
        <c:barDir val="col"/>
        <c:grouping val="clustered"/>
        <c:varyColors val="0"/>
        <c:ser>
          <c:idx val="0"/>
          <c:order val="0"/>
          <c:tx>
            <c:strRef>
              <c:f>Sheet1!$B$1</c:f>
              <c:strCache>
                <c:ptCount val="1"/>
                <c:pt idx="0">
                  <c:v>Number of Tracks</c:v>
                </c:pt>
              </c:strCache>
            </c:strRef>
          </c:tx>
          <c:spPr>
            <a:solidFill>
              <a:srgbClr val="0000FF"/>
            </a:solidFill>
          </c:spPr>
          <c:invertIfNegative val="0"/>
          <c:cat>
            <c:strRef>
              <c:f>Sheet1!$A$2:$A$7</c:f>
              <c:strCache>
                <c:ptCount val="6"/>
                <c:pt idx="0">
                  <c:v>Music</c:v>
                </c:pt>
                <c:pt idx="1">
                  <c:v>90’s Music</c:v>
                </c:pt>
                <c:pt idx="2">
                  <c:v>TV Shows</c:v>
                </c:pt>
                <c:pt idx="3">
                  <c:v>Classical</c:v>
                </c:pt>
                <c:pt idx="4">
                  <c:v>Brazilian Music</c:v>
                </c:pt>
                <c:pt idx="5">
                  <c:v>Heavy Metal Classic</c:v>
                </c:pt>
              </c:strCache>
            </c:strRef>
          </c:cat>
          <c:val>
            <c:numRef>
              <c:f>Sheet1!$B$2:$B$7</c:f>
              <c:numCache>
                <c:formatCode>General</c:formatCode>
                <c:ptCount val="6"/>
                <c:pt idx="0">
                  <c:v>6580</c:v>
                </c:pt>
                <c:pt idx="1">
                  <c:v>1477</c:v>
                </c:pt>
                <c:pt idx="2">
                  <c:v>426</c:v>
                </c:pt>
                <c:pt idx="3">
                  <c:v>75</c:v>
                </c:pt>
                <c:pt idx="4">
                  <c:v>39</c:v>
                </c:pt>
                <c:pt idx="5">
                  <c:v>26</c:v>
                </c:pt>
              </c:numCache>
            </c:numRef>
          </c:val>
        </c:ser>
        <c:dLbls>
          <c:showLegendKey val="0"/>
          <c:showVal val="0"/>
          <c:showCatName val="0"/>
          <c:showSerName val="0"/>
          <c:showPercent val="0"/>
          <c:showBubbleSize val="0"/>
        </c:dLbls>
        <c:gapWidth val="150"/>
        <c:shape val="box"/>
        <c:axId val="209097088"/>
        <c:axId val="209099008"/>
        <c:axId val="0"/>
      </c:bar3DChart>
      <c:catAx>
        <c:axId val="209097088"/>
        <c:scaling>
          <c:orientation val="minMax"/>
        </c:scaling>
        <c:delete val="0"/>
        <c:axPos val="b"/>
        <c:title>
          <c:tx>
            <c:rich>
              <a:bodyPr/>
              <a:lstStyle/>
              <a:p>
                <a:pPr algn="l">
                  <a:defRPr sz="950">
                    <a:solidFill>
                      <a:schemeClr val="bg1">
                        <a:lumMod val="50000"/>
                      </a:schemeClr>
                    </a:solidFill>
                  </a:defRPr>
                </a:pPr>
                <a:endParaRPr lang="en-US" sz="950" dirty="0" smtClean="0">
                  <a:solidFill>
                    <a:schemeClr val="bg1">
                      <a:lumMod val="50000"/>
                    </a:schemeClr>
                  </a:solidFill>
                </a:endParaRPr>
              </a:p>
              <a:p>
                <a:pPr algn="l">
                  <a:defRPr sz="950">
                    <a:solidFill>
                      <a:schemeClr val="bg1">
                        <a:lumMod val="50000"/>
                      </a:schemeClr>
                    </a:solidFill>
                  </a:defRPr>
                </a:pPr>
                <a:r>
                  <a:rPr lang="en-US" sz="950" i="0" dirty="0" smtClean="0">
                    <a:solidFill>
                      <a:schemeClr val="bg1">
                        <a:lumMod val="50000"/>
                      </a:schemeClr>
                    </a:solidFill>
                  </a:rPr>
                  <a:t>Playlist Name</a:t>
                </a:r>
                <a:endParaRPr lang="en-US" sz="950" i="0" dirty="0">
                  <a:solidFill>
                    <a:schemeClr val="bg1">
                      <a:lumMod val="50000"/>
                    </a:schemeClr>
                  </a:solidFill>
                </a:endParaRPr>
              </a:p>
            </c:rich>
          </c:tx>
          <c:layout>
            <c:manualLayout>
              <c:xMode val="edge"/>
              <c:yMode val="edge"/>
              <c:x val="0.42089317605865817"/>
              <c:y val="0.86198205180142495"/>
            </c:manualLayout>
          </c:layout>
          <c:overlay val="0"/>
        </c:title>
        <c:majorTickMark val="none"/>
        <c:minorTickMark val="none"/>
        <c:tickLblPos val="nextTo"/>
        <c:txPr>
          <a:bodyPr/>
          <a:lstStyle/>
          <a:p>
            <a:pPr>
              <a:defRPr sz="850" b="1">
                <a:solidFill>
                  <a:schemeClr val="tx2">
                    <a:lumMod val="50000"/>
                  </a:schemeClr>
                </a:solidFill>
              </a:defRPr>
            </a:pPr>
            <a:endParaRPr lang="en-US"/>
          </a:p>
        </c:txPr>
        <c:crossAx val="209099008"/>
        <c:crosses val="autoZero"/>
        <c:auto val="1"/>
        <c:lblAlgn val="ctr"/>
        <c:lblOffset val="100"/>
        <c:noMultiLvlLbl val="0"/>
      </c:catAx>
      <c:valAx>
        <c:axId val="209099008"/>
        <c:scaling>
          <c:orientation val="minMax"/>
        </c:scaling>
        <c:delete val="0"/>
        <c:axPos val="l"/>
        <c:majorGridlines/>
        <c:title>
          <c:tx>
            <c:rich>
              <a:bodyPr/>
              <a:lstStyle/>
              <a:p>
                <a:pPr>
                  <a:defRPr sz="950">
                    <a:solidFill>
                      <a:schemeClr val="bg1">
                        <a:lumMod val="50000"/>
                      </a:schemeClr>
                    </a:solidFill>
                  </a:defRPr>
                </a:pPr>
                <a:r>
                  <a:rPr lang="en-US" sz="950" dirty="0" smtClean="0">
                    <a:solidFill>
                      <a:schemeClr val="bg1">
                        <a:lumMod val="50000"/>
                      </a:schemeClr>
                    </a:solidFill>
                  </a:rPr>
                  <a:t>Number of Tracks</a:t>
                </a:r>
                <a:endParaRPr lang="en-US" sz="950" dirty="0">
                  <a:solidFill>
                    <a:schemeClr val="bg1">
                      <a:lumMod val="50000"/>
                    </a:schemeClr>
                  </a:solidFill>
                </a:endParaRPr>
              </a:p>
            </c:rich>
          </c:tx>
          <c:layout/>
          <c:overlay val="0"/>
        </c:title>
        <c:numFmt formatCode="General" sourceLinked="1"/>
        <c:majorTickMark val="out"/>
        <c:minorTickMark val="none"/>
        <c:tickLblPos val="nextTo"/>
        <c:txPr>
          <a:bodyPr/>
          <a:lstStyle/>
          <a:p>
            <a:pPr>
              <a:defRPr sz="850" b="1">
                <a:solidFill>
                  <a:schemeClr val="tx2">
                    <a:lumMod val="50000"/>
                  </a:schemeClr>
                </a:solidFill>
              </a:defRPr>
            </a:pPr>
            <a:endParaRPr lang="en-US"/>
          </a:p>
        </c:txPr>
        <c:crossAx val="209097088"/>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6214567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dirty="0" smtClean="0">
                <a:latin typeface="Open Sans"/>
                <a:ea typeface="Open Sans"/>
                <a:cs typeface="Open Sans"/>
                <a:sym typeface="Open Sans"/>
              </a:rPr>
              <a:t>Apparently </a:t>
            </a:r>
            <a:r>
              <a:rPr lang="en-US" dirty="0">
                <a:latin typeface="Open Sans"/>
                <a:ea typeface="Open Sans"/>
                <a:cs typeface="Open Sans"/>
                <a:sym typeface="Open Sans"/>
              </a:rPr>
              <a:t>our best </a:t>
            </a:r>
            <a:r>
              <a:rPr lang="en-US" dirty="0" smtClean="0">
                <a:latin typeface="Open Sans"/>
                <a:ea typeface="Open Sans"/>
                <a:cs typeface="Open Sans"/>
                <a:sym typeface="Open Sans"/>
              </a:rPr>
              <a:t>customer is Helena </a:t>
            </a:r>
            <a:r>
              <a:rPr lang="en-US" dirty="0" err="1">
                <a:latin typeface="Open Sans"/>
                <a:ea typeface="Open Sans"/>
                <a:cs typeface="Open Sans"/>
                <a:sym typeface="Open Sans"/>
              </a:rPr>
              <a:t>Holý</a:t>
            </a:r>
            <a:r>
              <a:rPr lang="en-US" dirty="0">
                <a:latin typeface="Open Sans"/>
                <a:ea typeface="Open Sans"/>
                <a:cs typeface="Open Sans"/>
                <a:sym typeface="Open Sans"/>
              </a:rPr>
              <a:t> whose </a:t>
            </a:r>
            <a:r>
              <a:rPr lang="en-US" dirty="0" smtClean="0">
                <a:latin typeface="Open Sans"/>
                <a:ea typeface="Open Sans"/>
                <a:cs typeface="Open Sans"/>
                <a:sym typeface="Open Sans"/>
              </a:rPr>
              <a:t>music </a:t>
            </a:r>
            <a:r>
              <a:rPr lang="en-US" dirty="0">
                <a:latin typeface="Open Sans"/>
                <a:ea typeface="Open Sans"/>
                <a:cs typeface="Open Sans"/>
                <a:sym typeface="Open Sans"/>
              </a:rPr>
              <a:t>purchase invoices are close to fifty </a:t>
            </a:r>
            <a:r>
              <a:rPr lang="en-US" dirty="0" smtClean="0">
                <a:latin typeface="Open Sans"/>
                <a:ea typeface="Open Sans"/>
                <a:cs typeface="Open Sans"/>
                <a:sym typeface="Open Sans"/>
              </a:rPr>
              <a:t>dollars.</a:t>
            </a:r>
            <a:endParaRPr dirty="0">
              <a:latin typeface="Open Sans"/>
              <a:ea typeface="Open Sans"/>
              <a:cs typeface="Open Sans"/>
              <a:sym typeface="Open Sans"/>
            </a:endParaRPr>
          </a:p>
        </p:txBody>
      </p:sp>
      <p:sp>
        <p:nvSpPr>
          <p:cNvPr id="69" name="Google Shape;69;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What are C</a:t>
            </a:r>
            <a:r>
              <a:rPr lang="en-US" dirty="0" smtClean="0">
                <a:solidFill>
                  <a:srgbClr val="FFFFFF"/>
                </a:solidFill>
                <a:latin typeface="Open Sans"/>
                <a:ea typeface="Open Sans"/>
                <a:cs typeface="Open Sans"/>
                <a:sym typeface="Open Sans"/>
              </a:rPr>
              <a:t>hinook's top </a:t>
            </a:r>
            <a:r>
              <a:rPr lang="en-US" dirty="0" smtClean="0">
                <a:solidFill>
                  <a:srgbClr val="FFFFFF"/>
                </a:solidFill>
                <a:latin typeface="Open Sans"/>
                <a:ea typeface="Open Sans"/>
                <a:cs typeface="Open Sans"/>
                <a:sym typeface="Open Sans"/>
              </a:rPr>
              <a:t>four customers</a:t>
            </a:r>
            <a:r>
              <a:rPr lang="en-US" dirty="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p:txBody>
      </p:sp>
      <p:graphicFrame>
        <p:nvGraphicFramePr>
          <p:cNvPr id="2" name="Chart 1"/>
          <p:cNvGraphicFramePr/>
          <p:nvPr>
            <p:extLst>
              <p:ext uri="{D42A27DB-BD31-4B8C-83A1-F6EECF244321}">
                <p14:modId xmlns:p14="http://schemas.microsoft.com/office/powerpoint/2010/main" val="2049186677"/>
              </p:ext>
            </p:extLst>
          </p:nvPr>
        </p:nvGraphicFramePr>
        <p:xfrm>
          <a:off x="457200" y="1504950"/>
          <a:ext cx="4343400" cy="2895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20422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dirty="0">
                <a:latin typeface="Open Sans"/>
                <a:ea typeface="Open Sans"/>
                <a:cs typeface="Open Sans"/>
                <a:sym typeface="Open Sans"/>
              </a:rPr>
              <a:t>According to this figure, rock songs are the most </a:t>
            </a:r>
            <a:r>
              <a:rPr lang="en-US" dirty="0" smtClean="0">
                <a:latin typeface="Open Sans"/>
                <a:ea typeface="Open Sans"/>
                <a:cs typeface="Open Sans"/>
                <a:sym typeface="Open Sans"/>
              </a:rPr>
              <a:t>popular genre, </a:t>
            </a:r>
            <a:r>
              <a:rPr lang="en-US" dirty="0">
                <a:latin typeface="Open Sans"/>
                <a:ea typeface="Open Sans"/>
                <a:cs typeface="Open Sans"/>
                <a:sym typeface="Open Sans"/>
              </a:rPr>
              <a:t>followed by Latin songs, with a very big difference.</a:t>
            </a:r>
            <a:endParaRPr dirty="0">
              <a:latin typeface="Open Sans"/>
              <a:ea typeface="Open Sans"/>
              <a:cs typeface="Open Sans"/>
              <a:sym typeface="Open Sans"/>
            </a:endParaRPr>
          </a:p>
        </p:txBody>
      </p:sp>
      <p:sp>
        <p:nvSpPr>
          <p:cNvPr id="69" name="Google Shape;69;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dirty="0" smtClean="0">
                <a:solidFill>
                  <a:srgbClr val="FFFFFF"/>
                </a:solidFill>
                <a:latin typeface="Open Sans"/>
                <a:ea typeface="Open Sans"/>
                <a:cs typeface="Open Sans"/>
                <a:sym typeface="Open Sans"/>
              </a:rPr>
              <a:t>  What </a:t>
            </a:r>
            <a:r>
              <a:rPr lang="en-US" dirty="0">
                <a:solidFill>
                  <a:srgbClr val="FFFFFF"/>
                </a:solidFill>
                <a:latin typeface="Open Sans"/>
                <a:ea typeface="Open Sans"/>
                <a:cs typeface="Open Sans"/>
                <a:sym typeface="Open Sans"/>
              </a:rPr>
              <a:t>is the most </a:t>
            </a:r>
            <a:r>
              <a:rPr lang="en-US" dirty="0" smtClean="0">
                <a:solidFill>
                  <a:srgbClr val="FFFFFF"/>
                </a:solidFill>
                <a:latin typeface="Open Sans"/>
                <a:ea typeface="Open Sans"/>
                <a:cs typeface="Open Sans"/>
                <a:sym typeface="Open Sans"/>
              </a:rPr>
              <a:t>popular </a:t>
            </a:r>
            <a:r>
              <a:rPr lang="en-US" dirty="0">
                <a:solidFill>
                  <a:srgbClr val="FFFFFF"/>
                </a:solidFill>
                <a:latin typeface="Open Sans"/>
                <a:ea typeface="Open Sans"/>
                <a:cs typeface="Open Sans"/>
                <a:sym typeface="Open Sans"/>
              </a:rPr>
              <a:t>genre?</a:t>
            </a:r>
            <a:endParaRPr dirty="0">
              <a:solidFill>
                <a:srgbClr val="FFFFFF"/>
              </a:solidFill>
              <a:latin typeface="Open Sans"/>
              <a:ea typeface="Open Sans"/>
              <a:cs typeface="Open Sans"/>
              <a:sym typeface="Open Sans"/>
            </a:endParaRPr>
          </a:p>
        </p:txBody>
      </p:sp>
      <p:graphicFrame>
        <p:nvGraphicFramePr>
          <p:cNvPr id="2" name="Chart 1"/>
          <p:cNvGraphicFramePr/>
          <p:nvPr>
            <p:extLst>
              <p:ext uri="{D42A27DB-BD31-4B8C-83A1-F6EECF244321}">
                <p14:modId xmlns:p14="http://schemas.microsoft.com/office/powerpoint/2010/main" val="3104126234"/>
              </p:ext>
            </p:extLst>
          </p:nvPr>
        </p:nvGraphicFramePr>
        <p:xfrm>
          <a:off x="457200" y="1504950"/>
          <a:ext cx="4343399" cy="2895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91769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dirty="0">
                <a:latin typeface="Open Sans"/>
                <a:ea typeface="Open Sans"/>
                <a:cs typeface="Open Sans"/>
                <a:sym typeface="Open Sans"/>
              </a:rPr>
              <a:t>As shown in </a:t>
            </a:r>
            <a:r>
              <a:rPr lang="en-US" dirty="0" smtClean="0">
                <a:latin typeface="Open Sans"/>
                <a:ea typeface="Open Sans"/>
                <a:cs typeface="Open Sans"/>
                <a:sym typeface="Open Sans"/>
              </a:rPr>
              <a:t>this </a:t>
            </a:r>
            <a:r>
              <a:rPr lang="en-US" dirty="0">
                <a:latin typeface="Open Sans"/>
                <a:ea typeface="Open Sans"/>
                <a:cs typeface="Open Sans"/>
                <a:sym typeface="Open Sans"/>
              </a:rPr>
              <a:t>figure, the artist Iron Maiden has 21 albums, which is the largest number of albums, followed by the artist Led Zeppelin, who has 14 albums, then the artist Deep purple with 11 albums, then the artists U2 and Metallica, who have the same number of albums, which are 10 </a:t>
            </a:r>
            <a:r>
              <a:rPr lang="en-US" dirty="0" smtClean="0">
                <a:latin typeface="Open Sans"/>
                <a:ea typeface="Open Sans"/>
                <a:cs typeface="Open Sans"/>
                <a:sym typeface="Open Sans"/>
              </a:rPr>
              <a:t>albums.</a:t>
            </a:r>
            <a:endParaRPr dirty="0">
              <a:latin typeface="Open Sans"/>
              <a:ea typeface="Open Sans"/>
              <a:cs typeface="Open Sans"/>
              <a:sym typeface="Open Sans"/>
            </a:endParaRPr>
          </a:p>
        </p:txBody>
      </p:sp>
      <p:sp>
        <p:nvSpPr>
          <p:cNvPr id="69" name="Google Shape;69;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dirty="0">
                <a:solidFill>
                  <a:srgbClr val="FFFFFF"/>
                </a:solidFill>
                <a:latin typeface="Open Sans"/>
                <a:ea typeface="Open Sans"/>
                <a:cs typeface="Open Sans"/>
                <a:sym typeface="Open Sans"/>
              </a:rPr>
              <a:t> </a:t>
            </a:r>
            <a:r>
              <a:rPr lang="en" dirty="0" smtClean="0">
                <a:solidFill>
                  <a:srgbClr val="FFFFFF"/>
                </a:solidFill>
                <a:latin typeface="Open Sans"/>
                <a:ea typeface="Open Sans"/>
                <a:cs typeface="Open Sans"/>
                <a:sym typeface="Open Sans"/>
              </a:rPr>
              <a:t> </a:t>
            </a:r>
            <a:r>
              <a:rPr lang="en-US" dirty="0" smtClean="0">
                <a:solidFill>
                  <a:srgbClr val="FFFFFF"/>
                </a:solidFill>
                <a:latin typeface="Open Sans"/>
                <a:ea typeface="Open Sans"/>
                <a:cs typeface="Open Sans"/>
                <a:sym typeface="Open Sans"/>
              </a:rPr>
              <a:t>Who </a:t>
            </a:r>
            <a:r>
              <a:rPr lang="en-US" dirty="0">
                <a:solidFill>
                  <a:srgbClr val="FFFFFF"/>
                </a:solidFill>
                <a:latin typeface="Open Sans"/>
                <a:ea typeface="Open Sans"/>
                <a:cs typeface="Open Sans"/>
                <a:sym typeface="Open Sans"/>
              </a:rPr>
              <a:t>are the top 5 singers</a:t>
            </a:r>
            <a:r>
              <a:rPr lang="en-US" dirty="0" smtClean="0">
                <a:solidFill>
                  <a:srgbClr val="FFFFFF"/>
                </a:solidFill>
                <a:latin typeface="Open Sans"/>
                <a:ea typeface="Open Sans"/>
                <a:cs typeface="Open Sans"/>
                <a:sym typeface="Open Sans"/>
              </a:rPr>
              <a:t>?</a:t>
            </a:r>
            <a:endParaRPr dirty="0">
              <a:solidFill>
                <a:srgbClr val="FFFFFF"/>
              </a:solidFill>
              <a:latin typeface="Open Sans"/>
              <a:ea typeface="Open Sans"/>
              <a:cs typeface="Open Sans"/>
              <a:sym typeface="Open Sans"/>
            </a:endParaRPr>
          </a:p>
        </p:txBody>
      </p:sp>
      <p:graphicFrame>
        <p:nvGraphicFramePr>
          <p:cNvPr id="2" name="Chart 1"/>
          <p:cNvGraphicFramePr/>
          <p:nvPr>
            <p:extLst>
              <p:ext uri="{D42A27DB-BD31-4B8C-83A1-F6EECF244321}">
                <p14:modId xmlns:p14="http://schemas.microsoft.com/office/powerpoint/2010/main" val="715486502"/>
              </p:ext>
            </p:extLst>
          </p:nvPr>
        </p:nvGraphicFramePr>
        <p:xfrm>
          <a:off x="457200" y="1504950"/>
          <a:ext cx="4343400" cy="2895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38812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dirty="0" smtClean="0">
                <a:latin typeface="Open Sans"/>
                <a:ea typeface="Open Sans"/>
                <a:cs typeface="Open Sans"/>
                <a:sym typeface="Open Sans"/>
              </a:rPr>
              <a:t>As we see </a:t>
            </a:r>
            <a:r>
              <a:rPr lang="en-US" dirty="0">
                <a:latin typeface="Open Sans"/>
                <a:ea typeface="Open Sans"/>
                <a:cs typeface="Open Sans"/>
                <a:sym typeface="Open Sans"/>
              </a:rPr>
              <a:t>that the music playlist comes first, as it contains 6580 tracks, which is the largest compared to the rest of the </a:t>
            </a:r>
            <a:r>
              <a:rPr lang="en-US" dirty="0" smtClean="0">
                <a:latin typeface="Open Sans"/>
                <a:ea typeface="Open Sans"/>
                <a:cs typeface="Open Sans"/>
                <a:sym typeface="Open Sans"/>
              </a:rPr>
              <a:t>playlists.</a:t>
            </a:r>
            <a:endParaRPr dirty="0">
              <a:latin typeface="Open Sans"/>
              <a:ea typeface="Open Sans"/>
              <a:cs typeface="Open Sans"/>
              <a:sym typeface="Open Sans"/>
            </a:endParaRPr>
          </a:p>
        </p:txBody>
      </p:sp>
      <p:sp>
        <p:nvSpPr>
          <p:cNvPr id="69" name="Google Shape;69;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sz="2600" dirty="0">
                <a:solidFill>
                  <a:srgbClr val="FFFFFF"/>
                </a:solidFill>
                <a:latin typeface="Open Sans"/>
                <a:ea typeface="Open Sans"/>
                <a:cs typeface="Open Sans"/>
                <a:sym typeface="Open Sans"/>
              </a:rPr>
              <a:t> </a:t>
            </a:r>
            <a:r>
              <a:rPr lang="en-US" sz="2600" dirty="0" smtClean="0">
                <a:solidFill>
                  <a:srgbClr val="FFFFFF"/>
                </a:solidFill>
                <a:latin typeface="Open Sans"/>
                <a:ea typeface="Open Sans"/>
                <a:cs typeface="Open Sans"/>
                <a:sym typeface="Open Sans"/>
              </a:rPr>
              <a:t> </a:t>
            </a:r>
            <a:r>
              <a:rPr lang="en-US" sz="2550" dirty="0">
                <a:solidFill>
                  <a:srgbClr val="FFFFFF"/>
                </a:solidFill>
                <a:latin typeface="Open Sans"/>
                <a:ea typeface="Open Sans"/>
                <a:cs typeface="Open Sans"/>
                <a:sym typeface="Open Sans"/>
              </a:rPr>
              <a:t>What is the total number of tracks in </a:t>
            </a:r>
            <a:r>
              <a:rPr lang="en-US" sz="2550" dirty="0" smtClean="0">
                <a:solidFill>
                  <a:srgbClr val="FFFFFF"/>
                </a:solidFill>
                <a:latin typeface="Open Sans"/>
                <a:ea typeface="Open Sans"/>
                <a:cs typeface="Open Sans"/>
                <a:sym typeface="Open Sans"/>
              </a:rPr>
              <a:t>the first six playlists?</a:t>
            </a:r>
            <a:endParaRPr sz="2550" dirty="0">
              <a:solidFill>
                <a:srgbClr val="FFFFFF"/>
              </a:solidFill>
              <a:latin typeface="Open Sans"/>
              <a:ea typeface="Open Sans"/>
              <a:cs typeface="Open Sans"/>
              <a:sym typeface="Open Sans"/>
            </a:endParaRPr>
          </a:p>
        </p:txBody>
      </p:sp>
      <p:graphicFrame>
        <p:nvGraphicFramePr>
          <p:cNvPr id="2" name="Chart 1"/>
          <p:cNvGraphicFramePr/>
          <p:nvPr>
            <p:extLst>
              <p:ext uri="{D42A27DB-BD31-4B8C-83A1-F6EECF244321}">
                <p14:modId xmlns:p14="http://schemas.microsoft.com/office/powerpoint/2010/main" val="2282519642"/>
              </p:ext>
            </p:extLst>
          </p:nvPr>
        </p:nvGraphicFramePr>
        <p:xfrm>
          <a:off x="457200" y="1561825"/>
          <a:ext cx="4343399" cy="28387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7583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507</TotalTime>
  <Words>211</Words>
  <Application>Microsoft Office PowerPoint</Application>
  <PresentationFormat>On-screen Show (16:9)</PresentationFormat>
  <Paragraphs>21</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Open Sans</vt:lpstr>
      <vt:lpstr>Simple Light</vt:lpstr>
      <vt:lpstr>  What are Chinook's top four customers?</vt:lpstr>
      <vt:lpstr>  What is the most popular genre?</vt:lpstr>
      <vt:lpstr>  Who are the top 5 singers?</vt:lpstr>
      <vt:lpstr>  What is the total number of tracks in the first six playlists?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Chinook's Top Ten Customers?</dc:title>
  <dc:creator>EveresT</dc:creator>
  <cp:lastModifiedBy>EveresT</cp:lastModifiedBy>
  <cp:revision>35</cp:revision>
  <dcterms:modified xsi:type="dcterms:W3CDTF">2022-10-13T03:12:44Z</dcterms:modified>
</cp:coreProperties>
</file>