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Open Sans" panose="020B060603050402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199" y="1189463"/>
            <a:ext cx="3631500" cy="359812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71450" indent="-171450">
              <a:lnSpc>
                <a:spcPct val="100000"/>
              </a:lnSpc>
              <a:spcAft>
                <a:spcPts val="600"/>
              </a:spcAft>
              <a:buClrTx/>
            </a:pPr>
            <a:r>
              <a:rPr lang="en-US" sz="1000" dirty="0">
                <a:latin typeface="Open Sans"/>
                <a:ea typeface="Open Sans"/>
                <a:cs typeface="Open Sans"/>
                <a:sym typeface="Open Sans"/>
              </a:rPr>
              <a:t>Here are the 2 histograms for the Total Revenue for IT Vs. Consumer Discretionary sectors across all Years.</a:t>
            </a:r>
          </a:p>
          <a:p>
            <a:pPr marL="171450" indent="-171450">
              <a:lnSpc>
                <a:spcPct val="100000"/>
              </a:lnSpc>
              <a:spcAft>
                <a:spcPts val="600"/>
              </a:spcAft>
              <a:buClrTx/>
            </a:pPr>
            <a:r>
              <a:rPr lang="en-US" sz="1000" dirty="0">
                <a:latin typeface="Open Sans"/>
                <a:ea typeface="Open Sans"/>
                <a:cs typeface="Open Sans"/>
                <a:sym typeface="Open Sans"/>
              </a:rPr>
              <a:t>Both sectors show right-skewed distributions, as their means are higher than their medians. However, the IT sector shows greater variability in revenues, as reflected by its larger standard deviation ($32.1 billion vs. $28.3 billion) and a much larger range ($232.8 billion vs. $165.6 billion).</a:t>
            </a:r>
          </a:p>
          <a:p>
            <a:pPr marL="171450" indent="-171450">
              <a:lnSpc>
                <a:spcPct val="100000"/>
              </a:lnSpc>
              <a:spcAft>
                <a:spcPts val="600"/>
              </a:spcAft>
              <a:buClrTx/>
            </a:pPr>
            <a:r>
              <a:rPr lang="en-US" sz="1000" dirty="0">
                <a:latin typeface="Open Sans"/>
                <a:ea typeface="Open Sans"/>
                <a:cs typeface="Open Sans"/>
                <a:sym typeface="Open Sans"/>
              </a:rPr>
              <a:t>The maximum revenue in the IT sector ($233.7 billion) is significantly higher than in the Consumer Discretionary sector ($166.4 billion), indicating that top IT companies generate more revenue than their Consumer Discretionary counterparts.</a:t>
            </a:r>
          </a:p>
          <a:p>
            <a:pPr marL="171450" indent="-171450">
              <a:lnSpc>
                <a:spcPct val="100000"/>
              </a:lnSpc>
              <a:spcAft>
                <a:spcPts val="600"/>
              </a:spcAft>
              <a:buClrTx/>
            </a:pPr>
            <a:r>
              <a:rPr lang="en-US" sz="1000" dirty="0">
                <a:latin typeface="Open Sans"/>
                <a:ea typeface="Open Sans"/>
                <a:cs typeface="Open Sans"/>
                <a:sym typeface="Open Sans"/>
              </a:rPr>
              <a:t>The range and variance in the IT sector also far exceed those in the Consumer Discretionary sector, emphasizing greater diversity in company performance.</a:t>
            </a:r>
          </a:p>
          <a:p>
            <a:pPr marL="171450" indent="-171450">
              <a:lnSpc>
                <a:spcPct val="100000"/>
              </a:lnSpc>
              <a:spcAft>
                <a:spcPts val="600"/>
              </a:spcAft>
              <a:buClrTx/>
            </a:pPr>
            <a:r>
              <a:rPr lang="en-US" sz="1000" dirty="0">
                <a:latin typeface="Open Sans"/>
                <a:ea typeface="Open Sans"/>
                <a:cs typeface="Open Sans"/>
                <a:sym typeface="Open Sans"/>
              </a:rPr>
              <a:t>The variability in the IT sector is further emphasized by its higher standard deviation, indicating more extreme differences in revenue among companies in this sector compared to the Consumer Discretionary sector.</a:t>
            </a:r>
          </a:p>
          <a:p>
            <a:pPr marL="171450" indent="-171450">
              <a:lnSpc>
                <a:spcPct val="100000"/>
              </a:lnSpc>
              <a:spcAft>
                <a:spcPts val="600"/>
              </a:spcAft>
              <a:buClrTx/>
            </a:pPr>
            <a:endParaRPr lang="en-US" sz="1000" dirty="0">
              <a:latin typeface="Open Sans"/>
              <a:ea typeface="Open Sans"/>
              <a:cs typeface="Open Sans"/>
              <a:sym typeface="Open Sans"/>
            </a:endParaRPr>
          </a:p>
        </p:txBody>
      </p:sp>
      <p:sp>
        <p:nvSpPr>
          <p:cNvPr id="60" name="Google Shape;60;p14"/>
          <p:cNvSpPr/>
          <p:nvPr/>
        </p:nvSpPr>
        <p:spPr>
          <a:xfrm>
            <a:off x="354301" y="1189463"/>
            <a:ext cx="4550696" cy="359812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FFFFFF"/>
                </a:solidFill>
                <a:latin typeface="Open Sans"/>
                <a:ea typeface="Open Sans"/>
                <a:cs typeface="Open Sans"/>
                <a:sym typeface="Open Sans"/>
              </a:rPr>
              <a:t>How does the total revenue compare between the Information Technology and Consumer Discretionary sectors across all years?</a:t>
            </a:r>
            <a:endParaRPr sz="2000" dirty="0">
              <a:solidFill>
                <a:srgbClr val="FFFFFF"/>
              </a:solidFill>
              <a:latin typeface="Open Sans"/>
              <a:ea typeface="Open Sans"/>
              <a:cs typeface="Open Sans"/>
              <a:sym typeface="Open Sans"/>
            </a:endParaRPr>
          </a:p>
        </p:txBody>
      </p:sp>
      <p:pic>
        <p:nvPicPr>
          <p:cNvPr id="11" name="Picture 10" descr="A graph of a number of people&#10;&#10;Description automatically generated with medium confidence">
            <a:extLst>
              <a:ext uri="{FF2B5EF4-FFF2-40B4-BE49-F238E27FC236}">
                <a16:creationId xmlns:a16="http://schemas.microsoft.com/office/drawing/2014/main" id="{3AB1267F-ECE7-BC84-018E-2E7927DBDDEB}"/>
              </a:ext>
            </a:extLst>
          </p:cNvPr>
          <p:cNvPicPr>
            <a:picLocks noChangeAspect="1"/>
          </p:cNvPicPr>
          <p:nvPr/>
        </p:nvPicPr>
        <p:blipFill>
          <a:blip r:embed="rId3"/>
          <a:stretch>
            <a:fillRect/>
          </a:stretch>
        </p:blipFill>
        <p:spPr>
          <a:xfrm>
            <a:off x="354297" y="1189463"/>
            <a:ext cx="4550699" cy="1806497"/>
          </a:xfrm>
          <a:prstGeom prst="rect">
            <a:avLst/>
          </a:prstGeom>
        </p:spPr>
      </p:pic>
      <p:pic>
        <p:nvPicPr>
          <p:cNvPr id="13" name="Picture 12" descr="A graph of revenue&#10;&#10;Description automatically generated">
            <a:extLst>
              <a:ext uri="{FF2B5EF4-FFF2-40B4-BE49-F238E27FC236}">
                <a16:creationId xmlns:a16="http://schemas.microsoft.com/office/drawing/2014/main" id="{D75D0486-CB21-A144-B339-3DD8C35BF1D2}"/>
              </a:ext>
            </a:extLst>
          </p:cNvPr>
          <p:cNvPicPr>
            <a:picLocks noChangeAspect="1"/>
          </p:cNvPicPr>
          <p:nvPr/>
        </p:nvPicPr>
        <p:blipFill>
          <a:blip r:embed="rId4"/>
          <a:stretch>
            <a:fillRect/>
          </a:stretch>
        </p:blipFill>
        <p:spPr>
          <a:xfrm>
            <a:off x="354297" y="2981093"/>
            <a:ext cx="4550699" cy="180649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199</Words>
  <Application>Microsoft Office PowerPoint</Application>
  <PresentationFormat>On-screen Show (16:9)</PresentationFormat>
  <Paragraphs>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Open Sans</vt:lpstr>
      <vt:lpstr>Arial</vt:lpstr>
      <vt:lpstr>Simple Light</vt:lpstr>
      <vt:lpstr>How does the total revenue compare between the Information Technology and Consumer Discretionary sectors across all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Noha Mohammed</cp:lastModifiedBy>
  <cp:revision>2</cp:revision>
  <dcterms:modified xsi:type="dcterms:W3CDTF">2024-11-30T12:49:01Z</dcterms:modified>
</cp:coreProperties>
</file>