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79" r:id="rId9"/>
    <p:sldId id="266" r:id="rId10"/>
    <p:sldId id="271" r:id="rId11"/>
    <p:sldId id="272" r:id="rId12"/>
    <p:sldId id="273" r:id="rId13"/>
    <p:sldId id="276" r:id="rId14"/>
    <p:sldId id="277" r:id="rId15"/>
    <p:sldId id="274" r:id="rId16"/>
    <p:sldId id="275" r:id="rId17"/>
    <p:sldId id="278" r:id="rId18"/>
    <p:sldId id="280" r:id="rId19"/>
    <p:sldId id="281" r:id="rId20"/>
    <p:sldId id="282" r:id="rId21"/>
    <p:sldId id="287" r:id="rId22"/>
    <p:sldId id="283" r:id="rId23"/>
    <p:sldId id="288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63542781946963"/>
          <c:y val="2.7210969585041524E-2"/>
          <c:w val="0.8164690229922984"/>
          <c:h val="0.812025173592341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Naive</c:v>
                </c:pt>
              </c:strCache>
            </c:strRef>
          </c:tx>
          <c:invertIfNegative val="0"/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4 thread</c:v>
                </c:pt>
                <c:pt idx="3">
                  <c:v>8 thread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216.26900000000001</c:v>
                </c:pt>
                <c:pt idx="1">
                  <c:v>163.67899999999997</c:v>
                </c:pt>
                <c:pt idx="2">
                  <c:v>98.253299999999996</c:v>
                </c:pt>
                <c:pt idx="3">
                  <c:v>54.046600000000005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F-465D-AB01-BDB94450525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Naive_simd</c:v>
                </c:pt>
              </c:strCache>
            </c:strRef>
          </c:tx>
          <c:invertIfNegative val="0"/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4 thread</c:v>
                </c:pt>
                <c:pt idx="3">
                  <c:v>8 thread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63.698500000000017</c:v>
                </c:pt>
                <c:pt idx="1">
                  <c:v>47.869500000000002</c:v>
                </c:pt>
                <c:pt idx="2">
                  <c:v>28.6966</c:v>
                </c:pt>
                <c:pt idx="3">
                  <c:v>16.061999999999994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9F-465D-AB01-BDB944505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465408"/>
        <c:axId val="132466944"/>
      </c:barChart>
      <c:catAx>
        <c:axId val="132465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it-IT"/>
          </a:p>
        </c:txPr>
        <c:crossAx val="132466944"/>
        <c:crosses val="autoZero"/>
        <c:auto val="1"/>
        <c:lblAlgn val="ctr"/>
        <c:lblOffset val="100"/>
        <c:noMultiLvlLbl val="0"/>
      </c:catAx>
      <c:valAx>
        <c:axId val="132466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465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396988238399719"/>
          <c:y val="4.3410159686160653E-2"/>
          <c:w val="0.18472033571927396"/>
          <c:h val="0.1443563600628242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542781946963"/>
          <c:y val="2.7210969585041538E-2"/>
          <c:w val="0.8164690229922984"/>
          <c:h val="0.812025173592341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Naive</c:v>
                </c:pt>
              </c:strCache>
            </c:strRef>
          </c:tx>
          <c:invertIfNegative val="0"/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4 thread</c:v>
                </c:pt>
                <c:pt idx="3">
                  <c:v>8 thread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</c:v>
                </c:pt>
                <c:pt idx="1">
                  <c:v>1.32</c:v>
                </c:pt>
                <c:pt idx="2">
                  <c:v>2.2000000000000002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9-4411-9AA2-19E3FC428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246336"/>
        <c:axId val="133264512"/>
      </c:barChart>
      <c:catAx>
        <c:axId val="133246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it-IT"/>
          </a:p>
        </c:txPr>
        <c:crossAx val="133264512"/>
        <c:crosses val="autoZero"/>
        <c:auto val="1"/>
        <c:lblAlgn val="ctr"/>
        <c:lblOffset val="100"/>
        <c:noMultiLvlLbl val="0"/>
      </c:catAx>
      <c:valAx>
        <c:axId val="13326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246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7105600771433327"/>
          <c:y val="8.7983574480779855E-2"/>
          <c:w val="0.18472033571927401"/>
          <c:h val="0.1443563600628242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542781946963"/>
          <c:y val="2.7210969585041531E-2"/>
          <c:w val="0.8164690229922984"/>
          <c:h val="0.812025173592341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Naive_simd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4 thread</c:v>
                </c:pt>
                <c:pt idx="3">
                  <c:v>8 thread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</c:v>
                </c:pt>
                <c:pt idx="1">
                  <c:v>1.33</c:v>
                </c:pt>
                <c:pt idx="2">
                  <c:v>2.2200000000000002</c:v>
                </c:pt>
                <c:pt idx="3">
                  <c:v>3.96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9-4411-9AA2-19E3FC428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880768"/>
        <c:axId val="100882304"/>
      </c:barChart>
      <c:catAx>
        <c:axId val="100880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it-IT"/>
          </a:p>
        </c:txPr>
        <c:crossAx val="100882304"/>
        <c:crosses val="autoZero"/>
        <c:auto val="1"/>
        <c:lblAlgn val="ctr"/>
        <c:lblOffset val="100"/>
        <c:noMultiLvlLbl val="0"/>
      </c:catAx>
      <c:valAx>
        <c:axId val="100882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880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7261965736619345"/>
          <c:y val="9.3555265028209419E-2"/>
          <c:w val="0.18472033571927399"/>
          <c:h val="0.1443563600628242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542781946963"/>
          <c:y val="2.7210969585041548E-2"/>
          <c:w val="0.8164690229922984"/>
          <c:h val="0.812025173592341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Naive</c:v>
                </c:pt>
              </c:strCache>
            </c:strRef>
          </c:tx>
          <c:invertIfNegative val="0"/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4 thread</c:v>
                </c:pt>
                <c:pt idx="3">
                  <c:v>8 thread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9-4411-9AA2-19E3FC428FC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Naive_simd</c:v>
                </c:pt>
              </c:strCache>
            </c:strRef>
          </c:tx>
          <c:invertIfNegative val="0"/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4 thread</c:v>
                </c:pt>
                <c:pt idx="3">
                  <c:v>8 thread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3.39</c:v>
                </c:pt>
                <c:pt idx="1">
                  <c:v>4.5199999999999996</c:v>
                </c:pt>
                <c:pt idx="2">
                  <c:v>7.54</c:v>
                </c:pt>
                <c:pt idx="3">
                  <c:v>13.46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5-4620-8016-0994201C5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108864"/>
        <c:axId val="131111552"/>
      </c:barChart>
      <c:catAx>
        <c:axId val="131108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it-IT"/>
          </a:p>
        </c:txPr>
        <c:crossAx val="131111552"/>
        <c:crosses val="autoZero"/>
        <c:auto val="1"/>
        <c:lblAlgn val="ctr"/>
        <c:lblOffset val="100"/>
        <c:noMultiLvlLbl val="0"/>
      </c:catAx>
      <c:valAx>
        <c:axId val="131111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108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7105600771433327"/>
          <c:y val="5.7339276469917252E-2"/>
          <c:w val="0.1847203357192739"/>
          <c:h val="0.144356360062824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542781946963"/>
          <c:y val="2.7210969585041531E-2"/>
          <c:w val="0.8164690229922984"/>
          <c:h val="0.812025173592341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GSE</c:v>
                </c:pt>
              </c:strCache>
            </c:strRef>
          </c:tx>
          <c:invertIfNegative val="0"/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4 thread</c:v>
                </c:pt>
                <c:pt idx="3">
                  <c:v>8 thread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395.65899999999999</c:v>
                </c:pt>
                <c:pt idx="1">
                  <c:v>243.37</c:v>
                </c:pt>
                <c:pt idx="2">
                  <c:v>140.78800000000001</c:v>
                </c:pt>
                <c:pt idx="3">
                  <c:v>54.046600000000005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BD-492D-AB71-EC600800F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784128"/>
        <c:axId val="132785664"/>
      </c:barChart>
      <c:catAx>
        <c:axId val="132784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it-IT"/>
          </a:p>
        </c:txPr>
        <c:crossAx val="132785664"/>
        <c:crosses val="autoZero"/>
        <c:auto val="1"/>
        <c:lblAlgn val="ctr"/>
        <c:lblOffset val="100"/>
        <c:noMultiLvlLbl val="0"/>
      </c:catAx>
      <c:valAx>
        <c:axId val="132785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7841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87937193980239"/>
          <c:y val="3.7838359553913813E-2"/>
          <c:w val="0.14406544477090943"/>
          <c:h val="7.19243829462397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542781946963"/>
          <c:y val="2.7210969585041538E-2"/>
          <c:w val="0.8164690229922984"/>
          <c:h val="0.812025173592341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GSE</c:v>
                </c:pt>
              </c:strCache>
            </c:strRef>
          </c:tx>
          <c:invertIfNegative val="0"/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4 thread</c:v>
                </c:pt>
                <c:pt idx="3">
                  <c:v>8 thread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</c:v>
                </c:pt>
                <c:pt idx="1">
                  <c:v>1.6300000000000001</c:v>
                </c:pt>
                <c:pt idx="2">
                  <c:v>2.8099999999999992</c:v>
                </c:pt>
                <c:pt idx="3">
                  <c:v>4.8499999999999996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9-4EBA-A707-1B13B893C0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16064"/>
        <c:axId val="131417600"/>
      </c:barChart>
      <c:catAx>
        <c:axId val="131416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it-IT"/>
          </a:p>
        </c:txPr>
        <c:crossAx val="131417600"/>
        <c:crosses val="autoZero"/>
        <c:auto val="1"/>
        <c:lblAlgn val="ctr"/>
        <c:lblOffset val="100"/>
        <c:noMultiLvlLbl val="0"/>
      </c:catAx>
      <c:valAx>
        <c:axId val="131417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416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7261965736619347"/>
          <c:y val="6.0125121743632055E-2"/>
          <c:w val="0.14406544477090946"/>
          <c:h val="7.19243829462397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4DCE8-E199-4E69-AC2F-9B9F76E0C1E3}" type="datetimeFigureOut">
              <a:rPr lang="it-IT" smtClean="0"/>
              <a:pPr/>
              <a:t>29/06/2017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58071-FC24-4624-9150-D6812922430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89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98A09-E5AF-4C74-85BB-42E299C50FF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-72" charset="0"/>
                <a:ea typeface="ＭＳ Ｐゴシック" pitchFamily="-72" charset="-128"/>
                <a:cs typeface="ＭＳ Ｐゴシック" pitchFamily="-72" charset="-128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-72" charset="0"/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7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3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58071-FC24-4624-9150-D68129224306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89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ster05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9825" y="398463"/>
            <a:ext cx="1141413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685800" y="1676400"/>
            <a:ext cx="777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685800" y="5943600"/>
            <a:ext cx="777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919663" y="568325"/>
            <a:ext cx="26400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it-IT" sz="180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n-ea"/>
                <a:cs typeface="+mn-cs"/>
              </a:rPr>
              <a:t>Politecnico</a:t>
            </a:r>
          </a:p>
          <a:p>
            <a:pPr algn="r">
              <a:defRPr/>
            </a:pPr>
            <a:r>
              <a:rPr lang="it-IT" sz="180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n-ea"/>
                <a:cs typeface="+mn-cs"/>
              </a:rPr>
              <a:t>di Milano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914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15963" y="6248400"/>
            <a:ext cx="7739062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0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- </a:t>
            </a:r>
            <a:fld id="{3AF2A605-08F4-4C30-ACFD-0AB59910C81F}" type="slidenum">
              <a:rPr lang="en-US"/>
              <a:pPr>
                <a:defRPr/>
              </a:pPr>
              <a:t>‹N›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1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5903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5888"/>
            <a:ext cx="5676900" cy="5903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- </a:t>
            </a:r>
            <a:fld id="{5F3AA54B-7FE6-4EEF-9E8D-7F5DC0590D38}" type="slidenum">
              <a:rPr lang="en-US"/>
              <a:pPr>
                <a:defRPr/>
              </a:pPr>
              <a:t>‹N›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8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- </a:t>
            </a:r>
            <a:fld id="{C583D4EE-759C-4537-897B-ECC049691D96}" type="slidenum">
              <a:rPr lang="en-US"/>
              <a:pPr>
                <a:defRPr/>
              </a:pPr>
              <a:t>‹N›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- </a:t>
            </a:r>
            <a:fld id="{C30F2507-6E55-4BFA-91FC-FD47FE8FD29C}" type="slidenum">
              <a:rPr lang="en-US"/>
              <a:pPr>
                <a:defRPr/>
              </a:pPr>
              <a:t>‹N›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6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38250"/>
            <a:ext cx="38100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8250"/>
            <a:ext cx="38100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- </a:t>
            </a:r>
            <a:fld id="{3C0FDBA9-7558-401D-8B40-F172DDE6CE2A}" type="slidenum">
              <a:rPr lang="en-US"/>
              <a:pPr>
                <a:defRPr/>
              </a:pPr>
              <a:t>‹N›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- </a:t>
            </a:r>
            <a:fld id="{F4E76CE7-162D-4D57-A0FB-BE8A3C796182}" type="slidenum">
              <a:rPr lang="en-US"/>
              <a:pPr>
                <a:defRPr/>
              </a:pPr>
              <a:t>‹N›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9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- </a:t>
            </a:r>
            <a:fld id="{95B49E03-BB71-4AC6-9373-6A4935837AEA}" type="slidenum">
              <a:rPr lang="en-US"/>
              <a:pPr>
                <a:defRPr/>
              </a:pPr>
              <a:t>‹N›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5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- </a:t>
            </a:r>
            <a:fld id="{95303CA0-DC0E-492E-8C97-D8781692C6B2}" type="slidenum">
              <a:rPr lang="en-US"/>
              <a:pPr>
                <a:defRPr/>
              </a:pPr>
              <a:t>‹N›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- </a:t>
            </a:r>
            <a:fld id="{3E570FC2-5887-4261-923B-569EAD9B8C09}" type="slidenum">
              <a:rPr lang="en-US"/>
              <a:pPr>
                <a:defRPr/>
              </a:pPr>
              <a:t>‹N›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0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- </a:t>
            </a:r>
            <a:fld id="{1C50A313-4ED3-41A5-AA03-2874F49C1A9C}" type="slidenum">
              <a:rPr lang="en-US"/>
              <a:pPr>
                <a:defRPr/>
              </a:pPr>
              <a:t>‹N›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7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05_image00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89825" y="98425"/>
            <a:ext cx="1141413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98625" y="115888"/>
            <a:ext cx="56784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38250"/>
            <a:ext cx="77724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37300"/>
            <a:ext cx="3360738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6988" y="6337300"/>
            <a:ext cx="3359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89400" y="6337300"/>
            <a:ext cx="96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- </a:t>
            </a:r>
            <a:fld id="{B6DDFA01-B3FB-4BE4-B790-5E2E4E3225ED}" type="slidenum">
              <a:rPr lang="en-US"/>
              <a:pPr>
                <a:defRPr/>
              </a:pPr>
              <a:t>‹N›</a:t>
            </a:fld>
            <a:r>
              <a:rPr lang="it-IT"/>
              <a:t> -</a:t>
            </a:r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85800" y="6248400"/>
            <a:ext cx="777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685800" y="1054100"/>
            <a:ext cx="777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34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60000"/>
        <a:buFont typeface="Wingdings" pitchFamily="-72" charset="2"/>
        <a:buBlip>
          <a:blip r:embed="rId14"/>
        </a:buBlip>
        <a:defRPr sz="2400">
          <a:solidFill>
            <a:schemeClr val="tx2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75000"/>
        <a:buBlip>
          <a:blip r:embed="rId15"/>
        </a:buBlip>
        <a:defRPr sz="2200">
          <a:solidFill>
            <a:schemeClr val="tx2"/>
          </a:solidFill>
          <a:latin typeface="+mn-lt"/>
          <a:ea typeface="ＭＳ Ｐゴシック" pitchFamily="-72" charset="-128"/>
        </a:defRPr>
      </a:lvl2pPr>
      <a:lvl3pPr marL="1143000" indent="-228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70000"/>
        <a:buBlip>
          <a:blip r:embed="rId16"/>
        </a:buBlip>
        <a:defRPr sz="2000">
          <a:solidFill>
            <a:schemeClr val="tx2"/>
          </a:solidFill>
          <a:latin typeface="+mn-lt"/>
          <a:ea typeface="ＭＳ Ｐゴシック" pitchFamily="-72" charset="-128"/>
        </a:defRPr>
      </a:lvl3pPr>
      <a:lvl4pPr marL="1600200" indent="-228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pitchFamily="-72" charset="-128"/>
        </a:defRPr>
      </a:lvl4pPr>
      <a:lvl5pPr marL="2057400" indent="-228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ＭＳ Ｐゴシック" pitchFamily="-7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ne/Parallelized-Kendall-s-Tau-Coefficient-Comput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1897" y="2057400"/>
            <a:ext cx="5829300" cy="1622537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 dirty="0">
                <a:ea typeface="+mj-ea"/>
                <a:cs typeface="+mj-cs"/>
              </a:rPr>
              <a:t>Parallelized Kendall’s Tau Coefficient Computation via </a:t>
            </a:r>
            <a:r>
              <a:rPr lang="en-GB" sz="2400" dirty="0" err="1">
                <a:ea typeface="+mj-ea"/>
                <a:cs typeface="+mj-cs"/>
              </a:rPr>
              <a:t>OpenMP</a:t>
            </a:r>
            <a:endParaRPr lang="en-GB" sz="2400" dirty="0">
              <a:ea typeface="+mj-ea"/>
              <a:cs typeface="+mj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554923" y="4861830"/>
            <a:ext cx="2268252" cy="1081769"/>
          </a:xfrm>
        </p:spPr>
        <p:txBody>
          <a:bodyPr/>
          <a:lstStyle/>
          <a:p>
            <a:pPr algn="l"/>
            <a:r>
              <a:rPr lang="en-GB"/>
              <a:t>Matteo Penco</a:t>
            </a:r>
          </a:p>
          <a:p>
            <a:pPr algn="l"/>
            <a:r>
              <a:rPr lang="en-GB"/>
              <a:t>Emanuele Torelli</a:t>
            </a:r>
          </a:p>
        </p:txBody>
      </p:sp>
    </p:spTree>
    <p:extLst>
      <p:ext uri="{BB962C8B-B14F-4D97-AF65-F5344CB8AC3E}">
        <p14:creationId xmlns:p14="http://schemas.microsoft.com/office/powerpoint/2010/main" val="28631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F5D2C-0810-400B-8BA5-3C6F3D56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GSE: Step1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EBE010-75C2-4D14-B4D6-3A38A112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38250"/>
            <a:ext cx="7772400" cy="4781550"/>
          </a:xfrm>
        </p:spPr>
        <p:txBody>
          <a:bodyPr/>
          <a:lstStyle/>
          <a:p>
            <a:r>
              <a:rPr lang="en-US" dirty="0"/>
              <a:t>First of all, the algorithm sorts the list of joint variables (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 err="1"/>
              <a:t>,v</a:t>
            </a:r>
            <a:r>
              <a:rPr lang="en-US" baseline="-25000" dirty="0" err="1"/>
              <a:t>i</a:t>
            </a:r>
            <a:r>
              <a:rPr lang="en-US" dirty="0"/>
              <a:t>) in ascending order (sorting first by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and secondarily by v</a:t>
            </a:r>
            <a:r>
              <a:rPr lang="en-US" baseline="-25000" dirty="0"/>
              <a:t>i</a:t>
            </a:r>
            <a:r>
              <a:rPr lang="en-US" dirty="0"/>
              <a:t>). Quicksort has been used for this step, resulting in O(</a:t>
            </a:r>
            <a:r>
              <a:rPr lang="en-US" dirty="0" err="1"/>
              <a:t>nlogn</a:t>
            </a:r>
            <a:r>
              <a:rPr lang="en-US" dirty="0"/>
              <a:t>) time complexity on average.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C47B6-32FC-4B4A-8DDF-2FE308C7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C583D4EE-759C-4537-897B-ECC049691D96}" type="slidenum">
              <a:rPr lang="en-US" smtClean="0"/>
              <a:pPr>
                <a:defRPr/>
              </a:pPr>
              <a:t>10</a:t>
            </a:fld>
            <a:r>
              <a:rPr lang="it-IT"/>
              <a:t> -</a:t>
            </a:r>
            <a:endParaRPr lang="en-US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406AC4F-AB3A-447F-AEDA-A120F65AF59C}"/>
              </a:ext>
            </a:extLst>
          </p:cNvPr>
          <p:cNvSpPr/>
          <p:nvPr/>
        </p:nvSpPr>
        <p:spPr bwMode="auto">
          <a:xfrm>
            <a:off x="5796725" y="4144607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7CD7FC1-1969-40CB-884A-FD165A2BDD17}"/>
              </a:ext>
            </a:extLst>
          </p:cNvPr>
          <p:cNvSpPr/>
          <p:nvPr/>
        </p:nvSpPr>
        <p:spPr bwMode="auto">
          <a:xfrm>
            <a:off x="2612123" y="4144605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7596CC98-C13C-4038-A142-CFCEF22B47CA}"/>
              </a:ext>
            </a:extLst>
          </p:cNvPr>
          <p:cNvSpPr/>
          <p:nvPr/>
        </p:nvSpPr>
        <p:spPr bwMode="auto">
          <a:xfrm>
            <a:off x="3398212" y="4144610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6FA5400-B2CF-407E-B8C2-E36409517DE5}"/>
              </a:ext>
            </a:extLst>
          </p:cNvPr>
          <p:cNvSpPr/>
          <p:nvPr/>
        </p:nvSpPr>
        <p:spPr bwMode="auto">
          <a:xfrm>
            <a:off x="4187827" y="4144609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9BD4506-9BBF-45E7-89FD-A4FB6BF84887}"/>
              </a:ext>
            </a:extLst>
          </p:cNvPr>
          <p:cNvSpPr/>
          <p:nvPr/>
        </p:nvSpPr>
        <p:spPr bwMode="auto">
          <a:xfrm>
            <a:off x="4992276" y="4144607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C4C92705-7612-4496-A5B7-DAE0AD6A32F7}"/>
              </a:ext>
            </a:extLst>
          </p:cNvPr>
          <p:cNvSpPr/>
          <p:nvPr/>
        </p:nvSpPr>
        <p:spPr bwMode="auto">
          <a:xfrm>
            <a:off x="1826035" y="4144610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24A6440C-8768-4E60-9A08-B7551465AD01}"/>
              </a:ext>
            </a:extLst>
          </p:cNvPr>
          <p:cNvSpPr/>
          <p:nvPr/>
        </p:nvSpPr>
        <p:spPr bwMode="auto">
          <a:xfrm>
            <a:off x="6583367" y="4144607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A0ED2400-A839-4FAF-B170-1CDB8CF8EF85}"/>
              </a:ext>
            </a:extLst>
          </p:cNvPr>
          <p:cNvSpPr/>
          <p:nvPr/>
        </p:nvSpPr>
        <p:spPr bwMode="auto">
          <a:xfrm>
            <a:off x="7379289" y="4144606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E216AEB-26D3-41E0-BAF3-AD0C739E0045}"/>
              </a:ext>
            </a:extLst>
          </p:cNvPr>
          <p:cNvSpPr txBox="1"/>
          <p:nvPr/>
        </p:nvSpPr>
        <p:spPr>
          <a:xfrm>
            <a:off x="949376" y="4144606"/>
            <a:ext cx="651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U:</a:t>
            </a:r>
          </a:p>
          <a:p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V:</a:t>
            </a:r>
            <a:endParaRPr lang="it-I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F6C15E82-044A-4879-8851-86CB1C358BC8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 bwMode="auto">
          <a:xfrm flipV="1">
            <a:off x="1826035" y="4840345"/>
            <a:ext cx="6173071" cy="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23726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61976-D44F-4934-B049-FDFD6A53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GSE: Step2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EA3A9F7-3077-4BED-B7D1-6106AE4C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669" y="1152093"/>
                <a:ext cx="7772400" cy="4781550"/>
              </a:xfrm>
            </p:spPr>
            <p:txBody>
              <a:bodyPr/>
              <a:lstStyle/>
              <a:p>
                <a:r>
                  <a:rPr lang="en-GB" dirty="0"/>
                  <a:t>In Step2 the algorithm performs a linear-time scan over the sorted list to compute n</a:t>
                </a:r>
                <a:r>
                  <a:rPr lang="en-GB" baseline="-25000" dirty="0"/>
                  <a:t>1</a:t>
                </a:r>
                <a:r>
                  <a:rPr lang="en-GB" dirty="0"/>
                  <a:t> by counting the number of tied u elements in each group. Meanwhile it’s also computed a value n</a:t>
                </a:r>
                <a:r>
                  <a:rPr lang="en-GB" baseline="-25000" dirty="0"/>
                  <a:t>3</a:t>
                </a:r>
                <a:r>
                  <a:rPr lang="en-GB" dirty="0"/>
                  <a:t> for tied couples. 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GB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n-GB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n-GB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 −1)/2</m:t>
                        </m:r>
                      </m:e>
                    </m:nary>
                  </m:oMath>
                </a14:m>
                <a:r>
                  <a:rPr lang="en-GB" dirty="0"/>
                  <a:t>	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it-IT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GB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GB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 −1)/2</m:t>
                        </m:r>
                      </m:e>
                    </m:nary>
                  </m:oMath>
                </a14:m>
                <a:endParaRPr lang="en-GB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xmlns="" id="{9EA3A9F7-3077-4BED-B7D1-6106AE4C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669" y="1152093"/>
                <a:ext cx="7772400" cy="4781550"/>
              </a:xfrm>
              <a:blipFill>
                <a:blip r:embed="rId2" cstate="print"/>
                <a:stretch>
                  <a:fillRect t="-893" r="-2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6CC323-F3C8-42C8-923C-94F3295B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- </a:t>
            </a:r>
            <a:fld id="{C583D4EE-759C-4537-897B-ECC049691D96}" type="slidenum">
              <a:rPr lang="en-US" smtClean="0"/>
              <a:pPr>
                <a:defRPr/>
              </a:pPr>
              <a:t>11</a:t>
            </a:fld>
            <a:r>
              <a:rPr lang="it-IT" dirty="0"/>
              <a:t> -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0FC0648-E5EF-4D2D-8133-45A02ED53417}"/>
              </a:ext>
            </a:extLst>
          </p:cNvPr>
          <p:cNvSpPr/>
          <p:nvPr/>
        </p:nvSpPr>
        <p:spPr bwMode="auto">
          <a:xfrm>
            <a:off x="5796725" y="4542168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6F383F7-9784-4D78-885F-1BCF3C61831D}"/>
              </a:ext>
            </a:extLst>
          </p:cNvPr>
          <p:cNvSpPr/>
          <p:nvPr/>
        </p:nvSpPr>
        <p:spPr bwMode="auto">
          <a:xfrm>
            <a:off x="2612123" y="4542166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3652D2C-ABDD-4D29-A85A-3778E5179968}"/>
              </a:ext>
            </a:extLst>
          </p:cNvPr>
          <p:cNvSpPr/>
          <p:nvPr/>
        </p:nvSpPr>
        <p:spPr bwMode="auto">
          <a:xfrm>
            <a:off x="3398212" y="4542171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44626E6-415A-4358-AE3C-343CD8108B8A}"/>
              </a:ext>
            </a:extLst>
          </p:cNvPr>
          <p:cNvSpPr/>
          <p:nvPr/>
        </p:nvSpPr>
        <p:spPr bwMode="auto">
          <a:xfrm>
            <a:off x="4187827" y="4542170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86E8C5A-8992-443F-BC40-A21B50FE46CC}"/>
              </a:ext>
            </a:extLst>
          </p:cNvPr>
          <p:cNvSpPr/>
          <p:nvPr/>
        </p:nvSpPr>
        <p:spPr bwMode="auto">
          <a:xfrm>
            <a:off x="4992276" y="4542168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5A7F08B-7D64-4DAF-9DF3-6A33F913DB30}"/>
              </a:ext>
            </a:extLst>
          </p:cNvPr>
          <p:cNvSpPr/>
          <p:nvPr/>
        </p:nvSpPr>
        <p:spPr bwMode="auto">
          <a:xfrm>
            <a:off x="1826035" y="4542171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E821416-FB28-4876-A770-B9AA1FF882E8}"/>
              </a:ext>
            </a:extLst>
          </p:cNvPr>
          <p:cNvSpPr/>
          <p:nvPr/>
        </p:nvSpPr>
        <p:spPr bwMode="auto">
          <a:xfrm>
            <a:off x="6583367" y="4542168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3EB4723-F400-4A96-A9B4-D69182ECC10C}"/>
              </a:ext>
            </a:extLst>
          </p:cNvPr>
          <p:cNvSpPr/>
          <p:nvPr/>
        </p:nvSpPr>
        <p:spPr bwMode="auto">
          <a:xfrm>
            <a:off x="7379289" y="4542167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4D04390-BA8E-4992-BE52-D2B408CA644D}"/>
              </a:ext>
            </a:extLst>
          </p:cNvPr>
          <p:cNvSpPr txBox="1"/>
          <p:nvPr/>
        </p:nvSpPr>
        <p:spPr>
          <a:xfrm>
            <a:off x="949376" y="4542167"/>
            <a:ext cx="651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U:</a:t>
            </a:r>
          </a:p>
          <a:p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V:</a:t>
            </a:r>
            <a:endParaRPr lang="it-I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81A8285-5862-47D0-A690-163F29E04FA7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 bwMode="auto">
          <a:xfrm flipV="1">
            <a:off x="1826035" y="5237906"/>
            <a:ext cx="6173071" cy="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</p:spPr>
      </p:cxn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A21D921F-6220-4853-B491-687A32B91C0D}"/>
              </a:ext>
            </a:extLst>
          </p:cNvPr>
          <p:cNvSpPr/>
          <p:nvPr/>
        </p:nvSpPr>
        <p:spPr bwMode="auto">
          <a:xfrm>
            <a:off x="4083434" y="4626649"/>
            <a:ext cx="1644913" cy="526774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77EE6F03-1D82-48A2-817A-99B5182F70D9}"/>
              </a:ext>
            </a:extLst>
          </p:cNvPr>
          <p:cNvSpPr/>
          <p:nvPr/>
        </p:nvSpPr>
        <p:spPr bwMode="auto">
          <a:xfrm>
            <a:off x="1724344" y="4447742"/>
            <a:ext cx="1605489" cy="1580323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F7E4F20-978E-452F-8F76-D14E62DEA29C}"/>
              </a:ext>
            </a:extLst>
          </p:cNvPr>
          <p:cNvCxnSpPr>
            <a:cxnSpLocks/>
          </p:cNvCxnSpPr>
          <p:nvPr/>
        </p:nvCxnSpPr>
        <p:spPr bwMode="auto">
          <a:xfrm flipH="1">
            <a:off x="5429557" y="4194296"/>
            <a:ext cx="321376" cy="43235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AEE0188-B62E-4015-BA4D-105AF58CF0D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30192" y="4194296"/>
            <a:ext cx="601243" cy="2112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67C77FC6-C163-49C4-BB6A-EE00CE3E694B}"/>
                  </a:ext>
                </a:extLst>
              </p:cNvPr>
              <p:cNvSpPr txBox="1"/>
              <p:nvPr/>
            </p:nvSpPr>
            <p:spPr>
              <a:xfrm>
                <a:off x="5143388" y="3769179"/>
                <a:ext cx="1926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Tie-group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0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=2)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7C77FC6-C163-49C4-BB6A-EE00CE3E6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388" y="3769179"/>
                <a:ext cx="1926489" cy="369332"/>
              </a:xfrm>
              <a:prstGeom prst="rect">
                <a:avLst/>
              </a:prstGeom>
              <a:blipFill>
                <a:blip r:embed="rId3" cstate="print"/>
                <a:stretch>
                  <a:fillRect l="-2848" t="-8197" r="-1899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BC1898C5-6E4F-42E5-9541-6F6B4460DC73}"/>
                  </a:ext>
                </a:extLst>
              </p:cNvPr>
              <p:cNvSpPr txBox="1"/>
              <p:nvPr/>
            </p:nvSpPr>
            <p:spPr>
              <a:xfrm>
                <a:off x="2361998" y="3824964"/>
                <a:ext cx="2072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Tied couple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GB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GB" dirty="0"/>
                  <a:t>=1)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C1898C5-6E4F-42E5-9541-6F6B4460D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998" y="3824964"/>
                <a:ext cx="2072427" cy="369332"/>
              </a:xfrm>
              <a:prstGeom prst="rect">
                <a:avLst/>
              </a:prstGeom>
              <a:blipFill>
                <a:blip r:embed="rId4" cstate="print"/>
                <a:stretch>
                  <a:fillRect l="-2353" t="-8197" r="-2059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39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1EC7C4-B165-4B75-BF31-5CA9570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GSE: Step3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8AB67-1F71-4841-9251-7750BC1B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vector sorted obtained in Step1 is sorted again in ascending order of all elements in v with a merge-sort procedure that can additionally accumulate the number of discordant joint pairs each time two adjacent sorted subarrays are merged. Time complexity is O(</a:t>
            </a:r>
            <a:r>
              <a:rPr lang="en-GB" dirty="0" err="1"/>
              <a:t>nlogn</a:t>
            </a:r>
            <a:r>
              <a:rPr lang="en-GB" dirty="0"/>
              <a:t>).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EFB7DF-F2DB-4C63-9B92-54E2529F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C583D4EE-759C-4537-897B-ECC049691D96}" type="slidenum">
              <a:rPr lang="en-US" smtClean="0"/>
              <a:pPr>
                <a:defRPr/>
              </a:pPr>
              <a:t>12</a:t>
            </a:fld>
            <a:r>
              <a:rPr lang="it-IT"/>
              <a:t> -</a:t>
            </a:r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0BFC226-A0E3-45E3-B83E-D7F386A35DCD}"/>
              </a:ext>
            </a:extLst>
          </p:cNvPr>
          <p:cNvSpPr/>
          <p:nvPr/>
        </p:nvSpPr>
        <p:spPr bwMode="auto">
          <a:xfrm>
            <a:off x="5796725" y="4144607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9741781-0805-4D10-8126-B483316D56AC}"/>
              </a:ext>
            </a:extLst>
          </p:cNvPr>
          <p:cNvSpPr/>
          <p:nvPr/>
        </p:nvSpPr>
        <p:spPr bwMode="auto">
          <a:xfrm>
            <a:off x="2612123" y="4144605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033E42E-D911-41FC-9F9C-BC85E7DA9DDF}"/>
              </a:ext>
            </a:extLst>
          </p:cNvPr>
          <p:cNvSpPr/>
          <p:nvPr/>
        </p:nvSpPr>
        <p:spPr bwMode="auto">
          <a:xfrm>
            <a:off x="3398212" y="4144610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99A40AA-C683-496E-B4C7-DDDC63F8CF3B}"/>
              </a:ext>
            </a:extLst>
          </p:cNvPr>
          <p:cNvSpPr/>
          <p:nvPr/>
        </p:nvSpPr>
        <p:spPr bwMode="auto">
          <a:xfrm>
            <a:off x="4187827" y="4144609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89BAB74-2BEA-42DD-B415-85D30AB9B002}"/>
              </a:ext>
            </a:extLst>
          </p:cNvPr>
          <p:cNvSpPr/>
          <p:nvPr/>
        </p:nvSpPr>
        <p:spPr bwMode="auto">
          <a:xfrm>
            <a:off x="4992276" y="4144607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B5B867E-A4E1-4A74-BF97-6818BFA82F4C}"/>
              </a:ext>
            </a:extLst>
          </p:cNvPr>
          <p:cNvSpPr/>
          <p:nvPr/>
        </p:nvSpPr>
        <p:spPr bwMode="auto">
          <a:xfrm>
            <a:off x="1826035" y="4144610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71EFEA4-5EB7-4095-A41B-4EC0762E23F9}"/>
              </a:ext>
            </a:extLst>
          </p:cNvPr>
          <p:cNvSpPr/>
          <p:nvPr/>
        </p:nvSpPr>
        <p:spPr bwMode="auto">
          <a:xfrm>
            <a:off x="6583367" y="4144607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9B51CDA-B7F1-4F1A-9013-5F9CB3561F50}"/>
              </a:ext>
            </a:extLst>
          </p:cNvPr>
          <p:cNvSpPr/>
          <p:nvPr/>
        </p:nvSpPr>
        <p:spPr bwMode="auto">
          <a:xfrm>
            <a:off x="7379289" y="4144606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D49C2C5-953B-4B0C-AC8A-D096FBBB6394}"/>
              </a:ext>
            </a:extLst>
          </p:cNvPr>
          <p:cNvSpPr txBox="1"/>
          <p:nvPr/>
        </p:nvSpPr>
        <p:spPr>
          <a:xfrm>
            <a:off x="949376" y="4144606"/>
            <a:ext cx="651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U:</a:t>
            </a:r>
          </a:p>
          <a:p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V:</a:t>
            </a:r>
            <a:endParaRPr lang="it-I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C955839C-29F8-41B0-8F1B-4B6CCAEC4E21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 bwMode="auto">
          <a:xfrm flipV="1">
            <a:off x="1826035" y="4840345"/>
            <a:ext cx="6173071" cy="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12231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1EC7C4-B165-4B75-BF31-5CA9570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GSE: Step3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8AB67-1F71-4841-9251-7750BC1B7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38250"/>
            <a:ext cx="7772400" cy="4781550"/>
          </a:xfrm>
        </p:spPr>
        <p:txBody>
          <a:bodyPr/>
          <a:lstStyle/>
          <a:p>
            <a:r>
              <a:rPr lang="en-GB" dirty="0"/>
              <a:t>Since we already ordered the vector by u in Step1, every element in the left sub-vector (with smaller indexes) is smaller or equal to the elements in the right sub-vector. A discordancy occurs when the left element v is greater or equal to the right element v.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EFB7DF-F2DB-4C63-9B92-54E2529F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- </a:t>
            </a:r>
            <a:fld id="{C583D4EE-759C-4537-897B-ECC049691D96}" type="slidenum">
              <a:rPr lang="en-GB" smtClean="0"/>
              <a:pPr>
                <a:defRPr/>
              </a:pPr>
              <a:t>13</a:t>
            </a:fld>
            <a:r>
              <a:rPr lang="en-GB"/>
              <a:t> -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869DF45-CCC9-4CCA-BCD1-0C6C0CB35CBB}"/>
              </a:ext>
            </a:extLst>
          </p:cNvPr>
          <p:cNvSpPr/>
          <p:nvPr/>
        </p:nvSpPr>
        <p:spPr bwMode="auto">
          <a:xfrm>
            <a:off x="2775229" y="4022353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en-GB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94B0C6C-2C60-4557-90D6-8ED3C244E962}"/>
              </a:ext>
            </a:extLst>
          </p:cNvPr>
          <p:cNvSpPr/>
          <p:nvPr/>
        </p:nvSpPr>
        <p:spPr bwMode="auto">
          <a:xfrm>
            <a:off x="1970780" y="4022353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en-GB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44DA54CE-FB14-42A9-AE67-462E92472281}"/>
              </a:ext>
            </a:extLst>
          </p:cNvPr>
          <p:cNvSpPr/>
          <p:nvPr/>
        </p:nvSpPr>
        <p:spPr bwMode="auto">
          <a:xfrm>
            <a:off x="1858617" y="4111805"/>
            <a:ext cx="1661502" cy="526774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57383480-C242-4C5E-876A-4AFC7985C2B4}"/>
              </a:ext>
            </a:extLst>
          </p:cNvPr>
          <p:cNvSpPr/>
          <p:nvPr/>
        </p:nvSpPr>
        <p:spPr bwMode="auto">
          <a:xfrm>
            <a:off x="1858617" y="4762817"/>
            <a:ext cx="1661502" cy="526774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D2A2D83-2629-4AB6-99D1-8C416FEE4524}"/>
              </a:ext>
            </a:extLst>
          </p:cNvPr>
          <p:cNvSpPr txBox="1"/>
          <p:nvPr/>
        </p:nvSpPr>
        <p:spPr>
          <a:xfrm>
            <a:off x="1693769" y="3290745"/>
            <a:ext cx="267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left u is always smaller than the right u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4D5CBC0-6B1F-467F-8156-6E6DA5A22A72}"/>
              </a:ext>
            </a:extLst>
          </p:cNvPr>
          <p:cNvSpPr txBox="1"/>
          <p:nvPr/>
        </p:nvSpPr>
        <p:spPr>
          <a:xfrm>
            <a:off x="1543344" y="5460144"/>
            <a:ext cx="297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The left v is greater than the right one -&gt; n</a:t>
            </a:r>
            <a:r>
              <a:rPr lang="en-GB" baseline="-25000"/>
              <a:t>d</a:t>
            </a:r>
            <a:r>
              <a:rPr lang="en-GB"/>
              <a:t> = n</a:t>
            </a:r>
            <a:r>
              <a:rPr lang="en-GB" baseline="-25000"/>
              <a:t>d</a:t>
            </a:r>
            <a:r>
              <a:rPr lang="en-GB"/>
              <a:t> +1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80D33402-923B-4754-AB34-F5BE024D6387}"/>
              </a:ext>
            </a:extLst>
          </p:cNvPr>
          <p:cNvCxnSpPr>
            <a:cxnSpLocks/>
          </p:cNvCxnSpPr>
          <p:nvPr/>
        </p:nvCxnSpPr>
        <p:spPr bwMode="auto">
          <a:xfrm flipV="1">
            <a:off x="3906080" y="4638579"/>
            <a:ext cx="1399974" cy="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9BB74B0-F880-42C3-9064-8A09DEBB211C}"/>
              </a:ext>
            </a:extLst>
          </p:cNvPr>
          <p:cNvSpPr txBox="1"/>
          <p:nvPr/>
        </p:nvSpPr>
        <p:spPr>
          <a:xfrm>
            <a:off x="3847409" y="4684895"/>
            <a:ext cx="16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Sorted vector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315B01E0-8242-436E-B7B2-96144D180383}"/>
              </a:ext>
            </a:extLst>
          </p:cNvPr>
          <p:cNvSpPr/>
          <p:nvPr/>
        </p:nvSpPr>
        <p:spPr bwMode="auto">
          <a:xfrm>
            <a:off x="6516265" y="4025667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en-GB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0F854B44-E2FC-4039-944E-EC9C84D52A46}"/>
              </a:ext>
            </a:extLst>
          </p:cNvPr>
          <p:cNvSpPr/>
          <p:nvPr/>
        </p:nvSpPr>
        <p:spPr bwMode="auto">
          <a:xfrm>
            <a:off x="5700641" y="4025668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en-GB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1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D0735-2154-4150-A205-5F449A92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GSE: Step3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638A60-682D-4CF1-8459-910DBA4E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C583D4EE-759C-4537-897B-ECC049691D96}" type="slidenum">
              <a:rPr lang="en-US" smtClean="0"/>
              <a:pPr>
                <a:defRPr/>
              </a:pPr>
              <a:t>14</a:t>
            </a:fld>
            <a:r>
              <a:rPr lang="it-IT"/>
              <a:t> -</a:t>
            </a:r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31F1FF4-9106-43EF-8205-75AA78E08597}"/>
              </a:ext>
            </a:extLst>
          </p:cNvPr>
          <p:cNvSpPr/>
          <p:nvPr/>
        </p:nvSpPr>
        <p:spPr bwMode="auto">
          <a:xfrm>
            <a:off x="1695787" y="1660154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en-GB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F40EE7F-AB07-4AF8-9621-242B05A74569}"/>
              </a:ext>
            </a:extLst>
          </p:cNvPr>
          <p:cNvSpPr/>
          <p:nvPr/>
        </p:nvSpPr>
        <p:spPr bwMode="auto">
          <a:xfrm>
            <a:off x="880163" y="1660155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en-GB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6F3020F-0548-4EA2-9EF5-B55806C37A74}"/>
              </a:ext>
            </a:extLst>
          </p:cNvPr>
          <p:cNvSpPr/>
          <p:nvPr/>
        </p:nvSpPr>
        <p:spPr bwMode="auto">
          <a:xfrm>
            <a:off x="2673661" y="1660155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GB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DD03512-E11B-4D38-BE46-2B2FF383D28E}"/>
              </a:ext>
            </a:extLst>
          </p:cNvPr>
          <p:cNvSpPr/>
          <p:nvPr/>
        </p:nvSpPr>
        <p:spPr bwMode="auto">
          <a:xfrm>
            <a:off x="3469583" y="1660154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0" lang="en-GB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D00A058-B42B-4291-8560-F3845A3421CE}"/>
              </a:ext>
            </a:extLst>
          </p:cNvPr>
          <p:cNvCxnSpPr>
            <a:cxnSpLocks/>
          </p:cNvCxnSpPr>
          <p:nvPr/>
        </p:nvCxnSpPr>
        <p:spPr bwMode="auto">
          <a:xfrm>
            <a:off x="2494721" y="1540565"/>
            <a:ext cx="0" cy="15902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/>
          </a:ln>
          <a:effectLst/>
        </p:spPr>
      </p:cxn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74CEAAAE-F46D-4BA8-972E-AA66FEB4BED3}"/>
              </a:ext>
            </a:extLst>
          </p:cNvPr>
          <p:cNvSpPr/>
          <p:nvPr/>
        </p:nvSpPr>
        <p:spPr bwMode="auto">
          <a:xfrm>
            <a:off x="934614" y="2395330"/>
            <a:ext cx="496621" cy="484340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2EFDFF30-465C-4E50-9C13-A4BC7A428FD7}"/>
              </a:ext>
            </a:extLst>
          </p:cNvPr>
          <p:cNvSpPr/>
          <p:nvPr/>
        </p:nvSpPr>
        <p:spPr bwMode="auto">
          <a:xfrm>
            <a:off x="2735258" y="2395330"/>
            <a:ext cx="496621" cy="484340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20BB0437-9BEE-4253-B421-AFAEB0920414}"/>
              </a:ext>
            </a:extLst>
          </p:cNvPr>
          <p:cNvSpPr/>
          <p:nvPr/>
        </p:nvSpPr>
        <p:spPr bwMode="auto">
          <a:xfrm>
            <a:off x="3531180" y="2395330"/>
            <a:ext cx="496621" cy="484340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1637A47D-A6CE-48E8-A4F3-F129EF250EFB}"/>
              </a:ext>
            </a:extLst>
          </p:cNvPr>
          <p:cNvSpPr/>
          <p:nvPr/>
        </p:nvSpPr>
        <p:spPr bwMode="auto">
          <a:xfrm>
            <a:off x="5734387" y="1660154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en-GB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FABA042D-6992-4F43-89A5-B17629F4A937}"/>
              </a:ext>
            </a:extLst>
          </p:cNvPr>
          <p:cNvSpPr/>
          <p:nvPr/>
        </p:nvSpPr>
        <p:spPr bwMode="auto">
          <a:xfrm>
            <a:off x="4918763" y="1660155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en-GB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64CC86F-A0D6-4CDB-8BA4-1EDBCC050467}"/>
              </a:ext>
            </a:extLst>
          </p:cNvPr>
          <p:cNvSpPr/>
          <p:nvPr/>
        </p:nvSpPr>
        <p:spPr bwMode="auto">
          <a:xfrm>
            <a:off x="6712261" y="1660155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GB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941E7F3E-6BE3-4549-8B05-DBBD54239394}"/>
              </a:ext>
            </a:extLst>
          </p:cNvPr>
          <p:cNvSpPr/>
          <p:nvPr/>
        </p:nvSpPr>
        <p:spPr bwMode="auto">
          <a:xfrm>
            <a:off x="7508183" y="1660154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0" lang="en-GB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0E3AFCCC-88C8-4B4D-A46A-4F7ABC1F4580}"/>
              </a:ext>
            </a:extLst>
          </p:cNvPr>
          <p:cNvCxnSpPr>
            <a:cxnSpLocks/>
          </p:cNvCxnSpPr>
          <p:nvPr/>
        </p:nvCxnSpPr>
        <p:spPr bwMode="auto">
          <a:xfrm>
            <a:off x="6533321" y="1540565"/>
            <a:ext cx="0" cy="15902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/>
          </a:ln>
          <a:effectLst/>
        </p:spPr>
      </p:cxn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52DB9CCC-186C-4B78-BB47-D727A14F8F12}"/>
              </a:ext>
            </a:extLst>
          </p:cNvPr>
          <p:cNvSpPr/>
          <p:nvPr/>
        </p:nvSpPr>
        <p:spPr bwMode="auto">
          <a:xfrm>
            <a:off x="5798164" y="2395330"/>
            <a:ext cx="496621" cy="484340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2BA0CA76-D607-4E2A-B6BA-5B80373F0228}"/>
              </a:ext>
            </a:extLst>
          </p:cNvPr>
          <p:cNvSpPr/>
          <p:nvPr/>
        </p:nvSpPr>
        <p:spPr bwMode="auto">
          <a:xfrm>
            <a:off x="6773858" y="2395330"/>
            <a:ext cx="496621" cy="484340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B498757B-F218-400B-AE8B-5A203C8F9598}"/>
              </a:ext>
            </a:extLst>
          </p:cNvPr>
          <p:cNvSpPr/>
          <p:nvPr/>
        </p:nvSpPr>
        <p:spPr bwMode="auto">
          <a:xfrm>
            <a:off x="7569780" y="2395330"/>
            <a:ext cx="496621" cy="484340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Connettore curvo 46">
            <a:extLst>
              <a:ext uri="{FF2B5EF4-FFF2-40B4-BE49-F238E27FC236}">
                <a16:creationId xmlns:a16="http://schemas.microsoft.com/office/drawing/2014/main" id="{EEE2CF57-4BBC-4410-80A0-72E8858426A6}"/>
              </a:ext>
            </a:extLst>
          </p:cNvPr>
          <p:cNvCxnSpPr>
            <a:cxnSpLocks/>
            <a:stCxn id="35" idx="2"/>
            <a:endCxn id="36" idx="2"/>
          </p:cNvCxnSpPr>
          <p:nvPr/>
        </p:nvCxnSpPr>
        <p:spPr bwMode="auto">
          <a:xfrm rot="16200000" flipH="1">
            <a:off x="2083247" y="1979348"/>
            <a:ext cx="12700" cy="1800644"/>
          </a:xfrm>
          <a:prstGeom prst="curvedConnector3">
            <a:avLst>
              <a:gd name="adj1" fmla="val 320869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Connettore curvo 51">
            <a:extLst>
              <a:ext uri="{FF2B5EF4-FFF2-40B4-BE49-F238E27FC236}">
                <a16:creationId xmlns:a16="http://schemas.microsoft.com/office/drawing/2014/main" id="{88682823-2C33-42F5-A92D-25B5248EEE31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339500" y="1581387"/>
            <a:ext cx="12700" cy="2596566"/>
          </a:xfrm>
          <a:prstGeom prst="curvedConnector3">
            <a:avLst>
              <a:gd name="adj1" fmla="val 6652173"/>
            </a:avLst>
          </a:prstGeom>
          <a:solidFill>
            <a:schemeClr val="accent1"/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21309926-746B-4069-8933-B9011AD0CE9F}"/>
              </a:ext>
            </a:extLst>
          </p:cNvPr>
          <p:cNvSpPr txBox="1"/>
          <p:nvPr/>
        </p:nvSpPr>
        <p:spPr>
          <a:xfrm>
            <a:off x="1590260" y="322141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</a:t>
            </a:r>
            <a:r>
              <a:rPr lang="en-GB" baseline="-25000" dirty="0" err="1"/>
              <a:t>d</a:t>
            </a:r>
            <a:r>
              <a:rPr lang="en-GB" dirty="0"/>
              <a:t>++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1047BA2E-4ECF-4980-8ED9-A9ED9E3F5457}"/>
              </a:ext>
            </a:extLst>
          </p:cNvPr>
          <p:cNvSpPr txBox="1"/>
          <p:nvPr/>
        </p:nvSpPr>
        <p:spPr>
          <a:xfrm>
            <a:off x="1567432" y="37014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No increment</a:t>
            </a:r>
          </a:p>
        </p:txBody>
      </p:sp>
      <p:cxnSp>
        <p:nvCxnSpPr>
          <p:cNvPr id="64" name="Connettore curvo 63">
            <a:extLst>
              <a:ext uri="{FF2B5EF4-FFF2-40B4-BE49-F238E27FC236}">
                <a16:creationId xmlns:a16="http://schemas.microsoft.com/office/drawing/2014/main" id="{F71DDA4A-18D3-4647-A106-2953F0EDE1AA}"/>
              </a:ext>
            </a:extLst>
          </p:cNvPr>
          <p:cNvCxnSpPr>
            <a:cxnSpLocks/>
            <a:stCxn id="43" idx="2"/>
            <a:endCxn id="44" idx="2"/>
          </p:cNvCxnSpPr>
          <p:nvPr/>
        </p:nvCxnSpPr>
        <p:spPr bwMode="auto">
          <a:xfrm rot="16200000" flipH="1">
            <a:off x="6534322" y="2391823"/>
            <a:ext cx="12700" cy="97569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Connettore curvo 64">
            <a:extLst>
              <a:ext uri="{FF2B5EF4-FFF2-40B4-BE49-F238E27FC236}">
                <a16:creationId xmlns:a16="http://schemas.microsoft.com/office/drawing/2014/main" id="{952279DF-00E8-4C84-A68B-5F7D91D40495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6793166" y="2021710"/>
            <a:ext cx="12700" cy="1771616"/>
          </a:xfrm>
          <a:prstGeom prst="curvedConnector3">
            <a:avLst>
              <a:gd name="adj1" fmla="val 5165220"/>
            </a:avLst>
          </a:prstGeom>
          <a:solidFill>
            <a:schemeClr val="accent1"/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FAA7014B-087A-4373-A66E-46A10E4E5A9A}"/>
              </a:ext>
            </a:extLst>
          </p:cNvPr>
          <p:cNvSpPr txBox="1"/>
          <p:nvPr/>
        </p:nvSpPr>
        <p:spPr>
          <a:xfrm>
            <a:off x="6155750" y="30516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</a:t>
            </a:r>
            <a:r>
              <a:rPr lang="en-GB" baseline="-25000" dirty="0" err="1"/>
              <a:t>d</a:t>
            </a:r>
            <a:r>
              <a:rPr lang="en-GB" dirty="0"/>
              <a:t>++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5B748C06-9908-408F-838B-27FE80FEDD8F}"/>
              </a:ext>
            </a:extLst>
          </p:cNvPr>
          <p:cNvSpPr txBox="1"/>
          <p:nvPr/>
        </p:nvSpPr>
        <p:spPr>
          <a:xfrm>
            <a:off x="6495908" y="352962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</a:t>
            </a:r>
            <a:r>
              <a:rPr lang="en-GB" baseline="-25000" dirty="0" err="1"/>
              <a:t>d</a:t>
            </a:r>
            <a:r>
              <a:rPr lang="en-GB" dirty="0"/>
              <a:t>++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07DFBD2B-A7B6-4123-971D-2AF03F166DFC}"/>
              </a:ext>
            </a:extLst>
          </p:cNvPr>
          <p:cNvSpPr/>
          <p:nvPr/>
        </p:nvSpPr>
        <p:spPr bwMode="auto">
          <a:xfrm>
            <a:off x="3850444" y="4292644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en-GB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A42ECCC4-4C4C-4D0F-86C8-96B772BCB7CD}"/>
              </a:ext>
            </a:extLst>
          </p:cNvPr>
          <p:cNvSpPr/>
          <p:nvPr/>
        </p:nvSpPr>
        <p:spPr bwMode="auto">
          <a:xfrm>
            <a:off x="3045995" y="4292644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en-GB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8B424AA1-A7D1-47BB-9896-1E4C0C60CBEF}"/>
              </a:ext>
            </a:extLst>
          </p:cNvPr>
          <p:cNvSpPr/>
          <p:nvPr/>
        </p:nvSpPr>
        <p:spPr bwMode="auto">
          <a:xfrm>
            <a:off x="4637086" y="4292644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0" lang="en-GB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85A66A09-6A9A-4AD8-9DAD-B966B9E513C0}"/>
              </a:ext>
            </a:extLst>
          </p:cNvPr>
          <p:cNvSpPr/>
          <p:nvPr/>
        </p:nvSpPr>
        <p:spPr bwMode="auto">
          <a:xfrm>
            <a:off x="5433008" y="4292643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4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en-GB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F5449EEE-6C37-4FD8-8303-EB2BFF98742C}"/>
              </a:ext>
            </a:extLst>
          </p:cNvPr>
          <p:cNvCxnSpPr>
            <a:cxnSpLocks/>
          </p:cNvCxnSpPr>
          <p:nvPr/>
        </p:nvCxnSpPr>
        <p:spPr bwMode="auto">
          <a:xfrm>
            <a:off x="3776870" y="3221415"/>
            <a:ext cx="596347" cy="82925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F1A3EE4A-269D-4442-8F1A-3454F4F60C79}"/>
              </a:ext>
            </a:extLst>
          </p:cNvPr>
          <p:cNvCxnSpPr>
            <a:cxnSpLocks/>
          </p:cNvCxnSpPr>
          <p:nvPr/>
        </p:nvCxnSpPr>
        <p:spPr bwMode="auto">
          <a:xfrm flipH="1">
            <a:off x="4711148" y="3221415"/>
            <a:ext cx="447261" cy="82925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6BA5F1A8-DB1D-4EDC-8CD2-85E6CA3C2BCA}"/>
              </a:ext>
            </a:extLst>
          </p:cNvPr>
          <p:cNvSpPr txBox="1"/>
          <p:nvPr/>
        </p:nvSpPr>
        <p:spPr>
          <a:xfrm>
            <a:off x="3732358" y="3406081"/>
            <a:ext cx="1657425" cy="369332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en-GB"/>
              <a:t>Sorted vector</a:t>
            </a:r>
          </a:p>
        </p:txBody>
      </p:sp>
    </p:spTree>
    <p:extLst>
      <p:ext uri="{BB962C8B-B14F-4D97-AF65-F5344CB8AC3E}">
        <p14:creationId xmlns:p14="http://schemas.microsoft.com/office/powerpoint/2010/main" val="373631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D9847-9589-470B-930C-A236B1BF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GSE: Step4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7B98764-6EC8-4784-B74C-AD4377E84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Step4 the algorithm performs again a linear-time scan over the sorted list obtained in Step3 to compute n</a:t>
                </a:r>
                <a:r>
                  <a:rPr lang="en-GB" baseline="-25000" dirty="0"/>
                  <a:t>2</a:t>
                </a:r>
                <a:r>
                  <a:rPr lang="en-GB" dirty="0"/>
                  <a:t>, in a similar way to Step2.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n</m:t>
                    </m:r>
                    <m:r>
                      <m:rPr>
                        <m:nor/>
                      </m:rPr>
                      <a:rPr lang="en-GB" baseline="-25000"/>
                      <m:t>2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n-GB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n-GB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 −1)/2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7B98764-6EC8-4784-B74C-AD4377E84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t="-8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F45BD2-C5E8-47B9-A3CE-4AA39805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C583D4EE-759C-4537-897B-ECC049691D96}" type="slidenum">
              <a:rPr lang="en-US" smtClean="0"/>
              <a:pPr>
                <a:defRPr/>
              </a:pPr>
              <a:t>15</a:t>
            </a:fld>
            <a:r>
              <a:rPr lang="it-IT"/>
              <a:t> -</a:t>
            </a:r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984F2B3-6486-465E-841A-96C56E172A42}"/>
              </a:ext>
            </a:extLst>
          </p:cNvPr>
          <p:cNvSpPr/>
          <p:nvPr/>
        </p:nvSpPr>
        <p:spPr bwMode="auto">
          <a:xfrm>
            <a:off x="5796725" y="3677459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D3B883F-12FB-4CBA-8FA5-0A225E999F53}"/>
              </a:ext>
            </a:extLst>
          </p:cNvPr>
          <p:cNvSpPr/>
          <p:nvPr/>
        </p:nvSpPr>
        <p:spPr bwMode="auto">
          <a:xfrm>
            <a:off x="2612123" y="3677457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12EC526-77C7-40CF-B66F-1C73C084E6CD}"/>
              </a:ext>
            </a:extLst>
          </p:cNvPr>
          <p:cNvSpPr/>
          <p:nvPr/>
        </p:nvSpPr>
        <p:spPr bwMode="auto">
          <a:xfrm>
            <a:off x="3398212" y="3677462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B8C4365-C91E-49D1-BC21-80939D520735}"/>
              </a:ext>
            </a:extLst>
          </p:cNvPr>
          <p:cNvSpPr/>
          <p:nvPr/>
        </p:nvSpPr>
        <p:spPr bwMode="auto">
          <a:xfrm>
            <a:off x="4187827" y="3677461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7D7274-9CAF-4C6B-8CA1-87E780E7035B}"/>
              </a:ext>
            </a:extLst>
          </p:cNvPr>
          <p:cNvSpPr/>
          <p:nvPr/>
        </p:nvSpPr>
        <p:spPr bwMode="auto">
          <a:xfrm>
            <a:off x="4992276" y="3677459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6819AFF-7BBF-4F50-804F-39050F2EE5EC}"/>
              </a:ext>
            </a:extLst>
          </p:cNvPr>
          <p:cNvSpPr/>
          <p:nvPr/>
        </p:nvSpPr>
        <p:spPr bwMode="auto">
          <a:xfrm>
            <a:off x="1826035" y="3677462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B798EAA-3D60-4EC1-8D20-4D035039D783}"/>
              </a:ext>
            </a:extLst>
          </p:cNvPr>
          <p:cNvSpPr/>
          <p:nvPr/>
        </p:nvSpPr>
        <p:spPr bwMode="auto">
          <a:xfrm>
            <a:off x="6583367" y="3677459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2C7BC1A-6724-4991-8B4B-5BEC3F1D9629}"/>
              </a:ext>
            </a:extLst>
          </p:cNvPr>
          <p:cNvSpPr/>
          <p:nvPr/>
        </p:nvSpPr>
        <p:spPr bwMode="auto">
          <a:xfrm>
            <a:off x="7379289" y="3677458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56AE70E-7E0D-41A5-B87C-5B6CC9155062}"/>
              </a:ext>
            </a:extLst>
          </p:cNvPr>
          <p:cNvSpPr txBox="1"/>
          <p:nvPr/>
        </p:nvSpPr>
        <p:spPr>
          <a:xfrm>
            <a:off x="949376" y="3677458"/>
            <a:ext cx="651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U:</a:t>
            </a:r>
          </a:p>
          <a:p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V:</a:t>
            </a:r>
            <a:endParaRPr lang="it-I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A129F9C-F27A-45FE-AB6A-EF8206E56992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 bwMode="auto">
          <a:xfrm flipV="1">
            <a:off x="1826035" y="4373197"/>
            <a:ext cx="6173071" cy="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</p:spPr>
      </p:cxn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5B0DA850-6D9B-4E91-B73C-DC715F0D44F7}"/>
              </a:ext>
            </a:extLst>
          </p:cNvPr>
          <p:cNvSpPr/>
          <p:nvPr/>
        </p:nvSpPr>
        <p:spPr bwMode="auto">
          <a:xfrm>
            <a:off x="3316863" y="4437527"/>
            <a:ext cx="2411484" cy="526774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7641831-6811-4D67-A0B7-5A56E24BA319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 flipH="1" flipV="1">
            <a:off x="4522605" y="4964301"/>
            <a:ext cx="353417" cy="45251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6D8FA05-A16B-4547-8855-CB77D7B08A44}"/>
                  </a:ext>
                </a:extLst>
              </p:cNvPr>
              <p:cNvSpPr txBox="1"/>
              <p:nvPr/>
            </p:nvSpPr>
            <p:spPr>
              <a:xfrm>
                <a:off x="4091355" y="5416816"/>
                <a:ext cx="1926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Tie-group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0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=3)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6D8FA05-A16B-4547-8855-CB77D7B08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55" y="5416816"/>
                <a:ext cx="1926489" cy="369332"/>
              </a:xfrm>
              <a:prstGeom prst="rect">
                <a:avLst/>
              </a:prstGeom>
              <a:blipFill>
                <a:blip r:embed="rId3" cstate="print"/>
                <a:stretch>
                  <a:fillRect l="-2532" t="-10000" r="-2215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75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0E9A9-8A09-4A80-9775-22A3D3BB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GSE: Step5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25565F8-D7E1-47C5-8995-923A93474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Finally the numerator </a:t>
                </a:r>
                <a:r>
                  <a:rPr lang="en-GB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GB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GB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−n</a:t>
                </a:r>
                <a:r>
                  <a:rPr lang="en-GB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GB" dirty="0"/>
                  <a:t> is computed as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GB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−n</a:t>
                </a:r>
                <a:r>
                  <a:rPr lang="en-GB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−n</a:t>
                </a:r>
                <a:r>
                  <a:rPr lang="en-GB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+n</a:t>
                </a:r>
                <a:r>
                  <a:rPr lang="en-GB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−2n</a:t>
                </a:r>
                <a:r>
                  <a:rPr lang="en-GB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m:rPr>
                        <m:nor/>
                      </m:rPr>
                      <a:rPr lang="en-GB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nd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GB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GB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GB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GB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nd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GB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GB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GB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GB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GB" baseline="-2500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400050" lvl="1" indent="0">
                  <a:buNone/>
                </a:pPr>
                <a:r>
                  <a:rPr lang="en-GB" dirty="0"/>
                  <a:t>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GB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n-GB" baseline="-25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25565F8-D7E1-47C5-8995-923A93474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t="-1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4FF04-2F14-45C5-A561-C7559B45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C583D4EE-759C-4537-897B-ECC049691D96}" type="slidenum">
              <a:rPr lang="en-US" smtClean="0"/>
              <a:pPr>
                <a:defRPr/>
              </a:pPr>
              <a:t>16</a:t>
            </a:fld>
            <a:r>
              <a:rPr lang="it-IT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0E9A9-8A09-4A80-9775-22A3D3BB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Parallelization and vectorization with </a:t>
            </a:r>
            <a:r>
              <a:rPr lang="en-GB" dirty="0" err="1"/>
              <a:t>OpenMP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5565F8-D7E1-47C5-8995-923A9347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naïve variant, we parallelized the for loops</a:t>
            </a:r>
          </a:p>
          <a:p>
            <a:pPr lvl="1"/>
            <a:r>
              <a:rPr lang="en-GB" dirty="0"/>
              <a:t>The outer loop has been parallelized using </a:t>
            </a:r>
            <a:r>
              <a:rPr lang="en-GB" b="1" dirty="0" err="1"/>
              <a:t>omp</a:t>
            </a:r>
            <a:r>
              <a:rPr lang="en-GB" b="1" dirty="0"/>
              <a:t> for</a:t>
            </a:r>
            <a:r>
              <a:rPr lang="en-GB" dirty="0"/>
              <a:t> directive</a:t>
            </a:r>
          </a:p>
          <a:p>
            <a:pPr lvl="1"/>
            <a:r>
              <a:rPr lang="en-GB" dirty="0"/>
              <a:t>The inner loop has been vectorised using </a:t>
            </a:r>
            <a:r>
              <a:rPr lang="en-GB" b="1" dirty="0" err="1"/>
              <a:t>omp</a:t>
            </a:r>
            <a:r>
              <a:rPr lang="en-GB" b="1" dirty="0"/>
              <a:t> </a:t>
            </a:r>
            <a:r>
              <a:rPr lang="en-GB" b="1" dirty="0" err="1"/>
              <a:t>simd</a:t>
            </a:r>
            <a:r>
              <a:rPr lang="en-GB" dirty="0"/>
              <a:t> directive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the GSE variant, we parallelized the two sorting operations of the algorithm, which are the bottlenecks</a:t>
            </a:r>
          </a:p>
          <a:p>
            <a:pPr lvl="1"/>
            <a:r>
              <a:rPr lang="en-GB" dirty="0"/>
              <a:t>Quicksort algorithm has been parallelized using </a:t>
            </a:r>
            <a:r>
              <a:rPr lang="en-GB" b="1" dirty="0" err="1"/>
              <a:t>omp</a:t>
            </a:r>
            <a:r>
              <a:rPr lang="en-GB" b="1" dirty="0"/>
              <a:t> sections</a:t>
            </a:r>
            <a:r>
              <a:rPr lang="en-GB" dirty="0"/>
              <a:t> directive within a parallel region</a:t>
            </a:r>
          </a:p>
          <a:p>
            <a:pPr lvl="1"/>
            <a:r>
              <a:rPr lang="en-GB" dirty="0"/>
              <a:t>Merge-sort algorithm has parallelized using </a:t>
            </a:r>
            <a:r>
              <a:rPr lang="en-GB" b="1" dirty="0" err="1"/>
              <a:t>omp</a:t>
            </a:r>
            <a:r>
              <a:rPr lang="en-GB" b="1" dirty="0"/>
              <a:t> for</a:t>
            </a:r>
            <a:r>
              <a:rPr lang="en-GB" dirty="0"/>
              <a:t> directive which parallelizes the inner loop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4FF04-2F14-45C5-A561-C7559B45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- </a:t>
            </a:r>
            <a:fld id="{C583D4EE-759C-4537-897B-ECC049691D96}" type="slidenum">
              <a:rPr lang="en-GB" smtClean="0"/>
              <a:pPr>
                <a:defRPr/>
              </a:pPr>
              <a:t>17</a:t>
            </a:fld>
            <a:r>
              <a:rPr lang="en-GB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2775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evaluation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compared the performances of the algorithm implementations, using inputs of different </a:t>
            </a:r>
            <a:r>
              <a:rPr lang="en-GB" dirty="0" err="1"/>
              <a:t>lentghs</a:t>
            </a:r>
            <a:r>
              <a:rPr lang="en-GB" dirty="0"/>
              <a:t>, and we also tested the multithreading scalability of each variant.</a:t>
            </a:r>
          </a:p>
          <a:p>
            <a:endParaRPr lang="en-GB" dirty="0"/>
          </a:p>
          <a:p>
            <a:r>
              <a:rPr lang="en-GB" dirty="0"/>
              <a:t>Furthermore we can notice that the </a:t>
            </a:r>
            <a:r>
              <a:rPr lang="en-GB" dirty="0" err="1"/>
              <a:t>Naive_simd</a:t>
            </a:r>
            <a:r>
              <a:rPr lang="en-GB" dirty="0"/>
              <a:t> variant can exploit both the multithreading parallelization and the SIMD vectorization at the same time.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- </a:t>
            </a:r>
            <a:fld id="{C583D4EE-759C-4537-897B-ECC049691D96}" type="slidenum">
              <a:rPr lang="en-GB" smtClean="0"/>
              <a:pPr>
                <a:defRPr/>
              </a:pPr>
              <a:t>18</a:t>
            </a:fld>
            <a:r>
              <a:rPr lang="en-GB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3490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Performance evaluation</a:t>
            </a:r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851752"/>
              </p:ext>
            </p:extLst>
          </p:nvPr>
        </p:nvGraphicFramePr>
        <p:xfrm>
          <a:off x="657664" y="1294520"/>
          <a:ext cx="7772400" cy="336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37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Naive</a:t>
                      </a:r>
                      <a:endParaRPr lang="it-IT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Naive_simd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377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700000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445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0,776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377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500000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63,6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0,561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377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300000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79,8 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22,7 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0,315 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377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bg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9,21 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2,67 s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0,102 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- </a:t>
            </a:r>
            <a:fld id="{C583D4EE-759C-4537-897B-ECC049691D96}" type="slidenum">
              <a:rPr lang="en-GB" smtClean="0"/>
              <a:pPr>
                <a:defRPr/>
              </a:pPr>
              <a:t>19</a:t>
            </a:fld>
            <a:r>
              <a:rPr lang="en-GB"/>
              <a:t> -</a:t>
            </a:r>
          </a:p>
        </p:txBody>
      </p:sp>
      <p:sp>
        <p:nvSpPr>
          <p:cNvPr id="11" name="Parentesi graffa chiusa 10"/>
          <p:cNvSpPr/>
          <p:nvPr/>
        </p:nvSpPr>
        <p:spPr bwMode="auto">
          <a:xfrm rot="5400000">
            <a:off x="5328137" y="2212141"/>
            <a:ext cx="485336" cy="5430129"/>
          </a:xfrm>
          <a:prstGeom prst="rightBrace">
            <a:avLst>
              <a:gd name="adj1" fmla="val 59496"/>
              <a:gd name="adj2" fmla="val 49392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entesi graffa chiusa 11"/>
          <p:cNvSpPr/>
          <p:nvPr/>
        </p:nvSpPr>
        <p:spPr bwMode="auto">
          <a:xfrm rot="5400000">
            <a:off x="1404424" y="4067911"/>
            <a:ext cx="468923" cy="1702190"/>
          </a:xfrm>
          <a:prstGeom prst="rightBrace">
            <a:avLst>
              <a:gd name="adj1" fmla="val 51000"/>
              <a:gd name="adj2" fmla="val 49392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/>
          <p:cNvSpPr txBox="1"/>
          <p:nvPr/>
        </p:nvSpPr>
        <p:spPr>
          <a:xfrm>
            <a:off x="432580" y="5171452"/>
            <a:ext cx="241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Length of input vector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996418" y="5171452"/>
            <a:ext cx="514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Time to compute KendallTau coefficient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167621" y="5739617"/>
            <a:ext cx="6724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These measures are referred to single-thread execution.</a:t>
            </a:r>
          </a:p>
        </p:txBody>
      </p:sp>
    </p:spTree>
    <p:extLst>
      <p:ext uri="{BB962C8B-B14F-4D97-AF65-F5344CB8AC3E}">
        <p14:creationId xmlns:p14="http://schemas.microsoft.com/office/powerpoint/2010/main" val="36032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Outline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Kendall’s tau coefficient: context</a:t>
            </a:r>
          </a:p>
          <a:p>
            <a:r>
              <a:rPr lang="en-GB" dirty="0"/>
              <a:t>Computation of Kendall’s tau coefficient</a:t>
            </a:r>
          </a:p>
          <a:p>
            <a:r>
              <a:rPr lang="en-GB" dirty="0"/>
              <a:t>Different algorithm implementations</a:t>
            </a:r>
          </a:p>
          <a:p>
            <a:pPr lvl="1"/>
            <a:r>
              <a:rPr lang="en-GB" dirty="0"/>
              <a:t>Naïve algorithm</a:t>
            </a:r>
          </a:p>
          <a:p>
            <a:pPr lvl="1"/>
            <a:r>
              <a:rPr lang="en-GB" dirty="0"/>
              <a:t>GSE algorithm</a:t>
            </a:r>
          </a:p>
          <a:p>
            <a:r>
              <a:rPr lang="en-GB" dirty="0" err="1"/>
              <a:t>OpenMP</a:t>
            </a:r>
            <a:r>
              <a:rPr lang="en-GB" dirty="0"/>
              <a:t> parallelization and vectorization</a:t>
            </a:r>
          </a:p>
          <a:p>
            <a:r>
              <a:rPr lang="en-GB" dirty="0"/>
              <a:t>Performance evaluation</a:t>
            </a:r>
          </a:p>
          <a:p>
            <a:r>
              <a:rPr lang="en-GB" dirty="0"/>
              <a:t>Other info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- </a:t>
            </a:r>
            <a:fld id="{C583D4EE-759C-4537-897B-ECC049691D96}" type="slidenum">
              <a:rPr lang="en-GB" smtClean="0"/>
              <a:pPr>
                <a:defRPr/>
              </a:pPr>
              <a:t>2</a:t>
            </a:fld>
            <a:r>
              <a:rPr lang="en-GB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7309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Naive and </a:t>
            </a:r>
            <a:r>
              <a:rPr lang="en-GB" dirty="0" err="1"/>
              <a:t>Naive_simd</a:t>
            </a:r>
            <a:r>
              <a:rPr lang="en-GB" dirty="0"/>
              <a:t> multithreading scalability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- </a:t>
            </a:r>
            <a:fld id="{C583D4EE-759C-4537-897B-ECC049691D96}" type="slidenum">
              <a:rPr lang="en-GB" smtClean="0"/>
              <a:pPr>
                <a:defRPr/>
              </a:pPr>
              <a:t>20</a:t>
            </a:fld>
            <a:r>
              <a:rPr lang="en-GB" dirty="0"/>
              <a:t> -</a:t>
            </a:r>
          </a:p>
        </p:txBody>
      </p:sp>
      <p:graphicFrame>
        <p:nvGraphicFramePr>
          <p:cNvPr id="5" name="Grafico 4"/>
          <p:cNvGraphicFramePr/>
          <p:nvPr>
            <p:extLst>
              <p:ext uri="{D42A27DB-BD31-4B8C-83A1-F6EECF244321}">
                <p14:modId xmlns:p14="http://schemas.microsoft.com/office/powerpoint/2010/main" val="2574692302"/>
              </p:ext>
            </p:extLst>
          </p:nvPr>
        </p:nvGraphicFramePr>
        <p:xfrm>
          <a:off x="609600" y="1237130"/>
          <a:ext cx="8122024" cy="455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sellaDiTesto 5"/>
          <p:cNvSpPr txBox="1"/>
          <p:nvPr/>
        </p:nvSpPr>
        <p:spPr>
          <a:xfrm rot="16200000">
            <a:off x="-281355" y="2672852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(s)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025748" y="5715000"/>
            <a:ext cx="5351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We used an input of </a:t>
            </a:r>
            <a:r>
              <a:rPr lang="en-GB" sz="1600" b="1" i="1" dirty="0"/>
              <a:t>5x10</a:t>
            </a:r>
            <a:r>
              <a:rPr lang="en-GB" sz="1600" b="1" i="1" baseline="30000" dirty="0"/>
              <a:t>5</a:t>
            </a:r>
            <a:r>
              <a:rPr lang="en-GB" sz="1600" i="1" dirty="0"/>
              <a:t> elements for this evaluation.</a:t>
            </a:r>
          </a:p>
        </p:txBody>
      </p:sp>
    </p:spTree>
    <p:extLst>
      <p:ext uri="{BB962C8B-B14F-4D97-AF65-F5344CB8AC3E}">
        <p14:creationId xmlns:p14="http://schemas.microsoft.com/office/powerpoint/2010/main" val="300223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Naive speedup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- </a:t>
            </a:r>
            <a:fld id="{C583D4EE-759C-4537-897B-ECC049691D96}" type="slidenum">
              <a:rPr lang="en-GB" smtClean="0"/>
              <a:pPr>
                <a:defRPr/>
              </a:pPr>
              <a:t>21</a:t>
            </a:fld>
            <a:r>
              <a:rPr lang="en-GB" dirty="0"/>
              <a:t> -</a:t>
            </a:r>
          </a:p>
        </p:txBody>
      </p:sp>
      <p:graphicFrame>
        <p:nvGraphicFramePr>
          <p:cNvPr id="5" name="Grafico 4"/>
          <p:cNvGraphicFramePr/>
          <p:nvPr>
            <p:extLst>
              <p:ext uri="{D42A27DB-BD31-4B8C-83A1-F6EECF244321}">
                <p14:modId xmlns:p14="http://schemas.microsoft.com/office/powerpoint/2010/main" val="3819911679"/>
              </p:ext>
            </p:extLst>
          </p:nvPr>
        </p:nvGraphicFramePr>
        <p:xfrm>
          <a:off x="609600" y="1237130"/>
          <a:ext cx="8122024" cy="455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sellaDiTesto 5"/>
          <p:cNvSpPr txBox="1"/>
          <p:nvPr/>
        </p:nvSpPr>
        <p:spPr>
          <a:xfrm rot="16200000">
            <a:off x="-281355" y="2672852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Speedup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8BBD34-862C-4E20-B2E5-4F9CC8B1E719}"/>
              </a:ext>
            </a:extLst>
          </p:cNvPr>
          <p:cNvSpPr txBox="1"/>
          <p:nvPr/>
        </p:nvSpPr>
        <p:spPr>
          <a:xfrm>
            <a:off x="2025748" y="5715000"/>
            <a:ext cx="5351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We used an input of </a:t>
            </a:r>
            <a:r>
              <a:rPr lang="en-GB" sz="1600" b="1" i="1" dirty="0"/>
              <a:t>5x10</a:t>
            </a:r>
            <a:r>
              <a:rPr lang="en-GB" sz="1600" b="1" i="1" baseline="30000" dirty="0"/>
              <a:t>5</a:t>
            </a:r>
            <a:r>
              <a:rPr lang="en-GB" sz="1600" i="1" dirty="0"/>
              <a:t> elements for this evaluation.</a:t>
            </a:r>
          </a:p>
        </p:txBody>
      </p:sp>
    </p:spTree>
    <p:extLst>
      <p:ext uri="{BB962C8B-B14F-4D97-AF65-F5344CB8AC3E}">
        <p14:creationId xmlns:p14="http://schemas.microsoft.com/office/powerpoint/2010/main" val="82659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- </a:t>
            </a:r>
            <a:fld id="{C583D4EE-759C-4537-897B-ECC049691D96}" type="slidenum">
              <a:rPr lang="en-GB" smtClean="0"/>
              <a:pPr>
                <a:defRPr/>
              </a:pPr>
              <a:t>22</a:t>
            </a:fld>
            <a:r>
              <a:rPr lang="en-GB" dirty="0"/>
              <a:t> -</a:t>
            </a:r>
          </a:p>
        </p:txBody>
      </p:sp>
      <p:graphicFrame>
        <p:nvGraphicFramePr>
          <p:cNvPr id="5" name="Grafico 4"/>
          <p:cNvGraphicFramePr/>
          <p:nvPr>
            <p:extLst>
              <p:ext uri="{D42A27DB-BD31-4B8C-83A1-F6EECF244321}">
                <p14:modId xmlns:p14="http://schemas.microsoft.com/office/powerpoint/2010/main" val="3819911679"/>
              </p:ext>
            </p:extLst>
          </p:nvPr>
        </p:nvGraphicFramePr>
        <p:xfrm>
          <a:off x="609600" y="1237130"/>
          <a:ext cx="8122024" cy="455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sellaDiTesto 5"/>
          <p:cNvSpPr txBox="1"/>
          <p:nvPr/>
        </p:nvSpPr>
        <p:spPr>
          <a:xfrm rot="16200000">
            <a:off x="-281355" y="2672852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Speedup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8BBD34-862C-4E20-B2E5-4F9CC8B1E719}"/>
              </a:ext>
            </a:extLst>
          </p:cNvPr>
          <p:cNvSpPr txBox="1"/>
          <p:nvPr/>
        </p:nvSpPr>
        <p:spPr>
          <a:xfrm>
            <a:off x="2025748" y="5715000"/>
            <a:ext cx="5351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We used an input of </a:t>
            </a:r>
            <a:r>
              <a:rPr lang="en-GB" sz="1600" b="1" i="1" dirty="0"/>
              <a:t>5x10</a:t>
            </a:r>
            <a:r>
              <a:rPr lang="en-GB" sz="1600" b="1" i="1" baseline="30000" dirty="0"/>
              <a:t>5</a:t>
            </a:r>
            <a:r>
              <a:rPr lang="en-GB" sz="1600" i="1" dirty="0"/>
              <a:t> elements for this evaluation.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FF3EA3B1-F5B5-49B6-A64C-E13ECC9A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Naive_simd</a:t>
            </a:r>
            <a:r>
              <a:rPr lang="it-IT" dirty="0"/>
              <a:t> </a:t>
            </a:r>
            <a:r>
              <a:rPr lang="it-IT" dirty="0" err="1"/>
              <a:t>speedup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595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115888"/>
            <a:ext cx="6005513" cy="838200"/>
          </a:xfrm>
        </p:spPr>
        <p:txBody>
          <a:bodyPr/>
          <a:lstStyle/>
          <a:p>
            <a:r>
              <a:rPr lang="en-GB" dirty="0" err="1"/>
              <a:t>Naive_simd</a:t>
            </a:r>
            <a:r>
              <a:rPr lang="en-GB" dirty="0"/>
              <a:t> speedup normalization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- </a:t>
            </a:r>
            <a:fld id="{C583D4EE-759C-4537-897B-ECC049691D96}" type="slidenum">
              <a:rPr lang="en-GB" smtClean="0"/>
              <a:pPr>
                <a:defRPr/>
              </a:pPr>
              <a:t>23</a:t>
            </a:fld>
            <a:r>
              <a:rPr lang="en-GB" dirty="0"/>
              <a:t> -</a:t>
            </a:r>
          </a:p>
        </p:txBody>
      </p:sp>
      <p:graphicFrame>
        <p:nvGraphicFramePr>
          <p:cNvPr id="5" name="Grafico 4"/>
          <p:cNvGraphicFramePr/>
          <p:nvPr>
            <p:extLst>
              <p:ext uri="{D42A27DB-BD31-4B8C-83A1-F6EECF244321}">
                <p14:modId xmlns:p14="http://schemas.microsoft.com/office/powerpoint/2010/main" val="1462988620"/>
              </p:ext>
            </p:extLst>
          </p:nvPr>
        </p:nvGraphicFramePr>
        <p:xfrm>
          <a:off x="609600" y="1237130"/>
          <a:ext cx="8122024" cy="455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sellaDiTesto 5"/>
          <p:cNvSpPr txBox="1"/>
          <p:nvPr/>
        </p:nvSpPr>
        <p:spPr>
          <a:xfrm rot="16200000">
            <a:off x="-281355" y="2672852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Speedup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8BBD34-862C-4E20-B2E5-4F9CC8B1E719}"/>
              </a:ext>
            </a:extLst>
          </p:cNvPr>
          <p:cNvSpPr txBox="1"/>
          <p:nvPr/>
        </p:nvSpPr>
        <p:spPr>
          <a:xfrm>
            <a:off x="900332" y="5602456"/>
            <a:ext cx="7160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The normalization has been realized referring to the single-thread execution of naive algorithm. The length of the input is </a:t>
            </a:r>
            <a:r>
              <a:rPr lang="en-GB" sz="1600" b="1" i="1" dirty="0"/>
              <a:t>5x10</a:t>
            </a:r>
            <a:r>
              <a:rPr lang="en-GB" sz="1600" b="1" i="1" baseline="30000" dirty="0"/>
              <a:t>5</a:t>
            </a:r>
            <a:r>
              <a:rPr lang="en-GB" sz="1600" i="1" dirty="0"/>
              <a:t> as before.</a:t>
            </a:r>
          </a:p>
        </p:txBody>
      </p:sp>
    </p:spTree>
    <p:extLst>
      <p:ext uri="{BB962C8B-B14F-4D97-AF65-F5344CB8AC3E}">
        <p14:creationId xmlns:p14="http://schemas.microsoft.com/office/powerpoint/2010/main" val="82659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GSE multithreading scalability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- </a:t>
            </a:r>
            <a:fld id="{C583D4EE-759C-4537-897B-ECC049691D96}" type="slidenum">
              <a:rPr lang="en-GB" smtClean="0"/>
              <a:pPr>
                <a:defRPr/>
              </a:pPr>
              <a:t>24</a:t>
            </a:fld>
            <a:r>
              <a:rPr lang="en-GB" dirty="0"/>
              <a:t> -</a:t>
            </a:r>
          </a:p>
        </p:txBody>
      </p:sp>
      <p:graphicFrame>
        <p:nvGraphicFramePr>
          <p:cNvPr id="5" name="Grafico 4"/>
          <p:cNvGraphicFramePr/>
          <p:nvPr>
            <p:extLst>
              <p:ext uri="{D42A27DB-BD31-4B8C-83A1-F6EECF244321}">
                <p14:modId xmlns:p14="http://schemas.microsoft.com/office/powerpoint/2010/main" val="661995777"/>
              </p:ext>
            </p:extLst>
          </p:nvPr>
        </p:nvGraphicFramePr>
        <p:xfrm>
          <a:off x="609600" y="1237130"/>
          <a:ext cx="8122024" cy="455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sellaDiTesto 5"/>
          <p:cNvSpPr txBox="1"/>
          <p:nvPr/>
        </p:nvSpPr>
        <p:spPr>
          <a:xfrm rot="16200000">
            <a:off x="-281355" y="2672852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(s)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8487C0-9B58-49F7-AAF6-D6EFE8EB9353}"/>
              </a:ext>
            </a:extLst>
          </p:cNvPr>
          <p:cNvSpPr txBox="1"/>
          <p:nvPr/>
        </p:nvSpPr>
        <p:spPr>
          <a:xfrm>
            <a:off x="1732756" y="5681246"/>
            <a:ext cx="567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We used an input of </a:t>
            </a:r>
            <a:r>
              <a:rPr lang="en-GB" sz="1600" b="1" i="1" dirty="0"/>
              <a:t>3x10</a:t>
            </a:r>
            <a:r>
              <a:rPr lang="en-GB" sz="1600" b="1" i="1" baseline="30000" dirty="0"/>
              <a:t>8</a:t>
            </a:r>
            <a:r>
              <a:rPr lang="en-GB" sz="1600" i="1" dirty="0"/>
              <a:t> elements for this evaluation.</a:t>
            </a:r>
          </a:p>
        </p:txBody>
      </p:sp>
    </p:spTree>
    <p:extLst>
      <p:ext uri="{BB962C8B-B14F-4D97-AF65-F5344CB8AC3E}">
        <p14:creationId xmlns:p14="http://schemas.microsoft.com/office/powerpoint/2010/main" val="51751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GSE speedup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- </a:t>
            </a:r>
            <a:fld id="{C583D4EE-759C-4537-897B-ECC049691D96}" type="slidenum">
              <a:rPr lang="en-GB" smtClean="0"/>
              <a:pPr>
                <a:defRPr/>
              </a:pPr>
              <a:t>25</a:t>
            </a:fld>
            <a:r>
              <a:rPr lang="en-GB" dirty="0"/>
              <a:t> -</a:t>
            </a:r>
          </a:p>
        </p:txBody>
      </p:sp>
      <p:graphicFrame>
        <p:nvGraphicFramePr>
          <p:cNvPr id="5" name="Grafico 4"/>
          <p:cNvGraphicFramePr/>
          <p:nvPr>
            <p:extLst>
              <p:ext uri="{D42A27DB-BD31-4B8C-83A1-F6EECF244321}">
                <p14:modId xmlns:p14="http://schemas.microsoft.com/office/powerpoint/2010/main" val="1948871681"/>
              </p:ext>
            </p:extLst>
          </p:nvPr>
        </p:nvGraphicFramePr>
        <p:xfrm>
          <a:off x="609600" y="1237130"/>
          <a:ext cx="8122024" cy="455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sellaDiTesto 5"/>
          <p:cNvSpPr txBox="1"/>
          <p:nvPr/>
        </p:nvSpPr>
        <p:spPr>
          <a:xfrm rot="16200000">
            <a:off x="-281355" y="2672852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Speedup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451C3D-80CF-4F4E-AB33-E47D08EC10C9}"/>
              </a:ext>
            </a:extLst>
          </p:cNvPr>
          <p:cNvSpPr txBox="1"/>
          <p:nvPr/>
        </p:nvSpPr>
        <p:spPr>
          <a:xfrm>
            <a:off x="1732756" y="5681246"/>
            <a:ext cx="567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We used an input of </a:t>
            </a:r>
            <a:r>
              <a:rPr lang="en-GB" sz="1600" b="1" i="1" dirty="0"/>
              <a:t>3x10</a:t>
            </a:r>
            <a:r>
              <a:rPr lang="en-GB" sz="1600" b="1" i="1" baseline="30000" dirty="0"/>
              <a:t>8</a:t>
            </a:r>
            <a:r>
              <a:rPr lang="en-GB" sz="1600" i="1" dirty="0"/>
              <a:t> elements for this evaluation.</a:t>
            </a:r>
          </a:p>
        </p:txBody>
      </p:sp>
    </p:spTree>
    <p:extLst>
      <p:ext uri="{BB962C8B-B14F-4D97-AF65-F5344CB8AC3E}">
        <p14:creationId xmlns:p14="http://schemas.microsoft.com/office/powerpoint/2010/main" val="115077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info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tested our algorithm on a Debian GNU/Linux 9 machine, compiling the source code with GCC version 6.3.0.</a:t>
            </a:r>
          </a:p>
          <a:p>
            <a:r>
              <a:rPr lang="en-GB" dirty="0"/>
              <a:t>The project is also available to be imported on Visual Studio 2017 (but only with </a:t>
            </a:r>
            <a:r>
              <a:rPr lang="en-GB" dirty="0" err="1"/>
              <a:t>OpenMP</a:t>
            </a:r>
            <a:r>
              <a:rPr lang="en-GB" dirty="0"/>
              <a:t> compatibility up to the 2.0 version!).</a:t>
            </a:r>
          </a:p>
          <a:p>
            <a:r>
              <a:rPr lang="en-GB" dirty="0"/>
              <a:t>Source code is available at: </a:t>
            </a:r>
            <a:r>
              <a:rPr lang="en-GB" dirty="0">
                <a:hlinkClick r:id="rId2"/>
              </a:rPr>
              <a:t>https://github.com/Menne/Parallelized-Kendall-s-Tau-Coefficient-Computation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- </a:t>
            </a:r>
            <a:fld id="{C583D4EE-759C-4537-897B-ECC049691D96}" type="slidenum">
              <a:rPr lang="en-GB" smtClean="0"/>
              <a:pPr>
                <a:defRPr/>
              </a:pPr>
              <a:t>26</a:t>
            </a:fld>
            <a:r>
              <a:rPr lang="en-GB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273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Kendall’s tau coefficient: context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Pairwise association measure is an important operation in data analytics.</a:t>
            </a:r>
          </a:p>
          <a:p>
            <a:r>
              <a:rPr lang="en-GB" dirty="0"/>
              <a:t>Kendall’s tau coeﬃcient (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dirty="0"/>
              <a:t> coeﬃcient for short) measures the ordinal correlation between two vectors of ordinal variables.</a:t>
            </a:r>
          </a:p>
          <a:p>
            <a:pPr lvl="1"/>
            <a:r>
              <a:rPr lang="en-GB" i="1" dirty="0"/>
              <a:t>Ordinal data is a categorical, statistical data type where the variables have natural, ordered categories and the distances between the categories is not known.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One typical application is used in bioinformatics and computational biology, in order to mine gene co-expression relationship via gene expression data.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- </a:t>
            </a:r>
            <a:fld id="{C583D4EE-759C-4537-897B-ECC049691D96}" type="slidenum">
              <a:rPr lang="en-GB" smtClean="0"/>
              <a:pPr>
                <a:defRPr/>
              </a:pPr>
              <a:t>3</a:t>
            </a:fld>
            <a:r>
              <a:rPr lang="en-GB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4254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 of Kendall’s tau coefficient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two ordinal vectors u={u</a:t>
            </a:r>
            <a:r>
              <a:rPr lang="en-GB" baseline="-25000" dirty="0"/>
              <a:t>1</a:t>
            </a:r>
            <a:r>
              <a:rPr lang="en-GB" dirty="0"/>
              <a:t>,u</a:t>
            </a:r>
            <a:r>
              <a:rPr lang="en-GB" baseline="-25000" dirty="0"/>
              <a:t>2</a:t>
            </a:r>
            <a:r>
              <a:rPr lang="en-GB" dirty="0"/>
              <a:t>,...,u</a:t>
            </a:r>
            <a:r>
              <a:rPr lang="en-GB" baseline="-25000" dirty="0"/>
              <a:t>n</a:t>
            </a:r>
            <a:r>
              <a:rPr lang="en-GB" dirty="0"/>
              <a:t>} and v={v</a:t>
            </a:r>
            <a:r>
              <a:rPr lang="en-GB" baseline="-25000" dirty="0"/>
              <a:t>1</a:t>
            </a:r>
            <a:r>
              <a:rPr lang="en-GB" dirty="0"/>
              <a:t>,v</a:t>
            </a:r>
            <a:r>
              <a:rPr lang="en-GB" baseline="-25000" dirty="0"/>
              <a:t>2</a:t>
            </a:r>
            <a:r>
              <a:rPr lang="en-GB" dirty="0"/>
              <a:t>,...,</a:t>
            </a:r>
            <a:r>
              <a:rPr lang="en-GB" dirty="0" err="1"/>
              <a:t>v</a:t>
            </a:r>
            <a:r>
              <a:rPr lang="en-GB" baseline="-25000" dirty="0" err="1"/>
              <a:t>n</a:t>
            </a:r>
            <a:r>
              <a:rPr lang="en-GB" dirty="0"/>
              <a:t>}, where variables 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/>
              <a:t> and v</a:t>
            </a:r>
            <a:r>
              <a:rPr lang="en-GB" baseline="-25000" dirty="0"/>
              <a:t>i</a:t>
            </a:r>
            <a:r>
              <a:rPr lang="en-GB" dirty="0"/>
              <a:t> are both ordinal (0 ≤ </a:t>
            </a:r>
            <a:r>
              <a:rPr lang="en-GB" dirty="0" err="1"/>
              <a:t>i</a:t>
            </a:r>
            <a:r>
              <a:rPr lang="en-GB" dirty="0"/>
              <a:t> &lt; n), the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dirty="0"/>
              <a:t> coeﬃcient computes the correlation by counting the number of concordant pairs </a:t>
            </a:r>
            <a:r>
              <a:rPr lang="en-GB" dirty="0" err="1"/>
              <a:t>n</a:t>
            </a:r>
            <a:r>
              <a:rPr lang="en-GB" baseline="-25000" dirty="0" err="1"/>
              <a:t>c</a:t>
            </a:r>
            <a:r>
              <a:rPr lang="en-GB" dirty="0"/>
              <a:t> and the number of discordant pairs </a:t>
            </a:r>
            <a:r>
              <a:rPr lang="en-GB" dirty="0" err="1"/>
              <a:t>n</a:t>
            </a:r>
            <a:r>
              <a:rPr lang="en-GB" baseline="-25000" dirty="0" err="1"/>
              <a:t>d</a:t>
            </a:r>
            <a:r>
              <a:rPr lang="en-GB" dirty="0"/>
              <a:t> by treating 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/>
              <a:t> and v</a:t>
            </a:r>
            <a:r>
              <a:rPr lang="en-GB" baseline="-25000" dirty="0"/>
              <a:t>i</a:t>
            </a:r>
            <a:r>
              <a:rPr lang="en-GB" dirty="0"/>
              <a:t> as a joint ordinal variable (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 err="1"/>
              <a:t>,v</a:t>
            </a:r>
            <a:r>
              <a:rPr lang="en-GB" baseline="-25000" dirty="0" err="1"/>
              <a:t>i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the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dirty="0"/>
              <a:t> coeﬃcient, a pair of observations (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 err="1"/>
              <a:t>,v</a:t>
            </a:r>
            <a:r>
              <a:rPr lang="en-GB" baseline="-25000" dirty="0" err="1"/>
              <a:t>i</a:t>
            </a:r>
            <a:r>
              <a:rPr lang="en-GB" dirty="0"/>
              <a:t>) and (</a:t>
            </a:r>
            <a:r>
              <a:rPr lang="en-GB" dirty="0" err="1"/>
              <a:t>u</a:t>
            </a:r>
            <a:r>
              <a:rPr lang="en-GB" baseline="-25000" dirty="0" err="1"/>
              <a:t>j</a:t>
            </a:r>
            <a:r>
              <a:rPr lang="en-GB" dirty="0" err="1"/>
              <a:t>,v</a:t>
            </a:r>
            <a:r>
              <a:rPr lang="en-GB" baseline="-25000" dirty="0" err="1"/>
              <a:t>j</a:t>
            </a:r>
            <a:r>
              <a:rPr lang="en-GB" dirty="0"/>
              <a:t>), where </a:t>
            </a:r>
            <a:r>
              <a:rPr lang="en-GB" dirty="0" err="1"/>
              <a:t>i≠j</a:t>
            </a:r>
            <a:r>
              <a:rPr lang="en-GB" dirty="0"/>
              <a:t>, is considered as concordant if 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/>
              <a:t>&gt;</a:t>
            </a:r>
            <a:r>
              <a:rPr lang="en-GB" dirty="0" err="1"/>
              <a:t>u</a:t>
            </a:r>
            <a:r>
              <a:rPr lang="en-GB" baseline="-25000" dirty="0" err="1"/>
              <a:t>j</a:t>
            </a:r>
            <a:r>
              <a:rPr lang="en-GB" dirty="0"/>
              <a:t> and v</a:t>
            </a:r>
            <a:r>
              <a:rPr lang="en-GB" baseline="-25000" dirty="0"/>
              <a:t>i</a:t>
            </a:r>
            <a:r>
              <a:rPr lang="en-GB" dirty="0"/>
              <a:t>&gt;</a:t>
            </a:r>
            <a:r>
              <a:rPr lang="en-GB" dirty="0" err="1"/>
              <a:t>v</a:t>
            </a:r>
            <a:r>
              <a:rPr lang="en-GB" baseline="-25000" dirty="0" err="1"/>
              <a:t>j</a:t>
            </a:r>
            <a:r>
              <a:rPr lang="en-GB" dirty="0"/>
              <a:t> or 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/>
              <a:t>&lt;</a:t>
            </a:r>
            <a:r>
              <a:rPr lang="en-GB" dirty="0" err="1"/>
              <a:t>u</a:t>
            </a:r>
            <a:r>
              <a:rPr lang="en-GB" baseline="-25000" dirty="0" err="1"/>
              <a:t>j</a:t>
            </a:r>
            <a:r>
              <a:rPr lang="en-GB" dirty="0"/>
              <a:t> and v</a:t>
            </a:r>
            <a:r>
              <a:rPr lang="en-GB" baseline="-25000" dirty="0"/>
              <a:t>i</a:t>
            </a:r>
            <a:r>
              <a:rPr lang="en-GB" dirty="0"/>
              <a:t>&lt;</a:t>
            </a:r>
            <a:r>
              <a:rPr lang="en-GB" dirty="0" err="1"/>
              <a:t>v</a:t>
            </a:r>
            <a:r>
              <a:rPr lang="en-GB" baseline="-25000" dirty="0" err="1"/>
              <a:t>j</a:t>
            </a:r>
            <a:r>
              <a:rPr lang="en-GB" dirty="0"/>
              <a:t>, and discordant if 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/>
              <a:t>&gt;</a:t>
            </a:r>
            <a:r>
              <a:rPr lang="en-GB" dirty="0" err="1"/>
              <a:t>u</a:t>
            </a:r>
            <a:r>
              <a:rPr lang="en-GB" baseline="-25000" dirty="0" err="1"/>
              <a:t>j</a:t>
            </a:r>
            <a:r>
              <a:rPr lang="en-GB" dirty="0"/>
              <a:t> and v</a:t>
            </a:r>
            <a:r>
              <a:rPr lang="en-GB" baseline="-25000" dirty="0"/>
              <a:t>i</a:t>
            </a:r>
            <a:r>
              <a:rPr lang="en-GB" dirty="0"/>
              <a:t>&lt;</a:t>
            </a:r>
            <a:r>
              <a:rPr lang="en-GB" dirty="0" err="1"/>
              <a:t>v</a:t>
            </a:r>
            <a:r>
              <a:rPr lang="en-GB" baseline="-25000" dirty="0" err="1"/>
              <a:t>j</a:t>
            </a:r>
            <a:r>
              <a:rPr lang="en-GB" dirty="0"/>
              <a:t> or 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/>
              <a:t>&lt;</a:t>
            </a:r>
            <a:r>
              <a:rPr lang="en-GB" dirty="0" err="1"/>
              <a:t>u</a:t>
            </a:r>
            <a:r>
              <a:rPr lang="en-GB" baseline="-25000" dirty="0" err="1"/>
              <a:t>j</a:t>
            </a:r>
            <a:r>
              <a:rPr lang="en-GB" dirty="0"/>
              <a:t> and v</a:t>
            </a:r>
            <a:r>
              <a:rPr lang="en-GB" baseline="-25000" dirty="0"/>
              <a:t>i</a:t>
            </a:r>
            <a:r>
              <a:rPr lang="en-GB" dirty="0"/>
              <a:t>&gt;</a:t>
            </a:r>
            <a:r>
              <a:rPr lang="en-GB" dirty="0" err="1"/>
              <a:t>v</a:t>
            </a:r>
            <a:r>
              <a:rPr lang="en-GB" baseline="-25000" dirty="0" err="1"/>
              <a:t>j</a:t>
            </a:r>
            <a:r>
              <a:rPr lang="en-GB" dirty="0"/>
              <a:t>. Note that if 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/>
              <a:t>=</a:t>
            </a:r>
            <a:r>
              <a:rPr lang="en-GB" dirty="0" err="1"/>
              <a:t>u</a:t>
            </a:r>
            <a:r>
              <a:rPr lang="en-GB" baseline="-25000" dirty="0" err="1"/>
              <a:t>j</a:t>
            </a:r>
            <a:r>
              <a:rPr lang="en-GB" dirty="0"/>
              <a:t> or v</a:t>
            </a:r>
            <a:r>
              <a:rPr lang="en-GB" baseline="-25000" dirty="0"/>
              <a:t>i</a:t>
            </a:r>
            <a:r>
              <a:rPr lang="en-GB" dirty="0"/>
              <a:t>=</a:t>
            </a:r>
            <a:r>
              <a:rPr lang="en-GB" dirty="0" err="1"/>
              <a:t>v</a:t>
            </a:r>
            <a:r>
              <a:rPr lang="en-GB" baseline="-25000" dirty="0" err="1"/>
              <a:t>j</a:t>
            </a:r>
            <a:r>
              <a:rPr lang="en-GB" dirty="0"/>
              <a:t>, this pair is considered neither concordant nor discordant.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- </a:t>
            </a:r>
            <a:fld id="{C583D4EE-759C-4537-897B-ECC049691D96}" type="slidenum">
              <a:rPr lang="en-GB" smtClean="0"/>
              <a:pPr>
                <a:defRPr/>
              </a:pPr>
              <a:t>4</a:t>
            </a:fld>
            <a:r>
              <a:rPr lang="en-GB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8072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Computation of Kendall’s tau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79224"/>
                <a:ext cx="7772400" cy="4781550"/>
              </a:xfrm>
            </p:spPr>
            <p:txBody>
              <a:bodyPr/>
              <a:lstStyle/>
              <a:p>
                <a:r>
                  <a:rPr lang="en-GB" dirty="0"/>
                  <a:t>We will consider two categories of τ coeﬃcient, namely </a:t>
                </a:r>
                <a:r>
                  <a:rPr lang="en-GB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τ</a:t>
                </a:r>
                <a:r>
                  <a:rPr lang="en-GB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GB" baseline="-25000" dirty="0"/>
                  <a:t> </a:t>
                </a:r>
                <a:r>
                  <a:rPr lang="en-GB" dirty="0"/>
                  <a:t>and </a:t>
                </a:r>
                <a:r>
                  <a:rPr lang="en-GB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τ</a:t>
                </a:r>
                <a:r>
                  <a:rPr lang="en-GB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GB" dirty="0"/>
                  <a:t>.</a:t>
                </a:r>
              </a:p>
              <a:p>
                <a:pPr lvl="1"/>
                <a:r>
                  <a:rPr lang="en-GB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τ</a:t>
                </a:r>
                <a:r>
                  <a:rPr lang="en-GB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GB" dirty="0"/>
                  <a:t> does not take into account tied elements in each vector and it’s deﬁned as: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m:rPr>
                          <m:nor/>
                        </m:rPr>
                        <a:rPr lang="en-GB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GB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GB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GB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GB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GB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GB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As opposed to </a:t>
                </a:r>
                <a:r>
                  <a:rPr lang="en-GB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τ</a:t>
                </a:r>
                <a:r>
                  <a:rPr lang="en-GB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GB" dirty="0"/>
                  <a:t>, </a:t>
                </a:r>
                <a:r>
                  <a:rPr lang="en-GB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τ</a:t>
                </a:r>
                <a:r>
                  <a:rPr lang="en-GB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GB" dirty="0"/>
                  <a:t> consider tied elements and is computed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m:rPr>
                          <m:nor/>
                        </m:rPr>
                        <a:rPr lang="en-GB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GB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GB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GB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GB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nd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GB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GB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m:rPr>
                                  <m:sty m:val="p"/>
                                </m:r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GB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GB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GB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n-GB" i="0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n-GB" i="0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 −1)/2</m:t>
                        </m:r>
                      </m:e>
                    </m:nary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mtClean="0"/>
                      <m:t>n</m:t>
                    </m:r>
                    <m:r>
                      <m:rPr>
                        <m:nor/>
                      </m:rPr>
                      <a:rPr lang="en-GB" b="0" i="0" baseline="-25000" smtClean="0"/>
                      <m:t>2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GB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n-GB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n-GB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 −1)/2</m:t>
                        </m:r>
                      </m:e>
                    </m:nary>
                  </m:oMath>
                </a14:m>
                <a:r>
                  <a:rPr lang="en-GB" dirty="0"/>
                  <a:t>. </a:t>
                </a:r>
                <a:r>
                  <a:rPr lang="en-GB" dirty="0" err="1"/>
                  <a:t>u′</a:t>
                </a:r>
                <a:r>
                  <a:rPr lang="en-GB" baseline="-25000" dirty="0" err="1"/>
                  <a:t>i</a:t>
                </a:r>
                <a:r>
                  <a:rPr lang="en-GB" dirty="0"/>
                  <a:t> and </a:t>
                </a:r>
                <a:r>
                  <a:rPr lang="en-GB" dirty="0" err="1"/>
                  <a:t>v’</a:t>
                </a:r>
                <a:r>
                  <a:rPr lang="en-GB" baseline="-25000" dirty="0" err="1"/>
                  <a:t>i</a:t>
                </a:r>
                <a:r>
                  <a:rPr lang="en-GB" dirty="0"/>
                  <a:t> denote respectively the cardinality of the </a:t>
                </a:r>
                <a:r>
                  <a:rPr lang="en-GB" dirty="0" err="1"/>
                  <a:t>i-th</a:t>
                </a:r>
                <a:r>
                  <a:rPr lang="en-GB" dirty="0"/>
                  <a:t> group of ties for vector u and v.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79224"/>
                <a:ext cx="7772400" cy="4781550"/>
              </a:xfrm>
              <a:blipFill>
                <a:blip r:embed="rId2" cstate="print"/>
                <a:stretch>
                  <a:fillRect t="-893" r="-1725" b="-118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- </a:t>
            </a:r>
            <a:fld id="{C583D4EE-759C-4537-897B-ECC049691D96}" type="slidenum">
              <a:rPr lang="en-GB" smtClean="0"/>
              <a:pPr>
                <a:defRPr/>
              </a:pPr>
              <a:t>5</a:t>
            </a:fld>
            <a:r>
              <a:rPr lang="en-GB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2100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Different algorithm’s implementations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implemented two different versions of the algorithm: the </a:t>
                </a:r>
                <a:r>
                  <a:rPr lang="en-GB" b="1" dirty="0"/>
                  <a:t>Naïve</a:t>
                </a:r>
                <a:r>
                  <a:rPr lang="en-GB" dirty="0"/>
                  <a:t> approach and the </a:t>
                </a:r>
                <a:r>
                  <a:rPr lang="en-GB" b="1" dirty="0"/>
                  <a:t>GSE</a:t>
                </a:r>
                <a:r>
                  <a:rPr lang="en-GB" dirty="0"/>
                  <a:t> approach.</a:t>
                </a:r>
              </a:p>
              <a:p>
                <a:endParaRPr lang="en-GB" dirty="0"/>
              </a:p>
              <a:p>
                <a:r>
                  <a:rPr lang="en-GB" dirty="0"/>
                  <a:t>The first version of the algorithm computes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m:rPr>
                        <m:nor/>
                      </m:rPr>
                      <a:rPr lang="en-GB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GB" dirty="0"/>
                  <a:t>, while the second one computes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m:rPr>
                        <m:nor/>
                      </m:rPr>
                      <a:rPr lang="it-IT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- </a:t>
            </a:r>
            <a:fld id="{C583D4EE-759C-4537-897B-ECC049691D96}" type="slidenum">
              <a:rPr lang="en-GB" smtClean="0"/>
              <a:pPr>
                <a:defRPr/>
              </a:pPr>
              <a:t>6</a:t>
            </a:fld>
            <a:r>
              <a:rPr lang="en-GB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5639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algorithm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238250"/>
            <a:ext cx="7772400" cy="4781550"/>
          </a:xfrm>
        </p:spPr>
        <p:txBody>
          <a:bodyPr/>
          <a:lstStyle/>
          <a:p>
            <a:r>
              <a:rPr lang="en-GB" dirty="0"/>
              <a:t>We can observe that the two joint variables are concordant if and only if the value of (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 err="1"/>
              <a:t>−u</a:t>
            </a:r>
            <a:r>
              <a:rPr lang="en-GB" baseline="-25000" dirty="0" err="1"/>
              <a:t>j</a:t>
            </a:r>
            <a:r>
              <a:rPr lang="en-GB" dirty="0"/>
              <a:t>)×(v</a:t>
            </a:r>
            <a:r>
              <a:rPr lang="en-GB" baseline="-25000" dirty="0"/>
              <a:t>i</a:t>
            </a:r>
            <a:r>
              <a:rPr lang="en-GB" dirty="0"/>
              <a:t>−</a:t>
            </a:r>
            <a:r>
              <a:rPr lang="en-GB" dirty="0" err="1"/>
              <a:t>v</a:t>
            </a:r>
            <a:r>
              <a:rPr lang="en-GB" baseline="-25000" dirty="0" err="1"/>
              <a:t>j</a:t>
            </a:r>
            <a:r>
              <a:rPr lang="en-GB" dirty="0"/>
              <a:t>) is positive; discordant if and only if the value of (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 err="1"/>
              <a:t>−u</a:t>
            </a:r>
            <a:r>
              <a:rPr lang="en-GB" baseline="-25000" dirty="0" err="1"/>
              <a:t>j</a:t>
            </a:r>
            <a:r>
              <a:rPr lang="en-GB" dirty="0"/>
              <a:t>)×(v</a:t>
            </a:r>
            <a:r>
              <a:rPr lang="en-GB" baseline="-25000" dirty="0"/>
              <a:t>i</a:t>
            </a:r>
            <a:r>
              <a:rPr lang="en-GB" dirty="0"/>
              <a:t>−</a:t>
            </a:r>
            <a:r>
              <a:rPr lang="en-GB" dirty="0" err="1"/>
              <a:t>v</a:t>
            </a:r>
            <a:r>
              <a:rPr lang="en-GB" baseline="-25000" dirty="0" err="1"/>
              <a:t>j</a:t>
            </a:r>
            <a:r>
              <a:rPr lang="en-GB" dirty="0"/>
              <a:t>) is negative; and neither concordant nor discordant if and only if the value of (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 err="1"/>
              <a:t>−u</a:t>
            </a:r>
            <a:r>
              <a:rPr lang="en-GB" baseline="-25000" dirty="0" err="1"/>
              <a:t>j</a:t>
            </a:r>
            <a:r>
              <a:rPr lang="en-GB" dirty="0"/>
              <a:t>)×(v</a:t>
            </a:r>
            <a:r>
              <a:rPr lang="en-GB" baseline="-25000" dirty="0"/>
              <a:t>i</a:t>
            </a:r>
            <a:r>
              <a:rPr lang="en-GB" dirty="0"/>
              <a:t>−</a:t>
            </a:r>
            <a:r>
              <a:rPr lang="en-GB" dirty="0" err="1"/>
              <a:t>v</a:t>
            </a:r>
            <a:r>
              <a:rPr lang="en-GB" baseline="-25000" dirty="0" err="1"/>
              <a:t>j</a:t>
            </a:r>
            <a:r>
              <a:rPr lang="en-GB" dirty="0"/>
              <a:t>) is equal to zero.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- </a:t>
            </a:r>
            <a:fld id="{C583D4EE-759C-4537-897B-ECC049691D96}" type="slidenum">
              <a:rPr lang="en-GB" smtClean="0"/>
              <a:pPr>
                <a:defRPr/>
              </a:pPr>
              <a:t>7</a:t>
            </a:fld>
            <a:r>
              <a:rPr lang="en-GB"/>
              <a:t> -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ED3F1E2-AE35-4B77-B65B-6F48719E064A}"/>
              </a:ext>
            </a:extLst>
          </p:cNvPr>
          <p:cNvSpPr/>
          <p:nvPr/>
        </p:nvSpPr>
        <p:spPr bwMode="auto">
          <a:xfrm>
            <a:off x="1817892" y="4353327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93A8404-A9E0-45EE-A0B2-A0D494CC5D08}"/>
              </a:ext>
            </a:extLst>
          </p:cNvPr>
          <p:cNvSpPr/>
          <p:nvPr/>
        </p:nvSpPr>
        <p:spPr bwMode="auto">
          <a:xfrm>
            <a:off x="2623927" y="4353327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07E379B-9697-4185-A387-2DCE196C5F40}"/>
              </a:ext>
            </a:extLst>
          </p:cNvPr>
          <p:cNvSpPr/>
          <p:nvPr/>
        </p:nvSpPr>
        <p:spPr bwMode="auto">
          <a:xfrm>
            <a:off x="3431340" y="4356642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62D2DB1-8129-4832-8529-EBC3DBBCD3B4}"/>
              </a:ext>
            </a:extLst>
          </p:cNvPr>
          <p:cNvSpPr/>
          <p:nvPr/>
        </p:nvSpPr>
        <p:spPr bwMode="auto">
          <a:xfrm>
            <a:off x="4237375" y="4356642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D9B16D9-5E1E-4F83-9198-100AC43B0C1B}"/>
              </a:ext>
            </a:extLst>
          </p:cNvPr>
          <p:cNvSpPr/>
          <p:nvPr/>
        </p:nvSpPr>
        <p:spPr bwMode="auto">
          <a:xfrm>
            <a:off x="5037747" y="4353327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5E2E4317-2594-4BE9-BED8-941C933562E1}"/>
              </a:ext>
            </a:extLst>
          </p:cNvPr>
          <p:cNvSpPr/>
          <p:nvPr/>
        </p:nvSpPr>
        <p:spPr bwMode="auto">
          <a:xfrm>
            <a:off x="5843782" y="4353327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03D81C25-67A8-480A-B497-946D4C1973E4}"/>
              </a:ext>
            </a:extLst>
          </p:cNvPr>
          <p:cNvSpPr/>
          <p:nvPr/>
        </p:nvSpPr>
        <p:spPr bwMode="auto">
          <a:xfrm>
            <a:off x="6651195" y="4356642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30C5D86-D637-4F35-955A-316AD7B3636B}"/>
              </a:ext>
            </a:extLst>
          </p:cNvPr>
          <p:cNvSpPr/>
          <p:nvPr/>
        </p:nvSpPr>
        <p:spPr bwMode="auto">
          <a:xfrm>
            <a:off x="7457230" y="4356642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6B03915-A610-4107-9E2F-29B07ACA2584}"/>
              </a:ext>
            </a:extLst>
          </p:cNvPr>
          <p:cNvSpPr txBox="1"/>
          <p:nvPr/>
        </p:nvSpPr>
        <p:spPr>
          <a:xfrm>
            <a:off x="922092" y="4135369"/>
            <a:ext cx="651140" cy="182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U:</a:t>
            </a:r>
          </a:p>
          <a:p>
            <a:pPr>
              <a:lnSpc>
                <a:spcPct val="150000"/>
              </a:lnSpc>
            </a:pPr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V:</a:t>
            </a:r>
            <a:endParaRPr lang="it-I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39C103B-2AD0-42E9-BAAF-DB1DF908B489}"/>
              </a:ext>
            </a:extLst>
          </p:cNvPr>
          <p:cNvSpPr/>
          <p:nvPr/>
        </p:nvSpPr>
        <p:spPr bwMode="auto">
          <a:xfrm>
            <a:off x="1814397" y="5224661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E145126C-F8D1-4DD1-A4BE-9EF0977399CF}"/>
              </a:ext>
            </a:extLst>
          </p:cNvPr>
          <p:cNvSpPr/>
          <p:nvPr/>
        </p:nvSpPr>
        <p:spPr bwMode="auto">
          <a:xfrm>
            <a:off x="2620432" y="5224661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56BB677-E203-4536-B64A-3EC3241516E0}"/>
              </a:ext>
            </a:extLst>
          </p:cNvPr>
          <p:cNvSpPr/>
          <p:nvPr/>
        </p:nvSpPr>
        <p:spPr bwMode="auto">
          <a:xfrm>
            <a:off x="3427845" y="5227976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F36D3F9-C9A7-4419-904D-02BB1F08B672}"/>
              </a:ext>
            </a:extLst>
          </p:cNvPr>
          <p:cNvSpPr/>
          <p:nvPr/>
        </p:nvSpPr>
        <p:spPr bwMode="auto">
          <a:xfrm>
            <a:off x="4233880" y="5227976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D5AD033-CCDC-4D6A-9DB0-DAC1999D38F2}"/>
              </a:ext>
            </a:extLst>
          </p:cNvPr>
          <p:cNvSpPr/>
          <p:nvPr/>
        </p:nvSpPr>
        <p:spPr bwMode="auto">
          <a:xfrm>
            <a:off x="5034252" y="5224661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26E6162-CF5F-4A9C-9DA8-7A4DF51A14AE}"/>
              </a:ext>
            </a:extLst>
          </p:cNvPr>
          <p:cNvSpPr/>
          <p:nvPr/>
        </p:nvSpPr>
        <p:spPr bwMode="auto">
          <a:xfrm>
            <a:off x="5840287" y="5224661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5547745-416F-4E3B-AAFE-72B5E8DC9E8D}"/>
              </a:ext>
            </a:extLst>
          </p:cNvPr>
          <p:cNvSpPr/>
          <p:nvPr/>
        </p:nvSpPr>
        <p:spPr bwMode="auto">
          <a:xfrm>
            <a:off x="6647700" y="5227976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720E698F-23F4-46FD-866F-E0479523F8B2}"/>
              </a:ext>
            </a:extLst>
          </p:cNvPr>
          <p:cNvSpPr/>
          <p:nvPr/>
        </p:nvSpPr>
        <p:spPr bwMode="auto">
          <a:xfrm>
            <a:off x="7453735" y="5227976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552C285-720A-4C41-B005-22B64FE66A6E}"/>
              </a:ext>
            </a:extLst>
          </p:cNvPr>
          <p:cNvSpPr/>
          <p:nvPr/>
        </p:nvSpPr>
        <p:spPr bwMode="auto">
          <a:xfrm>
            <a:off x="1685307" y="4253947"/>
            <a:ext cx="1703501" cy="1823813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F458C61A-D715-4F8F-8BBC-4E70399F75AB}"/>
              </a:ext>
            </a:extLst>
          </p:cNvPr>
          <p:cNvSpPr/>
          <p:nvPr/>
        </p:nvSpPr>
        <p:spPr bwMode="auto">
          <a:xfrm>
            <a:off x="3334246" y="4253947"/>
            <a:ext cx="1703501" cy="1823813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8A11534-8FB6-487B-B142-FF8EE578F66C}"/>
              </a:ext>
            </a:extLst>
          </p:cNvPr>
          <p:cNvSpPr/>
          <p:nvPr/>
        </p:nvSpPr>
        <p:spPr bwMode="auto">
          <a:xfrm>
            <a:off x="4985639" y="4245682"/>
            <a:ext cx="819341" cy="1823813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E2E7AC91-B52F-4499-AE09-7967819C0BA9}"/>
              </a:ext>
            </a:extLst>
          </p:cNvPr>
          <p:cNvSpPr/>
          <p:nvPr/>
        </p:nvSpPr>
        <p:spPr bwMode="auto">
          <a:xfrm>
            <a:off x="6581979" y="4245681"/>
            <a:ext cx="819832" cy="1823813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1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33F176D-CBDA-4155-86BE-31FD936D7162}"/>
              </a:ext>
            </a:extLst>
          </p:cNvPr>
          <p:cNvSpPr txBox="1"/>
          <p:nvPr/>
        </p:nvSpPr>
        <p:spPr>
          <a:xfrm>
            <a:off x="1423856" y="363908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Neither concordant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nor discordant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01C24B6-74BD-4339-B27B-FE1B8E6F73C7}"/>
              </a:ext>
            </a:extLst>
          </p:cNvPr>
          <p:cNvSpPr txBox="1"/>
          <p:nvPr/>
        </p:nvSpPr>
        <p:spPr>
          <a:xfrm>
            <a:off x="3609204" y="38857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Discordant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696D0BA-3E8B-4AD3-8BDD-1FA49EE5138C}"/>
              </a:ext>
            </a:extLst>
          </p:cNvPr>
          <p:cNvSpPr txBox="1"/>
          <p:nvPr/>
        </p:nvSpPr>
        <p:spPr>
          <a:xfrm>
            <a:off x="5561510" y="391607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Concordant</a:t>
            </a:r>
          </a:p>
        </p:txBody>
      </p:sp>
    </p:spTree>
    <p:extLst>
      <p:ext uri="{BB962C8B-B14F-4D97-AF65-F5344CB8AC3E}">
        <p14:creationId xmlns:p14="http://schemas.microsoft.com/office/powerpoint/2010/main" val="380556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algorithm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vectors u and v of n elements each, the naïve approach consists of enumerating all possible pairs of joint variables (</a:t>
            </a:r>
            <a:r>
              <a:rPr lang="en-GB" dirty="0" err="1"/>
              <a:t>u</a:t>
            </a:r>
            <a:r>
              <a:rPr lang="en-GB" baseline="-25000" dirty="0" err="1"/>
              <a:t>i</a:t>
            </a:r>
            <a:r>
              <a:rPr lang="en-GB" dirty="0" err="1"/>
              <a:t>,v</a:t>
            </a:r>
            <a:r>
              <a:rPr lang="en-GB" baseline="-25000" dirty="0" err="1"/>
              <a:t>i</a:t>
            </a:r>
            <a:r>
              <a:rPr lang="en-GB" dirty="0"/>
              <a:t>) (0 ≤ </a:t>
            </a:r>
            <a:r>
              <a:rPr lang="en-GB" dirty="0" err="1"/>
              <a:t>i</a:t>
            </a:r>
            <a:r>
              <a:rPr lang="en-GB" dirty="0"/>
              <a:t> &lt; n) to obtain </a:t>
            </a:r>
            <a:r>
              <a:rPr lang="en-GB" dirty="0" err="1"/>
              <a:t>n</a:t>
            </a:r>
            <a:r>
              <a:rPr lang="en-GB" baseline="-25000" dirty="0" err="1"/>
              <a:t>c</a:t>
            </a:r>
            <a:r>
              <a:rPr lang="en-GB" dirty="0"/>
              <a:t> and </a:t>
            </a:r>
            <a:r>
              <a:rPr lang="en-GB" dirty="0" err="1"/>
              <a:t>n</a:t>
            </a:r>
            <a:r>
              <a:rPr lang="en-GB" baseline="-25000" dirty="0" err="1"/>
              <a:t>d</a:t>
            </a:r>
            <a:r>
              <a:rPr lang="en-GB" dirty="0"/>
              <a:t>, resulting in O(n</a:t>
            </a:r>
            <a:r>
              <a:rPr lang="en-GB" baseline="30000" dirty="0"/>
              <a:t>2</a:t>
            </a:r>
            <a:r>
              <a:rPr lang="en-GB" dirty="0"/>
              <a:t>) time complexity.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- </a:t>
            </a:r>
            <a:fld id="{C583D4EE-759C-4537-897B-ECC049691D96}" type="slidenum">
              <a:rPr lang="en-GB" smtClean="0"/>
              <a:pPr>
                <a:defRPr/>
              </a:pPr>
              <a:t>8</a:t>
            </a:fld>
            <a:r>
              <a:rPr lang="en-GB"/>
              <a:t> -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C6B620D-6869-4F3B-B895-55A78CD5E600}"/>
              </a:ext>
            </a:extLst>
          </p:cNvPr>
          <p:cNvSpPr/>
          <p:nvPr/>
        </p:nvSpPr>
        <p:spPr bwMode="auto">
          <a:xfrm>
            <a:off x="1817892" y="3727159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580FDB3-B778-47AE-93C8-494FE316C355}"/>
              </a:ext>
            </a:extLst>
          </p:cNvPr>
          <p:cNvSpPr/>
          <p:nvPr/>
        </p:nvSpPr>
        <p:spPr bwMode="auto">
          <a:xfrm>
            <a:off x="2623927" y="3727159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A52C307-6C83-45DF-B435-8AC4782515EB}"/>
              </a:ext>
            </a:extLst>
          </p:cNvPr>
          <p:cNvSpPr/>
          <p:nvPr/>
        </p:nvSpPr>
        <p:spPr bwMode="auto">
          <a:xfrm>
            <a:off x="3431340" y="3730474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BA7D55-D5C9-4243-94B2-F1FF8AB140C1}"/>
              </a:ext>
            </a:extLst>
          </p:cNvPr>
          <p:cNvSpPr/>
          <p:nvPr/>
        </p:nvSpPr>
        <p:spPr bwMode="auto">
          <a:xfrm>
            <a:off x="4237375" y="3730474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73C0CDA-846E-4A2A-B2D7-B7CF59A5AE6F}"/>
              </a:ext>
            </a:extLst>
          </p:cNvPr>
          <p:cNvSpPr/>
          <p:nvPr/>
        </p:nvSpPr>
        <p:spPr bwMode="auto">
          <a:xfrm>
            <a:off x="5037747" y="3727159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9E63751-51F1-4837-A71F-9A5F4E07D572}"/>
              </a:ext>
            </a:extLst>
          </p:cNvPr>
          <p:cNvSpPr/>
          <p:nvPr/>
        </p:nvSpPr>
        <p:spPr bwMode="auto">
          <a:xfrm>
            <a:off x="5843782" y="3727159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A0307E6-BA44-43D8-AEFB-C3DFD796DB50}"/>
              </a:ext>
            </a:extLst>
          </p:cNvPr>
          <p:cNvSpPr/>
          <p:nvPr/>
        </p:nvSpPr>
        <p:spPr bwMode="auto">
          <a:xfrm>
            <a:off x="6651195" y="3730474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C979DBB-A5AF-46C4-920F-762484EC458B}"/>
              </a:ext>
            </a:extLst>
          </p:cNvPr>
          <p:cNvSpPr/>
          <p:nvPr/>
        </p:nvSpPr>
        <p:spPr bwMode="auto">
          <a:xfrm>
            <a:off x="7457230" y="3730474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6633308-65E8-4E39-8F33-FA9CD20BFA72}"/>
              </a:ext>
            </a:extLst>
          </p:cNvPr>
          <p:cNvSpPr txBox="1"/>
          <p:nvPr/>
        </p:nvSpPr>
        <p:spPr>
          <a:xfrm>
            <a:off x="922092" y="3509201"/>
            <a:ext cx="651140" cy="182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U:</a:t>
            </a:r>
          </a:p>
          <a:p>
            <a:pPr>
              <a:lnSpc>
                <a:spcPct val="150000"/>
              </a:lnSpc>
            </a:pPr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V:</a:t>
            </a:r>
            <a:endParaRPr lang="it-I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D7BDB92-8D55-4285-BA9F-C957736AD886}"/>
              </a:ext>
            </a:extLst>
          </p:cNvPr>
          <p:cNvSpPr/>
          <p:nvPr/>
        </p:nvSpPr>
        <p:spPr bwMode="auto">
          <a:xfrm>
            <a:off x="1814397" y="4598493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EB7C5D1-0A24-4494-B40C-15929D12AEAB}"/>
              </a:ext>
            </a:extLst>
          </p:cNvPr>
          <p:cNvSpPr/>
          <p:nvPr/>
        </p:nvSpPr>
        <p:spPr bwMode="auto">
          <a:xfrm>
            <a:off x="2620432" y="4598493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355C06C-B4CF-4776-BB90-EEF9B6C6D098}"/>
              </a:ext>
            </a:extLst>
          </p:cNvPr>
          <p:cNvSpPr/>
          <p:nvPr/>
        </p:nvSpPr>
        <p:spPr bwMode="auto">
          <a:xfrm>
            <a:off x="3427845" y="4601808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984C12E-13E5-468F-80F5-EEA448485E52}"/>
              </a:ext>
            </a:extLst>
          </p:cNvPr>
          <p:cNvSpPr/>
          <p:nvPr/>
        </p:nvSpPr>
        <p:spPr bwMode="auto">
          <a:xfrm>
            <a:off x="4233880" y="4601808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9DA65C1-9ADF-4B24-A651-1FFBE0B15FBD}"/>
              </a:ext>
            </a:extLst>
          </p:cNvPr>
          <p:cNvSpPr/>
          <p:nvPr/>
        </p:nvSpPr>
        <p:spPr bwMode="auto">
          <a:xfrm>
            <a:off x="5034252" y="4598493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878CCD3-3B49-460C-AC98-C3E09B5F6F73}"/>
              </a:ext>
            </a:extLst>
          </p:cNvPr>
          <p:cNvSpPr/>
          <p:nvPr/>
        </p:nvSpPr>
        <p:spPr bwMode="auto">
          <a:xfrm>
            <a:off x="5840287" y="4598493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941C30A-4F16-46E7-80A3-7E72AA65635C}"/>
              </a:ext>
            </a:extLst>
          </p:cNvPr>
          <p:cNvSpPr/>
          <p:nvPr/>
        </p:nvSpPr>
        <p:spPr bwMode="auto">
          <a:xfrm>
            <a:off x="6647700" y="4601808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52B1B8D-2F57-4FF5-9BCC-E9EC125F1982}"/>
              </a:ext>
            </a:extLst>
          </p:cNvPr>
          <p:cNvSpPr/>
          <p:nvPr/>
        </p:nvSpPr>
        <p:spPr bwMode="auto">
          <a:xfrm>
            <a:off x="7453735" y="4601808"/>
            <a:ext cx="686767" cy="735503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25F19747-B8AE-41D1-807B-905D8065556D}"/>
              </a:ext>
            </a:extLst>
          </p:cNvPr>
          <p:cNvSpPr/>
          <p:nvPr/>
        </p:nvSpPr>
        <p:spPr bwMode="auto">
          <a:xfrm>
            <a:off x="1754412" y="3629024"/>
            <a:ext cx="819340" cy="1823813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6DE03D66-80E7-461F-A92A-E2D3357B366E}"/>
              </a:ext>
            </a:extLst>
          </p:cNvPr>
          <p:cNvCxnSpPr>
            <a:cxnSpLocks/>
            <a:stCxn id="23" idx="0"/>
            <a:endCxn id="6" idx="0"/>
          </p:cNvCxnSpPr>
          <p:nvPr/>
        </p:nvCxnSpPr>
        <p:spPr bwMode="auto">
          <a:xfrm rot="16200000" flipH="1">
            <a:off x="2516628" y="3276477"/>
            <a:ext cx="98135" cy="803229"/>
          </a:xfrm>
          <a:prstGeom prst="curvedConnector3">
            <a:avLst>
              <a:gd name="adj1" fmla="val -232944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Connettore curvo 31">
            <a:extLst>
              <a:ext uri="{FF2B5EF4-FFF2-40B4-BE49-F238E27FC236}">
                <a16:creationId xmlns:a16="http://schemas.microsoft.com/office/drawing/2014/main" id="{CE5F8967-378C-42B5-B176-A8168016FC66}"/>
              </a:ext>
            </a:extLst>
          </p:cNvPr>
          <p:cNvCxnSpPr>
            <a:cxnSpLocks/>
            <a:stCxn id="23" idx="0"/>
            <a:endCxn id="7" idx="0"/>
          </p:cNvCxnSpPr>
          <p:nvPr/>
        </p:nvCxnSpPr>
        <p:spPr bwMode="auto">
          <a:xfrm rot="16200000" flipH="1">
            <a:off x="2918678" y="2874428"/>
            <a:ext cx="101450" cy="1610642"/>
          </a:xfrm>
          <a:prstGeom prst="curvedConnector3">
            <a:avLst>
              <a:gd name="adj1" fmla="val -225333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8244CFAE-FE63-4A4D-A619-BE342335965B}"/>
              </a:ext>
            </a:extLst>
          </p:cNvPr>
          <p:cNvCxnSpPr>
            <a:cxnSpLocks/>
            <a:stCxn id="23" idx="0"/>
            <a:endCxn id="8" idx="0"/>
          </p:cNvCxnSpPr>
          <p:nvPr/>
        </p:nvCxnSpPr>
        <p:spPr bwMode="auto">
          <a:xfrm rot="16200000" flipH="1">
            <a:off x="3321695" y="2471411"/>
            <a:ext cx="101450" cy="2416677"/>
          </a:xfrm>
          <a:prstGeom prst="curvedConnector3">
            <a:avLst>
              <a:gd name="adj1" fmla="val -225333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Connettore curvo 37">
            <a:extLst>
              <a:ext uri="{FF2B5EF4-FFF2-40B4-BE49-F238E27FC236}">
                <a16:creationId xmlns:a16="http://schemas.microsoft.com/office/drawing/2014/main" id="{F826EAD4-F8B0-4CEF-9A09-1FE468B31A6A}"/>
              </a:ext>
            </a:extLst>
          </p:cNvPr>
          <p:cNvCxnSpPr>
            <a:cxnSpLocks/>
            <a:stCxn id="23" idx="0"/>
            <a:endCxn id="9" idx="0"/>
          </p:cNvCxnSpPr>
          <p:nvPr/>
        </p:nvCxnSpPr>
        <p:spPr bwMode="auto">
          <a:xfrm rot="16200000" flipH="1">
            <a:off x="3723538" y="2069567"/>
            <a:ext cx="98135" cy="3217049"/>
          </a:xfrm>
          <a:prstGeom prst="curvedConnector3">
            <a:avLst>
              <a:gd name="adj1" fmla="val -232944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E084F9C2-384E-4C2B-9B9F-F4195AED390B}"/>
              </a:ext>
            </a:extLst>
          </p:cNvPr>
          <p:cNvCxnSpPr>
            <a:cxnSpLocks/>
            <a:stCxn id="23" idx="0"/>
            <a:endCxn id="10" idx="0"/>
          </p:cNvCxnSpPr>
          <p:nvPr/>
        </p:nvCxnSpPr>
        <p:spPr bwMode="auto">
          <a:xfrm rot="16200000" flipH="1">
            <a:off x="4126556" y="1666549"/>
            <a:ext cx="98135" cy="4023084"/>
          </a:xfrm>
          <a:prstGeom prst="curvedConnector3">
            <a:avLst>
              <a:gd name="adj1" fmla="val -232944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8682F0A4-2EAD-4BA2-B041-CCD1C0D2EEC7}"/>
              </a:ext>
            </a:extLst>
          </p:cNvPr>
          <p:cNvCxnSpPr>
            <a:cxnSpLocks/>
            <a:stCxn id="23" idx="0"/>
            <a:endCxn id="11" idx="0"/>
          </p:cNvCxnSpPr>
          <p:nvPr/>
        </p:nvCxnSpPr>
        <p:spPr bwMode="auto">
          <a:xfrm rot="16200000" flipH="1">
            <a:off x="4528605" y="1264501"/>
            <a:ext cx="101450" cy="4830497"/>
          </a:xfrm>
          <a:prstGeom prst="curvedConnector3">
            <a:avLst>
              <a:gd name="adj1" fmla="val -225333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onnettore curvo 46">
            <a:extLst>
              <a:ext uri="{FF2B5EF4-FFF2-40B4-BE49-F238E27FC236}">
                <a16:creationId xmlns:a16="http://schemas.microsoft.com/office/drawing/2014/main" id="{04D5A37C-35D8-4574-B671-A5C8A5071FA3}"/>
              </a:ext>
            </a:extLst>
          </p:cNvPr>
          <p:cNvCxnSpPr>
            <a:cxnSpLocks/>
            <a:stCxn id="23" idx="0"/>
            <a:endCxn id="12" idx="0"/>
          </p:cNvCxnSpPr>
          <p:nvPr/>
        </p:nvCxnSpPr>
        <p:spPr bwMode="auto">
          <a:xfrm rot="16200000" flipH="1">
            <a:off x="4931623" y="861483"/>
            <a:ext cx="101450" cy="5636532"/>
          </a:xfrm>
          <a:prstGeom prst="curvedConnector3">
            <a:avLst>
              <a:gd name="adj1" fmla="val -225333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89193F38-BFD6-43C0-B0A8-56CA932CF79F}"/>
              </a:ext>
            </a:extLst>
          </p:cNvPr>
          <p:cNvSpPr/>
          <p:nvPr/>
        </p:nvSpPr>
        <p:spPr bwMode="auto">
          <a:xfrm>
            <a:off x="2565695" y="3630296"/>
            <a:ext cx="819340" cy="1823813"/>
          </a:xfrm>
          <a:prstGeom prst="round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1">
                <a:lumMod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Connettore curvo 50">
            <a:extLst>
              <a:ext uri="{FF2B5EF4-FFF2-40B4-BE49-F238E27FC236}">
                <a16:creationId xmlns:a16="http://schemas.microsoft.com/office/drawing/2014/main" id="{602A70A1-032C-4F65-99E4-40106BE5ED26}"/>
              </a:ext>
            </a:extLst>
          </p:cNvPr>
          <p:cNvCxnSpPr>
            <a:cxnSpLocks/>
            <a:stCxn id="50" idx="2"/>
            <a:endCxn id="16" idx="2"/>
          </p:cNvCxnSpPr>
          <p:nvPr/>
        </p:nvCxnSpPr>
        <p:spPr bwMode="auto">
          <a:xfrm rot="5400000" flipH="1" flipV="1">
            <a:off x="3314898" y="4997778"/>
            <a:ext cx="116798" cy="795864"/>
          </a:xfrm>
          <a:prstGeom prst="curvedConnector3">
            <a:avLst>
              <a:gd name="adj1" fmla="val -195723"/>
            </a:avLst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Connettore curvo 53">
            <a:extLst>
              <a:ext uri="{FF2B5EF4-FFF2-40B4-BE49-F238E27FC236}">
                <a16:creationId xmlns:a16="http://schemas.microsoft.com/office/drawing/2014/main" id="{04906789-2F0B-4A3D-8FA1-A02999FAE032}"/>
              </a:ext>
            </a:extLst>
          </p:cNvPr>
          <p:cNvCxnSpPr>
            <a:cxnSpLocks/>
            <a:stCxn id="50" idx="2"/>
            <a:endCxn id="17" idx="2"/>
          </p:cNvCxnSpPr>
          <p:nvPr/>
        </p:nvCxnSpPr>
        <p:spPr bwMode="auto">
          <a:xfrm rot="5400000" flipH="1" flipV="1">
            <a:off x="3717915" y="4594760"/>
            <a:ext cx="116798" cy="1601899"/>
          </a:xfrm>
          <a:prstGeom prst="curvedConnector3">
            <a:avLst>
              <a:gd name="adj1" fmla="val -195723"/>
            </a:avLst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Connettore curvo 56">
            <a:extLst>
              <a:ext uri="{FF2B5EF4-FFF2-40B4-BE49-F238E27FC236}">
                <a16:creationId xmlns:a16="http://schemas.microsoft.com/office/drawing/2014/main" id="{B1C8AC35-FF6C-4CA6-92F2-68C997D530F1}"/>
              </a:ext>
            </a:extLst>
          </p:cNvPr>
          <p:cNvCxnSpPr>
            <a:cxnSpLocks/>
            <a:stCxn id="50" idx="2"/>
            <a:endCxn id="18" idx="2"/>
          </p:cNvCxnSpPr>
          <p:nvPr/>
        </p:nvCxnSpPr>
        <p:spPr bwMode="auto">
          <a:xfrm rot="5400000" flipH="1" flipV="1">
            <a:off x="4116443" y="4192917"/>
            <a:ext cx="120113" cy="2402271"/>
          </a:xfrm>
          <a:prstGeom prst="curvedConnector3">
            <a:avLst>
              <a:gd name="adj1" fmla="val -190321"/>
            </a:avLst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Connettore curvo 59">
            <a:extLst>
              <a:ext uri="{FF2B5EF4-FFF2-40B4-BE49-F238E27FC236}">
                <a16:creationId xmlns:a16="http://schemas.microsoft.com/office/drawing/2014/main" id="{B49B3AAE-C8F8-4684-AFF7-7599BFA8FADD}"/>
              </a:ext>
            </a:extLst>
          </p:cNvPr>
          <p:cNvCxnSpPr>
            <a:cxnSpLocks/>
            <a:stCxn id="50" idx="2"/>
            <a:endCxn id="19" idx="2"/>
          </p:cNvCxnSpPr>
          <p:nvPr/>
        </p:nvCxnSpPr>
        <p:spPr bwMode="auto">
          <a:xfrm rot="5400000" flipH="1" flipV="1">
            <a:off x="4519461" y="3789900"/>
            <a:ext cx="120113" cy="3208306"/>
          </a:xfrm>
          <a:prstGeom prst="curvedConnector3">
            <a:avLst>
              <a:gd name="adj1" fmla="val -190321"/>
            </a:avLst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Connettore curvo 62">
            <a:extLst>
              <a:ext uri="{FF2B5EF4-FFF2-40B4-BE49-F238E27FC236}">
                <a16:creationId xmlns:a16="http://schemas.microsoft.com/office/drawing/2014/main" id="{C9035E2E-0DF5-49D1-B5E4-F77007850392}"/>
              </a:ext>
            </a:extLst>
          </p:cNvPr>
          <p:cNvCxnSpPr>
            <a:cxnSpLocks/>
            <a:stCxn id="50" idx="2"/>
            <a:endCxn id="21" idx="2"/>
          </p:cNvCxnSpPr>
          <p:nvPr/>
        </p:nvCxnSpPr>
        <p:spPr bwMode="auto">
          <a:xfrm rot="5400000" flipH="1" flipV="1">
            <a:off x="5327843" y="2984833"/>
            <a:ext cx="116798" cy="4821754"/>
          </a:xfrm>
          <a:prstGeom prst="curvedConnector3">
            <a:avLst>
              <a:gd name="adj1" fmla="val -195723"/>
            </a:avLst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001929A1-EBF8-4E6B-A6CF-19487D3E7D72}"/>
              </a:ext>
            </a:extLst>
          </p:cNvPr>
          <p:cNvCxnSpPr>
            <a:cxnSpLocks/>
            <a:stCxn id="50" idx="2"/>
            <a:endCxn id="20" idx="2"/>
          </p:cNvCxnSpPr>
          <p:nvPr/>
        </p:nvCxnSpPr>
        <p:spPr bwMode="auto">
          <a:xfrm rot="5400000" flipH="1" flipV="1">
            <a:off x="4924825" y="3387850"/>
            <a:ext cx="116798" cy="4015719"/>
          </a:xfrm>
          <a:prstGeom prst="curvedConnector3">
            <a:avLst>
              <a:gd name="adj1" fmla="val -195723"/>
            </a:avLst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385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GSE algorithm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general idea is a merge-sort-like divide-and-conquer approach, working in the following five steps.</a:t>
            </a:r>
          </a:p>
          <a:p>
            <a:r>
              <a:rPr lang="en-GB" dirty="0"/>
              <a:t>The elements with the same index are “packed” in a vector of joint variables</a:t>
            </a:r>
          </a:p>
          <a:p>
            <a:r>
              <a:rPr lang="en-GB" dirty="0"/>
              <a:t>The time complexity of the whole algorithm is O(</a:t>
            </a:r>
            <a:r>
              <a:rPr lang="en-GB" dirty="0" err="1"/>
              <a:t>nlogn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- </a:t>
            </a:r>
            <a:fld id="{C583D4EE-759C-4537-897B-ECC049691D96}" type="slidenum">
              <a:rPr lang="en-GB" smtClean="0"/>
              <a:pPr>
                <a:defRPr/>
              </a:pPr>
              <a:t>9</a:t>
            </a:fld>
            <a:r>
              <a:rPr lang="en-GB"/>
              <a:t> -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708B841-DCAD-443F-87D9-5C4EEC525535}"/>
              </a:ext>
            </a:extLst>
          </p:cNvPr>
          <p:cNvSpPr/>
          <p:nvPr/>
        </p:nvSpPr>
        <p:spPr bwMode="auto">
          <a:xfrm>
            <a:off x="5796725" y="4144607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0E3AF6C-9EE1-4EBF-9DE7-0735F1EC6772}"/>
              </a:ext>
            </a:extLst>
          </p:cNvPr>
          <p:cNvSpPr/>
          <p:nvPr/>
        </p:nvSpPr>
        <p:spPr bwMode="auto">
          <a:xfrm>
            <a:off x="2615650" y="4144614"/>
            <a:ext cx="61573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A68C0C0-E850-4B1E-B916-BBF20D451685}"/>
              </a:ext>
            </a:extLst>
          </p:cNvPr>
          <p:cNvSpPr/>
          <p:nvPr/>
        </p:nvSpPr>
        <p:spPr bwMode="auto">
          <a:xfrm>
            <a:off x="3398212" y="4144610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DBA3202-11F9-458D-A75A-2B927B2307A3}"/>
              </a:ext>
            </a:extLst>
          </p:cNvPr>
          <p:cNvSpPr/>
          <p:nvPr/>
        </p:nvSpPr>
        <p:spPr bwMode="auto">
          <a:xfrm>
            <a:off x="4187827" y="4144609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415F73A-3D2F-4C43-B969-4C329A74539E}"/>
              </a:ext>
            </a:extLst>
          </p:cNvPr>
          <p:cNvSpPr/>
          <p:nvPr/>
        </p:nvSpPr>
        <p:spPr bwMode="auto">
          <a:xfrm>
            <a:off x="4992276" y="4144607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5B3882C-BEFA-43D4-82E3-9084DF1C5C77}"/>
              </a:ext>
            </a:extLst>
          </p:cNvPr>
          <p:cNvSpPr/>
          <p:nvPr/>
        </p:nvSpPr>
        <p:spPr bwMode="auto">
          <a:xfrm>
            <a:off x="1826035" y="4144610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822DC4F-B5CF-439C-9362-C18174D7EB19}"/>
              </a:ext>
            </a:extLst>
          </p:cNvPr>
          <p:cNvSpPr/>
          <p:nvPr/>
        </p:nvSpPr>
        <p:spPr bwMode="auto">
          <a:xfrm>
            <a:off x="6583367" y="4144607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9F8B631-C974-46BA-837F-91B8A99F4C32}"/>
              </a:ext>
            </a:extLst>
          </p:cNvPr>
          <p:cNvSpPr/>
          <p:nvPr/>
        </p:nvSpPr>
        <p:spPr bwMode="auto">
          <a:xfrm>
            <a:off x="7379289" y="4144606"/>
            <a:ext cx="619817" cy="1391477"/>
          </a:xfrm>
          <a:prstGeom prst="rect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0" 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709F39A-68E9-4EF8-85A7-D53A3D79FB91}"/>
              </a:ext>
            </a:extLst>
          </p:cNvPr>
          <p:cNvSpPr txBox="1"/>
          <p:nvPr/>
        </p:nvSpPr>
        <p:spPr>
          <a:xfrm>
            <a:off x="949376" y="4144606"/>
            <a:ext cx="651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U:</a:t>
            </a:r>
          </a:p>
          <a:p>
            <a:r>
              <a:rPr lang="it-IT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V:</a:t>
            </a:r>
            <a:endParaRPr lang="it-I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D441722-572C-4152-B969-38D0136508C1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 bwMode="auto">
          <a:xfrm flipV="1">
            <a:off x="1826035" y="4840345"/>
            <a:ext cx="6173071" cy="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418318980"/>
      </p:ext>
    </p:extLst>
  </p:cSld>
  <p:clrMapOvr>
    <a:masterClrMapping/>
  </p:clrMapOvr>
</p:sld>
</file>

<file path=ppt/theme/theme1.xml><?xml version="1.0" encoding="utf-8"?>
<a:theme xmlns:a="http://schemas.openxmlformats.org/drawingml/2006/main" name="1_5.1 - Progra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66FF"/>
      </a:hlink>
      <a:folHlink>
        <a:srgbClr val="5F5F5F"/>
      </a:folHlink>
    </a:clrScheme>
    <a:fontScheme name="5.1 - Program design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76200" cap="flat" cmpd="sng" algn="ctr">
          <a:solidFill>
            <a:schemeClr val="tx1"/>
          </a:solidFill>
          <a:prstDash val="solid"/>
          <a:round/>
          <a:headEnd type="triangle" w="med" len="med"/>
          <a:tailEnd type="triangle"/>
        </a:ln>
        <a:effectLst/>
      </a:spPr>
      <a:bodyPr/>
      <a:lstStyle/>
    </a:lnDef>
  </a:objectDefaults>
  <a:extraClrSchemeLst>
    <a:extraClrScheme>
      <a:clrScheme name="5.1 - Program design_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- Program design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- Program design_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- Program design_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- Program design_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- Program design_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- Program design_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</TotalTime>
  <Words>1535</Words>
  <Application>Microsoft Office PowerPoint</Application>
  <PresentationFormat>Presentazione su schermo (4:3)</PresentationFormat>
  <Paragraphs>322</Paragraphs>
  <Slides>26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Cambria Math</vt:lpstr>
      <vt:lpstr>Times New Roman</vt:lpstr>
      <vt:lpstr>Trebuchet MS</vt:lpstr>
      <vt:lpstr>Wingdings</vt:lpstr>
      <vt:lpstr>1_5.1 - Program design_2</vt:lpstr>
      <vt:lpstr>Parallelized Kendall’s Tau Coefficient Computation via OpenMP</vt:lpstr>
      <vt:lpstr>Outline</vt:lpstr>
      <vt:lpstr>Kendall’s tau coefficient: context</vt:lpstr>
      <vt:lpstr>Computation of Kendall’s tau coefficient</vt:lpstr>
      <vt:lpstr>Computation of Kendall’s tau coefficient</vt:lpstr>
      <vt:lpstr>Different algorithm’s implementations</vt:lpstr>
      <vt:lpstr>Naïve algorithm</vt:lpstr>
      <vt:lpstr>Naïve algorithm</vt:lpstr>
      <vt:lpstr>GSE algorithm</vt:lpstr>
      <vt:lpstr>GSE: Step1</vt:lpstr>
      <vt:lpstr>GSE: Step2</vt:lpstr>
      <vt:lpstr>GSE: Step3</vt:lpstr>
      <vt:lpstr>GSE: Step3</vt:lpstr>
      <vt:lpstr>GSE: Step3</vt:lpstr>
      <vt:lpstr>GSE: Step4</vt:lpstr>
      <vt:lpstr>GSE: Step5</vt:lpstr>
      <vt:lpstr>Parallelization and vectorization with OpenMP</vt:lpstr>
      <vt:lpstr>Performance evaluation</vt:lpstr>
      <vt:lpstr>Performance evaluation</vt:lpstr>
      <vt:lpstr>Naive and Naive_simd multithreading scalability</vt:lpstr>
      <vt:lpstr>Naive speedup</vt:lpstr>
      <vt:lpstr>Naive_simd speedup</vt:lpstr>
      <vt:lpstr>Naive_simd speedup normalization</vt:lpstr>
      <vt:lpstr>GSE multithreading scalability</vt:lpstr>
      <vt:lpstr>GSE speedup</vt:lpstr>
      <vt:lpstr>Other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Kendall’s tau coefficient calculation </dc:title>
  <dc:creator>Emanuele Torelli</dc:creator>
  <cp:lastModifiedBy>Emanuele Torelli</cp:lastModifiedBy>
  <cp:revision>70</cp:revision>
  <dcterms:created xsi:type="dcterms:W3CDTF">2017-05-18T12:02:44Z</dcterms:created>
  <dcterms:modified xsi:type="dcterms:W3CDTF">2017-06-29T15:52:31Z</dcterms:modified>
</cp:coreProperties>
</file>