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eur" initials="A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0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3T18:19:55.458" idx="1">
    <p:pos x="3045" y="1947"/>
    <p:text>Hoe wordt het vermogen berekend?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3T18:20:37.651" idx="2">
    <p:pos x="2047" y="561"/>
    <p:text>Hoe wordt de correlatie berekend?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3T19:50:59.434" idx="3">
    <p:pos x="3448" y="616"/>
    <p:text>Moeten nog besproken worden in volgende slides</p:text>
    <p:extLst>
      <p:ext uri="{C676402C-5697-4E1C-873F-D02D1690AC5C}">
        <p15:threadingInfo xmlns:p15="http://schemas.microsoft.com/office/powerpoint/2012/main" timeZoneBias="-120"/>
      </p:ext>
    </p:extLst>
  </p:cm>
  <p:cm authorId="2" dt="2014-10-23T19:52:23.248" idx="4">
    <p:pos x="3632" y="616"/>
    <p:text>Ook tonen hoe dit kan met Weka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3T19:57:12.861" idx="5">
    <p:pos x="3413" y="628"/>
    <p:text>Nog in meer detail uitleggen</p:text>
    <p:extLst>
      <p:ext uri="{C676402C-5697-4E1C-873F-D02D1690AC5C}">
        <p15:threadingInfo xmlns:p15="http://schemas.microsoft.com/office/powerpoint/2012/main" timeZoneBias="-120"/>
      </p:ext>
    </p:extLst>
  </p:cm>
  <p:cm authorId="2" dt="2014-10-23T19:57:34.332" idx="6">
    <p:pos x="3591" y="628"/>
    <p:text>Ook weer tonen hoe dit kan met Weka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9BF9D61-C44B-4407-BB7C-8E8C1390C080}" type="datetimeFigureOut">
              <a:rPr lang="nl-NL" smtClean="0"/>
              <a:pPr>
                <a:defRPr/>
              </a:pPr>
              <a:t>23-10-2014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509AAD-46E5-48FA-B3CF-058DEBF2A1CC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3516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E94A10F-53EA-47F9-8E34-E4B21CEB052C}" type="datetimeFigureOut">
              <a:rPr lang="nl-NL" smtClean="0"/>
              <a:pPr>
                <a:defRPr/>
              </a:pPr>
              <a:t>23-10-2014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 dirty="0" smtClean="0"/>
              <a:t>Klik om de modelstijlen te bewerken</a:t>
            </a:r>
          </a:p>
          <a:p>
            <a:pPr lvl="1"/>
            <a:r>
              <a:rPr lang="nl-NL" noProof="0" dirty="0" smtClean="0"/>
              <a:t>Tweede niveau</a:t>
            </a:r>
          </a:p>
          <a:p>
            <a:pPr lvl="2"/>
            <a:r>
              <a:rPr lang="nl-NL" noProof="0" dirty="0" smtClean="0"/>
              <a:t>Derde niveau</a:t>
            </a:r>
          </a:p>
          <a:p>
            <a:pPr lvl="3"/>
            <a:r>
              <a:rPr lang="nl-NL" noProof="0" dirty="0" smtClean="0"/>
              <a:t>Vierde niveau</a:t>
            </a:r>
          </a:p>
          <a:p>
            <a:pPr lvl="4"/>
            <a:r>
              <a:rPr lang="nl-NL" noProof="0" dirty="0" smtClean="0"/>
              <a:t>Vijfde niveau</a:t>
            </a:r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8C0002-9941-4A24-87EC-89E6AE46E32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375398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4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5" name="Rechte verbindingslijn 5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echte verbindingslijn 6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8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9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10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11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12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13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14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15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16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17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18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19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chte verbindingslijn 20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echte verbindingslijn 21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ep 22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9" name="Rechte verbindingslijn 40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Rechte verbindingslijn 41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Rechte verbindingslijn 42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Rechte verbindingslijn 43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echte verbindingslijn 44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ep 45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0" name="Rechte verbindingslijn 51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Rechte verbindingslijn 52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Rechte verbindingslijn 53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Rechte verbindingslijn 54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Rechte verbindingslijn 55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Rechte verbindingslijn 46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Rechte verbindingslijn 47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48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Rechte verbindingslijn 49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Rechte verbindingslijn 50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ep 23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3" name="Rechte verbindingslijn 24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echte verbindingslijn 25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Rechte verbindingslijn 26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7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echte verbindingslijn 28"/>
              <p:cNvCxnSpPr/>
              <p:nvPr/>
            </p:nvCxnSpPr>
            <p:spPr bwMode="hidden">
              <a:xfrm>
                <a:off x="5151437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ep 29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Rechte verbindingslijn 35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Rechte verbindingslijn 36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Rechte verbindingslijn 37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Rechte verbindingslijn 38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Rechte verbindingslijn 39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Rechte verbindingslijn 30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echte verbindingslijn 31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32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Rechte verbindingslijn 33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echte verbindingslijn 34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5" name="Rechte verbindingslijn 57"/>
          <p:cNvCxnSpPr/>
          <p:nvPr/>
        </p:nvCxnSpPr>
        <p:spPr>
          <a:xfrm>
            <a:off x="1295400" y="5294313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51494809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4B280-A734-427E-86DB-5FC4A43AD16E}" type="datetime1">
              <a:rPr lang="nl-NL" smtClean="0"/>
              <a:pPr>
                <a:defRPr/>
              </a:pPr>
              <a:t>23-10-2014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618B79-9E22-44E9-BA62-3A5E3310CA2A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0346215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1707D-79EF-43D7-9DA3-972359886B6A}" type="datetime1">
              <a:rPr lang="nl-NL" smtClean="0"/>
              <a:pPr>
                <a:defRPr/>
              </a:pPr>
              <a:t>23-10-2014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A2E60-994C-4838-886F-F8D6C3020EA0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2192574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F736D-B853-42D1-83F7-4B25AF7EEF52}" type="datetime1">
              <a:rPr lang="nl-NL" smtClean="0"/>
              <a:pPr>
                <a:defRPr/>
              </a:pPr>
              <a:t>23-10-2014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ED1F7D-28B1-4BAF-8106-E3D166CEEF40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694254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6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5" name="Rechte verbindingslijn 7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echte verbindingslijn 8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9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10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11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12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13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14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15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16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17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18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19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20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chte verbindingslijn 21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echte verbindingslijn 22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ep 23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9" name="Rechte verbindingslijn 41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Rechte verbindingslijn 42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Rechte verbindingslijn 43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Rechte verbindingslijn 44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echte verbindingslijn 45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ep 46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0" name="Rechte verbindingslijn 52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Rechte verbindingslijn 53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Rechte verbindingslijn 54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Rechte verbindingslijn 55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Rechte verbindingslijn 56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Rechte verbindingslijn 47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Rechte verbindingslijn 48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49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Rechte verbindingslijn 50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Rechte verbindingslijn 51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ep 24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3" name="Rechte verbindingslijn 25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echte verbindingslijn 26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Rechte verbindingslijn 27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8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echte verbindingslijn 29"/>
              <p:cNvCxnSpPr/>
              <p:nvPr/>
            </p:nvCxnSpPr>
            <p:spPr bwMode="hidden">
              <a:xfrm>
                <a:off x="5151437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ep 30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Rechte verbindingslijn 36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Rechte verbindingslijn 37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Rechte verbindingslijn 38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Rechte verbindingslijn 39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Rechte verbindingslijn 40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Rechte verbindingslijn 31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echte verbindingslijn 32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33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Rechte verbindingslijn 34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echte verbindingslijn 35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5" name="Rechte verbindingslijn 57"/>
          <p:cNvCxnSpPr/>
          <p:nvPr/>
        </p:nvCxnSpPr>
        <p:spPr>
          <a:xfrm>
            <a:off x="1295400" y="5294313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617100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FC6BB-7F09-4365-A864-5328E777D5EF}" type="datetime1">
              <a:rPr lang="nl-NL" smtClean="0"/>
              <a:pPr>
                <a:defRPr/>
              </a:pPr>
              <a:t>23-10-2014</a:t>
            </a:fld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7E316-1A02-4F52-ABF9-81EA1B894AFE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06610301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2D441-7D34-422D-997B-0C5BAC066E1D}" type="datetime1">
              <a:rPr lang="nl-NL" smtClean="0"/>
              <a:pPr>
                <a:defRPr/>
              </a:pPr>
              <a:t>23-10-2014</a:t>
            </a:fld>
            <a:endParaRPr 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FD3B39-E419-4835-A91B-A7C5CA7E3049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273344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F4D9A-52DE-41FE-BFE7-6B136FE5B616}" type="datetime1">
              <a:rPr lang="nl-NL" smtClean="0"/>
              <a:pPr>
                <a:defRPr/>
              </a:pPr>
              <a:t>23-10-2014</a:t>
            </a:fld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F778CF-77B2-44E5-B637-82E749F5D790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801992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60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3" name="Rechte verbindingslijn 161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Rechte verbindingslijn 162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Rechte verbindingslijn 163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echte verbindingslijn 164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165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166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167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168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169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170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171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172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173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174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175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176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ep 177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7" name="Rechte verbindingslijn 195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Rechte verbindingslijn 196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Rechte verbindingslijn 197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Rechte verbindingslijn 198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Rechte verbindingslijn 199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Groep 200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8" name="Rechte verbindingslijn 206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Rechte verbindingslijn 207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Rechte verbindingslijn 208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Rechte verbindingslijn 209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Rechte verbindingslijn 210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Rechte verbindingslijn 201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Rechte verbindingslijn 202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Rechte verbindingslijn 203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Rechte verbindingslijn 204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205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ep 178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1" name="Rechte verbindingslijn 179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Rechte verbindingslijn 180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Rechte verbindingslijn 181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echte verbindingslijn 182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Rechte verbindingslijn 183"/>
              <p:cNvCxnSpPr/>
              <p:nvPr/>
            </p:nvCxnSpPr>
            <p:spPr bwMode="hidden">
              <a:xfrm>
                <a:off x="5106987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ep 184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2" name="Rechte verbindingslijn 190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Rechte verbindingslijn 191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Rechte verbindingslijn 192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Rechte verbindingslijn 193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Rechte verbindingslijn 194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Rechte verbindingslijn 185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echte verbindingslijn 186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Rechte verbindingslijn 187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echte verbindingslijn 188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189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Tijdelijke aanduiding voor datum 2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F56F4-70BC-4550-BAB2-B16EABDB1E3B}" type="datetime1">
              <a:rPr lang="nl-NL" smtClean="0"/>
              <a:pPr>
                <a:defRPr/>
              </a:pPr>
              <a:t>23-10-2014</a:t>
            </a:fld>
            <a:endParaRPr lang="nl-NL" dirty="0"/>
          </a:p>
        </p:txBody>
      </p:sp>
      <p:sp>
        <p:nvSpPr>
          <p:cNvPr id="54" name="Tijdelijke aanduiding voor voettekst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55" name="Tijdelijke aanduiding voor dianumm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F635D4-0621-4B70-AAAE-1959AB80D48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1205267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ep 8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6" name="Rechte verbindingslijn 9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10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11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12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13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14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15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16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17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18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19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20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21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chte verbindingslijn 22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echte verbindingslijn 23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echte verbindingslijn 24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ep 25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Rechte verbindingslijn 43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Rechte verbindingslijn 44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Rechte verbindingslijn 45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echte verbindingslijn 46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Rechte verbindingslijn 47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ep 48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Rechte verbindingslijn 54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Rechte verbindingslijn 55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Rechte verbindingslijn 56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Rechte verbindingslijn 57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Rechte verbindingslijn 58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Rechte verbindingslijn 49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50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Rechte verbindingslijn 51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Rechte verbindingslijn 52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Rechte verbindingslijn 53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ep 26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Rechte verbindingslijn 27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Rechte verbindingslijn 28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9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echte verbindingslijn 30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echte verbindingslijn 31"/>
              <p:cNvCxnSpPr/>
              <p:nvPr/>
            </p:nvCxnSpPr>
            <p:spPr bwMode="hidden">
              <a:xfrm>
                <a:off x="5151437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ep 32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Rechte verbindingslijn 38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Rechte verbindingslijn 39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Rechte verbindingslijn 40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Rechte verbindingslijn 41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Rechte verbindingslijn 42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Rechte verbindingslijn 33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34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Rechte verbindingslijn 35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echte verbindingslijn 36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Rechte verbindingslijn 37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Rechthoek 6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dirty="0"/>
          </a:p>
        </p:txBody>
      </p:sp>
      <p:cxnSp>
        <p:nvCxnSpPr>
          <p:cNvPr id="57" name="Rechte verbindingslijn 59"/>
          <p:cNvCxnSpPr/>
          <p:nvPr/>
        </p:nvCxnSpPr>
        <p:spPr>
          <a:xfrm>
            <a:off x="7923213" y="2895600"/>
            <a:ext cx="36591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8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7D2C4-24DC-4768-9F78-8DFDBE534BF8}" type="datetime1">
              <a:rPr lang="nl-NL" smtClean="0"/>
              <a:pPr>
                <a:defRPr/>
              </a:pPr>
              <a:t>23-10-2014</a:t>
            </a:fld>
            <a:endParaRPr lang="nl-NL" dirty="0"/>
          </a:p>
        </p:txBody>
      </p:sp>
      <p:sp>
        <p:nvSpPr>
          <p:cNvPr id="59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0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90872F-1974-4B01-8869-0361B1EF6273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25316021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ep 7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6" name="Rechte verbindingslijn 8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9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10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11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12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13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14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15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16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17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18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19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20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chte verbindingslijn 21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echte verbindingslijn 22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echte verbindingslijn 23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ep 24"/>
            <p:cNvGrpSpPr>
              <a:grpSpLocks/>
            </p:cNvGrpSpPr>
            <p:nvPr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Rechte verbindingslijn 42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Rechte verbindingslijn 43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Rechte verbindingslijn 44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echte verbindingslijn 45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Rechte verbindingslijn 46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ep 47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Rechte verbindingslijn 53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Rechte verbindingslijn 54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Rechte verbindingslijn 55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Rechte verbindingslijn 56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Rechte verbindingslijn 57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Rechte verbindingslijn 48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49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Rechte verbindingslijn 50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Rechte verbindingslijn 51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Rechte verbindingslijn 52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ep 25"/>
            <p:cNvGrpSpPr>
              <a:grpSpLocks/>
            </p:cNvGrpSpPr>
            <p:nvPr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Rechte verbindingslijn 26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Rechte verbindingslijn 27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8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echte verbindingslijn 29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echte verbindingslijn 30"/>
              <p:cNvCxnSpPr/>
              <p:nvPr/>
            </p:nvCxnSpPr>
            <p:spPr bwMode="hidden">
              <a:xfrm>
                <a:off x="5151437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ep 31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Rechte verbindingslijn 37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Rechte verbindingslijn 38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Rechte verbindingslijn 39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Rechte verbindingslijn 40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Rechte verbindingslijn 41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Rechte verbindingslijn 32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33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Rechte verbindingslijn 34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echte verbindingslijn 35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Rechte verbindingslijn 36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Rechthoe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dirty="0"/>
          </a:p>
        </p:txBody>
      </p:sp>
      <p:cxnSp>
        <p:nvCxnSpPr>
          <p:cNvPr id="57" name="Rechte verbindingslijn 58"/>
          <p:cNvCxnSpPr/>
          <p:nvPr/>
        </p:nvCxnSpPr>
        <p:spPr>
          <a:xfrm>
            <a:off x="7923213" y="2895600"/>
            <a:ext cx="36591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2851787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ep 95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97" name="Rechte verbindingslijn 96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Rechte verbindingslijn 97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Rechte verbindingslijn 98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Rechte verbindingslijn 99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Rechte verbindingslijn 100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Rechte verbindingslijn 101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Rechte verbindingslijn 102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Rechte verbindingslijn 103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Rechte verbindingslijn 104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Rechte verbindingslijn 105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Rechte verbindingslijn 106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Rechte verbindingslijn 107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Rechte verbindingslijn 108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Rechte verbindingslijn 109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Rechte verbindingslijn 110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Rechte verbindingslijn 111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9" name="Groep 112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Rechte verbindingslijn 130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Rechte verbindingslijn 131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Rechte verbindingslijn 132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Rechte verbindingslijn 133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Rechte verbindingslijn 134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2" name="Groep 135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Rechte verbindingslijn 141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Rechte verbindingslijn 142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Rechte verbindingslijn 143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Rechte verbindingslijn 144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Rechte verbindingslijn 145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Rechte verbindingslijn 136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Rechte verbindingslijn 137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Rechte verbindingslijn 138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Rechte verbindingslijn 139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Rechte verbindingslijn 140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0" name="Groep 113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Rechte verbindingslijn 114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Rechte verbindingslijn 115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Rechte verbindingslijn 116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Rechte verbindingslijn 117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Rechte verbindingslijn 118"/>
              <p:cNvCxnSpPr/>
              <p:nvPr/>
            </p:nvCxnSpPr>
            <p:spPr bwMode="hidden">
              <a:xfrm>
                <a:off x="5106987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6" name="Groep 119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Rechte verbindingslijn 125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Rechte verbindingslijn 126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Rechte verbindingslijn 127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Rechte verbindingslijn 128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Rechte verbindingslijn 129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Rechte verbindingslijn 120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Rechte verbindingslijn 121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Rechte verbindingslijn 122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Rechte verbindingslijn 123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Rechte verbindingslijn 124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27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295400" y="503238"/>
            <a:ext cx="9601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Klik om het opmaakprofiel te bewerken</a:t>
            </a:r>
          </a:p>
        </p:txBody>
      </p:sp>
      <p:sp>
        <p:nvSpPr>
          <p:cNvPr id="1028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295400" y="1981200"/>
            <a:ext cx="9601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Klik om de opmaakprofielen van de </a:t>
            </a:r>
            <a:r>
              <a:rPr lang="nl-NL" dirty="0" err="1" smtClean="0"/>
              <a:t>modeltekst</a:t>
            </a:r>
            <a:r>
              <a:rPr lang="nl-NL" dirty="0" smtClean="0"/>
              <a:t>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294813" y="6289675"/>
            <a:ext cx="965200" cy="222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837EE3-D56E-4200-B40C-B965BED2FC4A}" type="datetime1">
              <a:rPr lang="nl-NL" smtClean="0"/>
              <a:pPr>
                <a:defRPr/>
              </a:pPr>
              <a:t>23-10-2014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9600" y="6289675"/>
            <a:ext cx="6127750" cy="222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664825" y="6289675"/>
            <a:ext cx="919163" cy="222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959795"/>
                </a:solidFill>
              </a:defRPr>
            </a:lvl1pPr>
          </a:lstStyle>
          <a:p>
            <a:fld id="{1C772DE6-7D70-46FA-9224-D8E6BE331B61}" type="slidenum">
              <a:rPr lang="nl-NL" smtClean="0"/>
              <a:pPr/>
              <a:t>‹nr.›</a:t>
            </a:fld>
            <a:endParaRPr lang="nl-NL" dirty="0"/>
          </a:p>
        </p:txBody>
      </p:sp>
      <p:cxnSp>
        <p:nvCxnSpPr>
          <p:cNvPr id="148" name="Rechte verbindingslijn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4" r:id="rId2"/>
    <p:sldLayoutId id="2147483661" r:id="rId3"/>
    <p:sldLayoutId id="2147483655" r:id="rId4"/>
    <p:sldLayoutId id="2147483656" r:id="rId5"/>
    <p:sldLayoutId id="2147483657" r:id="rId6"/>
    <p:sldLayoutId id="2147483662" r:id="rId7"/>
    <p:sldLayoutId id="2147483663" r:id="rId8"/>
    <p:sldLayoutId id="2147483664" r:id="rId9"/>
    <p:sldLayoutId id="2147483658" r:id="rId10"/>
    <p:sldLayoutId id="2147483659" r:id="rId11"/>
  </p:sldLayoutIdLst>
  <p:transition spd="med">
    <p:fade/>
  </p:transition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8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▪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563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Bewegingen herkennen met een smartphone</a:t>
            </a:r>
            <a:endParaRPr lang="nl-BE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957478"/>
          </a:xfrm>
        </p:spPr>
        <p:txBody>
          <a:bodyPr>
            <a:normAutofit/>
          </a:bodyPr>
          <a:lstStyle/>
          <a:p>
            <a:r>
              <a:rPr lang="nl-BE" dirty="0" smtClean="0"/>
              <a:t>Arne De Brabandere</a:t>
            </a:r>
          </a:p>
          <a:p>
            <a:r>
              <a:rPr lang="nl-BE" dirty="0" smtClean="0"/>
              <a:t>Menno Keustermans</a:t>
            </a:r>
          </a:p>
        </p:txBody>
      </p:sp>
    </p:spTree>
    <p:extLst>
      <p:ext uri="{BB962C8B-B14F-4D97-AF65-F5344CB8AC3E}">
        <p14:creationId xmlns:p14="http://schemas.microsoft.com/office/powerpoint/2010/main" val="12576751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Base-level </a:t>
            </a:r>
            <a:r>
              <a:rPr lang="nl-BE" dirty="0" err="1" smtClean="0"/>
              <a:t>classifiers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Beslissingstabellen</a:t>
            </a:r>
          </a:p>
          <a:p>
            <a:r>
              <a:rPr lang="nl-BE" dirty="0" smtClean="0"/>
              <a:t>Beslissingsbomen</a:t>
            </a:r>
          </a:p>
          <a:p>
            <a:r>
              <a:rPr lang="nl-BE" dirty="0" smtClean="0"/>
              <a:t>K-</a:t>
            </a:r>
            <a:r>
              <a:rPr lang="nl-BE" dirty="0" err="1" smtClean="0"/>
              <a:t>nearest</a:t>
            </a:r>
            <a:r>
              <a:rPr lang="nl-BE" dirty="0" smtClean="0"/>
              <a:t> </a:t>
            </a:r>
            <a:r>
              <a:rPr lang="nl-BE" dirty="0" err="1" smtClean="0"/>
              <a:t>neighbors</a:t>
            </a:r>
            <a:endParaRPr lang="nl-BE" dirty="0" smtClean="0"/>
          </a:p>
          <a:p>
            <a:r>
              <a:rPr lang="nl-BE" dirty="0" smtClean="0"/>
              <a:t>SVM</a:t>
            </a:r>
          </a:p>
          <a:p>
            <a:r>
              <a:rPr lang="nl-BE" dirty="0" err="1" smtClean="0"/>
              <a:t>Naive</a:t>
            </a:r>
            <a:r>
              <a:rPr lang="nl-BE" dirty="0" smtClean="0"/>
              <a:t> </a:t>
            </a:r>
            <a:r>
              <a:rPr lang="nl-BE" dirty="0" err="1" smtClean="0"/>
              <a:t>Bayes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4049641758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Meta-level </a:t>
            </a:r>
            <a:r>
              <a:rPr lang="nl-BE" dirty="0" err="1" smtClean="0"/>
              <a:t>classifiers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1600" dirty="0" smtClean="0"/>
              <a:t>Base-level </a:t>
            </a:r>
            <a:r>
              <a:rPr lang="nl-BE" sz="1600" dirty="0" err="1" smtClean="0"/>
              <a:t>classifiers</a:t>
            </a:r>
            <a:r>
              <a:rPr lang="nl-BE" sz="1600" dirty="0" smtClean="0"/>
              <a:t> combineren</a:t>
            </a:r>
          </a:p>
          <a:p>
            <a:r>
              <a:rPr lang="nl-BE" sz="1600" b="1" dirty="0" err="1" smtClean="0"/>
              <a:t>Voting</a:t>
            </a:r>
            <a:endParaRPr lang="nl-BE" sz="1600" dirty="0"/>
          </a:p>
          <a:p>
            <a:pPr lvl="1"/>
            <a:r>
              <a:rPr lang="nl-BE" sz="1400" dirty="0" smtClean="0"/>
              <a:t>Elke base-level </a:t>
            </a:r>
            <a:r>
              <a:rPr lang="nl-BE" sz="1400" dirty="0" err="1" smtClean="0"/>
              <a:t>classifier</a:t>
            </a:r>
            <a:r>
              <a:rPr lang="nl-BE" sz="1400" dirty="0" smtClean="0"/>
              <a:t> geeft een “stem” voor een activiteit</a:t>
            </a:r>
          </a:p>
          <a:p>
            <a:pPr lvl="1"/>
            <a:r>
              <a:rPr lang="nl-BE" sz="1400" dirty="0" smtClean="0"/>
              <a:t>Voorspelling = activiteit met meeste stemmen</a:t>
            </a:r>
          </a:p>
          <a:p>
            <a:r>
              <a:rPr lang="nl-BE" sz="1600" b="1" dirty="0" err="1" smtClean="0"/>
              <a:t>Stacking</a:t>
            </a:r>
            <a:endParaRPr lang="nl-BE" sz="1600" b="1" dirty="0" smtClean="0"/>
          </a:p>
          <a:p>
            <a:pPr lvl="1"/>
            <a:r>
              <a:rPr lang="nl-BE" sz="1400" dirty="0" smtClean="0"/>
              <a:t>Algoritme om te leren hoe de base-level </a:t>
            </a:r>
            <a:r>
              <a:rPr lang="nl-BE" sz="1400" dirty="0" err="1" smtClean="0"/>
              <a:t>classifiers</a:t>
            </a:r>
            <a:r>
              <a:rPr lang="nl-BE" sz="1400" dirty="0" smtClean="0"/>
              <a:t> te combineren</a:t>
            </a:r>
          </a:p>
          <a:p>
            <a:pPr lvl="1"/>
            <a:r>
              <a:rPr lang="nl-BE" sz="1400" dirty="0" smtClean="0"/>
              <a:t>Vervolgens met de afgeleide meta-</a:t>
            </a:r>
            <a:r>
              <a:rPr lang="nl-BE" sz="1400" dirty="0" err="1" smtClean="0"/>
              <a:t>classifier</a:t>
            </a:r>
            <a:r>
              <a:rPr lang="nl-BE" sz="1400" dirty="0" smtClean="0"/>
              <a:t> de activiteit achterhalen</a:t>
            </a:r>
          </a:p>
          <a:p>
            <a:r>
              <a:rPr lang="nl-BE" sz="1600" b="1" dirty="0" err="1" smtClean="0"/>
              <a:t>Cascading</a:t>
            </a:r>
            <a:endParaRPr lang="nl-BE" sz="1600" b="1" dirty="0" smtClean="0"/>
          </a:p>
          <a:p>
            <a:pPr lvl="1"/>
            <a:r>
              <a:rPr lang="nl-BE" sz="1400" dirty="0" smtClean="0"/>
              <a:t>Iteratief </a:t>
            </a:r>
            <a:r>
              <a:rPr lang="nl-BE" sz="1400" dirty="0" err="1" smtClean="0"/>
              <a:t>classifiers</a:t>
            </a:r>
            <a:r>
              <a:rPr lang="nl-BE" sz="1400" dirty="0" smtClean="0"/>
              <a:t> combineren</a:t>
            </a:r>
          </a:p>
          <a:p>
            <a:pPr lvl="1"/>
            <a:r>
              <a:rPr lang="nl-BE" sz="1400" dirty="0" smtClean="0"/>
              <a:t>Maar vorige zijn beter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46314640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Features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Parameters nodig voor Machine Learning technieken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833197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Gemiddelde en standaardafwijking van…</a:t>
            </a:r>
            <a:endParaRPr lang="nl-BE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Versnelling</a:t>
            </a:r>
          </a:p>
          <a:p>
            <a:pPr lvl="1"/>
            <a:r>
              <a:rPr lang="nl-BE" dirty="0" err="1" smtClean="0"/>
              <a:t>z</a:t>
            </a:r>
            <a:r>
              <a:rPr lang="nl-BE" dirty="0" smtClean="0"/>
              <a:t>-richting</a:t>
            </a:r>
          </a:p>
          <a:p>
            <a:pPr lvl="1"/>
            <a:r>
              <a:rPr lang="nl-BE" dirty="0" err="1" smtClean="0"/>
              <a:t>xy</a:t>
            </a:r>
            <a:r>
              <a:rPr lang="nl-BE" dirty="0" smtClean="0"/>
              <a:t>-vlak</a:t>
            </a:r>
          </a:p>
          <a:p>
            <a:r>
              <a:rPr lang="nl-BE" dirty="0" smtClean="0"/>
              <a:t>Vermogen van de versnelling</a:t>
            </a:r>
          </a:p>
          <a:p>
            <a:pPr lvl="1"/>
            <a:r>
              <a:rPr lang="nl-BE" dirty="0" err="1" smtClean="0"/>
              <a:t>xy</a:t>
            </a:r>
            <a:r>
              <a:rPr lang="nl-BE" dirty="0" smtClean="0"/>
              <a:t>-vlak</a:t>
            </a:r>
          </a:p>
          <a:p>
            <a:pPr lvl="1"/>
            <a:r>
              <a:rPr lang="nl-BE" dirty="0" smtClean="0"/>
              <a:t>Totale vermogen</a:t>
            </a:r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517" y="4020148"/>
            <a:ext cx="4235839" cy="2075467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517" y="1676785"/>
            <a:ext cx="4235838" cy="210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479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Correlatie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Tussen de versnelling in de </a:t>
            </a:r>
            <a:r>
              <a:rPr lang="nl-BE" dirty="0" err="1" smtClean="0"/>
              <a:t>z</a:t>
            </a:r>
            <a:r>
              <a:rPr lang="nl-BE" dirty="0" smtClean="0"/>
              <a:t>-richting in het </a:t>
            </a:r>
            <a:r>
              <a:rPr lang="nl-BE" dirty="0" err="1" smtClean="0"/>
              <a:t>xy</a:t>
            </a:r>
            <a:r>
              <a:rPr lang="nl-BE" dirty="0" smtClean="0"/>
              <a:t>-vlak</a:t>
            </a:r>
          </a:p>
          <a:p>
            <a:r>
              <a:rPr lang="nl-BE" dirty="0" smtClean="0"/>
              <a:t>Tussen het vermogen van de versnelling in de </a:t>
            </a:r>
            <a:r>
              <a:rPr lang="nl-BE" dirty="0" err="1" smtClean="0"/>
              <a:t>z</a:t>
            </a:r>
            <a:r>
              <a:rPr lang="nl-BE" dirty="0" smtClean="0"/>
              <a:t>-richting en het </a:t>
            </a:r>
            <a:r>
              <a:rPr lang="nl-BE" dirty="0" err="1" smtClean="0"/>
              <a:t>xy</a:t>
            </a:r>
            <a:r>
              <a:rPr lang="nl-BE" dirty="0" smtClean="0"/>
              <a:t>-vlak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516670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Kurtosis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Maat voor “</a:t>
            </a:r>
            <a:r>
              <a:rPr lang="nl-BE" dirty="0" err="1" smtClean="0"/>
              <a:t>piekvormigheid</a:t>
            </a:r>
            <a:r>
              <a:rPr lang="nl-BE" dirty="0" smtClean="0"/>
              <a:t>” van een signaal</a:t>
            </a:r>
            <a:endParaRPr lang="nl-BE" dirty="0"/>
          </a:p>
        </p:txBody>
      </p:sp>
      <p:pic>
        <p:nvPicPr>
          <p:cNvPr id="8" name="Picture 2" descr="http://www.unt.edu/rss/class/Jon/ISSS_SC/Module003/isss_m3_describingdata/Kurtosis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1" t="3570" r="1884" b="4609"/>
          <a:stretch/>
        </p:blipFill>
        <p:spPr bwMode="auto">
          <a:xfrm>
            <a:off x="1447629" y="2751062"/>
            <a:ext cx="4530056" cy="164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015" y="2314240"/>
            <a:ext cx="4453585" cy="2209415"/>
          </a:xfrm>
          <a:prstGeom prst="rect">
            <a:avLst/>
          </a:prstGeom>
        </p:spPr>
      </p:pic>
      <p:sp>
        <p:nvSpPr>
          <p:cNvPr id="10" name="Tekstvak 9"/>
          <p:cNvSpPr txBox="1"/>
          <p:nvPr/>
        </p:nvSpPr>
        <p:spPr>
          <a:xfrm>
            <a:off x="7794093" y="4523655"/>
            <a:ext cx="260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/>
              <a:t>Kurtosis</a:t>
            </a:r>
            <a:r>
              <a:rPr lang="nl-BE" dirty="0"/>
              <a:t> = </a:t>
            </a:r>
            <a:r>
              <a:rPr lang="nl-BE" dirty="0" smtClean="0"/>
              <a:t>0,436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853944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Zero crossing </a:t>
            </a:r>
            <a:r>
              <a:rPr lang="nl-BE" dirty="0" err="1" smtClean="0"/>
              <a:t>rate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Aantal keer dat een signaal van teken verandert per tijdseenheid</a:t>
            </a:r>
          </a:p>
        </p:txBody>
      </p:sp>
      <p:grpSp>
        <p:nvGrpSpPr>
          <p:cNvPr id="4" name="Groep 3"/>
          <p:cNvGrpSpPr/>
          <p:nvPr/>
        </p:nvGrpSpPr>
        <p:grpSpPr>
          <a:xfrm>
            <a:off x="3054257" y="2537011"/>
            <a:ext cx="5857242" cy="2905767"/>
            <a:chOff x="2475249" y="3267678"/>
            <a:chExt cx="4453585" cy="2209415"/>
          </a:xfrm>
        </p:grpSpPr>
        <p:pic>
          <p:nvPicPr>
            <p:cNvPr id="5" name="Afbeelding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75249" y="3267678"/>
              <a:ext cx="4453585" cy="2209415"/>
            </a:xfrm>
            <a:prstGeom prst="rect">
              <a:avLst/>
            </a:prstGeom>
          </p:spPr>
        </p:pic>
        <p:sp>
          <p:nvSpPr>
            <p:cNvPr id="6" name="Ovaal 5"/>
            <p:cNvSpPr/>
            <p:nvPr/>
          </p:nvSpPr>
          <p:spPr>
            <a:xfrm>
              <a:off x="3057526" y="4243388"/>
              <a:ext cx="45719" cy="4571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Ovaal 6"/>
            <p:cNvSpPr/>
            <p:nvPr/>
          </p:nvSpPr>
          <p:spPr>
            <a:xfrm>
              <a:off x="3228976" y="4243388"/>
              <a:ext cx="45719" cy="4571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al 7"/>
            <p:cNvSpPr/>
            <p:nvPr/>
          </p:nvSpPr>
          <p:spPr>
            <a:xfrm>
              <a:off x="3390902" y="4243387"/>
              <a:ext cx="45719" cy="4571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Ovaal 8"/>
            <p:cNvSpPr/>
            <p:nvPr/>
          </p:nvSpPr>
          <p:spPr>
            <a:xfrm>
              <a:off x="3543304" y="4243386"/>
              <a:ext cx="45719" cy="4571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Ovaal 9"/>
            <p:cNvSpPr/>
            <p:nvPr/>
          </p:nvSpPr>
          <p:spPr>
            <a:xfrm>
              <a:off x="3593786" y="4243386"/>
              <a:ext cx="45719" cy="4571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Ovaal 10"/>
            <p:cNvSpPr/>
            <p:nvPr/>
          </p:nvSpPr>
          <p:spPr>
            <a:xfrm>
              <a:off x="3834772" y="4238619"/>
              <a:ext cx="45719" cy="4571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Ovaal 11"/>
            <p:cNvSpPr/>
            <p:nvPr/>
          </p:nvSpPr>
          <p:spPr>
            <a:xfrm>
              <a:off x="4006222" y="4240209"/>
              <a:ext cx="45719" cy="4571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Ovaal 12"/>
            <p:cNvSpPr/>
            <p:nvPr/>
          </p:nvSpPr>
          <p:spPr>
            <a:xfrm>
              <a:off x="6068549" y="4238615"/>
              <a:ext cx="45719" cy="4571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Ovaal 13"/>
            <p:cNvSpPr/>
            <p:nvPr/>
          </p:nvSpPr>
          <p:spPr>
            <a:xfrm>
              <a:off x="4131956" y="4238619"/>
              <a:ext cx="45719" cy="4571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Ovaal 14"/>
            <p:cNvSpPr/>
            <p:nvPr/>
          </p:nvSpPr>
          <p:spPr>
            <a:xfrm>
              <a:off x="4257687" y="4242621"/>
              <a:ext cx="45719" cy="4571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" name="Ovaal 15"/>
            <p:cNvSpPr/>
            <p:nvPr/>
          </p:nvSpPr>
          <p:spPr>
            <a:xfrm>
              <a:off x="4351081" y="4238615"/>
              <a:ext cx="45719" cy="4571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al 16"/>
            <p:cNvSpPr/>
            <p:nvPr/>
          </p:nvSpPr>
          <p:spPr>
            <a:xfrm>
              <a:off x="4504676" y="4242621"/>
              <a:ext cx="45719" cy="4571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Ovaal 17"/>
            <p:cNvSpPr/>
            <p:nvPr/>
          </p:nvSpPr>
          <p:spPr>
            <a:xfrm>
              <a:off x="4694224" y="4238619"/>
              <a:ext cx="45719" cy="4571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Ovaal 18"/>
            <p:cNvSpPr/>
            <p:nvPr/>
          </p:nvSpPr>
          <p:spPr>
            <a:xfrm>
              <a:off x="4859206" y="4238619"/>
              <a:ext cx="45719" cy="4571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Ovaal 19"/>
            <p:cNvSpPr/>
            <p:nvPr/>
          </p:nvSpPr>
          <p:spPr>
            <a:xfrm>
              <a:off x="4995218" y="4238619"/>
              <a:ext cx="45719" cy="4571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Ovaal 20"/>
            <p:cNvSpPr/>
            <p:nvPr/>
          </p:nvSpPr>
          <p:spPr>
            <a:xfrm>
              <a:off x="5124050" y="4240902"/>
              <a:ext cx="45719" cy="4571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Ovaal 21"/>
            <p:cNvSpPr/>
            <p:nvPr/>
          </p:nvSpPr>
          <p:spPr>
            <a:xfrm>
              <a:off x="5198345" y="4238618"/>
              <a:ext cx="45719" cy="4571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3" name="Ovaal 22"/>
            <p:cNvSpPr/>
            <p:nvPr/>
          </p:nvSpPr>
          <p:spPr>
            <a:xfrm>
              <a:off x="5551527" y="4238618"/>
              <a:ext cx="45719" cy="4571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Ovaal 23"/>
            <p:cNvSpPr/>
            <p:nvPr/>
          </p:nvSpPr>
          <p:spPr>
            <a:xfrm>
              <a:off x="5358125" y="4238618"/>
              <a:ext cx="45719" cy="4571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Ovaal 24"/>
            <p:cNvSpPr/>
            <p:nvPr/>
          </p:nvSpPr>
          <p:spPr>
            <a:xfrm>
              <a:off x="5725327" y="4238617"/>
              <a:ext cx="45719" cy="4571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Ovaal 25"/>
            <p:cNvSpPr/>
            <p:nvPr/>
          </p:nvSpPr>
          <p:spPr>
            <a:xfrm>
              <a:off x="5849856" y="4238617"/>
              <a:ext cx="45719" cy="4571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Ovaal 26"/>
            <p:cNvSpPr/>
            <p:nvPr/>
          </p:nvSpPr>
          <p:spPr>
            <a:xfrm>
              <a:off x="5979694" y="4238616"/>
              <a:ext cx="45719" cy="4571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Ovaal 27"/>
            <p:cNvSpPr/>
            <p:nvPr/>
          </p:nvSpPr>
          <p:spPr>
            <a:xfrm>
              <a:off x="6218970" y="4238615"/>
              <a:ext cx="45719" cy="4571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Ovaal 28"/>
            <p:cNvSpPr/>
            <p:nvPr/>
          </p:nvSpPr>
          <p:spPr>
            <a:xfrm>
              <a:off x="6407171" y="4238615"/>
              <a:ext cx="45719" cy="4571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Ovaal 29"/>
            <p:cNvSpPr/>
            <p:nvPr/>
          </p:nvSpPr>
          <p:spPr>
            <a:xfrm>
              <a:off x="6576176" y="4238615"/>
              <a:ext cx="45719" cy="4571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7587841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Pieken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Gemiddelde en standaardafwijking van</a:t>
            </a:r>
          </a:p>
          <a:p>
            <a:pPr lvl="1"/>
            <a:r>
              <a:rPr lang="nl-BE" dirty="0" smtClean="0"/>
              <a:t>Hoogte van de pieken</a:t>
            </a:r>
          </a:p>
          <a:p>
            <a:pPr lvl="1"/>
            <a:r>
              <a:rPr lang="nl-BE" dirty="0" smtClean="0"/>
              <a:t>Afstand tussen pieken</a:t>
            </a:r>
          </a:p>
          <a:p>
            <a:r>
              <a:rPr lang="nl-BE" dirty="0" smtClean="0"/>
              <a:t>Berekend voor de versnelling</a:t>
            </a:r>
            <a:br>
              <a:rPr lang="nl-BE" dirty="0" smtClean="0"/>
            </a:br>
            <a:r>
              <a:rPr lang="nl-BE" dirty="0" smtClean="0"/>
              <a:t>in de </a:t>
            </a:r>
            <a:r>
              <a:rPr lang="nl-BE" dirty="0" err="1" smtClean="0"/>
              <a:t>z</a:t>
            </a:r>
            <a:r>
              <a:rPr lang="nl-BE" dirty="0" smtClean="0"/>
              <a:t>-richting</a:t>
            </a:r>
            <a:endParaRPr lang="nl-BE" dirty="0"/>
          </a:p>
        </p:txBody>
      </p:sp>
      <p:grpSp>
        <p:nvGrpSpPr>
          <p:cNvPr id="4" name="Groep 3"/>
          <p:cNvGrpSpPr/>
          <p:nvPr/>
        </p:nvGrpSpPr>
        <p:grpSpPr>
          <a:xfrm>
            <a:off x="5369501" y="2523959"/>
            <a:ext cx="5429925" cy="2724482"/>
            <a:chOff x="2572067" y="3536618"/>
            <a:chExt cx="4453585" cy="2209415"/>
          </a:xfrm>
        </p:grpSpPr>
        <p:pic>
          <p:nvPicPr>
            <p:cNvPr id="5" name="Afbeelding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2067" y="3536618"/>
              <a:ext cx="4453585" cy="2209415"/>
            </a:xfrm>
            <a:prstGeom prst="rect">
              <a:avLst/>
            </a:prstGeom>
          </p:spPr>
        </p:pic>
        <p:sp>
          <p:nvSpPr>
            <p:cNvPr id="6" name="Ovaal 5"/>
            <p:cNvSpPr/>
            <p:nvPr/>
          </p:nvSpPr>
          <p:spPr>
            <a:xfrm>
              <a:off x="4152131" y="4070195"/>
              <a:ext cx="60128" cy="6012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Ovaal 6"/>
            <p:cNvSpPr/>
            <p:nvPr/>
          </p:nvSpPr>
          <p:spPr>
            <a:xfrm>
              <a:off x="3851755" y="3988296"/>
              <a:ext cx="60128" cy="6012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Rechte verbindingslijn met pijl 7"/>
            <p:cNvCxnSpPr/>
            <p:nvPr/>
          </p:nvCxnSpPr>
          <p:spPr>
            <a:xfrm flipH="1" flipV="1">
              <a:off x="3880616" y="3829784"/>
              <a:ext cx="290290" cy="2317"/>
            </a:xfrm>
            <a:prstGeom prst="straightConnector1">
              <a:avLst/>
            </a:prstGeom>
            <a:ln>
              <a:solidFill>
                <a:schemeClr val="accent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8"/>
            <p:cNvCxnSpPr/>
            <p:nvPr/>
          </p:nvCxnSpPr>
          <p:spPr>
            <a:xfrm flipH="1">
              <a:off x="4182196" y="3843393"/>
              <a:ext cx="2" cy="226801"/>
            </a:xfrm>
            <a:prstGeom prst="line">
              <a:avLst/>
            </a:prstGeom>
            <a:ln>
              <a:solidFill>
                <a:schemeClr val="accent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9"/>
            <p:cNvCxnSpPr/>
            <p:nvPr/>
          </p:nvCxnSpPr>
          <p:spPr>
            <a:xfrm>
              <a:off x="3878485" y="3851074"/>
              <a:ext cx="0" cy="122772"/>
            </a:xfrm>
            <a:prstGeom prst="line">
              <a:avLst/>
            </a:prstGeom>
            <a:ln>
              <a:solidFill>
                <a:schemeClr val="accent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06406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Fourier-transformatie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“</a:t>
            </a:r>
            <a:r>
              <a:rPr lang="nl-BE" dirty="0" err="1" smtClean="0"/>
              <a:t>Fast</a:t>
            </a:r>
            <a:r>
              <a:rPr lang="nl-BE" dirty="0" smtClean="0"/>
              <a:t> </a:t>
            </a:r>
            <a:r>
              <a:rPr lang="nl-BE" dirty="0" err="1" smtClean="0"/>
              <a:t>Fourier</a:t>
            </a:r>
            <a:r>
              <a:rPr lang="nl-BE" dirty="0"/>
              <a:t> </a:t>
            </a:r>
            <a:r>
              <a:rPr lang="nl-BE" dirty="0" err="1" smtClean="0"/>
              <a:t>Transform</a:t>
            </a:r>
            <a:r>
              <a:rPr lang="nl-BE" dirty="0" smtClean="0"/>
              <a:t>” (FFT)</a:t>
            </a:r>
          </a:p>
          <a:p>
            <a:r>
              <a:rPr lang="nl-BE" dirty="0" smtClean="0"/>
              <a:t>Berekend voor:</a:t>
            </a:r>
          </a:p>
          <a:p>
            <a:pPr lvl="1"/>
            <a:r>
              <a:rPr lang="nl-BE" dirty="0" smtClean="0"/>
              <a:t>Versnelling in de </a:t>
            </a:r>
            <a:r>
              <a:rPr lang="nl-BE" dirty="0" err="1" smtClean="0"/>
              <a:t>z</a:t>
            </a:r>
            <a:r>
              <a:rPr lang="nl-BE" dirty="0" smtClean="0"/>
              <a:t>-richting</a:t>
            </a:r>
          </a:p>
          <a:p>
            <a:pPr lvl="1"/>
            <a:r>
              <a:rPr lang="nl-BE" dirty="0" smtClean="0"/>
              <a:t>Vermogen van de versnelling in het </a:t>
            </a:r>
            <a:r>
              <a:rPr lang="nl-BE" dirty="0" err="1" smtClean="0"/>
              <a:t>xy</a:t>
            </a:r>
            <a:r>
              <a:rPr lang="nl-BE" dirty="0" smtClean="0"/>
              <a:t>-vlak</a:t>
            </a:r>
          </a:p>
          <a:p>
            <a:pPr lvl="1"/>
            <a:r>
              <a:rPr lang="nl-BE" dirty="0" smtClean="0"/>
              <a:t>Totale versnelling</a:t>
            </a:r>
            <a:endParaRPr lang="nl-BE" dirty="0"/>
          </a:p>
        </p:txBody>
      </p:sp>
      <p:grpSp>
        <p:nvGrpSpPr>
          <p:cNvPr id="4" name="Groep 3"/>
          <p:cNvGrpSpPr/>
          <p:nvPr/>
        </p:nvGrpSpPr>
        <p:grpSpPr>
          <a:xfrm>
            <a:off x="1535174" y="4073677"/>
            <a:ext cx="8896972" cy="2052485"/>
            <a:chOff x="677334" y="3756645"/>
            <a:chExt cx="8896972" cy="2052485"/>
          </a:xfrm>
        </p:grpSpPr>
        <p:pic>
          <p:nvPicPr>
            <p:cNvPr id="5" name="Afbeelding 4"/>
            <p:cNvPicPr>
              <a:picLocks noChangeAspect="1"/>
            </p:cNvPicPr>
            <p:nvPr/>
          </p:nvPicPr>
          <p:blipFill rotWithShape="1">
            <a:blip r:embed="rId2"/>
            <a:srcRect r="444"/>
            <a:stretch/>
          </p:blipFill>
          <p:spPr>
            <a:xfrm>
              <a:off x="5469522" y="3756645"/>
              <a:ext cx="4104784" cy="2052485"/>
            </a:xfrm>
            <a:prstGeom prst="rect">
              <a:avLst/>
            </a:prstGeom>
          </p:spPr>
        </p:pic>
        <p:pic>
          <p:nvPicPr>
            <p:cNvPr id="6" name="Afbeelding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334" y="3756645"/>
              <a:ext cx="3983043" cy="1975980"/>
            </a:xfrm>
            <a:prstGeom prst="rect">
              <a:avLst/>
            </a:prstGeom>
          </p:spPr>
        </p:pic>
        <p:cxnSp>
          <p:nvCxnSpPr>
            <p:cNvPr id="7" name="Rechte verbindingslijn met pijl 6"/>
            <p:cNvCxnSpPr/>
            <p:nvPr/>
          </p:nvCxnSpPr>
          <p:spPr>
            <a:xfrm>
              <a:off x="4897051" y="4647304"/>
              <a:ext cx="408790" cy="0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5525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Classifiers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Bestaande machine </a:t>
            </a:r>
            <a:r>
              <a:rPr lang="nl-BE" dirty="0" err="1" smtClean="0"/>
              <a:t>learning</a:t>
            </a:r>
            <a:r>
              <a:rPr lang="nl-BE" dirty="0" smtClean="0"/>
              <a:t> technieken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4120767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Ppt0000021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iamondGrid">
    <a:dk1>
      <a:srgbClr val="2D2E2D"/>
    </a:dk1>
    <a:lt1>
      <a:sysClr val="window" lastClr="FFFFFF"/>
    </a:lt1>
    <a:dk2>
      <a:srgbClr val="000000"/>
    </a:dk2>
    <a:lt2>
      <a:srgbClr val="EAEAEA"/>
    </a:lt2>
    <a:accent1>
      <a:srgbClr val="D15A3E"/>
    </a:accent1>
    <a:accent2>
      <a:srgbClr val="B2B2B2"/>
    </a:accent2>
    <a:accent3>
      <a:srgbClr val="4F91A1"/>
    </a:accent3>
    <a:accent4>
      <a:srgbClr val="F0BA34"/>
    </a:accent4>
    <a:accent5>
      <a:srgbClr val="AEB733"/>
    </a:accent5>
    <a:accent6>
      <a:srgbClr val="926397"/>
    </a:accent6>
    <a:hlink>
      <a:srgbClr val="4F91A1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E7D1BE-6B80-4F23-84CC-448CFC687A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Diamantraster-presentatie (breedbeeld)</Template>
  <TotalTime>0</TotalTime>
  <Words>184</Words>
  <Application>Microsoft Office PowerPoint</Application>
  <PresentationFormat>Breedbeeld</PresentationFormat>
  <Paragraphs>50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3" baseType="lpstr">
      <vt:lpstr>Arial</vt:lpstr>
      <vt:lpstr>Ppt0000021</vt:lpstr>
      <vt:lpstr>Bewegingen herkennen met een smartphone</vt:lpstr>
      <vt:lpstr>Features</vt:lpstr>
      <vt:lpstr>Gemiddelde en standaardafwijking van…</vt:lpstr>
      <vt:lpstr>Correlatie</vt:lpstr>
      <vt:lpstr>Kurtosis</vt:lpstr>
      <vt:lpstr>Zero crossing rate</vt:lpstr>
      <vt:lpstr>Pieken</vt:lpstr>
      <vt:lpstr>Fourier-transformatie</vt:lpstr>
      <vt:lpstr>Classifiers</vt:lpstr>
      <vt:lpstr>Base-level classifiers</vt:lpstr>
      <vt:lpstr>Meta-level classifiers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2014-10-23T16:06:06Z</dcterms:created>
  <dcterms:modified xsi:type="dcterms:W3CDTF">2014-10-23T18:02:19Z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