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Now Bold" charset="1" panose="00000800000000000000"/>
      <p:regular r:id="rId22"/>
    </p:embeddedFont>
    <p:embeddedFont>
      <p:font typeface="DM Sans Italics" charset="1" panose="00000000000000000000"/>
      <p:regular r:id="rId23"/>
    </p:embeddedFont>
    <p:embeddedFont>
      <p:font typeface="DM Sans" charset="1" panose="00000000000000000000"/>
      <p:regular r:id="rId24"/>
    </p:embeddedFont>
    <p:embeddedFont>
      <p:font typeface="DM Sans Bold"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3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4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jpeg" Type="http://schemas.openxmlformats.org/officeDocument/2006/relationships/image"/><Relationship Id="rId3" Target="../media/image4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svg" Type="http://schemas.openxmlformats.org/officeDocument/2006/relationships/image"/><Relationship Id="rId7" Target="../media/image6.svg" Type="http://schemas.openxmlformats.org/officeDocument/2006/relationships/image"/><Relationship Id="rId8" Target="../media/image7.sv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5.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8567004"/>
            <a:ext cx="2479577" cy="1783490"/>
            <a:chOff x="0" y="0"/>
            <a:chExt cx="2479573" cy="1783499"/>
          </a:xfrm>
        </p:grpSpPr>
        <p:sp>
          <p:nvSpPr>
            <p:cNvPr name="Freeform 3" id="3"/>
            <p:cNvSpPr/>
            <p:nvPr/>
          </p:nvSpPr>
          <p:spPr>
            <a:xfrm flipH="false" flipV="false" rot="0">
              <a:off x="356616" y="651637"/>
              <a:ext cx="294259" cy="294259"/>
            </a:xfrm>
            <a:custGeom>
              <a:avLst/>
              <a:gdLst/>
              <a:ahLst/>
              <a:cxnLst/>
              <a:rect r="r" b="b" t="t" l="l"/>
              <a:pathLst>
                <a:path h="294259" w="294259">
                  <a:moveTo>
                    <a:pt x="0" y="147066"/>
                  </a:moveTo>
                  <a:lnTo>
                    <a:pt x="147193" y="0"/>
                  </a:lnTo>
                  <a:lnTo>
                    <a:pt x="294259" y="147066"/>
                  </a:lnTo>
                  <a:lnTo>
                    <a:pt x="147193" y="294259"/>
                  </a:lnTo>
                  <a:close/>
                </a:path>
              </a:pathLst>
            </a:custGeom>
            <a:solidFill>
              <a:srgbClr val="145DA0"/>
            </a:solidFill>
          </p:spPr>
        </p:sp>
        <p:sp>
          <p:nvSpPr>
            <p:cNvPr name="Freeform 4" id="4"/>
            <p:cNvSpPr/>
            <p:nvPr/>
          </p:nvSpPr>
          <p:spPr>
            <a:xfrm flipH="false" flipV="false" rot="0">
              <a:off x="945007" y="63500"/>
              <a:ext cx="294132" cy="294259"/>
            </a:xfrm>
            <a:custGeom>
              <a:avLst/>
              <a:gdLst/>
              <a:ahLst/>
              <a:cxnLst/>
              <a:rect r="r" b="b" t="t" l="l"/>
              <a:pathLst>
                <a:path h="294259" w="294132">
                  <a:moveTo>
                    <a:pt x="0" y="147193"/>
                  </a:moveTo>
                  <a:lnTo>
                    <a:pt x="147066" y="0"/>
                  </a:lnTo>
                  <a:lnTo>
                    <a:pt x="294132" y="147193"/>
                  </a:lnTo>
                  <a:lnTo>
                    <a:pt x="147066" y="294259"/>
                  </a:lnTo>
                  <a:close/>
                </a:path>
              </a:pathLst>
            </a:custGeom>
            <a:solidFill>
              <a:srgbClr val="145DA0"/>
            </a:solidFill>
          </p:spPr>
        </p:sp>
        <p:sp>
          <p:nvSpPr>
            <p:cNvPr name="Freeform 5" id="5"/>
            <p:cNvSpPr/>
            <p:nvPr/>
          </p:nvSpPr>
          <p:spPr>
            <a:xfrm flipH="false" flipV="false" rot="0">
              <a:off x="945007" y="1240155"/>
              <a:ext cx="294132" cy="294132"/>
            </a:xfrm>
            <a:custGeom>
              <a:avLst/>
              <a:gdLst/>
              <a:ahLst/>
              <a:cxnLst/>
              <a:rect r="r" b="b" t="t" l="l"/>
              <a:pathLst>
                <a:path h="294132" w="294132">
                  <a:moveTo>
                    <a:pt x="0" y="147066"/>
                  </a:moveTo>
                  <a:lnTo>
                    <a:pt x="147066" y="0"/>
                  </a:lnTo>
                  <a:lnTo>
                    <a:pt x="294132" y="147066"/>
                  </a:lnTo>
                  <a:lnTo>
                    <a:pt x="147066" y="294132"/>
                  </a:lnTo>
                  <a:close/>
                </a:path>
              </a:pathLst>
            </a:custGeom>
            <a:solidFill>
              <a:srgbClr val="145DA0"/>
            </a:solidFill>
          </p:spPr>
        </p:sp>
        <p:sp>
          <p:nvSpPr>
            <p:cNvPr name="Freeform 6" id="6"/>
            <p:cNvSpPr/>
            <p:nvPr/>
          </p:nvSpPr>
          <p:spPr>
            <a:xfrm flipH="false" flipV="false" rot="0">
              <a:off x="1533398" y="651764"/>
              <a:ext cx="294259" cy="294132"/>
            </a:xfrm>
            <a:custGeom>
              <a:avLst/>
              <a:gdLst/>
              <a:ahLst/>
              <a:cxnLst/>
              <a:rect r="r" b="b" t="t" l="l"/>
              <a:pathLst>
                <a:path h="294132" w="294259">
                  <a:moveTo>
                    <a:pt x="0" y="147066"/>
                  </a:moveTo>
                  <a:lnTo>
                    <a:pt x="147066" y="0"/>
                  </a:lnTo>
                  <a:lnTo>
                    <a:pt x="294259" y="147066"/>
                  </a:lnTo>
                  <a:lnTo>
                    <a:pt x="147066" y="294132"/>
                  </a:lnTo>
                  <a:close/>
                </a:path>
              </a:pathLst>
            </a:custGeom>
            <a:solidFill>
              <a:srgbClr val="145DA0"/>
            </a:solidFill>
          </p:spPr>
        </p:sp>
        <p:sp>
          <p:nvSpPr>
            <p:cNvPr name="Freeform 7" id="7"/>
            <p:cNvSpPr/>
            <p:nvPr/>
          </p:nvSpPr>
          <p:spPr>
            <a:xfrm flipH="false" flipV="false" rot="0">
              <a:off x="2121789" y="63627"/>
              <a:ext cx="294132" cy="294132"/>
            </a:xfrm>
            <a:custGeom>
              <a:avLst/>
              <a:gdLst/>
              <a:ahLst/>
              <a:cxnLst/>
              <a:rect r="r" b="b" t="t" l="l"/>
              <a:pathLst>
                <a:path h="294132" w="294132">
                  <a:moveTo>
                    <a:pt x="0" y="147066"/>
                  </a:moveTo>
                  <a:lnTo>
                    <a:pt x="147066" y="0"/>
                  </a:lnTo>
                  <a:lnTo>
                    <a:pt x="294132" y="147066"/>
                  </a:lnTo>
                  <a:lnTo>
                    <a:pt x="147066" y="294132"/>
                  </a:lnTo>
                  <a:close/>
                </a:path>
              </a:pathLst>
            </a:custGeom>
            <a:solidFill>
              <a:srgbClr val="145DA0"/>
            </a:solidFill>
          </p:spPr>
        </p:sp>
        <p:sp>
          <p:nvSpPr>
            <p:cNvPr name="Freeform 8" id="8"/>
            <p:cNvSpPr/>
            <p:nvPr/>
          </p:nvSpPr>
          <p:spPr>
            <a:xfrm flipH="false" flipV="false" rot="0">
              <a:off x="2121789" y="1240155"/>
              <a:ext cx="294132" cy="294132"/>
            </a:xfrm>
            <a:custGeom>
              <a:avLst/>
              <a:gdLst/>
              <a:ahLst/>
              <a:cxnLst/>
              <a:rect r="r" b="b" t="t" l="l"/>
              <a:pathLst>
                <a:path h="294132" w="294132">
                  <a:moveTo>
                    <a:pt x="0" y="147066"/>
                  </a:moveTo>
                  <a:lnTo>
                    <a:pt x="147066" y="0"/>
                  </a:lnTo>
                  <a:lnTo>
                    <a:pt x="294132" y="147066"/>
                  </a:lnTo>
                  <a:lnTo>
                    <a:pt x="147066" y="294132"/>
                  </a:lnTo>
                  <a:close/>
                </a:path>
              </a:pathLst>
            </a:custGeom>
            <a:solidFill>
              <a:srgbClr val="145DA0"/>
            </a:solidFill>
          </p:spPr>
        </p:sp>
        <p:sp>
          <p:nvSpPr>
            <p:cNvPr name="Freeform 9" id="9"/>
            <p:cNvSpPr/>
            <p:nvPr/>
          </p:nvSpPr>
          <p:spPr>
            <a:xfrm flipH="false" flipV="false" rot="0">
              <a:off x="63500" y="63500"/>
              <a:ext cx="2352548" cy="1656461"/>
            </a:xfrm>
            <a:custGeom>
              <a:avLst/>
              <a:gdLst/>
              <a:ahLst/>
              <a:cxnLst/>
              <a:rect r="r" b="b" t="t" l="l"/>
              <a:pathLst>
                <a:path h="1656461" w="2352548">
                  <a:moveTo>
                    <a:pt x="0" y="0"/>
                  </a:moveTo>
                  <a:lnTo>
                    <a:pt x="0" y="1656461"/>
                  </a:lnTo>
                  <a:lnTo>
                    <a:pt x="2352548" y="1656461"/>
                  </a:lnTo>
                  <a:lnTo>
                    <a:pt x="2352548" y="0"/>
                  </a:lnTo>
                  <a:close/>
                </a:path>
              </a:pathLst>
            </a:custGeom>
            <a:solidFill>
              <a:srgbClr val="000000">
                <a:alpha val="0"/>
              </a:srgbClr>
            </a:solidFill>
          </p:spPr>
        </p:sp>
      </p:grpSp>
      <p:grpSp>
        <p:nvGrpSpPr>
          <p:cNvPr name="Group 10" id="10"/>
          <p:cNvGrpSpPr>
            <a:grpSpLocks noChangeAspect="true"/>
          </p:cNvGrpSpPr>
          <p:nvPr/>
        </p:nvGrpSpPr>
        <p:grpSpPr>
          <a:xfrm rot="0">
            <a:off x="11145460" y="-63503"/>
            <a:ext cx="2774747" cy="1763601"/>
            <a:chOff x="0" y="0"/>
            <a:chExt cx="2774747" cy="1763598"/>
          </a:xfrm>
        </p:grpSpPr>
        <p:sp>
          <p:nvSpPr>
            <p:cNvPr name="Freeform 11" id="11"/>
            <p:cNvSpPr/>
            <p:nvPr/>
          </p:nvSpPr>
          <p:spPr>
            <a:xfrm flipH="false" flipV="false" rot="0">
              <a:off x="63500" y="228981"/>
              <a:ext cx="294259" cy="294132"/>
            </a:xfrm>
            <a:custGeom>
              <a:avLst/>
              <a:gdLst/>
              <a:ahLst/>
              <a:cxnLst/>
              <a:rect r="r" b="b" t="t" l="l"/>
              <a:pathLst>
                <a:path h="294132" w="294259">
                  <a:moveTo>
                    <a:pt x="147066" y="0"/>
                  </a:moveTo>
                  <a:lnTo>
                    <a:pt x="0" y="147066"/>
                  </a:lnTo>
                  <a:lnTo>
                    <a:pt x="0" y="147066"/>
                  </a:lnTo>
                  <a:lnTo>
                    <a:pt x="147066" y="294132"/>
                  </a:lnTo>
                  <a:lnTo>
                    <a:pt x="294259" y="147066"/>
                  </a:lnTo>
                  <a:lnTo>
                    <a:pt x="147066" y="0"/>
                  </a:lnTo>
                  <a:close/>
                </a:path>
              </a:pathLst>
            </a:custGeom>
            <a:solidFill>
              <a:srgbClr val="145DA0"/>
            </a:solidFill>
          </p:spPr>
        </p:sp>
        <p:sp>
          <p:nvSpPr>
            <p:cNvPr name="Freeform 12" id="12"/>
            <p:cNvSpPr/>
            <p:nvPr/>
          </p:nvSpPr>
          <p:spPr>
            <a:xfrm flipH="false" flipV="false" rot="0">
              <a:off x="63500" y="1405636"/>
              <a:ext cx="294132" cy="294132"/>
            </a:xfrm>
            <a:custGeom>
              <a:avLst/>
              <a:gdLst/>
              <a:ahLst/>
              <a:cxnLst/>
              <a:rect r="r" b="b" t="t" l="l"/>
              <a:pathLst>
                <a:path h="294132" w="294132">
                  <a:moveTo>
                    <a:pt x="147066" y="0"/>
                  </a:moveTo>
                  <a:lnTo>
                    <a:pt x="0" y="147066"/>
                  </a:lnTo>
                  <a:lnTo>
                    <a:pt x="0" y="147066"/>
                  </a:lnTo>
                  <a:lnTo>
                    <a:pt x="147066" y="294132"/>
                  </a:lnTo>
                  <a:lnTo>
                    <a:pt x="294132" y="147066"/>
                  </a:lnTo>
                  <a:lnTo>
                    <a:pt x="147066" y="0"/>
                  </a:lnTo>
                  <a:close/>
                </a:path>
              </a:pathLst>
            </a:custGeom>
            <a:solidFill>
              <a:srgbClr val="145DA0"/>
            </a:solidFill>
          </p:spPr>
        </p:sp>
        <p:sp>
          <p:nvSpPr>
            <p:cNvPr name="Freeform 13" id="13"/>
            <p:cNvSpPr/>
            <p:nvPr/>
          </p:nvSpPr>
          <p:spPr>
            <a:xfrm flipH="false" flipV="false" rot="0">
              <a:off x="651891" y="817118"/>
              <a:ext cx="294132" cy="294132"/>
            </a:xfrm>
            <a:custGeom>
              <a:avLst/>
              <a:gdLst/>
              <a:ahLst/>
              <a:cxnLst/>
              <a:rect r="r" b="b" t="t" l="l"/>
              <a:pathLst>
                <a:path h="294132" w="294132">
                  <a:moveTo>
                    <a:pt x="0" y="147066"/>
                  </a:moveTo>
                  <a:lnTo>
                    <a:pt x="147066" y="0"/>
                  </a:lnTo>
                  <a:lnTo>
                    <a:pt x="294132" y="147066"/>
                  </a:lnTo>
                  <a:lnTo>
                    <a:pt x="147066" y="294132"/>
                  </a:lnTo>
                  <a:close/>
                </a:path>
              </a:pathLst>
            </a:custGeom>
            <a:solidFill>
              <a:srgbClr val="145DA0"/>
            </a:solidFill>
          </p:spPr>
        </p:sp>
        <p:sp>
          <p:nvSpPr>
            <p:cNvPr name="Freeform 14" id="14"/>
            <p:cNvSpPr/>
            <p:nvPr/>
          </p:nvSpPr>
          <p:spPr>
            <a:xfrm flipH="false" flipV="false" rot="0">
              <a:off x="1240155" y="229108"/>
              <a:ext cx="294132" cy="294132"/>
            </a:xfrm>
            <a:custGeom>
              <a:avLst/>
              <a:gdLst/>
              <a:ahLst/>
              <a:cxnLst/>
              <a:rect r="r" b="b" t="t" l="l"/>
              <a:pathLst>
                <a:path h="294132" w="294132">
                  <a:moveTo>
                    <a:pt x="0" y="147066"/>
                  </a:moveTo>
                  <a:lnTo>
                    <a:pt x="147066" y="0"/>
                  </a:lnTo>
                  <a:lnTo>
                    <a:pt x="294132" y="147066"/>
                  </a:lnTo>
                  <a:lnTo>
                    <a:pt x="147066" y="294132"/>
                  </a:lnTo>
                  <a:close/>
                </a:path>
              </a:pathLst>
            </a:custGeom>
            <a:solidFill>
              <a:srgbClr val="145DA0"/>
            </a:solidFill>
          </p:spPr>
        </p:sp>
        <p:sp>
          <p:nvSpPr>
            <p:cNvPr name="Freeform 15" id="15"/>
            <p:cNvSpPr/>
            <p:nvPr/>
          </p:nvSpPr>
          <p:spPr>
            <a:xfrm flipH="false" flipV="false" rot="0">
              <a:off x="1240155" y="1405763"/>
              <a:ext cx="294132" cy="294132"/>
            </a:xfrm>
            <a:custGeom>
              <a:avLst/>
              <a:gdLst/>
              <a:ahLst/>
              <a:cxnLst/>
              <a:rect r="r" b="b" t="t" l="l"/>
              <a:pathLst>
                <a:path h="294132" w="294132">
                  <a:moveTo>
                    <a:pt x="0" y="147066"/>
                  </a:moveTo>
                  <a:lnTo>
                    <a:pt x="147066" y="0"/>
                  </a:lnTo>
                  <a:lnTo>
                    <a:pt x="294132" y="147066"/>
                  </a:lnTo>
                  <a:lnTo>
                    <a:pt x="147066" y="294132"/>
                  </a:lnTo>
                  <a:close/>
                </a:path>
              </a:pathLst>
            </a:custGeom>
            <a:solidFill>
              <a:srgbClr val="145DA0"/>
            </a:solidFill>
          </p:spPr>
        </p:sp>
        <p:sp>
          <p:nvSpPr>
            <p:cNvPr name="Freeform 16" id="16"/>
            <p:cNvSpPr/>
            <p:nvPr/>
          </p:nvSpPr>
          <p:spPr>
            <a:xfrm flipH="false" flipV="false" rot="0">
              <a:off x="1828546" y="817118"/>
              <a:ext cx="294132" cy="294132"/>
            </a:xfrm>
            <a:custGeom>
              <a:avLst/>
              <a:gdLst/>
              <a:ahLst/>
              <a:cxnLst/>
              <a:rect r="r" b="b" t="t" l="l"/>
              <a:pathLst>
                <a:path h="294132" w="294132">
                  <a:moveTo>
                    <a:pt x="0" y="147066"/>
                  </a:moveTo>
                  <a:lnTo>
                    <a:pt x="147066" y="0"/>
                  </a:lnTo>
                  <a:lnTo>
                    <a:pt x="294132" y="147066"/>
                  </a:lnTo>
                  <a:lnTo>
                    <a:pt x="147066" y="294132"/>
                  </a:lnTo>
                  <a:close/>
                </a:path>
              </a:pathLst>
            </a:custGeom>
            <a:solidFill>
              <a:srgbClr val="145DA0"/>
            </a:solidFill>
          </p:spPr>
        </p:sp>
        <p:sp>
          <p:nvSpPr>
            <p:cNvPr name="Freeform 17" id="17"/>
            <p:cNvSpPr/>
            <p:nvPr/>
          </p:nvSpPr>
          <p:spPr>
            <a:xfrm flipH="false" flipV="false" rot="0">
              <a:off x="2416937" y="228981"/>
              <a:ext cx="294132" cy="294259"/>
            </a:xfrm>
            <a:custGeom>
              <a:avLst/>
              <a:gdLst/>
              <a:ahLst/>
              <a:cxnLst/>
              <a:rect r="r" b="b" t="t" l="l"/>
              <a:pathLst>
                <a:path h="294259" w="294132">
                  <a:moveTo>
                    <a:pt x="0" y="147066"/>
                  </a:moveTo>
                  <a:lnTo>
                    <a:pt x="147066" y="0"/>
                  </a:lnTo>
                  <a:lnTo>
                    <a:pt x="294132" y="147066"/>
                  </a:lnTo>
                  <a:lnTo>
                    <a:pt x="147066" y="294259"/>
                  </a:lnTo>
                  <a:close/>
                </a:path>
              </a:pathLst>
            </a:custGeom>
            <a:solidFill>
              <a:srgbClr val="145DA0"/>
            </a:solidFill>
          </p:spPr>
        </p:sp>
        <p:sp>
          <p:nvSpPr>
            <p:cNvPr name="Freeform 18" id="18"/>
            <p:cNvSpPr/>
            <p:nvPr/>
          </p:nvSpPr>
          <p:spPr>
            <a:xfrm flipH="false" flipV="false" rot="0">
              <a:off x="2416937" y="1405763"/>
              <a:ext cx="294132" cy="294132"/>
            </a:xfrm>
            <a:custGeom>
              <a:avLst/>
              <a:gdLst/>
              <a:ahLst/>
              <a:cxnLst/>
              <a:rect r="r" b="b" t="t" l="l"/>
              <a:pathLst>
                <a:path h="294132" w="294132">
                  <a:moveTo>
                    <a:pt x="0" y="147066"/>
                  </a:moveTo>
                  <a:lnTo>
                    <a:pt x="147066" y="0"/>
                  </a:lnTo>
                  <a:lnTo>
                    <a:pt x="294132" y="147066"/>
                  </a:lnTo>
                  <a:lnTo>
                    <a:pt x="147066" y="294132"/>
                  </a:lnTo>
                  <a:close/>
                </a:path>
              </a:pathLst>
            </a:custGeom>
            <a:solidFill>
              <a:srgbClr val="145DA0"/>
            </a:solidFill>
          </p:spPr>
        </p:sp>
        <p:sp>
          <p:nvSpPr>
            <p:cNvPr name="Freeform 19" id="19"/>
            <p:cNvSpPr/>
            <p:nvPr/>
          </p:nvSpPr>
          <p:spPr>
            <a:xfrm flipH="false" flipV="false" rot="0">
              <a:off x="63500" y="63500"/>
              <a:ext cx="2647696" cy="1636649"/>
            </a:xfrm>
            <a:custGeom>
              <a:avLst/>
              <a:gdLst/>
              <a:ahLst/>
              <a:cxnLst/>
              <a:rect r="r" b="b" t="t" l="l"/>
              <a:pathLst>
                <a:path h="1636649" w="2647696">
                  <a:moveTo>
                    <a:pt x="0" y="0"/>
                  </a:moveTo>
                  <a:lnTo>
                    <a:pt x="0" y="1636649"/>
                  </a:lnTo>
                  <a:lnTo>
                    <a:pt x="2647696" y="1636649"/>
                  </a:lnTo>
                  <a:lnTo>
                    <a:pt x="2647696" y="0"/>
                  </a:lnTo>
                  <a:close/>
                </a:path>
              </a:pathLst>
            </a:custGeom>
            <a:solidFill>
              <a:srgbClr val="000000">
                <a:alpha val="0"/>
              </a:srgbClr>
            </a:solidFill>
          </p:spPr>
        </p:sp>
      </p:grpSp>
      <p:grpSp>
        <p:nvGrpSpPr>
          <p:cNvPr name="Group 20" id="20"/>
          <p:cNvGrpSpPr>
            <a:grpSpLocks noChangeAspect="true"/>
          </p:cNvGrpSpPr>
          <p:nvPr/>
        </p:nvGrpSpPr>
        <p:grpSpPr>
          <a:xfrm rot="0">
            <a:off x="16343433" y="-63503"/>
            <a:ext cx="2008060" cy="10413997"/>
            <a:chOff x="0" y="0"/>
            <a:chExt cx="2008060" cy="10414000"/>
          </a:xfrm>
        </p:grpSpPr>
        <p:sp>
          <p:nvSpPr>
            <p:cNvPr name="Freeform 21" id="21"/>
            <p:cNvSpPr/>
            <p:nvPr/>
          </p:nvSpPr>
          <p:spPr>
            <a:xfrm flipH="false" flipV="false" rot="0">
              <a:off x="63500" y="63500"/>
              <a:ext cx="1881124" cy="10287000"/>
            </a:xfrm>
            <a:custGeom>
              <a:avLst/>
              <a:gdLst/>
              <a:ahLst/>
              <a:cxnLst/>
              <a:rect r="r" b="b" t="t" l="l"/>
              <a:pathLst>
                <a:path h="10287000" w="1881124">
                  <a:moveTo>
                    <a:pt x="0" y="0"/>
                  </a:moveTo>
                  <a:lnTo>
                    <a:pt x="0" y="10287000"/>
                  </a:lnTo>
                  <a:lnTo>
                    <a:pt x="1881124" y="10287000"/>
                  </a:lnTo>
                  <a:lnTo>
                    <a:pt x="1881124" y="0"/>
                  </a:lnTo>
                  <a:close/>
                </a:path>
              </a:pathLst>
            </a:custGeom>
            <a:solidFill>
              <a:srgbClr val="145DA0"/>
            </a:solidFill>
          </p:spPr>
        </p:sp>
        <p:sp>
          <p:nvSpPr>
            <p:cNvPr name="Freeform 22" id="22"/>
            <p:cNvSpPr/>
            <p:nvPr/>
          </p:nvSpPr>
          <p:spPr>
            <a:xfrm flipH="false" flipV="false" rot="0">
              <a:off x="63500" y="63500"/>
              <a:ext cx="1881124" cy="10287000"/>
            </a:xfrm>
            <a:custGeom>
              <a:avLst/>
              <a:gdLst/>
              <a:ahLst/>
              <a:cxnLst/>
              <a:rect r="r" b="b" t="t" l="l"/>
              <a:pathLst>
                <a:path h="10287000" w="1881124">
                  <a:moveTo>
                    <a:pt x="0" y="0"/>
                  </a:moveTo>
                  <a:lnTo>
                    <a:pt x="0" y="10287000"/>
                  </a:lnTo>
                  <a:lnTo>
                    <a:pt x="1881124" y="10287000"/>
                  </a:lnTo>
                  <a:lnTo>
                    <a:pt x="1881124" y="0"/>
                  </a:lnTo>
                  <a:close/>
                </a:path>
              </a:pathLst>
            </a:custGeom>
            <a:solidFill>
              <a:srgbClr val="000000">
                <a:alpha val="0"/>
              </a:srgbClr>
            </a:solidFill>
          </p:spPr>
        </p:sp>
      </p:grpSp>
      <p:sp>
        <p:nvSpPr>
          <p:cNvPr name="TextBox 23" id="23"/>
          <p:cNvSpPr txBox="true"/>
          <p:nvPr/>
        </p:nvSpPr>
        <p:spPr>
          <a:xfrm rot="0">
            <a:off x="389830" y="2166499"/>
            <a:ext cx="15438815" cy="3323634"/>
          </a:xfrm>
          <a:prstGeom prst="rect">
            <a:avLst/>
          </a:prstGeom>
        </p:spPr>
        <p:txBody>
          <a:bodyPr anchor="t" rtlCol="false" tIns="0" lIns="0" bIns="0" rIns="0">
            <a:spAutoFit/>
          </a:bodyPr>
          <a:lstStyle/>
          <a:p>
            <a:pPr algn="l">
              <a:lnSpc>
                <a:spcPts val="13090"/>
              </a:lnSpc>
            </a:pPr>
            <a:r>
              <a:rPr lang="en-US" b="true" sz="10836">
                <a:solidFill>
                  <a:srgbClr val="FFFBFB"/>
                </a:solidFill>
                <a:latin typeface="Now Bold"/>
                <a:ea typeface="Now Bold"/>
                <a:cs typeface="Now Bold"/>
                <a:sym typeface="Now Bold"/>
              </a:rPr>
              <a:t>REAL ESTATE AGENCY MANAGEMENT</a:t>
            </a:r>
          </a:p>
        </p:txBody>
      </p:sp>
      <p:sp>
        <p:nvSpPr>
          <p:cNvPr name="TextBox 24" id="24"/>
          <p:cNvSpPr txBox="true"/>
          <p:nvPr/>
        </p:nvSpPr>
        <p:spPr>
          <a:xfrm rot="0">
            <a:off x="1573749" y="6130166"/>
            <a:ext cx="6934695" cy="1373543"/>
          </a:xfrm>
          <a:prstGeom prst="rect">
            <a:avLst/>
          </a:prstGeom>
        </p:spPr>
        <p:txBody>
          <a:bodyPr anchor="t" rtlCol="false" tIns="0" lIns="0" bIns="0" rIns="0">
            <a:spAutoFit/>
          </a:bodyPr>
          <a:lstStyle/>
          <a:p>
            <a:pPr algn="l">
              <a:lnSpc>
                <a:spcPts val="5653"/>
              </a:lnSpc>
            </a:pPr>
            <a:r>
              <a:rPr lang="en-US" b="true" sz="11306">
                <a:solidFill>
                  <a:srgbClr val="56AEFF"/>
                </a:solidFill>
                <a:latin typeface="Now Bold"/>
                <a:ea typeface="Now Bold"/>
                <a:cs typeface="Now Bold"/>
                <a:sym typeface="Now Bold"/>
              </a:rPr>
              <a:t>PROJECT</a:t>
            </a:r>
          </a:p>
          <a:p>
            <a:pPr algn="l">
              <a:lnSpc>
                <a:spcPts val="7575"/>
              </a:lnSpc>
            </a:pPr>
            <a:r>
              <a:rPr lang="en-US" sz="3030" i="true">
                <a:solidFill>
                  <a:srgbClr val="56AEFF"/>
                </a:solidFill>
                <a:latin typeface="DM Sans Italics"/>
                <a:ea typeface="DM Sans Italics"/>
                <a:cs typeface="DM Sans Italics"/>
                <a:sym typeface="DM Sans Italics"/>
              </a:rPr>
              <a:t>Presented by: Mennour Djamel Eddine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66551" y="-66551"/>
            <a:ext cx="4332884" cy="4867989"/>
          </a:xfrm>
          <a:custGeom>
            <a:avLst/>
            <a:gdLst/>
            <a:ahLst/>
            <a:cxnLst/>
            <a:rect r="r" b="b" t="t" l="l"/>
            <a:pathLst>
              <a:path h="4867989" w="4332884">
                <a:moveTo>
                  <a:pt x="0" y="0"/>
                </a:moveTo>
                <a:lnTo>
                  <a:pt x="4332884" y="0"/>
                </a:lnTo>
                <a:lnTo>
                  <a:pt x="4332884" y="4867989"/>
                </a:lnTo>
                <a:lnTo>
                  <a:pt x="0" y="48679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704" y="6668214"/>
            <a:ext cx="3593344" cy="3621834"/>
          </a:xfrm>
          <a:custGeom>
            <a:avLst/>
            <a:gdLst/>
            <a:ahLst/>
            <a:cxnLst/>
            <a:rect r="r" b="b" t="t" l="l"/>
            <a:pathLst>
              <a:path h="3621834" w="3593344">
                <a:moveTo>
                  <a:pt x="0" y="0"/>
                </a:moveTo>
                <a:lnTo>
                  <a:pt x="3593344" y="0"/>
                </a:lnTo>
                <a:lnTo>
                  <a:pt x="3593344" y="3621834"/>
                </a:lnTo>
                <a:lnTo>
                  <a:pt x="0" y="36218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49224" y="429768"/>
            <a:ext cx="14051280" cy="957072"/>
          </a:xfrm>
          <a:custGeom>
            <a:avLst/>
            <a:gdLst/>
            <a:ahLst/>
            <a:cxnLst/>
            <a:rect r="r" b="b" t="t" l="l"/>
            <a:pathLst>
              <a:path h="957072" w="14051280">
                <a:moveTo>
                  <a:pt x="0" y="0"/>
                </a:moveTo>
                <a:lnTo>
                  <a:pt x="14051280" y="0"/>
                </a:lnTo>
                <a:lnTo>
                  <a:pt x="14051280" y="957072"/>
                </a:lnTo>
                <a:lnTo>
                  <a:pt x="0" y="957072"/>
                </a:lnTo>
                <a:lnTo>
                  <a:pt x="0" y="0"/>
                </a:lnTo>
                <a:close/>
              </a:path>
            </a:pathLst>
          </a:custGeom>
          <a:blipFill>
            <a:blip r:embed="rId6"/>
            <a:stretch>
              <a:fillRect l="0" t="0" r="0" b="0"/>
            </a:stretch>
          </a:blipFill>
        </p:spPr>
      </p:sp>
      <p:grpSp>
        <p:nvGrpSpPr>
          <p:cNvPr name="Group 5" id="5"/>
          <p:cNvGrpSpPr>
            <a:grpSpLocks noChangeAspect="true"/>
          </p:cNvGrpSpPr>
          <p:nvPr/>
        </p:nvGrpSpPr>
        <p:grpSpPr>
          <a:xfrm rot="0">
            <a:off x="0" y="0"/>
            <a:ext cx="4203316" cy="4738421"/>
            <a:chOff x="0" y="0"/>
            <a:chExt cx="4203319" cy="4738421"/>
          </a:xfrm>
        </p:grpSpPr>
        <p:sp>
          <p:nvSpPr>
            <p:cNvPr name="Freeform 6" id="6"/>
            <p:cNvSpPr/>
            <p:nvPr/>
          </p:nvSpPr>
          <p:spPr>
            <a:xfrm flipH="false" flipV="false" rot="0">
              <a:off x="0" y="0"/>
              <a:ext cx="4203319" cy="4738370"/>
            </a:xfrm>
            <a:custGeom>
              <a:avLst/>
              <a:gdLst/>
              <a:ahLst/>
              <a:cxnLst/>
              <a:rect r="r" b="b" t="t" l="l"/>
              <a:pathLst>
                <a:path h="4738370" w="4203319">
                  <a:moveTo>
                    <a:pt x="0" y="0"/>
                  </a:moveTo>
                  <a:lnTo>
                    <a:pt x="0" y="4738370"/>
                  </a:lnTo>
                  <a:lnTo>
                    <a:pt x="4203319" y="4738370"/>
                  </a:lnTo>
                  <a:lnTo>
                    <a:pt x="4203319" y="0"/>
                  </a:lnTo>
                  <a:close/>
                </a:path>
              </a:pathLst>
            </a:custGeom>
            <a:solidFill>
              <a:srgbClr val="000000">
                <a:alpha val="0"/>
              </a:srgbClr>
            </a:solidFill>
          </p:spPr>
        </p:sp>
      </p:grpSp>
      <p:grpSp>
        <p:nvGrpSpPr>
          <p:cNvPr name="Group 7" id="7"/>
          <p:cNvGrpSpPr>
            <a:grpSpLocks noChangeAspect="true"/>
          </p:cNvGrpSpPr>
          <p:nvPr/>
        </p:nvGrpSpPr>
        <p:grpSpPr>
          <a:xfrm rot="0">
            <a:off x="186623" y="5748137"/>
            <a:ext cx="179889" cy="179889"/>
            <a:chOff x="0" y="0"/>
            <a:chExt cx="179883" cy="179883"/>
          </a:xfrm>
        </p:grpSpPr>
        <p:sp>
          <p:nvSpPr>
            <p:cNvPr name="Freeform 8" id="8"/>
            <p:cNvSpPr/>
            <p:nvPr/>
          </p:nvSpPr>
          <p:spPr>
            <a:xfrm flipH="false" flipV="false" rot="0">
              <a:off x="0" y="0"/>
              <a:ext cx="179832" cy="179705"/>
            </a:xfrm>
            <a:custGeom>
              <a:avLst/>
              <a:gdLst/>
              <a:ahLst/>
              <a:cxnLst/>
              <a:rect r="r" b="b" t="t" l="l"/>
              <a:pathLst>
                <a:path h="179705" w="179832">
                  <a:moveTo>
                    <a:pt x="179832" y="89916"/>
                  </a:moveTo>
                  <a:cubicBezTo>
                    <a:pt x="179832" y="95885"/>
                    <a:pt x="179197" y="101727"/>
                    <a:pt x="178054" y="107442"/>
                  </a:cubicBezTo>
                  <a:cubicBezTo>
                    <a:pt x="176911" y="113157"/>
                    <a:pt x="175133" y="118872"/>
                    <a:pt x="172974" y="124333"/>
                  </a:cubicBezTo>
                  <a:cubicBezTo>
                    <a:pt x="170815" y="129794"/>
                    <a:pt x="167894" y="135001"/>
                    <a:pt x="164719" y="139827"/>
                  </a:cubicBezTo>
                  <a:cubicBezTo>
                    <a:pt x="161544" y="144653"/>
                    <a:pt x="157734" y="149225"/>
                    <a:pt x="153543" y="153416"/>
                  </a:cubicBezTo>
                  <a:cubicBezTo>
                    <a:pt x="149352" y="157607"/>
                    <a:pt x="144780" y="161290"/>
                    <a:pt x="139954" y="164592"/>
                  </a:cubicBezTo>
                  <a:cubicBezTo>
                    <a:pt x="135128" y="167894"/>
                    <a:pt x="129921" y="170688"/>
                    <a:pt x="124460" y="172847"/>
                  </a:cubicBezTo>
                  <a:cubicBezTo>
                    <a:pt x="118999" y="175006"/>
                    <a:pt x="113411" y="176784"/>
                    <a:pt x="107569" y="177927"/>
                  </a:cubicBezTo>
                  <a:cubicBezTo>
                    <a:pt x="101727" y="179070"/>
                    <a:pt x="95885" y="179705"/>
                    <a:pt x="90043" y="179705"/>
                  </a:cubicBezTo>
                  <a:cubicBezTo>
                    <a:pt x="84201" y="179705"/>
                    <a:pt x="78232" y="179070"/>
                    <a:pt x="72517" y="177927"/>
                  </a:cubicBezTo>
                  <a:cubicBezTo>
                    <a:pt x="66802" y="176784"/>
                    <a:pt x="61087" y="175006"/>
                    <a:pt x="55626" y="172847"/>
                  </a:cubicBezTo>
                  <a:cubicBezTo>
                    <a:pt x="50165" y="170688"/>
                    <a:pt x="44958" y="167767"/>
                    <a:pt x="40132" y="164592"/>
                  </a:cubicBezTo>
                  <a:cubicBezTo>
                    <a:pt x="35306" y="161417"/>
                    <a:pt x="30734" y="157607"/>
                    <a:pt x="26543" y="153416"/>
                  </a:cubicBezTo>
                  <a:cubicBezTo>
                    <a:pt x="22352" y="149225"/>
                    <a:pt x="18669" y="144653"/>
                    <a:pt x="15367" y="139827"/>
                  </a:cubicBezTo>
                  <a:cubicBezTo>
                    <a:pt x="12065" y="135001"/>
                    <a:pt x="9271" y="129794"/>
                    <a:pt x="7112" y="124333"/>
                  </a:cubicBezTo>
                  <a:cubicBezTo>
                    <a:pt x="4953" y="118872"/>
                    <a:pt x="3175" y="113284"/>
                    <a:pt x="2032" y="107442"/>
                  </a:cubicBezTo>
                  <a:cubicBezTo>
                    <a:pt x="889" y="101600"/>
                    <a:pt x="0" y="95885"/>
                    <a:pt x="0" y="89916"/>
                  </a:cubicBezTo>
                  <a:cubicBezTo>
                    <a:pt x="0" y="83947"/>
                    <a:pt x="635" y="78232"/>
                    <a:pt x="1778" y="72390"/>
                  </a:cubicBezTo>
                  <a:cubicBezTo>
                    <a:pt x="2921" y="66548"/>
                    <a:pt x="4699" y="60960"/>
                    <a:pt x="6858" y="55499"/>
                  </a:cubicBezTo>
                  <a:cubicBezTo>
                    <a:pt x="9017" y="50038"/>
                    <a:pt x="11938" y="44831"/>
                    <a:pt x="15113" y="40005"/>
                  </a:cubicBezTo>
                  <a:cubicBezTo>
                    <a:pt x="18288" y="35179"/>
                    <a:pt x="22098" y="30607"/>
                    <a:pt x="26289" y="26416"/>
                  </a:cubicBezTo>
                  <a:cubicBezTo>
                    <a:pt x="30480" y="22225"/>
                    <a:pt x="35052" y="18542"/>
                    <a:pt x="39878" y="15240"/>
                  </a:cubicBezTo>
                  <a:cubicBezTo>
                    <a:pt x="44704" y="11938"/>
                    <a:pt x="50038" y="9144"/>
                    <a:pt x="55499" y="6858"/>
                  </a:cubicBezTo>
                  <a:cubicBezTo>
                    <a:pt x="60960" y="4572"/>
                    <a:pt x="66548" y="2921"/>
                    <a:pt x="72390" y="1778"/>
                  </a:cubicBezTo>
                  <a:cubicBezTo>
                    <a:pt x="78232" y="635"/>
                    <a:pt x="84074" y="0"/>
                    <a:pt x="89916" y="0"/>
                  </a:cubicBezTo>
                  <a:cubicBezTo>
                    <a:pt x="95758" y="0"/>
                    <a:pt x="101727" y="635"/>
                    <a:pt x="107442" y="1778"/>
                  </a:cubicBezTo>
                  <a:cubicBezTo>
                    <a:pt x="113157" y="2921"/>
                    <a:pt x="118872" y="4699"/>
                    <a:pt x="124333" y="6858"/>
                  </a:cubicBezTo>
                  <a:cubicBezTo>
                    <a:pt x="129794" y="9017"/>
                    <a:pt x="135001" y="11938"/>
                    <a:pt x="139827" y="15113"/>
                  </a:cubicBezTo>
                  <a:cubicBezTo>
                    <a:pt x="144653" y="18288"/>
                    <a:pt x="149225" y="22098"/>
                    <a:pt x="153416" y="26289"/>
                  </a:cubicBezTo>
                  <a:cubicBezTo>
                    <a:pt x="157607" y="30480"/>
                    <a:pt x="161290" y="35052"/>
                    <a:pt x="164592" y="39878"/>
                  </a:cubicBezTo>
                  <a:cubicBezTo>
                    <a:pt x="167894" y="44704"/>
                    <a:pt x="170688" y="49911"/>
                    <a:pt x="172847" y="55372"/>
                  </a:cubicBezTo>
                  <a:cubicBezTo>
                    <a:pt x="175006" y="60833"/>
                    <a:pt x="176784" y="66421"/>
                    <a:pt x="177927" y="72263"/>
                  </a:cubicBezTo>
                  <a:cubicBezTo>
                    <a:pt x="179070" y="78105"/>
                    <a:pt x="179705" y="83947"/>
                    <a:pt x="179705" y="89789"/>
                  </a:cubicBezTo>
                  <a:close/>
                </a:path>
              </a:pathLst>
            </a:custGeom>
            <a:solidFill>
              <a:srgbClr val="000000"/>
            </a:solidFill>
          </p:spPr>
        </p:sp>
      </p:grpSp>
      <p:grpSp>
        <p:nvGrpSpPr>
          <p:cNvPr name="Group 9" id="9"/>
          <p:cNvGrpSpPr>
            <a:grpSpLocks noChangeAspect="true"/>
          </p:cNvGrpSpPr>
          <p:nvPr/>
        </p:nvGrpSpPr>
        <p:grpSpPr>
          <a:xfrm rot="0">
            <a:off x="186623" y="7277167"/>
            <a:ext cx="179889" cy="179889"/>
            <a:chOff x="0" y="0"/>
            <a:chExt cx="179883" cy="179883"/>
          </a:xfrm>
        </p:grpSpPr>
        <p:sp>
          <p:nvSpPr>
            <p:cNvPr name="Freeform 10" id="10"/>
            <p:cNvSpPr/>
            <p:nvPr/>
          </p:nvSpPr>
          <p:spPr>
            <a:xfrm flipH="false" flipV="false" rot="0">
              <a:off x="0" y="0"/>
              <a:ext cx="179832" cy="179705"/>
            </a:xfrm>
            <a:custGeom>
              <a:avLst/>
              <a:gdLst/>
              <a:ahLst/>
              <a:cxnLst/>
              <a:rect r="r" b="b" t="t" l="l"/>
              <a:pathLst>
                <a:path h="179705" w="179832">
                  <a:moveTo>
                    <a:pt x="179832" y="89916"/>
                  </a:moveTo>
                  <a:cubicBezTo>
                    <a:pt x="179832" y="95885"/>
                    <a:pt x="179197" y="101727"/>
                    <a:pt x="178054" y="107442"/>
                  </a:cubicBezTo>
                  <a:cubicBezTo>
                    <a:pt x="176911" y="113157"/>
                    <a:pt x="175133" y="118872"/>
                    <a:pt x="172974" y="124333"/>
                  </a:cubicBezTo>
                  <a:cubicBezTo>
                    <a:pt x="170815" y="129794"/>
                    <a:pt x="167894" y="135001"/>
                    <a:pt x="164719" y="139827"/>
                  </a:cubicBezTo>
                  <a:cubicBezTo>
                    <a:pt x="161544" y="144653"/>
                    <a:pt x="157734" y="149225"/>
                    <a:pt x="153543" y="153416"/>
                  </a:cubicBezTo>
                  <a:cubicBezTo>
                    <a:pt x="149352" y="157607"/>
                    <a:pt x="144780" y="161290"/>
                    <a:pt x="139954" y="164592"/>
                  </a:cubicBezTo>
                  <a:cubicBezTo>
                    <a:pt x="135128" y="167894"/>
                    <a:pt x="129921" y="170688"/>
                    <a:pt x="124460" y="172847"/>
                  </a:cubicBezTo>
                  <a:cubicBezTo>
                    <a:pt x="118999" y="175006"/>
                    <a:pt x="113411" y="176784"/>
                    <a:pt x="107569" y="177927"/>
                  </a:cubicBezTo>
                  <a:cubicBezTo>
                    <a:pt x="101727" y="179070"/>
                    <a:pt x="95885" y="179705"/>
                    <a:pt x="90043" y="179705"/>
                  </a:cubicBezTo>
                  <a:cubicBezTo>
                    <a:pt x="84201" y="179705"/>
                    <a:pt x="78232" y="179070"/>
                    <a:pt x="72517" y="177927"/>
                  </a:cubicBezTo>
                  <a:cubicBezTo>
                    <a:pt x="66802" y="176784"/>
                    <a:pt x="61087" y="175006"/>
                    <a:pt x="55626" y="172847"/>
                  </a:cubicBezTo>
                  <a:cubicBezTo>
                    <a:pt x="50165" y="170688"/>
                    <a:pt x="44958" y="167767"/>
                    <a:pt x="40132" y="164592"/>
                  </a:cubicBezTo>
                  <a:cubicBezTo>
                    <a:pt x="35306" y="161417"/>
                    <a:pt x="30734" y="157607"/>
                    <a:pt x="26543" y="153416"/>
                  </a:cubicBezTo>
                  <a:cubicBezTo>
                    <a:pt x="22352" y="149225"/>
                    <a:pt x="18669" y="144653"/>
                    <a:pt x="15367" y="139827"/>
                  </a:cubicBezTo>
                  <a:cubicBezTo>
                    <a:pt x="12065" y="135001"/>
                    <a:pt x="9271" y="129794"/>
                    <a:pt x="7112" y="124333"/>
                  </a:cubicBezTo>
                  <a:cubicBezTo>
                    <a:pt x="4953" y="118872"/>
                    <a:pt x="3175" y="113284"/>
                    <a:pt x="2032" y="107442"/>
                  </a:cubicBezTo>
                  <a:cubicBezTo>
                    <a:pt x="889" y="101600"/>
                    <a:pt x="0" y="95885"/>
                    <a:pt x="0" y="89916"/>
                  </a:cubicBezTo>
                  <a:cubicBezTo>
                    <a:pt x="0" y="83947"/>
                    <a:pt x="635" y="78232"/>
                    <a:pt x="1778" y="72390"/>
                  </a:cubicBezTo>
                  <a:cubicBezTo>
                    <a:pt x="2921" y="66548"/>
                    <a:pt x="4699" y="60960"/>
                    <a:pt x="6858" y="55499"/>
                  </a:cubicBezTo>
                  <a:cubicBezTo>
                    <a:pt x="9017" y="50038"/>
                    <a:pt x="11938" y="44831"/>
                    <a:pt x="15113" y="40005"/>
                  </a:cubicBezTo>
                  <a:cubicBezTo>
                    <a:pt x="18288" y="35179"/>
                    <a:pt x="22098" y="30607"/>
                    <a:pt x="26289" y="26416"/>
                  </a:cubicBezTo>
                  <a:cubicBezTo>
                    <a:pt x="30480" y="22225"/>
                    <a:pt x="35052" y="18542"/>
                    <a:pt x="39878" y="15240"/>
                  </a:cubicBezTo>
                  <a:cubicBezTo>
                    <a:pt x="44704" y="11938"/>
                    <a:pt x="50038" y="9144"/>
                    <a:pt x="55499" y="6858"/>
                  </a:cubicBezTo>
                  <a:cubicBezTo>
                    <a:pt x="60960" y="4572"/>
                    <a:pt x="66548" y="2921"/>
                    <a:pt x="72390" y="1778"/>
                  </a:cubicBezTo>
                  <a:cubicBezTo>
                    <a:pt x="78232" y="635"/>
                    <a:pt x="84074" y="0"/>
                    <a:pt x="89916" y="0"/>
                  </a:cubicBezTo>
                  <a:cubicBezTo>
                    <a:pt x="95758" y="0"/>
                    <a:pt x="101727" y="635"/>
                    <a:pt x="107442" y="1778"/>
                  </a:cubicBezTo>
                  <a:cubicBezTo>
                    <a:pt x="113157" y="2921"/>
                    <a:pt x="118872" y="4699"/>
                    <a:pt x="124333" y="6858"/>
                  </a:cubicBezTo>
                  <a:cubicBezTo>
                    <a:pt x="129794" y="9017"/>
                    <a:pt x="135001" y="11938"/>
                    <a:pt x="139827" y="15113"/>
                  </a:cubicBezTo>
                  <a:cubicBezTo>
                    <a:pt x="144653" y="18288"/>
                    <a:pt x="149225" y="22098"/>
                    <a:pt x="153416" y="26289"/>
                  </a:cubicBezTo>
                  <a:cubicBezTo>
                    <a:pt x="157607" y="30480"/>
                    <a:pt x="161290" y="35052"/>
                    <a:pt x="164592" y="39878"/>
                  </a:cubicBezTo>
                  <a:cubicBezTo>
                    <a:pt x="167894" y="44704"/>
                    <a:pt x="170688" y="49911"/>
                    <a:pt x="172847" y="55372"/>
                  </a:cubicBezTo>
                  <a:cubicBezTo>
                    <a:pt x="175006" y="60833"/>
                    <a:pt x="176784" y="66421"/>
                    <a:pt x="177927" y="72263"/>
                  </a:cubicBezTo>
                  <a:cubicBezTo>
                    <a:pt x="179070" y="78105"/>
                    <a:pt x="179705" y="83947"/>
                    <a:pt x="179705" y="89789"/>
                  </a:cubicBezTo>
                  <a:close/>
                </a:path>
              </a:pathLst>
            </a:custGeom>
            <a:solidFill>
              <a:srgbClr val="000000"/>
            </a:solidFill>
          </p:spPr>
        </p:sp>
      </p:grpSp>
      <p:grpSp>
        <p:nvGrpSpPr>
          <p:cNvPr name="Group 11" id="11"/>
          <p:cNvGrpSpPr>
            <a:grpSpLocks noChangeAspect="true"/>
          </p:cNvGrpSpPr>
          <p:nvPr/>
        </p:nvGrpSpPr>
        <p:grpSpPr>
          <a:xfrm rot="0">
            <a:off x="186623" y="8041681"/>
            <a:ext cx="179889" cy="179889"/>
            <a:chOff x="0" y="0"/>
            <a:chExt cx="179883" cy="179883"/>
          </a:xfrm>
        </p:grpSpPr>
        <p:sp>
          <p:nvSpPr>
            <p:cNvPr name="Freeform 12" id="12"/>
            <p:cNvSpPr/>
            <p:nvPr/>
          </p:nvSpPr>
          <p:spPr>
            <a:xfrm flipH="false" flipV="false" rot="0">
              <a:off x="0" y="0"/>
              <a:ext cx="179832" cy="179705"/>
            </a:xfrm>
            <a:custGeom>
              <a:avLst/>
              <a:gdLst/>
              <a:ahLst/>
              <a:cxnLst/>
              <a:rect r="r" b="b" t="t" l="l"/>
              <a:pathLst>
                <a:path h="179705" w="179832">
                  <a:moveTo>
                    <a:pt x="179832" y="89916"/>
                  </a:moveTo>
                  <a:cubicBezTo>
                    <a:pt x="179832" y="95885"/>
                    <a:pt x="179197" y="101727"/>
                    <a:pt x="178054" y="107442"/>
                  </a:cubicBezTo>
                  <a:cubicBezTo>
                    <a:pt x="176911" y="113157"/>
                    <a:pt x="175133" y="118872"/>
                    <a:pt x="172974" y="124333"/>
                  </a:cubicBezTo>
                  <a:cubicBezTo>
                    <a:pt x="170815" y="129794"/>
                    <a:pt x="167894" y="135001"/>
                    <a:pt x="164719" y="139827"/>
                  </a:cubicBezTo>
                  <a:cubicBezTo>
                    <a:pt x="161544" y="144653"/>
                    <a:pt x="157734" y="149225"/>
                    <a:pt x="153543" y="153416"/>
                  </a:cubicBezTo>
                  <a:cubicBezTo>
                    <a:pt x="149352" y="157607"/>
                    <a:pt x="144780" y="161290"/>
                    <a:pt x="139954" y="164592"/>
                  </a:cubicBezTo>
                  <a:cubicBezTo>
                    <a:pt x="135128" y="167894"/>
                    <a:pt x="129921" y="170688"/>
                    <a:pt x="124460" y="172847"/>
                  </a:cubicBezTo>
                  <a:cubicBezTo>
                    <a:pt x="118999" y="175006"/>
                    <a:pt x="113411" y="176784"/>
                    <a:pt x="107569" y="177927"/>
                  </a:cubicBezTo>
                  <a:cubicBezTo>
                    <a:pt x="101727" y="179070"/>
                    <a:pt x="95885" y="179705"/>
                    <a:pt x="90043" y="179705"/>
                  </a:cubicBezTo>
                  <a:cubicBezTo>
                    <a:pt x="84201" y="179705"/>
                    <a:pt x="78232" y="179070"/>
                    <a:pt x="72517" y="177927"/>
                  </a:cubicBezTo>
                  <a:cubicBezTo>
                    <a:pt x="66802" y="176784"/>
                    <a:pt x="61087" y="175006"/>
                    <a:pt x="55626" y="172847"/>
                  </a:cubicBezTo>
                  <a:cubicBezTo>
                    <a:pt x="50165" y="170688"/>
                    <a:pt x="44958" y="167767"/>
                    <a:pt x="40132" y="164592"/>
                  </a:cubicBezTo>
                  <a:cubicBezTo>
                    <a:pt x="35306" y="161417"/>
                    <a:pt x="30734" y="157607"/>
                    <a:pt x="26543" y="153416"/>
                  </a:cubicBezTo>
                  <a:cubicBezTo>
                    <a:pt x="22352" y="149225"/>
                    <a:pt x="18669" y="144653"/>
                    <a:pt x="15367" y="139827"/>
                  </a:cubicBezTo>
                  <a:cubicBezTo>
                    <a:pt x="12065" y="135001"/>
                    <a:pt x="9271" y="129794"/>
                    <a:pt x="7112" y="124333"/>
                  </a:cubicBezTo>
                  <a:cubicBezTo>
                    <a:pt x="4953" y="118872"/>
                    <a:pt x="3175" y="113284"/>
                    <a:pt x="2032" y="107442"/>
                  </a:cubicBezTo>
                  <a:cubicBezTo>
                    <a:pt x="889" y="101600"/>
                    <a:pt x="0" y="95885"/>
                    <a:pt x="0" y="89916"/>
                  </a:cubicBezTo>
                  <a:cubicBezTo>
                    <a:pt x="0" y="83947"/>
                    <a:pt x="635" y="78232"/>
                    <a:pt x="1778" y="72390"/>
                  </a:cubicBezTo>
                  <a:cubicBezTo>
                    <a:pt x="2921" y="66548"/>
                    <a:pt x="4699" y="60960"/>
                    <a:pt x="6858" y="55499"/>
                  </a:cubicBezTo>
                  <a:cubicBezTo>
                    <a:pt x="9017" y="50038"/>
                    <a:pt x="11938" y="44831"/>
                    <a:pt x="15113" y="40005"/>
                  </a:cubicBezTo>
                  <a:cubicBezTo>
                    <a:pt x="18288" y="35179"/>
                    <a:pt x="22098" y="30607"/>
                    <a:pt x="26289" y="26416"/>
                  </a:cubicBezTo>
                  <a:cubicBezTo>
                    <a:pt x="30480" y="22225"/>
                    <a:pt x="35052" y="18542"/>
                    <a:pt x="39878" y="15240"/>
                  </a:cubicBezTo>
                  <a:cubicBezTo>
                    <a:pt x="44704" y="11938"/>
                    <a:pt x="50038" y="9144"/>
                    <a:pt x="55499" y="6858"/>
                  </a:cubicBezTo>
                  <a:cubicBezTo>
                    <a:pt x="60960" y="4572"/>
                    <a:pt x="66548" y="2921"/>
                    <a:pt x="72390" y="1778"/>
                  </a:cubicBezTo>
                  <a:cubicBezTo>
                    <a:pt x="78232" y="635"/>
                    <a:pt x="84074" y="0"/>
                    <a:pt x="89916" y="0"/>
                  </a:cubicBezTo>
                  <a:cubicBezTo>
                    <a:pt x="95758" y="0"/>
                    <a:pt x="101727" y="635"/>
                    <a:pt x="107442" y="1778"/>
                  </a:cubicBezTo>
                  <a:cubicBezTo>
                    <a:pt x="113157" y="2921"/>
                    <a:pt x="118872" y="4699"/>
                    <a:pt x="124333" y="6858"/>
                  </a:cubicBezTo>
                  <a:cubicBezTo>
                    <a:pt x="129794" y="9017"/>
                    <a:pt x="135001" y="11938"/>
                    <a:pt x="139827" y="15113"/>
                  </a:cubicBezTo>
                  <a:cubicBezTo>
                    <a:pt x="144653" y="18288"/>
                    <a:pt x="149225" y="22098"/>
                    <a:pt x="153416" y="26289"/>
                  </a:cubicBezTo>
                  <a:cubicBezTo>
                    <a:pt x="157607" y="30480"/>
                    <a:pt x="161290" y="35052"/>
                    <a:pt x="164592" y="39878"/>
                  </a:cubicBezTo>
                  <a:cubicBezTo>
                    <a:pt x="167894" y="44704"/>
                    <a:pt x="170688" y="49911"/>
                    <a:pt x="172847" y="55372"/>
                  </a:cubicBezTo>
                  <a:cubicBezTo>
                    <a:pt x="175006" y="60833"/>
                    <a:pt x="176784" y="66421"/>
                    <a:pt x="177927" y="72263"/>
                  </a:cubicBezTo>
                  <a:cubicBezTo>
                    <a:pt x="179070" y="78105"/>
                    <a:pt x="179705" y="83947"/>
                    <a:pt x="179705" y="89789"/>
                  </a:cubicBezTo>
                  <a:close/>
                </a:path>
              </a:pathLst>
            </a:custGeom>
            <a:solidFill>
              <a:srgbClr val="000000"/>
            </a:solidFill>
          </p:spPr>
        </p:sp>
      </p:grpSp>
      <p:grpSp>
        <p:nvGrpSpPr>
          <p:cNvPr name="Group 13" id="13"/>
          <p:cNvGrpSpPr>
            <a:grpSpLocks noChangeAspect="true"/>
          </p:cNvGrpSpPr>
          <p:nvPr/>
        </p:nvGrpSpPr>
        <p:grpSpPr>
          <a:xfrm rot="0">
            <a:off x="14697332" y="6667833"/>
            <a:ext cx="3590668" cy="3619167"/>
            <a:chOff x="0" y="0"/>
            <a:chExt cx="3590671" cy="3619170"/>
          </a:xfrm>
        </p:grpSpPr>
        <p:sp>
          <p:nvSpPr>
            <p:cNvPr name="Freeform 14" id="14"/>
            <p:cNvSpPr/>
            <p:nvPr/>
          </p:nvSpPr>
          <p:spPr>
            <a:xfrm flipH="false" flipV="false" rot="0">
              <a:off x="0" y="0"/>
              <a:ext cx="3590671" cy="3619119"/>
            </a:xfrm>
            <a:custGeom>
              <a:avLst/>
              <a:gdLst/>
              <a:ahLst/>
              <a:cxnLst/>
              <a:rect r="r" b="b" t="t" l="l"/>
              <a:pathLst>
                <a:path h="3619119" w="3590671">
                  <a:moveTo>
                    <a:pt x="0" y="0"/>
                  </a:moveTo>
                  <a:lnTo>
                    <a:pt x="0" y="3619119"/>
                  </a:lnTo>
                  <a:lnTo>
                    <a:pt x="3590671" y="3619119"/>
                  </a:lnTo>
                  <a:lnTo>
                    <a:pt x="3590671" y="0"/>
                  </a:lnTo>
                  <a:close/>
                </a:path>
              </a:pathLst>
            </a:custGeom>
            <a:solidFill>
              <a:srgbClr val="000000">
                <a:alpha val="0"/>
              </a:srgbClr>
            </a:solidFill>
          </p:spPr>
        </p:sp>
      </p:grpSp>
      <p:sp>
        <p:nvSpPr>
          <p:cNvPr name="TextBox 15" id="15"/>
          <p:cNvSpPr txBox="true"/>
          <p:nvPr/>
        </p:nvSpPr>
        <p:spPr>
          <a:xfrm rot="0">
            <a:off x="581149" y="1540135"/>
            <a:ext cx="1478642"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Renter:</a:t>
            </a:r>
          </a:p>
        </p:txBody>
      </p:sp>
      <p:sp>
        <p:nvSpPr>
          <p:cNvPr name="TextBox 16" id="16"/>
          <p:cNvSpPr txBox="true"/>
          <p:nvPr/>
        </p:nvSpPr>
        <p:spPr>
          <a:xfrm rot="0">
            <a:off x="581149" y="4811687"/>
            <a:ext cx="1926974"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Landlord:</a:t>
            </a:r>
          </a:p>
        </p:txBody>
      </p:sp>
      <p:sp>
        <p:nvSpPr>
          <p:cNvPr name="TextBox 17" id="17"/>
          <p:cNvSpPr txBox="true"/>
          <p:nvPr/>
        </p:nvSpPr>
        <p:spPr>
          <a:xfrm rot="0">
            <a:off x="1367819" y="2112207"/>
            <a:ext cx="12178998"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Search and view properties available for rent. </a:t>
            </a:r>
          </a:p>
        </p:txBody>
      </p:sp>
      <p:sp>
        <p:nvSpPr>
          <p:cNvPr name="TextBox 18" id="18"/>
          <p:cNvSpPr txBox="true"/>
          <p:nvPr/>
        </p:nvSpPr>
        <p:spPr>
          <a:xfrm rot="0">
            <a:off x="1419120" y="2876721"/>
            <a:ext cx="16203054" cy="1524781"/>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Initiate rental requests by adding a transaction. Manage their account details, including personal information.</a:t>
            </a:r>
          </a:p>
        </p:txBody>
      </p:sp>
      <p:sp>
        <p:nvSpPr>
          <p:cNvPr name="TextBox 19" id="19"/>
          <p:cNvSpPr txBox="true"/>
          <p:nvPr/>
        </p:nvSpPr>
        <p:spPr>
          <a:xfrm rot="0">
            <a:off x="851354" y="5383768"/>
            <a:ext cx="17361170"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Add properties for rent, specifying details such as size, price, and</a:t>
            </a:r>
          </a:p>
        </p:txBody>
      </p:sp>
      <p:sp>
        <p:nvSpPr>
          <p:cNvPr name="TextBox 20" id="20"/>
          <p:cNvSpPr txBox="true"/>
          <p:nvPr/>
        </p:nvSpPr>
        <p:spPr>
          <a:xfrm rot="0">
            <a:off x="8255813" y="6148283"/>
            <a:ext cx="2408930"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location. </a:t>
            </a:r>
          </a:p>
        </p:txBody>
      </p:sp>
      <p:sp>
        <p:nvSpPr>
          <p:cNvPr name="TextBox 21" id="21"/>
          <p:cNvSpPr txBox="true"/>
          <p:nvPr/>
        </p:nvSpPr>
        <p:spPr>
          <a:xfrm rot="0">
            <a:off x="892807" y="6912797"/>
            <a:ext cx="12800047" cy="1524781"/>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Edit or remove rental property listings. View and approve rental requests from renters.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66551" y="-66551"/>
            <a:ext cx="4332884" cy="4867989"/>
          </a:xfrm>
          <a:custGeom>
            <a:avLst/>
            <a:gdLst/>
            <a:ahLst/>
            <a:cxnLst/>
            <a:rect r="r" b="b" t="t" l="l"/>
            <a:pathLst>
              <a:path h="4867989" w="4332884">
                <a:moveTo>
                  <a:pt x="0" y="0"/>
                </a:moveTo>
                <a:lnTo>
                  <a:pt x="4332884" y="0"/>
                </a:lnTo>
                <a:lnTo>
                  <a:pt x="4332884" y="4867989"/>
                </a:lnTo>
                <a:lnTo>
                  <a:pt x="0" y="48679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704" y="6668214"/>
            <a:ext cx="3593344" cy="3621834"/>
          </a:xfrm>
          <a:custGeom>
            <a:avLst/>
            <a:gdLst/>
            <a:ahLst/>
            <a:cxnLst/>
            <a:rect r="r" b="b" t="t" l="l"/>
            <a:pathLst>
              <a:path h="3621834" w="3593344">
                <a:moveTo>
                  <a:pt x="0" y="0"/>
                </a:moveTo>
                <a:lnTo>
                  <a:pt x="3593344" y="0"/>
                </a:lnTo>
                <a:lnTo>
                  <a:pt x="3593344" y="3621834"/>
                </a:lnTo>
                <a:lnTo>
                  <a:pt x="0" y="36218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15696" y="429768"/>
            <a:ext cx="11542776" cy="957072"/>
          </a:xfrm>
          <a:custGeom>
            <a:avLst/>
            <a:gdLst/>
            <a:ahLst/>
            <a:cxnLst/>
            <a:rect r="r" b="b" t="t" l="l"/>
            <a:pathLst>
              <a:path h="957072" w="11542776">
                <a:moveTo>
                  <a:pt x="0" y="0"/>
                </a:moveTo>
                <a:lnTo>
                  <a:pt x="11542776" y="0"/>
                </a:lnTo>
                <a:lnTo>
                  <a:pt x="11542776" y="957072"/>
                </a:lnTo>
                <a:lnTo>
                  <a:pt x="0" y="957072"/>
                </a:lnTo>
                <a:lnTo>
                  <a:pt x="0" y="0"/>
                </a:lnTo>
                <a:close/>
              </a:path>
            </a:pathLst>
          </a:custGeom>
          <a:blipFill>
            <a:blip r:embed="rId6"/>
            <a:stretch>
              <a:fillRect l="0" t="0" r="0" b="0"/>
            </a:stretch>
          </a:blipFill>
        </p:spPr>
      </p:sp>
      <p:grpSp>
        <p:nvGrpSpPr>
          <p:cNvPr name="Group 5" id="5"/>
          <p:cNvGrpSpPr>
            <a:grpSpLocks noChangeAspect="true"/>
          </p:cNvGrpSpPr>
          <p:nvPr/>
        </p:nvGrpSpPr>
        <p:grpSpPr>
          <a:xfrm rot="0">
            <a:off x="0" y="0"/>
            <a:ext cx="4203316" cy="4738421"/>
            <a:chOff x="0" y="0"/>
            <a:chExt cx="4203319" cy="4738421"/>
          </a:xfrm>
        </p:grpSpPr>
        <p:sp>
          <p:nvSpPr>
            <p:cNvPr name="Freeform 6" id="6"/>
            <p:cNvSpPr/>
            <p:nvPr/>
          </p:nvSpPr>
          <p:spPr>
            <a:xfrm flipH="false" flipV="false" rot="0">
              <a:off x="0" y="0"/>
              <a:ext cx="4203319" cy="4738370"/>
            </a:xfrm>
            <a:custGeom>
              <a:avLst/>
              <a:gdLst/>
              <a:ahLst/>
              <a:cxnLst/>
              <a:rect r="r" b="b" t="t" l="l"/>
              <a:pathLst>
                <a:path h="4738370" w="4203319">
                  <a:moveTo>
                    <a:pt x="0" y="0"/>
                  </a:moveTo>
                  <a:lnTo>
                    <a:pt x="0" y="4738370"/>
                  </a:lnTo>
                  <a:lnTo>
                    <a:pt x="4203319" y="4738370"/>
                  </a:lnTo>
                  <a:lnTo>
                    <a:pt x="4203319" y="0"/>
                  </a:lnTo>
                  <a:close/>
                </a:path>
              </a:pathLst>
            </a:custGeom>
            <a:solidFill>
              <a:srgbClr val="000000">
                <a:alpha val="0"/>
              </a:srgbClr>
            </a:solidFill>
          </p:spPr>
        </p:sp>
      </p:grpSp>
      <p:grpSp>
        <p:nvGrpSpPr>
          <p:cNvPr name="Group 7" id="7"/>
          <p:cNvGrpSpPr>
            <a:grpSpLocks noChangeAspect="true"/>
          </p:cNvGrpSpPr>
          <p:nvPr/>
        </p:nvGrpSpPr>
        <p:grpSpPr>
          <a:xfrm rot="0">
            <a:off x="186623" y="6242237"/>
            <a:ext cx="179889" cy="179889"/>
            <a:chOff x="0" y="0"/>
            <a:chExt cx="179883" cy="179883"/>
          </a:xfrm>
        </p:grpSpPr>
        <p:sp>
          <p:nvSpPr>
            <p:cNvPr name="Freeform 8" id="8"/>
            <p:cNvSpPr/>
            <p:nvPr/>
          </p:nvSpPr>
          <p:spPr>
            <a:xfrm flipH="false" flipV="false" rot="0">
              <a:off x="0" y="0"/>
              <a:ext cx="179832" cy="179705"/>
            </a:xfrm>
            <a:custGeom>
              <a:avLst/>
              <a:gdLst/>
              <a:ahLst/>
              <a:cxnLst/>
              <a:rect r="r" b="b" t="t" l="l"/>
              <a:pathLst>
                <a:path h="179705" w="179832">
                  <a:moveTo>
                    <a:pt x="179832" y="89916"/>
                  </a:moveTo>
                  <a:cubicBezTo>
                    <a:pt x="179832" y="95885"/>
                    <a:pt x="179197" y="101727"/>
                    <a:pt x="178054" y="107442"/>
                  </a:cubicBezTo>
                  <a:cubicBezTo>
                    <a:pt x="176911" y="113157"/>
                    <a:pt x="175133" y="118872"/>
                    <a:pt x="172974" y="124333"/>
                  </a:cubicBezTo>
                  <a:cubicBezTo>
                    <a:pt x="170815" y="129794"/>
                    <a:pt x="167894" y="135001"/>
                    <a:pt x="164719" y="139827"/>
                  </a:cubicBezTo>
                  <a:cubicBezTo>
                    <a:pt x="161544" y="144653"/>
                    <a:pt x="157734" y="149225"/>
                    <a:pt x="153543" y="153416"/>
                  </a:cubicBezTo>
                  <a:cubicBezTo>
                    <a:pt x="149352" y="157607"/>
                    <a:pt x="144780" y="161290"/>
                    <a:pt x="139954" y="164592"/>
                  </a:cubicBezTo>
                  <a:cubicBezTo>
                    <a:pt x="135128" y="167894"/>
                    <a:pt x="129921" y="170688"/>
                    <a:pt x="124460" y="172847"/>
                  </a:cubicBezTo>
                  <a:cubicBezTo>
                    <a:pt x="118999" y="175006"/>
                    <a:pt x="113411" y="176784"/>
                    <a:pt x="107569" y="177927"/>
                  </a:cubicBezTo>
                  <a:cubicBezTo>
                    <a:pt x="101727" y="179070"/>
                    <a:pt x="95885" y="179705"/>
                    <a:pt x="90043" y="179705"/>
                  </a:cubicBezTo>
                  <a:cubicBezTo>
                    <a:pt x="84201" y="179705"/>
                    <a:pt x="78232" y="179070"/>
                    <a:pt x="72517" y="177927"/>
                  </a:cubicBezTo>
                  <a:cubicBezTo>
                    <a:pt x="66802" y="176784"/>
                    <a:pt x="61087" y="175006"/>
                    <a:pt x="55626" y="172847"/>
                  </a:cubicBezTo>
                  <a:cubicBezTo>
                    <a:pt x="50165" y="170688"/>
                    <a:pt x="44958" y="167767"/>
                    <a:pt x="40132" y="164592"/>
                  </a:cubicBezTo>
                  <a:cubicBezTo>
                    <a:pt x="35306" y="161417"/>
                    <a:pt x="30734" y="157607"/>
                    <a:pt x="26543" y="153416"/>
                  </a:cubicBezTo>
                  <a:cubicBezTo>
                    <a:pt x="22352" y="149225"/>
                    <a:pt x="18669" y="144653"/>
                    <a:pt x="15367" y="139827"/>
                  </a:cubicBezTo>
                  <a:cubicBezTo>
                    <a:pt x="12065" y="135001"/>
                    <a:pt x="9271" y="129794"/>
                    <a:pt x="7112" y="124333"/>
                  </a:cubicBezTo>
                  <a:cubicBezTo>
                    <a:pt x="4953" y="118872"/>
                    <a:pt x="3175" y="113284"/>
                    <a:pt x="2032" y="107442"/>
                  </a:cubicBezTo>
                  <a:cubicBezTo>
                    <a:pt x="889" y="101600"/>
                    <a:pt x="0" y="95885"/>
                    <a:pt x="0" y="89916"/>
                  </a:cubicBezTo>
                  <a:cubicBezTo>
                    <a:pt x="0" y="83947"/>
                    <a:pt x="635" y="78232"/>
                    <a:pt x="1778" y="72390"/>
                  </a:cubicBezTo>
                  <a:cubicBezTo>
                    <a:pt x="2921" y="66548"/>
                    <a:pt x="4699" y="60960"/>
                    <a:pt x="6858" y="55499"/>
                  </a:cubicBezTo>
                  <a:cubicBezTo>
                    <a:pt x="9017" y="50038"/>
                    <a:pt x="11938" y="44831"/>
                    <a:pt x="15113" y="40005"/>
                  </a:cubicBezTo>
                  <a:cubicBezTo>
                    <a:pt x="18288" y="35179"/>
                    <a:pt x="22098" y="30607"/>
                    <a:pt x="26289" y="26416"/>
                  </a:cubicBezTo>
                  <a:cubicBezTo>
                    <a:pt x="30480" y="22225"/>
                    <a:pt x="35052" y="18542"/>
                    <a:pt x="39878" y="15240"/>
                  </a:cubicBezTo>
                  <a:cubicBezTo>
                    <a:pt x="44704" y="11938"/>
                    <a:pt x="50038" y="9144"/>
                    <a:pt x="55499" y="6858"/>
                  </a:cubicBezTo>
                  <a:cubicBezTo>
                    <a:pt x="60960" y="4572"/>
                    <a:pt x="66548" y="2921"/>
                    <a:pt x="72390" y="1778"/>
                  </a:cubicBezTo>
                  <a:cubicBezTo>
                    <a:pt x="78232" y="635"/>
                    <a:pt x="84074" y="0"/>
                    <a:pt x="89916" y="0"/>
                  </a:cubicBezTo>
                  <a:cubicBezTo>
                    <a:pt x="95758" y="0"/>
                    <a:pt x="101727" y="635"/>
                    <a:pt x="107442" y="1778"/>
                  </a:cubicBezTo>
                  <a:cubicBezTo>
                    <a:pt x="113157" y="2921"/>
                    <a:pt x="118872" y="4699"/>
                    <a:pt x="124333" y="6858"/>
                  </a:cubicBezTo>
                  <a:cubicBezTo>
                    <a:pt x="129794" y="9017"/>
                    <a:pt x="135001" y="11938"/>
                    <a:pt x="139827" y="15113"/>
                  </a:cubicBezTo>
                  <a:cubicBezTo>
                    <a:pt x="144653" y="18288"/>
                    <a:pt x="149225" y="22098"/>
                    <a:pt x="153416" y="26289"/>
                  </a:cubicBezTo>
                  <a:cubicBezTo>
                    <a:pt x="157607" y="30480"/>
                    <a:pt x="161290" y="35052"/>
                    <a:pt x="164592" y="39878"/>
                  </a:cubicBezTo>
                  <a:cubicBezTo>
                    <a:pt x="167894" y="44704"/>
                    <a:pt x="170688" y="49911"/>
                    <a:pt x="172847" y="55372"/>
                  </a:cubicBezTo>
                  <a:cubicBezTo>
                    <a:pt x="175006" y="60833"/>
                    <a:pt x="176784" y="66421"/>
                    <a:pt x="177927" y="72263"/>
                  </a:cubicBezTo>
                  <a:cubicBezTo>
                    <a:pt x="179070" y="78105"/>
                    <a:pt x="179705" y="83947"/>
                    <a:pt x="179705" y="89789"/>
                  </a:cubicBezTo>
                  <a:close/>
                </a:path>
              </a:pathLst>
            </a:custGeom>
            <a:solidFill>
              <a:srgbClr val="000000"/>
            </a:solidFill>
          </p:spPr>
        </p:sp>
      </p:grpSp>
      <p:grpSp>
        <p:nvGrpSpPr>
          <p:cNvPr name="Group 9" id="9"/>
          <p:cNvGrpSpPr>
            <a:grpSpLocks noChangeAspect="true"/>
          </p:cNvGrpSpPr>
          <p:nvPr/>
        </p:nvGrpSpPr>
        <p:grpSpPr>
          <a:xfrm rot="0">
            <a:off x="186623" y="7006752"/>
            <a:ext cx="179889" cy="179889"/>
            <a:chOff x="0" y="0"/>
            <a:chExt cx="179883" cy="179883"/>
          </a:xfrm>
        </p:grpSpPr>
        <p:sp>
          <p:nvSpPr>
            <p:cNvPr name="Freeform 10" id="10"/>
            <p:cNvSpPr/>
            <p:nvPr/>
          </p:nvSpPr>
          <p:spPr>
            <a:xfrm flipH="false" flipV="false" rot="0">
              <a:off x="0" y="0"/>
              <a:ext cx="179832" cy="179705"/>
            </a:xfrm>
            <a:custGeom>
              <a:avLst/>
              <a:gdLst/>
              <a:ahLst/>
              <a:cxnLst/>
              <a:rect r="r" b="b" t="t" l="l"/>
              <a:pathLst>
                <a:path h="179705" w="179832">
                  <a:moveTo>
                    <a:pt x="179832" y="89916"/>
                  </a:moveTo>
                  <a:cubicBezTo>
                    <a:pt x="179832" y="95885"/>
                    <a:pt x="179197" y="101727"/>
                    <a:pt x="178054" y="107442"/>
                  </a:cubicBezTo>
                  <a:cubicBezTo>
                    <a:pt x="176911" y="113157"/>
                    <a:pt x="175133" y="118872"/>
                    <a:pt x="172974" y="124333"/>
                  </a:cubicBezTo>
                  <a:cubicBezTo>
                    <a:pt x="170815" y="129794"/>
                    <a:pt x="167894" y="135001"/>
                    <a:pt x="164719" y="139827"/>
                  </a:cubicBezTo>
                  <a:cubicBezTo>
                    <a:pt x="161544" y="144653"/>
                    <a:pt x="157734" y="149225"/>
                    <a:pt x="153543" y="153416"/>
                  </a:cubicBezTo>
                  <a:cubicBezTo>
                    <a:pt x="149352" y="157607"/>
                    <a:pt x="144780" y="161290"/>
                    <a:pt x="139954" y="164592"/>
                  </a:cubicBezTo>
                  <a:cubicBezTo>
                    <a:pt x="135128" y="167894"/>
                    <a:pt x="129921" y="170688"/>
                    <a:pt x="124460" y="172847"/>
                  </a:cubicBezTo>
                  <a:cubicBezTo>
                    <a:pt x="118999" y="175006"/>
                    <a:pt x="113411" y="176784"/>
                    <a:pt x="107569" y="177927"/>
                  </a:cubicBezTo>
                  <a:cubicBezTo>
                    <a:pt x="101727" y="179070"/>
                    <a:pt x="95885" y="179705"/>
                    <a:pt x="90043" y="179705"/>
                  </a:cubicBezTo>
                  <a:cubicBezTo>
                    <a:pt x="84201" y="179705"/>
                    <a:pt x="78232" y="179070"/>
                    <a:pt x="72517" y="177927"/>
                  </a:cubicBezTo>
                  <a:cubicBezTo>
                    <a:pt x="66802" y="176784"/>
                    <a:pt x="61087" y="175006"/>
                    <a:pt x="55626" y="172847"/>
                  </a:cubicBezTo>
                  <a:cubicBezTo>
                    <a:pt x="50165" y="170688"/>
                    <a:pt x="44958" y="167767"/>
                    <a:pt x="40132" y="164592"/>
                  </a:cubicBezTo>
                  <a:cubicBezTo>
                    <a:pt x="35306" y="161417"/>
                    <a:pt x="30734" y="157607"/>
                    <a:pt x="26543" y="153416"/>
                  </a:cubicBezTo>
                  <a:cubicBezTo>
                    <a:pt x="22352" y="149225"/>
                    <a:pt x="18669" y="144653"/>
                    <a:pt x="15367" y="139827"/>
                  </a:cubicBezTo>
                  <a:cubicBezTo>
                    <a:pt x="12065" y="135001"/>
                    <a:pt x="9271" y="129794"/>
                    <a:pt x="7112" y="124333"/>
                  </a:cubicBezTo>
                  <a:cubicBezTo>
                    <a:pt x="4953" y="118872"/>
                    <a:pt x="3175" y="113284"/>
                    <a:pt x="2032" y="107442"/>
                  </a:cubicBezTo>
                  <a:cubicBezTo>
                    <a:pt x="889" y="101600"/>
                    <a:pt x="0" y="95885"/>
                    <a:pt x="0" y="89916"/>
                  </a:cubicBezTo>
                  <a:cubicBezTo>
                    <a:pt x="0" y="83947"/>
                    <a:pt x="635" y="78232"/>
                    <a:pt x="1778" y="72390"/>
                  </a:cubicBezTo>
                  <a:cubicBezTo>
                    <a:pt x="2921" y="66548"/>
                    <a:pt x="4699" y="60960"/>
                    <a:pt x="6858" y="55499"/>
                  </a:cubicBezTo>
                  <a:cubicBezTo>
                    <a:pt x="9017" y="50038"/>
                    <a:pt x="11938" y="44831"/>
                    <a:pt x="15113" y="40005"/>
                  </a:cubicBezTo>
                  <a:cubicBezTo>
                    <a:pt x="18288" y="35179"/>
                    <a:pt x="22098" y="30607"/>
                    <a:pt x="26289" y="26416"/>
                  </a:cubicBezTo>
                  <a:cubicBezTo>
                    <a:pt x="30480" y="22225"/>
                    <a:pt x="35052" y="18542"/>
                    <a:pt x="39878" y="15240"/>
                  </a:cubicBezTo>
                  <a:cubicBezTo>
                    <a:pt x="44704" y="11938"/>
                    <a:pt x="50038" y="9144"/>
                    <a:pt x="55499" y="6858"/>
                  </a:cubicBezTo>
                  <a:cubicBezTo>
                    <a:pt x="60960" y="4572"/>
                    <a:pt x="66548" y="2921"/>
                    <a:pt x="72390" y="1778"/>
                  </a:cubicBezTo>
                  <a:cubicBezTo>
                    <a:pt x="78232" y="635"/>
                    <a:pt x="84074" y="0"/>
                    <a:pt x="89916" y="0"/>
                  </a:cubicBezTo>
                  <a:cubicBezTo>
                    <a:pt x="95758" y="0"/>
                    <a:pt x="101727" y="635"/>
                    <a:pt x="107442" y="1778"/>
                  </a:cubicBezTo>
                  <a:cubicBezTo>
                    <a:pt x="113157" y="2921"/>
                    <a:pt x="118872" y="4699"/>
                    <a:pt x="124333" y="6858"/>
                  </a:cubicBezTo>
                  <a:cubicBezTo>
                    <a:pt x="129794" y="9017"/>
                    <a:pt x="135001" y="11938"/>
                    <a:pt x="139827" y="15113"/>
                  </a:cubicBezTo>
                  <a:cubicBezTo>
                    <a:pt x="144653" y="18288"/>
                    <a:pt x="149225" y="22098"/>
                    <a:pt x="153416" y="26289"/>
                  </a:cubicBezTo>
                  <a:cubicBezTo>
                    <a:pt x="157607" y="30480"/>
                    <a:pt x="161290" y="35052"/>
                    <a:pt x="164592" y="39878"/>
                  </a:cubicBezTo>
                  <a:cubicBezTo>
                    <a:pt x="167894" y="44704"/>
                    <a:pt x="170688" y="49911"/>
                    <a:pt x="172847" y="55372"/>
                  </a:cubicBezTo>
                  <a:cubicBezTo>
                    <a:pt x="175006" y="60833"/>
                    <a:pt x="176784" y="66421"/>
                    <a:pt x="177927" y="72263"/>
                  </a:cubicBezTo>
                  <a:cubicBezTo>
                    <a:pt x="179070" y="78105"/>
                    <a:pt x="179705" y="83947"/>
                    <a:pt x="179705" y="89789"/>
                  </a:cubicBezTo>
                  <a:close/>
                </a:path>
              </a:pathLst>
            </a:custGeom>
            <a:solidFill>
              <a:srgbClr val="000000"/>
            </a:solidFill>
          </p:spPr>
        </p:sp>
      </p:grpSp>
      <p:grpSp>
        <p:nvGrpSpPr>
          <p:cNvPr name="Group 11" id="11"/>
          <p:cNvGrpSpPr>
            <a:grpSpLocks noChangeAspect="true"/>
          </p:cNvGrpSpPr>
          <p:nvPr/>
        </p:nvGrpSpPr>
        <p:grpSpPr>
          <a:xfrm rot="0">
            <a:off x="14697332" y="6667833"/>
            <a:ext cx="3590668" cy="3619167"/>
            <a:chOff x="0" y="0"/>
            <a:chExt cx="3590671" cy="3619170"/>
          </a:xfrm>
        </p:grpSpPr>
        <p:sp>
          <p:nvSpPr>
            <p:cNvPr name="Freeform 12" id="12"/>
            <p:cNvSpPr/>
            <p:nvPr/>
          </p:nvSpPr>
          <p:spPr>
            <a:xfrm flipH="false" flipV="false" rot="0">
              <a:off x="0" y="0"/>
              <a:ext cx="3590671" cy="3619119"/>
            </a:xfrm>
            <a:custGeom>
              <a:avLst/>
              <a:gdLst/>
              <a:ahLst/>
              <a:cxnLst/>
              <a:rect r="r" b="b" t="t" l="l"/>
              <a:pathLst>
                <a:path h="3619119" w="3590671">
                  <a:moveTo>
                    <a:pt x="0" y="0"/>
                  </a:moveTo>
                  <a:lnTo>
                    <a:pt x="0" y="3619119"/>
                  </a:lnTo>
                  <a:lnTo>
                    <a:pt x="3590671" y="3619119"/>
                  </a:lnTo>
                  <a:lnTo>
                    <a:pt x="3590671" y="0"/>
                  </a:lnTo>
                  <a:close/>
                </a:path>
              </a:pathLst>
            </a:custGeom>
            <a:solidFill>
              <a:srgbClr val="000000">
                <a:alpha val="0"/>
              </a:srgbClr>
            </a:solidFill>
          </p:spPr>
        </p:sp>
      </p:grpSp>
      <p:sp>
        <p:nvSpPr>
          <p:cNvPr name="TextBox 13" id="13"/>
          <p:cNvSpPr txBox="true"/>
          <p:nvPr/>
        </p:nvSpPr>
        <p:spPr>
          <a:xfrm rot="0">
            <a:off x="581149" y="1540135"/>
            <a:ext cx="4830356"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Create a Bank Account:</a:t>
            </a:r>
          </a:p>
        </p:txBody>
      </p:sp>
      <p:sp>
        <p:nvSpPr>
          <p:cNvPr name="TextBox 14" id="14"/>
          <p:cNvSpPr txBox="true"/>
          <p:nvPr/>
        </p:nvSpPr>
        <p:spPr>
          <a:xfrm rot="0">
            <a:off x="581149" y="5244284"/>
            <a:ext cx="5481437"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Manage the Bank Account:</a:t>
            </a:r>
          </a:p>
        </p:txBody>
      </p:sp>
      <p:sp>
        <p:nvSpPr>
          <p:cNvPr name="TextBox 15" id="15"/>
          <p:cNvSpPr txBox="true"/>
          <p:nvPr/>
        </p:nvSpPr>
        <p:spPr>
          <a:xfrm rot="0">
            <a:off x="870328" y="2112207"/>
            <a:ext cx="17322508"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Buyers, Sellers, Renters, and Landlords can link a bank account to</a:t>
            </a:r>
          </a:p>
        </p:txBody>
      </p:sp>
      <p:sp>
        <p:nvSpPr>
          <p:cNvPr name="TextBox 16" id="16"/>
          <p:cNvSpPr txBox="true"/>
          <p:nvPr/>
        </p:nvSpPr>
        <p:spPr>
          <a:xfrm rot="0">
            <a:off x="7795908" y="2876721"/>
            <a:ext cx="3347075"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their profile. </a:t>
            </a:r>
          </a:p>
        </p:txBody>
      </p:sp>
      <p:sp>
        <p:nvSpPr>
          <p:cNvPr name="TextBox 17" id="17"/>
          <p:cNvSpPr txBox="true"/>
          <p:nvPr/>
        </p:nvSpPr>
        <p:spPr>
          <a:xfrm rot="0">
            <a:off x="797595" y="3641236"/>
            <a:ext cx="17470774" cy="1524781"/>
          </a:xfrm>
          <a:prstGeom prst="rect">
            <a:avLst/>
          </a:prstGeom>
        </p:spPr>
        <p:txBody>
          <a:bodyPr anchor="t" rtlCol="false" tIns="0" lIns="0" bIns="0" rIns="0">
            <a:spAutoFit/>
          </a:bodyPr>
          <a:lstStyle/>
          <a:p>
            <a:pPr algn="ctr">
              <a:lnSpc>
                <a:spcPts val="6020"/>
              </a:lnSpc>
            </a:pPr>
            <a:r>
              <a:rPr lang="en-US" sz="4456">
                <a:solidFill>
                  <a:srgbClr val="000000"/>
                </a:solidFill>
                <a:latin typeface="DM Sans"/>
                <a:ea typeface="DM Sans"/>
                <a:cs typeface="DM Sans"/>
                <a:sym typeface="DM Sans"/>
              </a:rPr>
              <a:t>The account is identified by a unique ID and includes details such as balance and owner information.</a:t>
            </a:r>
          </a:p>
        </p:txBody>
      </p:sp>
      <p:sp>
        <p:nvSpPr>
          <p:cNvPr name="TextBox 18" id="18"/>
          <p:cNvSpPr txBox="true"/>
          <p:nvPr/>
        </p:nvSpPr>
        <p:spPr>
          <a:xfrm rot="0">
            <a:off x="937784" y="5392093"/>
            <a:ext cx="11810600" cy="2010547"/>
          </a:xfrm>
          <a:prstGeom prst="rect">
            <a:avLst/>
          </a:prstGeom>
        </p:spPr>
        <p:txBody>
          <a:bodyPr anchor="t" rtlCol="false" tIns="0" lIns="0" bIns="0" rIns="0">
            <a:spAutoFit/>
          </a:bodyPr>
          <a:lstStyle/>
          <a:p>
            <a:pPr algn="l">
              <a:lnSpc>
                <a:spcPts val="11141"/>
              </a:lnSpc>
            </a:pPr>
            <a:r>
              <a:rPr lang="en-US" sz="4456">
                <a:solidFill>
                  <a:srgbClr val="000000"/>
                </a:solidFill>
                <a:latin typeface="DM Sans"/>
                <a:ea typeface="DM Sans"/>
                <a:cs typeface="DM Sans"/>
                <a:sym typeface="DM Sans"/>
              </a:rPr>
              <a:t>Set the account balance. </a:t>
            </a:r>
          </a:p>
          <a:p>
            <a:pPr algn="l">
              <a:lnSpc>
                <a:spcPts val="2228"/>
              </a:lnSpc>
            </a:pPr>
            <a:r>
              <a:rPr lang="en-US" sz="4456">
                <a:solidFill>
                  <a:srgbClr val="000000"/>
                </a:solidFill>
                <a:latin typeface="DM Sans"/>
                <a:ea typeface="DM Sans"/>
                <a:cs typeface="DM Sans"/>
                <a:sym typeface="DM Sans"/>
              </a:rPr>
              <a:t>Delete the account when no longer needed.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66551" y="-66551"/>
            <a:ext cx="4332884" cy="4867989"/>
          </a:xfrm>
          <a:custGeom>
            <a:avLst/>
            <a:gdLst/>
            <a:ahLst/>
            <a:cxnLst/>
            <a:rect r="r" b="b" t="t" l="l"/>
            <a:pathLst>
              <a:path h="4867989" w="4332884">
                <a:moveTo>
                  <a:pt x="0" y="0"/>
                </a:moveTo>
                <a:lnTo>
                  <a:pt x="4332884" y="0"/>
                </a:lnTo>
                <a:lnTo>
                  <a:pt x="4332884" y="4867989"/>
                </a:lnTo>
                <a:lnTo>
                  <a:pt x="0" y="48679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704" y="6668214"/>
            <a:ext cx="3593344" cy="3621834"/>
          </a:xfrm>
          <a:custGeom>
            <a:avLst/>
            <a:gdLst/>
            <a:ahLst/>
            <a:cxnLst/>
            <a:rect r="r" b="b" t="t" l="l"/>
            <a:pathLst>
              <a:path h="3621834" w="3593344">
                <a:moveTo>
                  <a:pt x="0" y="0"/>
                </a:moveTo>
                <a:lnTo>
                  <a:pt x="3593344" y="0"/>
                </a:lnTo>
                <a:lnTo>
                  <a:pt x="3593344" y="3621834"/>
                </a:lnTo>
                <a:lnTo>
                  <a:pt x="0" y="36218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03504" y="429768"/>
            <a:ext cx="5315712" cy="957072"/>
          </a:xfrm>
          <a:custGeom>
            <a:avLst/>
            <a:gdLst/>
            <a:ahLst/>
            <a:cxnLst/>
            <a:rect r="r" b="b" t="t" l="l"/>
            <a:pathLst>
              <a:path h="957072" w="5315712">
                <a:moveTo>
                  <a:pt x="0" y="0"/>
                </a:moveTo>
                <a:lnTo>
                  <a:pt x="5315712" y="0"/>
                </a:lnTo>
                <a:lnTo>
                  <a:pt x="5315712" y="957072"/>
                </a:lnTo>
                <a:lnTo>
                  <a:pt x="0" y="957072"/>
                </a:lnTo>
                <a:lnTo>
                  <a:pt x="0" y="0"/>
                </a:lnTo>
                <a:close/>
              </a:path>
            </a:pathLst>
          </a:custGeom>
          <a:blipFill>
            <a:blip r:embed="rId6"/>
            <a:stretch>
              <a:fillRect l="0" t="0" r="0" b="0"/>
            </a:stretch>
          </a:blipFill>
        </p:spPr>
      </p:sp>
      <p:grpSp>
        <p:nvGrpSpPr>
          <p:cNvPr name="Group 5" id="5"/>
          <p:cNvGrpSpPr>
            <a:grpSpLocks noChangeAspect="true"/>
          </p:cNvGrpSpPr>
          <p:nvPr/>
        </p:nvGrpSpPr>
        <p:grpSpPr>
          <a:xfrm rot="0">
            <a:off x="-63503" y="-63503"/>
            <a:ext cx="4330313" cy="4985985"/>
            <a:chOff x="0" y="0"/>
            <a:chExt cx="4330319" cy="4985982"/>
          </a:xfrm>
        </p:grpSpPr>
        <p:sp>
          <p:nvSpPr>
            <p:cNvPr name="Freeform 6" id="6"/>
            <p:cNvSpPr/>
            <p:nvPr/>
          </p:nvSpPr>
          <p:spPr>
            <a:xfrm flipH="false" flipV="false" rot="0">
              <a:off x="333375" y="4741290"/>
              <a:ext cx="181356" cy="181357"/>
            </a:xfrm>
            <a:custGeom>
              <a:avLst/>
              <a:gdLst/>
              <a:ahLst/>
              <a:cxnLst/>
              <a:rect r="r" b="b" t="t" l="l"/>
              <a:pathLst>
                <a:path h="181357" w="181356">
                  <a:moveTo>
                    <a:pt x="181356" y="90679"/>
                  </a:moveTo>
                  <a:cubicBezTo>
                    <a:pt x="181356" y="96648"/>
                    <a:pt x="180721" y="102490"/>
                    <a:pt x="179578" y="108332"/>
                  </a:cubicBezTo>
                  <a:cubicBezTo>
                    <a:pt x="178435" y="114174"/>
                    <a:pt x="176657" y="119762"/>
                    <a:pt x="174371" y="125350"/>
                  </a:cubicBezTo>
                  <a:cubicBezTo>
                    <a:pt x="172085" y="130938"/>
                    <a:pt x="169291" y="136018"/>
                    <a:pt x="165989" y="140971"/>
                  </a:cubicBezTo>
                  <a:cubicBezTo>
                    <a:pt x="162687" y="145924"/>
                    <a:pt x="158877" y="150496"/>
                    <a:pt x="154686" y="154687"/>
                  </a:cubicBezTo>
                  <a:cubicBezTo>
                    <a:pt x="150495" y="158878"/>
                    <a:pt x="145923" y="162688"/>
                    <a:pt x="140970" y="165990"/>
                  </a:cubicBezTo>
                  <a:cubicBezTo>
                    <a:pt x="136017" y="169292"/>
                    <a:pt x="130810" y="172086"/>
                    <a:pt x="125349" y="174372"/>
                  </a:cubicBezTo>
                  <a:cubicBezTo>
                    <a:pt x="119888" y="176658"/>
                    <a:pt x="114173" y="178309"/>
                    <a:pt x="108331" y="179579"/>
                  </a:cubicBezTo>
                  <a:cubicBezTo>
                    <a:pt x="102489" y="180849"/>
                    <a:pt x="96647" y="181358"/>
                    <a:pt x="90678" y="181358"/>
                  </a:cubicBezTo>
                  <a:cubicBezTo>
                    <a:pt x="84709" y="181358"/>
                    <a:pt x="78867" y="180723"/>
                    <a:pt x="73025" y="179579"/>
                  </a:cubicBezTo>
                  <a:cubicBezTo>
                    <a:pt x="67183" y="178436"/>
                    <a:pt x="61595" y="176658"/>
                    <a:pt x="56007" y="174372"/>
                  </a:cubicBezTo>
                  <a:cubicBezTo>
                    <a:pt x="50419" y="172086"/>
                    <a:pt x="45339" y="169292"/>
                    <a:pt x="40386" y="165990"/>
                  </a:cubicBezTo>
                  <a:cubicBezTo>
                    <a:pt x="35433" y="162688"/>
                    <a:pt x="30861" y="158878"/>
                    <a:pt x="26670" y="154687"/>
                  </a:cubicBezTo>
                  <a:cubicBezTo>
                    <a:pt x="22479" y="150496"/>
                    <a:pt x="18669" y="145924"/>
                    <a:pt x="15367" y="140971"/>
                  </a:cubicBezTo>
                  <a:cubicBezTo>
                    <a:pt x="12065" y="136018"/>
                    <a:pt x="9271" y="130811"/>
                    <a:pt x="6985" y="125350"/>
                  </a:cubicBezTo>
                  <a:cubicBezTo>
                    <a:pt x="4699" y="119889"/>
                    <a:pt x="3048" y="114174"/>
                    <a:pt x="1778" y="108332"/>
                  </a:cubicBezTo>
                  <a:cubicBezTo>
                    <a:pt x="508" y="102490"/>
                    <a:pt x="0" y="96648"/>
                    <a:pt x="0" y="90679"/>
                  </a:cubicBezTo>
                  <a:cubicBezTo>
                    <a:pt x="0" y="84710"/>
                    <a:pt x="635" y="78868"/>
                    <a:pt x="1778" y="73026"/>
                  </a:cubicBezTo>
                  <a:cubicBezTo>
                    <a:pt x="2921" y="67184"/>
                    <a:pt x="4699" y="61596"/>
                    <a:pt x="6985" y="56008"/>
                  </a:cubicBezTo>
                  <a:cubicBezTo>
                    <a:pt x="9271" y="50420"/>
                    <a:pt x="12065" y="45340"/>
                    <a:pt x="15367" y="40387"/>
                  </a:cubicBezTo>
                  <a:cubicBezTo>
                    <a:pt x="18669" y="35434"/>
                    <a:pt x="22479" y="30862"/>
                    <a:pt x="26670" y="26671"/>
                  </a:cubicBezTo>
                  <a:cubicBezTo>
                    <a:pt x="30861" y="22480"/>
                    <a:pt x="35433" y="18670"/>
                    <a:pt x="40386" y="15368"/>
                  </a:cubicBezTo>
                  <a:cubicBezTo>
                    <a:pt x="45339" y="12066"/>
                    <a:pt x="50546" y="9272"/>
                    <a:pt x="56007" y="6986"/>
                  </a:cubicBezTo>
                  <a:cubicBezTo>
                    <a:pt x="61468" y="4700"/>
                    <a:pt x="67183" y="3049"/>
                    <a:pt x="73025" y="1779"/>
                  </a:cubicBezTo>
                  <a:cubicBezTo>
                    <a:pt x="78867" y="509"/>
                    <a:pt x="84709" y="0"/>
                    <a:pt x="90678" y="0"/>
                  </a:cubicBezTo>
                  <a:cubicBezTo>
                    <a:pt x="96647" y="0"/>
                    <a:pt x="102489" y="635"/>
                    <a:pt x="108331" y="1779"/>
                  </a:cubicBezTo>
                  <a:cubicBezTo>
                    <a:pt x="114173" y="2922"/>
                    <a:pt x="119761" y="4700"/>
                    <a:pt x="125349" y="6986"/>
                  </a:cubicBezTo>
                  <a:cubicBezTo>
                    <a:pt x="130937" y="9272"/>
                    <a:pt x="136017" y="12066"/>
                    <a:pt x="140970" y="15368"/>
                  </a:cubicBezTo>
                  <a:cubicBezTo>
                    <a:pt x="145923" y="18670"/>
                    <a:pt x="150495" y="22480"/>
                    <a:pt x="154686" y="26671"/>
                  </a:cubicBezTo>
                  <a:cubicBezTo>
                    <a:pt x="158877" y="30862"/>
                    <a:pt x="162687" y="35434"/>
                    <a:pt x="165989" y="40387"/>
                  </a:cubicBezTo>
                  <a:cubicBezTo>
                    <a:pt x="169291" y="45340"/>
                    <a:pt x="172085" y="50547"/>
                    <a:pt x="174371" y="56008"/>
                  </a:cubicBezTo>
                  <a:cubicBezTo>
                    <a:pt x="176657" y="61469"/>
                    <a:pt x="178308" y="67184"/>
                    <a:pt x="179578" y="73026"/>
                  </a:cubicBezTo>
                  <a:cubicBezTo>
                    <a:pt x="180848" y="78868"/>
                    <a:pt x="181356" y="84710"/>
                    <a:pt x="181356" y="90679"/>
                  </a:cubicBezTo>
                  <a:close/>
                </a:path>
              </a:pathLst>
            </a:custGeom>
            <a:solidFill>
              <a:srgbClr val="000000"/>
            </a:solidFill>
          </p:spPr>
        </p:sp>
        <p:sp>
          <p:nvSpPr>
            <p:cNvPr name="Freeform 7" id="7"/>
            <p:cNvSpPr/>
            <p:nvPr/>
          </p:nvSpPr>
          <p:spPr>
            <a:xfrm flipH="false" flipV="false" rot="0">
              <a:off x="63500" y="63500"/>
              <a:ext cx="4203319" cy="4738370"/>
            </a:xfrm>
            <a:custGeom>
              <a:avLst/>
              <a:gdLst/>
              <a:ahLst/>
              <a:cxnLst/>
              <a:rect r="r" b="b" t="t" l="l"/>
              <a:pathLst>
                <a:path h="4738370" w="4203319">
                  <a:moveTo>
                    <a:pt x="0" y="0"/>
                  </a:moveTo>
                  <a:lnTo>
                    <a:pt x="0" y="4738370"/>
                  </a:lnTo>
                  <a:lnTo>
                    <a:pt x="4203319" y="4738370"/>
                  </a:lnTo>
                  <a:lnTo>
                    <a:pt x="4203319" y="0"/>
                  </a:lnTo>
                  <a:close/>
                </a:path>
              </a:pathLst>
            </a:custGeom>
            <a:solidFill>
              <a:srgbClr val="000000">
                <a:alpha val="0"/>
              </a:srgbClr>
            </a:solidFill>
          </p:spPr>
        </p:sp>
      </p:grpSp>
      <p:grpSp>
        <p:nvGrpSpPr>
          <p:cNvPr name="Group 8" id="8"/>
          <p:cNvGrpSpPr>
            <a:grpSpLocks noChangeAspect="true"/>
          </p:cNvGrpSpPr>
          <p:nvPr/>
        </p:nvGrpSpPr>
        <p:grpSpPr>
          <a:xfrm rot="0">
            <a:off x="270310" y="7077494"/>
            <a:ext cx="180975" cy="180975"/>
            <a:chOff x="0" y="0"/>
            <a:chExt cx="180975" cy="180975"/>
          </a:xfrm>
        </p:grpSpPr>
        <p:sp>
          <p:nvSpPr>
            <p:cNvPr name="Freeform 9" id="9"/>
            <p:cNvSpPr/>
            <p:nvPr/>
          </p:nvSpPr>
          <p:spPr>
            <a:xfrm flipH="false" flipV="false" rot="0">
              <a:off x="0" y="0"/>
              <a:ext cx="181229" cy="181102"/>
            </a:xfrm>
            <a:custGeom>
              <a:avLst/>
              <a:gdLst/>
              <a:ahLst/>
              <a:cxnLst/>
              <a:rect r="r" b="b" t="t" l="l"/>
              <a:pathLst>
                <a:path h="181102" w="181229">
                  <a:moveTo>
                    <a:pt x="180975" y="90424"/>
                  </a:moveTo>
                  <a:cubicBezTo>
                    <a:pt x="180975" y="96393"/>
                    <a:pt x="180340" y="102235"/>
                    <a:pt x="179197" y="108077"/>
                  </a:cubicBezTo>
                  <a:cubicBezTo>
                    <a:pt x="178054" y="113919"/>
                    <a:pt x="176276" y="119507"/>
                    <a:pt x="173990" y="125095"/>
                  </a:cubicBezTo>
                  <a:cubicBezTo>
                    <a:pt x="171704" y="130683"/>
                    <a:pt x="168910" y="135763"/>
                    <a:pt x="165608" y="140716"/>
                  </a:cubicBezTo>
                  <a:cubicBezTo>
                    <a:pt x="162306" y="145669"/>
                    <a:pt x="158496" y="150241"/>
                    <a:pt x="154305" y="154432"/>
                  </a:cubicBezTo>
                  <a:cubicBezTo>
                    <a:pt x="150114" y="158623"/>
                    <a:pt x="145542" y="162433"/>
                    <a:pt x="140589" y="165735"/>
                  </a:cubicBezTo>
                  <a:cubicBezTo>
                    <a:pt x="135636" y="169037"/>
                    <a:pt x="130429" y="171831"/>
                    <a:pt x="124968" y="174117"/>
                  </a:cubicBezTo>
                  <a:cubicBezTo>
                    <a:pt x="119507" y="176403"/>
                    <a:pt x="113792" y="178054"/>
                    <a:pt x="107950" y="179324"/>
                  </a:cubicBezTo>
                  <a:cubicBezTo>
                    <a:pt x="102108" y="180594"/>
                    <a:pt x="96266" y="181102"/>
                    <a:pt x="90297" y="181102"/>
                  </a:cubicBezTo>
                  <a:cubicBezTo>
                    <a:pt x="84328" y="181102"/>
                    <a:pt x="78486" y="180467"/>
                    <a:pt x="72644" y="179324"/>
                  </a:cubicBezTo>
                  <a:cubicBezTo>
                    <a:pt x="66802" y="178181"/>
                    <a:pt x="61214" y="176403"/>
                    <a:pt x="55626" y="174117"/>
                  </a:cubicBezTo>
                  <a:cubicBezTo>
                    <a:pt x="50038" y="171831"/>
                    <a:pt x="44958" y="169037"/>
                    <a:pt x="40005" y="165735"/>
                  </a:cubicBezTo>
                  <a:cubicBezTo>
                    <a:pt x="35052" y="162433"/>
                    <a:pt x="30480" y="158623"/>
                    <a:pt x="26289" y="154432"/>
                  </a:cubicBezTo>
                  <a:cubicBezTo>
                    <a:pt x="22098" y="150241"/>
                    <a:pt x="18288" y="145669"/>
                    <a:pt x="14986" y="140716"/>
                  </a:cubicBezTo>
                  <a:cubicBezTo>
                    <a:pt x="11684" y="135763"/>
                    <a:pt x="8890" y="130556"/>
                    <a:pt x="6604" y="125095"/>
                  </a:cubicBezTo>
                  <a:cubicBezTo>
                    <a:pt x="4318" y="119634"/>
                    <a:pt x="2921" y="113919"/>
                    <a:pt x="1778" y="108204"/>
                  </a:cubicBezTo>
                  <a:cubicBezTo>
                    <a:pt x="635" y="102489"/>
                    <a:pt x="0" y="96393"/>
                    <a:pt x="0" y="90424"/>
                  </a:cubicBezTo>
                  <a:cubicBezTo>
                    <a:pt x="0" y="84455"/>
                    <a:pt x="635" y="78613"/>
                    <a:pt x="1778" y="72771"/>
                  </a:cubicBezTo>
                  <a:cubicBezTo>
                    <a:pt x="2921" y="66929"/>
                    <a:pt x="4572" y="61341"/>
                    <a:pt x="6858" y="55880"/>
                  </a:cubicBezTo>
                  <a:cubicBezTo>
                    <a:pt x="9144" y="50419"/>
                    <a:pt x="11938" y="45212"/>
                    <a:pt x="15240" y="40259"/>
                  </a:cubicBezTo>
                  <a:cubicBezTo>
                    <a:pt x="18542" y="35306"/>
                    <a:pt x="22352" y="30734"/>
                    <a:pt x="26543" y="26543"/>
                  </a:cubicBezTo>
                  <a:cubicBezTo>
                    <a:pt x="30734" y="22352"/>
                    <a:pt x="35306" y="18542"/>
                    <a:pt x="40259" y="15240"/>
                  </a:cubicBezTo>
                  <a:cubicBezTo>
                    <a:pt x="45212" y="11938"/>
                    <a:pt x="50419" y="9144"/>
                    <a:pt x="55880" y="6858"/>
                  </a:cubicBezTo>
                  <a:cubicBezTo>
                    <a:pt x="61341" y="4572"/>
                    <a:pt x="67056" y="2921"/>
                    <a:pt x="72771" y="1778"/>
                  </a:cubicBezTo>
                  <a:cubicBezTo>
                    <a:pt x="78486" y="635"/>
                    <a:pt x="84582" y="0"/>
                    <a:pt x="90551" y="0"/>
                  </a:cubicBezTo>
                  <a:cubicBezTo>
                    <a:pt x="96520" y="0"/>
                    <a:pt x="102362" y="635"/>
                    <a:pt x="108204" y="1778"/>
                  </a:cubicBezTo>
                  <a:cubicBezTo>
                    <a:pt x="114046" y="2921"/>
                    <a:pt x="119634" y="4699"/>
                    <a:pt x="125222" y="6985"/>
                  </a:cubicBezTo>
                  <a:cubicBezTo>
                    <a:pt x="130810" y="9271"/>
                    <a:pt x="135890" y="12065"/>
                    <a:pt x="140843" y="15367"/>
                  </a:cubicBezTo>
                  <a:cubicBezTo>
                    <a:pt x="145796" y="18669"/>
                    <a:pt x="150368" y="22479"/>
                    <a:pt x="154559" y="26670"/>
                  </a:cubicBezTo>
                  <a:cubicBezTo>
                    <a:pt x="158750" y="30861"/>
                    <a:pt x="162560" y="35433"/>
                    <a:pt x="165862" y="40386"/>
                  </a:cubicBezTo>
                  <a:cubicBezTo>
                    <a:pt x="169164" y="45339"/>
                    <a:pt x="171958" y="50546"/>
                    <a:pt x="174244" y="56007"/>
                  </a:cubicBezTo>
                  <a:cubicBezTo>
                    <a:pt x="176530" y="61468"/>
                    <a:pt x="178181" y="67183"/>
                    <a:pt x="179451" y="73025"/>
                  </a:cubicBezTo>
                  <a:cubicBezTo>
                    <a:pt x="180721" y="78867"/>
                    <a:pt x="181229" y="84709"/>
                    <a:pt x="181229" y="90678"/>
                  </a:cubicBezTo>
                  <a:close/>
                </a:path>
              </a:pathLst>
            </a:custGeom>
            <a:solidFill>
              <a:srgbClr val="000000"/>
            </a:solidFill>
          </p:spPr>
        </p:sp>
      </p:grpSp>
      <p:grpSp>
        <p:nvGrpSpPr>
          <p:cNvPr name="Group 10" id="10"/>
          <p:cNvGrpSpPr>
            <a:grpSpLocks noChangeAspect="true"/>
          </p:cNvGrpSpPr>
          <p:nvPr/>
        </p:nvGrpSpPr>
        <p:grpSpPr>
          <a:xfrm rot="0">
            <a:off x="14697332" y="6667833"/>
            <a:ext cx="3590668" cy="3619167"/>
            <a:chOff x="0" y="0"/>
            <a:chExt cx="3590671" cy="3619170"/>
          </a:xfrm>
        </p:grpSpPr>
        <p:sp>
          <p:nvSpPr>
            <p:cNvPr name="Freeform 11" id="11"/>
            <p:cNvSpPr/>
            <p:nvPr/>
          </p:nvSpPr>
          <p:spPr>
            <a:xfrm flipH="false" flipV="false" rot="0">
              <a:off x="0" y="0"/>
              <a:ext cx="3590671" cy="3619119"/>
            </a:xfrm>
            <a:custGeom>
              <a:avLst/>
              <a:gdLst/>
              <a:ahLst/>
              <a:cxnLst/>
              <a:rect r="r" b="b" t="t" l="l"/>
              <a:pathLst>
                <a:path h="3619119" w="3590671">
                  <a:moveTo>
                    <a:pt x="0" y="0"/>
                  </a:moveTo>
                  <a:lnTo>
                    <a:pt x="0" y="3619119"/>
                  </a:lnTo>
                  <a:lnTo>
                    <a:pt x="3590671" y="3619119"/>
                  </a:lnTo>
                  <a:lnTo>
                    <a:pt x="3590671" y="0"/>
                  </a:lnTo>
                  <a:close/>
                </a:path>
              </a:pathLst>
            </a:custGeom>
            <a:solidFill>
              <a:srgbClr val="000000">
                <a:alpha val="0"/>
              </a:srgbClr>
            </a:solidFill>
          </p:spPr>
        </p:sp>
      </p:grpSp>
      <p:sp>
        <p:nvSpPr>
          <p:cNvPr name="TextBox 12" id="12"/>
          <p:cNvSpPr txBox="true"/>
          <p:nvPr/>
        </p:nvSpPr>
        <p:spPr>
          <a:xfrm rot="0">
            <a:off x="581149" y="5919006"/>
            <a:ext cx="4309481"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Payment Integration:</a:t>
            </a:r>
          </a:p>
        </p:txBody>
      </p:sp>
      <p:sp>
        <p:nvSpPr>
          <p:cNvPr name="TextBox 13" id="13"/>
          <p:cNvSpPr txBox="true"/>
          <p:nvPr/>
        </p:nvSpPr>
        <p:spPr>
          <a:xfrm rot="0">
            <a:off x="581149" y="1540135"/>
            <a:ext cx="4646266"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Creating Transactions:</a:t>
            </a:r>
          </a:p>
        </p:txBody>
      </p:sp>
      <p:sp>
        <p:nvSpPr>
          <p:cNvPr name="TextBox 14" id="14"/>
          <p:cNvSpPr txBox="true"/>
          <p:nvPr/>
        </p:nvSpPr>
        <p:spPr>
          <a:xfrm rot="0">
            <a:off x="581149" y="3729076"/>
            <a:ext cx="5003835"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Accepting Transactions:</a:t>
            </a:r>
          </a:p>
        </p:txBody>
      </p:sp>
      <p:sp>
        <p:nvSpPr>
          <p:cNvPr name="TextBox 15" id="15"/>
          <p:cNvSpPr txBox="true"/>
          <p:nvPr/>
        </p:nvSpPr>
        <p:spPr>
          <a:xfrm rot="0">
            <a:off x="1694297" y="2121656"/>
            <a:ext cx="15641679" cy="1531687"/>
          </a:xfrm>
          <a:prstGeom prst="rect">
            <a:avLst/>
          </a:prstGeom>
        </p:spPr>
        <p:txBody>
          <a:bodyPr anchor="t" rtlCol="false" tIns="0" lIns="0" bIns="0" rIns="0">
            <a:spAutoFit/>
          </a:bodyPr>
          <a:lstStyle/>
          <a:p>
            <a:pPr algn="ctr">
              <a:lnSpc>
                <a:spcPts val="6073"/>
              </a:lnSpc>
            </a:pPr>
            <a:r>
              <a:rPr lang="en-US" sz="4455">
                <a:solidFill>
                  <a:srgbClr val="000000"/>
                </a:solidFill>
                <a:latin typeface="DM Sans"/>
                <a:ea typeface="DM Sans"/>
                <a:cs typeface="DM Sans"/>
                <a:sym typeface="DM Sans"/>
              </a:rPr>
              <a:t>Buyers and Renters can initiate transactions by selecting a property and linking it to their bank account.</a:t>
            </a:r>
          </a:p>
        </p:txBody>
      </p:sp>
      <p:sp>
        <p:nvSpPr>
          <p:cNvPr name="TextBox 16" id="16"/>
          <p:cNvSpPr txBox="true"/>
          <p:nvPr/>
        </p:nvSpPr>
        <p:spPr>
          <a:xfrm rot="0">
            <a:off x="1210304" y="3824830"/>
            <a:ext cx="16629202" cy="2017462"/>
          </a:xfrm>
          <a:prstGeom prst="rect">
            <a:avLst/>
          </a:prstGeom>
        </p:spPr>
        <p:txBody>
          <a:bodyPr anchor="t" rtlCol="false" tIns="0" lIns="0" bIns="0" rIns="0">
            <a:spAutoFit/>
          </a:bodyPr>
          <a:lstStyle/>
          <a:p>
            <a:pPr algn="ctr">
              <a:lnSpc>
                <a:spcPts val="11139"/>
              </a:lnSpc>
            </a:pPr>
            <a:r>
              <a:rPr lang="en-US" sz="4455">
                <a:solidFill>
                  <a:srgbClr val="000000"/>
                </a:solidFill>
                <a:latin typeface="DM Sans"/>
                <a:ea typeface="DM Sans"/>
                <a:cs typeface="DM Sans"/>
                <a:sym typeface="DM Sans"/>
              </a:rPr>
              <a:t>Sellers and Landlords can view requests and approve or reject</a:t>
            </a:r>
          </a:p>
          <a:p>
            <a:pPr algn="ctr">
              <a:lnSpc>
                <a:spcPts val="2227"/>
              </a:lnSpc>
            </a:pPr>
            <a:r>
              <a:rPr lang="en-US" sz="4455">
                <a:solidFill>
                  <a:srgbClr val="000000"/>
                </a:solidFill>
                <a:latin typeface="DM Sans"/>
                <a:ea typeface="DM Sans"/>
                <a:cs typeface="DM Sans"/>
                <a:sym typeface="DM Sans"/>
              </a:rPr>
              <a:t>them based on their terms</a:t>
            </a:r>
          </a:p>
        </p:txBody>
      </p:sp>
      <p:sp>
        <p:nvSpPr>
          <p:cNvPr name="TextBox 17" id="17"/>
          <p:cNvSpPr txBox="true"/>
          <p:nvPr/>
        </p:nvSpPr>
        <p:spPr>
          <a:xfrm rot="0">
            <a:off x="1240517" y="6224302"/>
            <a:ext cx="14384045" cy="3560512"/>
          </a:xfrm>
          <a:prstGeom prst="rect">
            <a:avLst/>
          </a:prstGeom>
        </p:spPr>
        <p:txBody>
          <a:bodyPr anchor="t" rtlCol="false" tIns="0" lIns="0" bIns="0" rIns="0">
            <a:spAutoFit/>
          </a:bodyPr>
          <a:lstStyle/>
          <a:p>
            <a:pPr algn="ctr">
              <a:lnSpc>
                <a:spcPts val="11139"/>
              </a:lnSpc>
            </a:pPr>
            <a:r>
              <a:rPr lang="en-US" sz="4455">
                <a:solidFill>
                  <a:srgbClr val="000000"/>
                </a:solidFill>
                <a:latin typeface="DM Sans"/>
                <a:ea typeface="DM Sans"/>
                <a:cs typeface="DM Sans"/>
                <a:sym typeface="DM Sans"/>
              </a:rPr>
              <a:t>Upon transaction approval, the application automates</a:t>
            </a:r>
          </a:p>
          <a:p>
            <a:pPr algn="ctr">
              <a:lnSpc>
                <a:spcPts val="2227"/>
              </a:lnSpc>
            </a:pPr>
            <a:r>
              <a:rPr lang="en-US" sz="4455">
                <a:solidFill>
                  <a:srgbClr val="000000"/>
                </a:solidFill>
                <a:latin typeface="DM Sans"/>
                <a:ea typeface="DM Sans"/>
                <a:cs typeface="DM Sans"/>
                <a:sym typeface="DM Sans"/>
              </a:rPr>
              <a:t>payment processing, transferring the agreed amount</a:t>
            </a:r>
          </a:p>
          <a:p>
            <a:pPr algn="ctr">
              <a:lnSpc>
                <a:spcPts val="9922"/>
              </a:lnSpc>
            </a:pPr>
            <a:r>
              <a:rPr lang="en-US" sz="4455">
                <a:solidFill>
                  <a:srgbClr val="000000"/>
                </a:solidFill>
                <a:latin typeface="DM Sans"/>
                <a:ea typeface="DM Sans"/>
                <a:cs typeface="DM Sans"/>
                <a:sym typeface="DM Sans"/>
              </a:rPr>
              <a:t>from the buyer/renter’s bank account to the seller/</a:t>
            </a:r>
          </a:p>
          <a:p>
            <a:pPr algn="ctr">
              <a:lnSpc>
                <a:spcPts val="2227"/>
              </a:lnSpc>
            </a:pPr>
            <a:r>
              <a:rPr lang="en-US" sz="4455">
                <a:solidFill>
                  <a:srgbClr val="000000"/>
                </a:solidFill>
                <a:latin typeface="DM Sans"/>
                <a:ea typeface="DM Sans"/>
                <a:cs typeface="DM Sans"/>
                <a:sym typeface="DM Sans"/>
              </a:rPr>
              <a:t>landlord’s account.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66551" y="-66551"/>
            <a:ext cx="4332884" cy="5080044"/>
          </a:xfrm>
          <a:custGeom>
            <a:avLst/>
            <a:gdLst/>
            <a:ahLst/>
            <a:cxnLst/>
            <a:rect r="r" b="b" t="t" l="l"/>
            <a:pathLst>
              <a:path h="5080044" w="4332884">
                <a:moveTo>
                  <a:pt x="0" y="0"/>
                </a:moveTo>
                <a:lnTo>
                  <a:pt x="4332884" y="0"/>
                </a:lnTo>
                <a:lnTo>
                  <a:pt x="4332884" y="5080044"/>
                </a:lnTo>
                <a:lnTo>
                  <a:pt x="0" y="5080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6623" y="5534625"/>
            <a:ext cx="179889" cy="179889"/>
          </a:xfrm>
          <a:custGeom>
            <a:avLst/>
            <a:gdLst/>
            <a:ahLst/>
            <a:cxnLst/>
            <a:rect r="r" b="b" t="t" l="l"/>
            <a:pathLst>
              <a:path h="179889" w="179889">
                <a:moveTo>
                  <a:pt x="0" y="0"/>
                </a:moveTo>
                <a:lnTo>
                  <a:pt x="179889" y="0"/>
                </a:lnTo>
                <a:lnTo>
                  <a:pt x="179889" y="179889"/>
                </a:lnTo>
                <a:lnTo>
                  <a:pt x="0" y="1798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697704" y="6668214"/>
            <a:ext cx="3593344" cy="3621834"/>
          </a:xfrm>
          <a:custGeom>
            <a:avLst/>
            <a:gdLst/>
            <a:ahLst/>
            <a:cxnLst/>
            <a:rect r="r" b="b" t="t" l="l"/>
            <a:pathLst>
              <a:path h="3621834" w="3593344">
                <a:moveTo>
                  <a:pt x="0" y="0"/>
                </a:moveTo>
                <a:lnTo>
                  <a:pt x="3593344" y="0"/>
                </a:lnTo>
                <a:lnTo>
                  <a:pt x="3593344" y="3621834"/>
                </a:lnTo>
                <a:lnTo>
                  <a:pt x="0" y="36218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94360" y="429768"/>
            <a:ext cx="10222992" cy="957072"/>
          </a:xfrm>
          <a:custGeom>
            <a:avLst/>
            <a:gdLst/>
            <a:ahLst/>
            <a:cxnLst/>
            <a:rect r="r" b="b" t="t" l="l"/>
            <a:pathLst>
              <a:path h="957072" w="10222992">
                <a:moveTo>
                  <a:pt x="0" y="0"/>
                </a:moveTo>
                <a:lnTo>
                  <a:pt x="10222992" y="0"/>
                </a:lnTo>
                <a:lnTo>
                  <a:pt x="10222992" y="957072"/>
                </a:lnTo>
                <a:lnTo>
                  <a:pt x="0" y="957072"/>
                </a:lnTo>
                <a:lnTo>
                  <a:pt x="0" y="0"/>
                </a:lnTo>
                <a:close/>
              </a:path>
            </a:pathLst>
          </a:custGeom>
          <a:blipFill>
            <a:blip r:embed="rId8"/>
            <a:stretch>
              <a:fillRect l="0" t="0" r="0" b="0"/>
            </a:stretch>
          </a:blipFill>
        </p:spPr>
      </p:sp>
      <p:grpSp>
        <p:nvGrpSpPr>
          <p:cNvPr name="Group 6" id="6"/>
          <p:cNvGrpSpPr>
            <a:grpSpLocks noChangeAspect="true"/>
          </p:cNvGrpSpPr>
          <p:nvPr/>
        </p:nvGrpSpPr>
        <p:grpSpPr>
          <a:xfrm rot="0">
            <a:off x="0" y="0"/>
            <a:ext cx="4203316" cy="4738421"/>
            <a:chOff x="0" y="0"/>
            <a:chExt cx="4203319" cy="4738421"/>
          </a:xfrm>
        </p:grpSpPr>
        <p:sp>
          <p:nvSpPr>
            <p:cNvPr name="Freeform 7" id="7"/>
            <p:cNvSpPr/>
            <p:nvPr/>
          </p:nvSpPr>
          <p:spPr>
            <a:xfrm flipH="false" flipV="false" rot="0">
              <a:off x="0" y="0"/>
              <a:ext cx="4203319" cy="4738370"/>
            </a:xfrm>
            <a:custGeom>
              <a:avLst/>
              <a:gdLst/>
              <a:ahLst/>
              <a:cxnLst/>
              <a:rect r="r" b="b" t="t" l="l"/>
              <a:pathLst>
                <a:path h="4738370" w="4203319">
                  <a:moveTo>
                    <a:pt x="0" y="0"/>
                  </a:moveTo>
                  <a:lnTo>
                    <a:pt x="0" y="4738370"/>
                  </a:lnTo>
                  <a:lnTo>
                    <a:pt x="4203319" y="4738370"/>
                  </a:lnTo>
                  <a:lnTo>
                    <a:pt x="4203319" y="0"/>
                  </a:lnTo>
                  <a:close/>
                </a:path>
              </a:pathLst>
            </a:custGeom>
            <a:solidFill>
              <a:srgbClr val="000000">
                <a:alpha val="0"/>
              </a:srgbClr>
            </a:solidFill>
          </p:spPr>
        </p:sp>
      </p:grpSp>
      <p:grpSp>
        <p:nvGrpSpPr>
          <p:cNvPr name="Group 8" id="8"/>
          <p:cNvGrpSpPr>
            <a:grpSpLocks noChangeAspect="true"/>
          </p:cNvGrpSpPr>
          <p:nvPr/>
        </p:nvGrpSpPr>
        <p:grpSpPr>
          <a:xfrm rot="0">
            <a:off x="270310" y="7275528"/>
            <a:ext cx="180975" cy="180975"/>
            <a:chOff x="0" y="0"/>
            <a:chExt cx="180975" cy="180975"/>
          </a:xfrm>
        </p:grpSpPr>
        <p:sp>
          <p:nvSpPr>
            <p:cNvPr name="Freeform 9" id="9"/>
            <p:cNvSpPr/>
            <p:nvPr/>
          </p:nvSpPr>
          <p:spPr>
            <a:xfrm flipH="false" flipV="false" rot="0">
              <a:off x="0" y="0"/>
              <a:ext cx="181229" cy="181102"/>
            </a:xfrm>
            <a:custGeom>
              <a:avLst/>
              <a:gdLst/>
              <a:ahLst/>
              <a:cxnLst/>
              <a:rect r="r" b="b" t="t" l="l"/>
              <a:pathLst>
                <a:path h="181102" w="181229">
                  <a:moveTo>
                    <a:pt x="180975" y="90424"/>
                  </a:moveTo>
                  <a:cubicBezTo>
                    <a:pt x="180975" y="96393"/>
                    <a:pt x="180340" y="102235"/>
                    <a:pt x="179197" y="108077"/>
                  </a:cubicBezTo>
                  <a:cubicBezTo>
                    <a:pt x="178054" y="113919"/>
                    <a:pt x="176276" y="119507"/>
                    <a:pt x="173990" y="125095"/>
                  </a:cubicBezTo>
                  <a:cubicBezTo>
                    <a:pt x="171704" y="130683"/>
                    <a:pt x="168910" y="135763"/>
                    <a:pt x="165608" y="140716"/>
                  </a:cubicBezTo>
                  <a:cubicBezTo>
                    <a:pt x="162306" y="145669"/>
                    <a:pt x="158496" y="150241"/>
                    <a:pt x="154305" y="154432"/>
                  </a:cubicBezTo>
                  <a:cubicBezTo>
                    <a:pt x="150114" y="158623"/>
                    <a:pt x="145542" y="162433"/>
                    <a:pt x="140589" y="165735"/>
                  </a:cubicBezTo>
                  <a:cubicBezTo>
                    <a:pt x="135636" y="169037"/>
                    <a:pt x="130429" y="171831"/>
                    <a:pt x="124968" y="174117"/>
                  </a:cubicBezTo>
                  <a:cubicBezTo>
                    <a:pt x="119507" y="176403"/>
                    <a:pt x="113792" y="178054"/>
                    <a:pt x="107950" y="179324"/>
                  </a:cubicBezTo>
                  <a:cubicBezTo>
                    <a:pt x="102108" y="180594"/>
                    <a:pt x="96266" y="181102"/>
                    <a:pt x="90297" y="181102"/>
                  </a:cubicBezTo>
                  <a:cubicBezTo>
                    <a:pt x="84328" y="181102"/>
                    <a:pt x="78486" y="180467"/>
                    <a:pt x="72644" y="179324"/>
                  </a:cubicBezTo>
                  <a:cubicBezTo>
                    <a:pt x="66802" y="178181"/>
                    <a:pt x="61214" y="176403"/>
                    <a:pt x="55626" y="174117"/>
                  </a:cubicBezTo>
                  <a:cubicBezTo>
                    <a:pt x="50038" y="171831"/>
                    <a:pt x="44958" y="169037"/>
                    <a:pt x="40005" y="165735"/>
                  </a:cubicBezTo>
                  <a:cubicBezTo>
                    <a:pt x="35052" y="162433"/>
                    <a:pt x="30480" y="158623"/>
                    <a:pt x="26289" y="154432"/>
                  </a:cubicBezTo>
                  <a:cubicBezTo>
                    <a:pt x="22098" y="150241"/>
                    <a:pt x="18288" y="145669"/>
                    <a:pt x="14986" y="140716"/>
                  </a:cubicBezTo>
                  <a:cubicBezTo>
                    <a:pt x="11684" y="135763"/>
                    <a:pt x="8890" y="130556"/>
                    <a:pt x="6604" y="125095"/>
                  </a:cubicBezTo>
                  <a:cubicBezTo>
                    <a:pt x="4318" y="119634"/>
                    <a:pt x="2921" y="113919"/>
                    <a:pt x="1778" y="108204"/>
                  </a:cubicBezTo>
                  <a:cubicBezTo>
                    <a:pt x="635" y="102489"/>
                    <a:pt x="0" y="96393"/>
                    <a:pt x="0" y="90424"/>
                  </a:cubicBezTo>
                  <a:cubicBezTo>
                    <a:pt x="0" y="84455"/>
                    <a:pt x="635" y="78613"/>
                    <a:pt x="1778" y="72771"/>
                  </a:cubicBezTo>
                  <a:cubicBezTo>
                    <a:pt x="2921" y="66929"/>
                    <a:pt x="4572" y="61341"/>
                    <a:pt x="6858" y="55880"/>
                  </a:cubicBezTo>
                  <a:cubicBezTo>
                    <a:pt x="9144" y="50419"/>
                    <a:pt x="11938" y="45212"/>
                    <a:pt x="15240" y="40259"/>
                  </a:cubicBezTo>
                  <a:cubicBezTo>
                    <a:pt x="18542" y="35306"/>
                    <a:pt x="22352" y="30734"/>
                    <a:pt x="26543" y="26543"/>
                  </a:cubicBezTo>
                  <a:cubicBezTo>
                    <a:pt x="30734" y="22352"/>
                    <a:pt x="35306" y="18542"/>
                    <a:pt x="40259" y="15240"/>
                  </a:cubicBezTo>
                  <a:cubicBezTo>
                    <a:pt x="45212" y="11938"/>
                    <a:pt x="50419" y="9144"/>
                    <a:pt x="55880" y="6858"/>
                  </a:cubicBezTo>
                  <a:cubicBezTo>
                    <a:pt x="61341" y="4572"/>
                    <a:pt x="67056" y="2921"/>
                    <a:pt x="72771" y="1778"/>
                  </a:cubicBezTo>
                  <a:cubicBezTo>
                    <a:pt x="78486" y="635"/>
                    <a:pt x="84582" y="0"/>
                    <a:pt x="90551" y="0"/>
                  </a:cubicBezTo>
                  <a:cubicBezTo>
                    <a:pt x="96520" y="0"/>
                    <a:pt x="102362" y="635"/>
                    <a:pt x="108204" y="1778"/>
                  </a:cubicBezTo>
                  <a:cubicBezTo>
                    <a:pt x="114046" y="2921"/>
                    <a:pt x="119634" y="4699"/>
                    <a:pt x="125222" y="6985"/>
                  </a:cubicBezTo>
                  <a:cubicBezTo>
                    <a:pt x="130810" y="9271"/>
                    <a:pt x="135890" y="12065"/>
                    <a:pt x="140843" y="15367"/>
                  </a:cubicBezTo>
                  <a:cubicBezTo>
                    <a:pt x="145796" y="18669"/>
                    <a:pt x="150368" y="22479"/>
                    <a:pt x="154559" y="26670"/>
                  </a:cubicBezTo>
                  <a:cubicBezTo>
                    <a:pt x="158750" y="30861"/>
                    <a:pt x="162560" y="35433"/>
                    <a:pt x="165862" y="40386"/>
                  </a:cubicBezTo>
                  <a:cubicBezTo>
                    <a:pt x="169164" y="45339"/>
                    <a:pt x="171958" y="50546"/>
                    <a:pt x="174244" y="56007"/>
                  </a:cubicBezTo>
                  <a:cubicBezTo>
                    <a:pt x="176530" y="61468"/>
                    <a:pt x="178181" y="67183"/>
                    <a:pt x="179451" y="73025"/>
                  </a:cubicBezTo>
                  <a:cubicBezTo>
                    <a:pt x="180721" y="78867"/>
                    <a:pt x="181229" y="84709"/>
                    <a:pt x="181229" y="90678"/>
                  </a:cubicBezTo>
                  <a:close/>
                </a:path>
              </a:pathLst>
            </a:custGeom>
            <a:solidFill>
              <a:srgbClr val="000000"/>
            </a:solidFill>
          </p:spPr>
        </p:sp>
      </p:grpSp>
      <p:grpSp>
        <p:nvGrpSpPr>
          <p:cNvPr name="Group 10" id="10"/>
          <p:cNvGrpSpPr>
            <a:grpSpLocks noChangeAspect="true"/>
          </p:cNvGrpSpPr>
          <p:nvPr/>
        </p:nvGrpSpPr>
        <p:grpSpPr>
          <a:xfrm rot="0">
            <a:off x="14697332" y="6667833"/>
            <a:ext cx="3590668" cy="3619167"/>
            <a:chOff x="0" y="0"/>
            <a:chExt cx="3590671" cy="3619170"/>
          </a:xfrm>
        </p:grpSpPr>
        <p:sp>
          <p:nvSpPr>
            <p:cNvPr name="Freeform 11" id="11"/>
            <p:cNvSpPr/>
            <p:nvPr/>
          </p:nvSpPr>
          <p:spPr>
            <a:xfrm flipH="false" flipV="false" rot="0">
              <a:off x="0" y="0"/>
              <a:ext cx="3590671" cy="3619119"/>
            </a:xfrm>
            <a:custGeom>
              <a:avLst/>
              <a:gdLst/>
              <a:ahLst/>
              <a:cxnLst/>
              <a:rect r="r" b="b" t="t" l="l"/>
              <a:pathLst>
                <a:path h="3619119" w="3590671">
                  <a:moveTo>
                    <a:pt x="0" y="0"/>
                  </a:moveTo>
                  <a:lnTo>
                    <a:pt x="0" y="3619119"/>
                  </a:lnTo>
                  <a:lnTo>
                    <a:pt x="3590671" y="3619119"/>
                  </a:lnTo>
                  <a:lnTo>
                    <a:pt x="3590671" y="0"/>
                  </a:lnTo>
                  <a:close/>
                </a:path>
              </a:pathLst>
            </a:custGeom>
            <a:solidFill>
              <a:srgbClr val="000000">
                <a:alpha val="0"/>
              </a:srgbClr>
            </a:solidFill>
          </p:spPr>
        </p:sp>
      </p:grpSp>
      <p:sp>
        <p:nvSpPr>
          <p:cNvPr name="TextBox 12" id="12"/>
          <p:cNvSpPr txBox="true"/>
          <p:nvPr/>
        </p:nvSpPr>
        <p:spPr>
          <a:xfrm rot="0">
            <a:off x="581149" y="1540135"/>
            <a:ext cx="3479825"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Contract Details:</a:t>
            </a:r>
          </a:p>
        </p:txBody>
      </p:sp>
      <p:sp>
        <p:nvSpPr>
          <p:cNvPr name="TextBox 13" id="13"/>
          <p:cNvSpPr txBox="true"/>
          <p:nvPr/>
        </p:nvSpPr>
        <p:spPr>
          <a:xfrm rot="0">
            <a:off x="581149" y="6252058"/>
            <a:ext cx="6983397"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Manage the Bank Sales Contracts:</a:t>
            </a:r>
          </a:p>
        </p:txBody>
      </p:sp>
      <p:sp>
        <p:nvSpPr>
          <p:cNvPr name="TextBox 14" id="14"/>
          <p:cNvSpPr txBox="true"/>
          <p:nvPr/>
        </p:nvSpPr>
        <p:spPr>
          <a:xfrm rot="0">
            <a:off x="1916344" y="6908121"/>
            <a:ext cx="13605462" cy="1531687"/>
          </a:xfrm>
          <a:prstGeom prst="rect">
            <a:avLst/>
          </a:prstGeom>
        </p:spPr>
        <p:txBody>
          <a:bodyPr anchor="t" rtlCol="false" tIns="0" lIns="0" bIns="0" rIns="0">
            <a:spAutoFit/>
          </a:bodyPr>
          <a:lstStyle/>
          <a:p>
            <a:pPr algn="ctr">
              <a:lnSpc>
                <a:spcPts val="6073"/>
              </a:lnSpc>
            </a:pPr>
            <a:r>
              <a:rPr lang="en-US" sz="4455">
                <a:solidFill>
                  <a:srgbClr val="000000"/>
                </a:solidFill>
                <a:latin typeface="DM Sans"/>
                <a:ea typeface="DM Sans"/>
                <a:cs typeface="DM Sans"/>
                <a:sym typeface="DM Sans"/>
              </a:rPr>
              <a:t>Generated for Buyer-Seller transactions to confirm property ownership transfer.</a:t>
            </a:r>
          </a:p>
        </p:txBody>
      </p:sp>
      <p:sp>
        <p:nvSpPr>
          <p:cNvPr name="TextBox 15" id="15"/>
          <p:cNvSpPr txBox="true"/>
          <p:nvPr/>
        </p:nvSpPr>
        <p:spPr>
          <a:xfrm rot="0">
            <a:off x="1482357" y="2112207"/>
            <a:ext cx="16226733"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Each contract includes essential transaction details such as: </a:t>
            </a:r>
          </a:p>
        </p:txBody>
      </p:sp>
      <p:sp>
        <p:nvSpPr>
          <p:cNvPr name="TextBox 16" id="16"/>
          <p:cNvSpPr txBox="true"/>
          <p:nvPr/>
        </p:nvSpPr>
        <p:spPr>
          <a:xfrm rot="0">
            <a:off x="1492548" y="2876721"/>
            <a:ext cx="7643889"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Property ID and description. </a:t>
            </a:r>
          </a:p>
        </p:txBody>
      </p:sp>
      <p:sp>
        <p:nvSpPr>
          <p:cNvPr name="TextBox 17" id="17"/>
          <p:cNvSpPr txBox="true"/>
          <p:nvPr/>
        </p:nvSpPr>
        <p:spPr>
          <a:xfrm rot="0">
            <a:off x="1440551" y="3641236"/>
            <a:ext cx="14256801" cy="228928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Names and IDs of the buyer/seller or renter/landlord. Transaction amount. Date and terms of the agreement.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66551" y="-66551"/>
            <a:ext cx="4332884" cy="4867989"/>
          </a:xfrm>
          <a:custGeom>
            <a:avLst/>
            <a:gdLst/>
            <a:ahLst/>
            <a:cxnLst/>
            <a:rect r="r" b="b" t="t" l="l"/>
            <a:pathLst>
              <a:path h="4867989" w="4332884">
                <a:moveTo>
                  <a:pt x="0" y="0"/>
                </a:moveTo>
                <a:lnTo>
                  <a:pt x="4332884" y="0"/>
                </a:lnTo>
                <a:lnTo>
                  <a:pt x="4332884" y="4867989"/>
                </a:lnTo>
                <a:lnTo>
                  <a:pt x="0" y="48679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704" y="6668214"/>
            <a:ext cx="3593344" cy="3621834"/>
          </a:xfrm>
          <a:custGeom>
            <a:avLst/>
            <a:gdLst/>
            <a:ahLst/>
            <a:cxnLst/>
            <a:rect r="r" b="b" t="t" l="l"/>
            <a:pathLst>
              <a:path h="3621834" w="3593344">
                <a:moveTo>
                  <a:pt x="0" y="0"/>
                </a:moveTo>
                <a:lnTo>
                  <a:pt x="3593344" y="0"/>
                </a:lnTo>
                <a:lnTo>
                  <a:pt x="3593344" y="3621834"/>
                </a:lnTo>
                <a:lnTo>
                  <a:pt x="0" y="36218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94360" y="429768"/>
            <a:ext cx="10222992" cy="957072"/>
          </a:xfrm>
          <a:custGeom>
            <a:avLst/>
            <a:gdLst/>
            <a:ahLst/>
            <a:cxnLst/>
            <a:rect r="r" b="b" t="t" l="l"/>
            <a:pathLst>
              <a:path h="957072" w="10222992">
                <a:moveTo>
                  <a:pt x="0" y="0"/>
                </a:moveTo>
                <a:lnTo>
                  <a:pt x="10222992" y="0"/>
                </a:lnTo>
                <a:lnTo>
                  <a:pt x="10222992" y="957072"/>
                </a:lnTo>
                <a:lnTo>
                  <a:pt x="0" y="957072"/>
                </a:lnTo>
                <a:lnTo>
                  <a:pt x="0" y="0"/>
                </a:lnTo>
                <a:close/>
              </a:path>
            </a:pathLst>
          </a:custGeom>
          <a:blipFill>
            <a:blip r:embed="rId6"/>
            <a:stretch>
              <a:fillRect l="0" t="0" r="0" b="0"/>
            </a:stretch>
          </a:blipFill>
        </p:spPr>
      </p:sp>
      <p:grpSp>
        <p:nvGrpSpPr>
          <p:cNvPr name="Group 5" id="5"/>
          <p:cNvGrpSpPr>
            <a:grpSpLocks noChangeAspect="true"/>
          </p:cNvGrpSpPr>
          <p:nvPr/>
        </p:nvGrpSpPr>
        <p:grpSpPr>
          <a:xfrm rot="0">
            <a:off x="-63503" y="-63503"/>
            <a:ext cx="4330313" cy="5013360"/>
            <a:chOff x="0" y="0"/>
            <a:chExt cx="4330319" cy="5013363"/>
          </a:xfrm>
        </p:grpSpPr>
        <p:sp>
          <p:nvSpPr>
            <p:cNvPr name="Freeform 6" id="6"/>
            <p:cNvSpPr/>
            <p:nvPr/>
          </p:nvSpPr>
          <p:spPr>
            <a:xfrm flipH="false" flipV="false" rot="0">
              <a:off x="333375" y="4768722"/>
              <a:ext cx="181356" cy="181357"/>
            </a:xfrm>
            <a:custGeom>
              <a:avLst/>
              <a:gdLst/>
              <a:ahLst/>
              <a:cxnLst/>
              <a:rect r="r" b="b" t="t" l="l"/>
              <a:pathLst>
                <a:path h="181357" w="181356">
                  <a:moveTo>
                    <a:pt x="181356" y="90679"/>
                  </a:moveTo>
                  <a:cubicBezTo>
                    <a:pt x="181356" y="96648"/>
                    <a:pt x="180721" y="102490"/>
                    <a:pt x="179578" y="108332"/>
                  </a:cubicBezTo>
                  <a:cubicBezTo>
                    <a:pt x="178435" y="114175"/>
                    <a:pt x="176657" y="119762"/>
                    <a:pt x="174371" y="125350"/>
                  </a:cubicBezTo>
                  <a:cubicBezTo>
                    <a:pt x="172085" y="130938"/>
                    <a:pt x="169291" y="136018"/>
                    <a:pt x="165989" y="140971"/>
                  </a:cubicBezTo>
                  <a:cubicBezTo>
                    <a:pt x="162687" y="145925"/>
                    <a:pt x="158877" y="150496"/>
                    <a:pt x="154686" y="154687"/>
                  </a:cubicBezTo>
                  <a:cubicBezTo>
                    <a:pt x="150495" y="158878"/>
                    <a:pt x="145923" y="162688"/>
                    <a:pt x="140970" y="165990"/>
                  </a:cubicBezTo>
                  <a:cubicBezTo>
                    <a:pt x="136017" y="169292"/>
                    <a:pt x="130810" y="172086"/>
                    <a:pt x="125349" y="174372"/>
                  </a:cubicBezTo>
                  <a:cubicBezTo>
                    <a:pt x="119888" y="176658"/>
                    <a:pt x="114173" y="178309"/>
                    <a:pt x="108331" y="179579"/>
                  </a:cubicBezTo>
                  <a:cubicBezTo>
                    <a:pt x="102489" y="180850"/>
                    <a:pt x="96647" y="181358"/>
                    <a:pt x="90678" y="181358"/>
                  </a:cubicBezTo>
                  <a:cubicBezTo>
                    <a:pt x="84709" y="181358"/>
                    <a:pt x="78867" y="180723"/>
                    <a:pt x="73025" y="179579"/>
                  </a:cubicBezTo>
                  <a:cubicBezTo>
                    <a:pt x="67183" y="178436"/>
                    <a:pt x="61595" y="176658"/>
                    <a:pt x="56007" y="174372"/>
                  </a:cubicBezTo>
                  <a:cubicBezTo>
                    <a:pt x="50419" y="172086"/>
                    <a:pt x="45339" y="169292"/>
                    <a:pt x="40386" y="165990"/>
                  </a:cubicBezTo>
                  <a:cubicBezTo>
                    <a:pt x="35433" y="162688"/>
                    <a:pt x="30861" y="158878"/>
                    <a:pt x="26670" y="154687"/>
                  </a:cubicBezTo>
                  <a:cubicBezTo>
                    <a:pt x="22479" y="150496"/>
                    <a:pt x="18669" y="145924"/>
                    <a:pt x="15367" y="140971"/>
                  </a:cubicBezTo>
                  <a:cubicBezTo>
                    <a:pt x="12065" y="136019"/>
                    <a:pt x="9271" y="130811"/>
                    <a:pt x="6985" y="125350"/>
                  </a:cubicBezTo>
                  <a:cubicBezTo>
                    <a:pt x="4699" y="119889"/>
                    <a:pt x="3048" y="114174"/>
                    <a:pt x="1778" y="108332"/>
                  </a:cubicBezTo>
                  <a:cubicBezTo>
                    <a:pt x="508" y="102490"/>
                    <a:pt x="0" y="96648"/>
                    <a:pt x="0" y="90679"/>
                  </a:cubicBezTo>
                  <a:cubicBezTo>
                    <a:pt x="0" y="84710"/>
                    <a:pt x="635" y="78868"/>
                    <a:pt x="1778" y="73026"/>
                  </a:cubicBezTo>
                  <a:cubicBezTo>
                    <a:pt x="2921" y="67184"/>
                    <a:pt x="4699" y="61596"/>
                    <a:pt x="6985" y="56008"/>
                  </a:cubicBezTo>
                  <a:cubicBezTo>
                    <a:pt x="9271" y="50420"/>
                    <a:pt x="12065" y="45340"/>
                    <a:pt x="15367" y="40387"/>
                  </a:cubicBezTo>
                  <a:cubicBezTo>
                    <a:pt x="18669" y="35434"/>
                    <a:pt x="22479" y="30862"/>
                    <a:pt x="26670" y="26671"/>
                  </a:cubicBezTo>
                  <a:cubicBezTo>
                    <a:pt x="30861" y="22480"/>
                    <a:pt x="35433" y="18670"/>
                    <a:pt x="40386" y="15368"/>
                  </a:cubicBezTo>
                  <a:cubicBezTo>
                    <a:pt x="45339" y="12066"/>
                    <a:pt x="50546" y="9272"/>
                    <a:pt x="56007" y="6986"/>
                  </a:cubicBezTo>
                  <a:cubicBezTo>
                    <a:pt x="61468" y="4700"/>
                    <a:pt x="67183" y="3049"/>
                    <a:pt x="73025" y="1779"/>
                  </a:cubicBezTo>
                  <a:cubicBezTo>
                    <a:pt x="78867" y="509"/>
                    <a:pt x="84709" y="0"/>
                    <a:pt x="90678" y="0"/>
                  </a:cubicBezTo>
                  <a:cubicBezTo>
                    <a:pt x="96647" y="0"/>
                    <a:pt x="102489" y="635"/>
                    <a:pt x="108331" y="1779"/>
                  </a:cubicBezTo>
                  <a:cubicBezTo>
                    <a:pt x="114173" y="2922"/>
                    <a:pt x="119761" y="4700"/>
                    <a:pt x="125349" y="6986"/>
                  </a:cubicBezTo>
                  <a:cubicBezTo>
                    <a:pt x="130937" y="9272"/>
                    <a:pt x="136017" y="12066"/>
                    <a:pt x="140970" y="15368"/>
                  </a:cubicBezTo>
                  <a:cubicBezTo>
                    <a:pt x="145923" y="18670"/>
                    <a:pt x="150495" y="22480"/>
                    <a:pt x="154686" y="26671"/>
                  </a:cubicBezTo>
                  <a:cubicBezTo>
                    <a:pt x="158877" y="30862"/>
                    <a:pt x="162687" y="35434"/>
                    <a:pt x="165989" y="40387"/>
                  </a:cubicBezTo>
                  <a:cubicBezTo>
                    <a:pt x="169291" y="45340"/>
                    <a:pt x="172085" y="50547"/>
                    <a:pt x="174371" y="56008"/>
                  </a:cubicBezTo>
                  <a:cubicBezTo>
                    <a:pt x="176657" y="61469"/>
                    <a:pt x="178308" y="67184"/>
                    <a:pt x="179578" y="73026"/>
                  </a:cubicBezTo>
                  <a:cubicBezTo>
                    <a:pt x="180848" y="78868"/>
                    <a:pt x="181356" y="84710"/>
                    <a:pt x="181356" y="90679"/>
                  </a:cubicBezTo>
                  <a:close/>
                </a:path>
              </a:pathLst>
            </a:custGeom>
            <a:solidFill>
              <a:srgbClr val="000000"/>
            </a:solidFill>
          </p:spPr>
        </p:sp>
        <p:sp>
          <p:nvSpPr>
            <p:cNvPr name="Freeform 7" id="7"/>
            <p:cNvSpPr/>
            <p:nvPr/>
          </p:nvSpPr>
          <p:spPr>
            <a:xfrm flipH="false" flipV="false" rot="0">
              <a:off x="63500" y="63500"/>
              <a:ext cx="4203319" cy="4738370"/>
            </a:xfrm>
            <a:custGeom>
              <a:avLst/>
              <a:gdLst/>
              <a:ahLst/>
              <a:cxnLst/>
              <a:rect r="r" b="b" t="t" l="l"/>
              <a:pathLst>
                <a:path h="4738370" w="4203319">
                  <a:moveTo>
                    <a:pt x="0" y="0"/>
                  </a:moveTo>
                  <a:lnTo>
                    <a:pt x="0" y="4738370"/>
                  </a:lnTo>
                  <a:lnTo>
                    <a:pt x="4203319" y="4738370"/>
                  </a:lnTo>
                  <a:lnTo>
                    <a:pt x="4203319" y="0"/>
                  </a:lnTo>
                  <a:close/>
                </a:path>
              </a:pathLst>
            </a:custGeom>
            <a:solidFill>
              <a:srgbClr val="000000">
                <a:alpha val="0"/>
              </a:srgbClr>
            </a:solidFill>
          </p:spPr>
        </p:sp>
      </p:grpSp>
      <p:grpSp>
        <p:nvGrpSpPr>
          <p:cNvPr name="Group 8" id="8"/>
          <p:cNvGrpSpPr>
            <a:grpSpLocks noChangeAspect="true"/>
          </p:cNvGrpSpPr>
          <p:nvPr/>
        </p:nvGrpSpPr>
        <p:grpSpPr>
          <a:xfrm rot="0">
            <a:off x="270310" y="6248429"/>
            <a:ext cx="180975" cy="180975"/>
            <a:chOff x="0" y="0"/>
            <a:chExt cx="180975" cy="180975"/>
          </a:xfrm>
        </p:grpSpPr>
        <p:sp>
          <p:nvSpPr>
            <p:cNvPr name="Freeform 9" id="9"/>
            <p:cNvSpPr/>
            <p:nvPr/>
          </p:nvSpPr>
          <p:spPr>
            <a:xfrm flipH="false" flipV="false" rot="0">
              <a:off x="0" y="0"/>
              <a:ext cx="181229" cy="181102"/>
            </a:xfrm>
            <a:custGeom>
              <a:avLst/>
              <a:gdLst/>
              <a:ahLst/>
              <a:cxnLst/>
              <a:rect r="r" b="b" t="t" l="l"/>
              <a:pathLst>
                <a:path h="181102" w="181229">
                  <a:moveTo>
                    <a:pt x="180975" y="90424"/>
                  </a:moveTo>
                  <a:cubicBezTo>
                    <a:pt x="180975" y="96393"/>
                    <a:pt x="180340" y="102235"/>
                    <a:pt x="179197" y="108077"/>
                  </a:cubicBezTo>
                  <a:cubicBezTo>
                    <a:pt x="178054" y="113919"/>
                    <a:pt x="176276" y="119507"/>
                    <a:pt x="173990" y="125095"/>
                  </a:cubicBezTo>
                  <a:cubicBezTo>
                    <a:pt x="171704" y="130683"/>
                    <a:pt x="168910" y="135763"/>
                    <a:pt x="165608" y="140716"/>
                  </a:cubicBezTo>
                  <a:cubicBezTo>
                    <a:pt x="162306" y="145669"/>
                    <a:pt x="158496" y="150241"/>
                    <a:pt x="154305" y="154432"/>
                  </a:cubicBezTo>
                  <a:cubicBezTo>
                    <a:pt x="150114" y="158623"/>
                    <a:pt x="145542" y="162433"/>
                    <a:pt x="140589" y="165735"/>
                  </a:cubicBezTo>
                  <a:cubicBezTo>
                    <a:pt x="135636" y="169037"/>
                    <a:pt x="130429" y="171831"/>
                    <a:pt x="124968" y="174117"/>
                  </a:cubicBezTo>
                  <a:cubicBezTo>
                    <a:pt x="119507" y="176403"/>
                    <a:pt x="113792" y="178054"/>
                    <a:pt x="107950" y="179324"/>
                  </a:cubicBezTo>
                  <a:cubicBezTo>
                    <a:pt x="102108" y="180594"/>
                    <a:pt x="96266" y="181102"/>
                    <a:pt x="90297" y="181102"/>
                  </a:cubicBezTo>
                  <a:cubicBezTo>
                    <a:pt x="84328" y="181102"/>
                    <a:pt x="78486" y="180467"/>
                    <a:pt x="72644" y="179324"/>
                  </a:cubicBezTo>
                  <a:cubicBezTo>
                    <a:pt x="66802" y="178181"/>
                    <a:pt x="61214" y="176403"/>
                    <a:pt x="55626" y="174117"/>
                  </a:cubicBezTo>
                  <a:cubicBezTo>
                    <a:pt x="50038" y="171831"/>
                    <a:pt x="44958" y="169037"/>
                    <a:pt x="40005" y="165735"/>
                  </a:cubicBezTo>
                  <a:cubicBezTo>
                    <a:pt x="35052" y="162433"/>
                    <a:pt x="30480" y="158623"/>
                    <a:pt x="26289" y="154432"/>
                  </a:cubicBezTo>
                  <a:cubicBezTo>
                    <a:pt x="22098" y="150241"/>
                    <a:pt x="18288" y="145669"/>
                    <a:pt x="14986" y="140716"/>
                  </a:cubicBezTo>
                  <a:cubicBezTo>
                    <a:pt x="11684" y="135763"/>
                    <a:pt x="8890" y="130556"/>
                    <a:pt x="6604" y="125095"/>
                  </a:cubicBezTo>
                  <a:cubicBezTo>
                    <a:pt x="4318" y="119634"/>
                    <a:pt x="2921" y="113919"/>
                    <a:pt x="1778" y="108204"/>
                  </a:cubicBezTo>
                  <a:cubicBezTo>
                    <a:pt x="635" y="102489"/>
                    <a:pt x="0" y="96393"/>
                    <a:pt x="0" y="90424"/>
                  </a:cubicBezTo>
                  <a:cubicBezTo>
                    <a:pt x="0" y="84455"/>
                    <a:pt x="635" y="78613"/>
                    <a:pt x="1778" y="72771"/>
                  </a:cubicBezTo>
                  <a:cubicBezTo>
                    <a:pt x="2921" y="66929"/>
                    <a:pt x="4572" y="61341"/>
                    <a:pt x="6858" y="55880"/>
                  </a:cubicBezTo>
                  <a:cubicBezTo>
                    <a:pt x="9144" y="50419"/>
                    <a:pt x="11938" y="45212"/>
                    <a:pt x="15240" y="40259"/>
                  </a:cubicBezTo>
                  <a:cubicBezTo>
                    <a:pt x="18542" y="35306"/>
                    <a:pt x="22352" y="30734"/>
                    <a:pt x="26543" y="26543"/>
                  </a:cubicBezTo>
                  <a:cubicBezTo>
                    <a:pt x="30734" y="22352"/>
                    <a:pt x="35306" y="18542"/>
                    <a:pt x="40259" y="15240"/>
                  </a:cubicBezTo>
                  <a:cubicBezTo>
                    <a:pt x="45212" y="11938"/>
                    <a:pt x="50419" y="9144"/>
                    <a:pt x="55880" y="6858"/>
                  </a:cubicBezTo>
                  <a:cubicBezTo>
                    <a:pt x="61341" y="4572"/>
                    <a:pt x="67056" y="2921"/>
                    <a:pt x="72771" y="1778"/>
                  </a:cubicBezTo>
                  <a:cubicBezTo>
                    <a:pt x="78486" y="635"/>
                    <a:pt x="84582" y="0"/>
                    <a:pt x="90551" y="0"/>
                  </a:cubicBezTo>
                  <a:cubicBezTo>
                    <a:pt x="96520" y="0"/>
                    <a:pt x="102362" y="635"/>
                    <a:pt x="108204" y="1778"/>
                  </a:cubicBezTo>
                  <a:cubicBezTo>
                    <a:pt x="114046" y="2921"/>
                    <a:pt x="119634" y="4699"/>
                    <a:pt x="125222" y="6985"/>
                  </a:cubicBezTo>
                  <a:cubicBezTo>
                    <a:pt x="130810" y="9271"/>
                    <a:pt x="135890" y="12065"/>
                    <a:pt x="140843" y="15367"/>
                  </a:cubicBezTo>
                  <a:cubicBezTo>
                    <a:pt x="145796" y="18669"/>
                    <a:pt x="150368" y="22479"/>
                    <a:pt x="154559" y="26670"/>
                  </a:cubicBezTo>
                  <a:cubicBezTo>
                    <a:pt x="158750" y="30861"/>
                    <a:pt x="162560" y="35433"/>
                    <a:pt x="165862" y="40386"/>
                  </a:cubicBezTo>
                  <a:cubicBezTo>
                    <a:pt x="169164" y="45339"/>
                    <a:pt x="171958" y="50546"/>
                    <a:pt x="174244" y="56007"/>
                  </a:cubicBezTo>
                  <a:cubicBezTo>
                    <a:pt x="176530" y="61468"/>
                    <a:pt x="178181" y="67183"/>
                    <a:pt x="179451" y="73025"/>
                  </a:cubicBezTo>
                  <a:cubicBezTo>
                    <a:pt x="180721" y="78867"/>
                    <a:pt x="181229" y="84709"/>
                    <a:pt x="181229" y="90678"/>
                  </a:cubicBezTo>
                  <a:close/>
                </a:path>
              </a:pathLst>
            </a:custGeom>
            <a:solidFill>
              <a:srgbClr val="000000"/>
            </a:solidFill>
          </p:spPr>
        </p:sp>
      </p:grpSp>
      <p:grpSp>
        <p:nvGrpSpPr>
          <p:cNvPr name="Group 10" id="10"/>
          <p:cNvGrpSpPr>
            <a:grpSpLocks noChangeAspect="true"/>
          </p:cNvGrpSpPr>
          <p:nvPr/>
        </p:nvGrpSpPr>
        <p:grpSpPr>
          <a:xfrm rot="0">
            <a:off x="14697332" y="6667833"/>
            <a:ext cx="3590668" cy="3619167"/>
            <a:chOff x="0" y="0"/>
            <a:chExt cx="3590671" cy="3619170"/>
          </a:xfrm>
        </p:grpSpPr>
        <p:sp>
          <p:nvSpPr>
            <p:cNvPr name="Freeform 11" id="11"/>
            <p:cNvSpPr/>
            <p:nvPr/>
          </p:nvSpPr>
          <p:spPr>
            <a:xfrm flipH="false" flipV="false" rot="0">
              <a:off x="0" y="0"/>
              <a:ext cx="3590671" cy="3619119"/>
            </a:xfrm>
            <a:custGeom>
              <a:avLst/>
              <a:gdLst/>
              <a:ahLst/>
              <a:cxnLst/>
              <a:rect r="r" b="b" t="t" l="l"/>
              <a:pathLst>
                <a:path h="3619119" w="3590671">
                  <a:moveTo>
                    <a:pt x="0" y="0"/>
                  </a:moveTo>
                  <a:lnTo>
                    <a:pt x="0" y="3619119"/>
                  </a:lnTo>
                  <a:lnTo>
                    <a:pt x="3590671" y="3619119"/>
                  </a:lnTo>
                  <a:lnTo>
                    <a:pt x="3590671" y="0"/>
                  </a:lnTo>
                  <a:close/>
                </a:path>
              </a:pathLst>
            </a:custGeom>
            <a:solidFill>
              <a:srgbClr val="000000">
                <a:alpha val="0"/>
              </a:srgbClr>
            </a:solidFill>
          </p:spPr>
        </p:sp>
      </p:grpSp>
      <p:sp>
        <p:nvSpPr>
          <p:cNvPr name="TextBox 12" id="12"/>
          <p:cNvSpPr txBox="true"/>
          <p:nvPr/>
        </p:nvSpPr>
        <p:spPr>
          <a:xfrm rot="0">
            <a:off x="581149" y="3828593"/>
            <a:ext cx="1795910"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Purpose:</a:t>
            </a:r>
          </a:p>
        </p:txBody>
      </p:sp>
      <p:sp>
        <p:nvSpPr>
          <p:cNvPr name="TextBox 13" id="13"/>
          <p:cNvSpPr txBox="true"/>
          <p:nvPr/>
        </p:nvSpPr>
        <p:spPr>
          <a:xfrm rot="0">
            <a:off x="581149" y="1540135"/>
            <a:ext cx="4036752"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Rental Agreements:</a:t>
            </a:r>
          </a:p>
        </p:txBody>
      </p:sp>
      <p:sp>
        <p:nvSpPr>
          <p:cNvPr name="TextBox 14" id="14"/>
          <p:cNvSpPr txBox="true"/>
          <p:nvPr/>
        </p:nvSpPr>
        <p:spPr>
          <a:xfrm rot="0">
            <a:off x="991086" y="2121656"/>
            <a:ext cx="17076506" cy="1531687"/>
          </a:xfrm>
          <a:prstGeom prst="rect">
            <a:avLst/>
          </a:prstGeom>
        </p:spPr>
        <p:txBody>
          <a:bodyPr anchor="t" rtlCol="false" tIns="0" lIns="0" bIns="0" rIns="0">
            <a:spAutoFit/>
          </a:bodyPr>
          <a:lstStyle/>
          <a:p>
            <a:pPr algn="ctr">
              <a:lnSpc>
                <a:spcPts val="6073"/>
              </a:lnSpc>
            </a:pPr>
            <a:r>
              <a:rPr lang="en-US" sz="4455">
                <a:solidFill>
                  <a:srgbClr val="000000"/>
                </a:solidFill>
                <a:latin typeface="DM Sans"/>
                <a:ea typeface="DM Sans"/>
                <a:cs typeface="DM Sans"/>
                <a:sym typeface="DM Sans"/>
              </a:rPr>
              <a:t>Tailored for Renter-Landlord deals, including rental duration and conditions.</a:t>
            </a:r>
          </a:p>
        </p:txBody>
      </p:sp>
      <p:sp>
        <p:nvSpPr>
          <p:cNvPr name="TextBox 15" id="15"/>
          <p:cNvSpPr txBox="true"/>
          <p:nvPr/>
        </p:nvSpPr>
        <p:spPr>
          <a:xfrm rot="0">
            <a:off x="1180538" y="3852196"/>
            <a:ext cx="15106640" cy="1245937"/>
          </a:xfrm>
          <a:prstGeom prst="rect">
            <a:avLst/>
          </a:prstGeom>
        </p:spPr>
        <p:txBody>
          <a:bodyPr anchor="t" rtlCol="false" tIns="0" lIns="0" bIns="0" rIns="0">
            <a:spAutoFit/>
          </a:bodyPr>
          <a:lstStyle/>
          <a:p>
            <a:pPr algn="l">
              <a:lnSpc>
                <a:spcPts val="11139"/>
              </a:lnSpc>
            </a:pPr>
            <a:r>
              <a:rPr lang="en-US" sz="4455">
                <a:solidFill>
                  <a:srgbClr val="000000"/>
                </a:solidFill>
                <a:latin typeface="DM Sans"/>
                <a:ea typeface="DM Sans"/>
                <a:cs typeface="DM Sans"/>
                <a:sym typeface="DM Sans"/>
              </a:rPr>
              <a:t>These contracts provide a legally binding document that</a:t>
            </a:r>
          </a:p>
        </p:txBody>
      </p:sp>
      <p:sp>
        <p:nvSpPr>
          <p:cNvPr name="TextBox 16" id="16"/>
          <p:cNvSpPr txBox="true"/>
          <p:nvPr/>
        </p:nvSpPr>
        <p:spPr>
          <a:xfrm rot="0">
            <a:off x="4317540" y="5471446"/>
            <a:ext cx="8860022" cy="398212"/>
          </a:xfrm>
          <a:prstGeom prst="rect">
            <a:avLst/>
          </a:prstGeom>
        </p:spPr>
        <p:txBody>
          <a:bodyPr anchor="t" rtlCol="false" tIns="0" lIns="0" bIns="0" rIns="0">
            <a:spAutoFit/>
          </a:bodyPr>
          <a:lstStyle/>
          <a:p>
            <a:pPr algn="l">
              <a:lnSpc>
                <a:spcPts val="2227"/>
              </a:lnSpc>
            </a:pPr>
            <a:r>
              <a:rPr lang="en-US" sz="4455">
                <a:solidFill>
                  <a:srgbClr val="000000"/>
                </a:solidFill>
                <a:latin typeface="DM Sans"/>
                <a:ea typeface="DM Sans"/>
                <a:cs typeface="DM Sans"/>
                <a:sym typeface="DM Sans"/>
              </a:rPr>
              <a:t>can be printed or saved digitally. </a:t>
            </a:r>
          </a:p>
        </p:txBody>
      </p:sp>
      <p:sp>
        <p:nvSpPr>
          <p:cNvPr name="TextBox 17" id="17"/>
          <p:cNvSpPr txBox="true"/>
          <p:nvPr/>
        </p:nvSpPr>
        <p:spPr>
          <a:xfrm rot="0">
            <a:off x="991829" y="5509546"/>
            <a:ext cx="15491612" cy="1903162"/>
          </a:xfrm>
          <a:prstGeom prst="rect">
            <a:avLst/>
          </a:prstGeom>
        </p:spPr>
        <p:txBody>
          <a:bodyPr anchor="t" rtlCol="false" tIns="0" lIns="0" bIns="0" rIns="0">
            <a:spAutoFit/>
          </a:bodyPr>
          <a:lstStyle/>
          <a:p>
            <a:pPr algn="ctr">
              <a:lnSpc>
                <a:spcPts val="9922"/>
              </a:lnSpc>
            </a:pPr>
            <a:r>
              <a:rPr lang="en-US" sz="4455">
                <a:solidFill>
                  <a:srgbClr val="000000"/>
                </a:solidFill>
                <a:latin typeface="DM Sans"/>
                <a:ea typeface="DM Sans"/>
                <a:cs typeface="DM Sans"/>
                <a:sym typeface="DM Sans"/>
              </a:rPr>
              <a:t>They simplify post-transaction disputes and formalize the</a:t>
            </a:r>
          </a:p>
          <a:p>
            <a:pPr algn="ctr">
              <a:lnSpc>
                <a:spcPts val="2227"/>
              </a:lnSpc>
            </a:pPr>
            <a:r>
              <a:rPr lang="en-US" sz="4455">
                <a:solidFill>
                  <a:srgbClr val="000000"/>
                </a:solidFill>
                <a:latin typeface="DM Sans"/>
                <a:ea typeface="DM Sans"/>
                <a:cs typeface="DM Sans"/>
                <a:sym typeface="DM Sans"/>
              </a:rPr>
              <a:t>exchange process.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3048" y="-3048"/>
            <a:ext cx="4205878" cy="4740993"/>
          </a:xfrm>
          <a:custGeom>
            <a:avLst/>
            <a:gdLst/>
            <a:ahLst/>
            <a:cxnLst/>
            <a:rect r="r" b="b" t="t" l="l"/>
            <a:pathLst>
              <a:path h="4740993" w="4205878">
                <a:moveTo>
                  <a:pt x="0" y="0"/>
                </a:moveTo>
                <a:lnTo>
                  <a:pt x="4205878" y="0"/>
                </a:lnTo>
                <a:lnTo>
                  <a:pt x="4205878" y="4740993"/>
                </a:lnTo>
                <a:lnTo>
                  <a:pt x="0" y="4740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704" y="6668214"/>
            <a:ext cx="3593344" cy="3621834"/>
          </a:xfrm>
          <a:custGeom>
            <a:avLst/>
            <a:gdLst/>
            <a:ahLst/>
            <a:cxnLst/>
            <a:rect r="r" b="b" t="t" l="l"/>
            <a:pathLst>
              <a:path h="3621834" w="3593344">
                <a:moveTo>
                  <a:pt x="0" y="0"/>
                </a:moveTo>
                <a:lnTo>
                  <a:pt x="3593344" y="0"/>
                </a:lnTo>
                <a:lnTo>
                  <a:pt x="3593344" y="3621834"/>
                </a:lnTo>
                <a:lnTo>
                  <a:pt x="0" y="36218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68808" y="432816"/>
            <a:ext cx="4770120" cy="957072"/>
          </a:xfrm>
          <a:custGeom>
            <a:avLst/>
            <a:gdLst/>
            <a:ahLst/>
            <a:cxnLst/>
            <a:rect r="r" b="b" t="t" l="l"/>
            <a:pathLst>
              <a:path h="957072" w="4770120">
                <a:moveTo>
                  <a:pt x="0" y="0"/>
                </a:moveTo>
                <a:lnTo>
                  <a:pt x="4770120" y="0"/>
                </a:lnTo>
                <a:lnTo>
                  <a:pt x="4770120" y="957072"/>
                </a:lnTo>
                <a:lnTo>
                  <a:pt x="0" y="957072"/>
                </a:lnTo>
                <a:lnTo>
                  <a:pt x="0" y="0"/>
                </a:lnTo>
                <a:close/>
              </a:path>
            </a:pathLst>
          </a:custGeom>
          <a:blipFill>
            <a:blip r:embed="rId6"/>
            <a:stretch>
              <a:fillRect l="0" t="0" r="0" b="0"/>
            </a:stretch>
          </a:blipFill>
        </p:spPr>
      </p:sp>
      <p:grpSp>
        <p:nvGrpSpPr>
          <p:cNvPr name="Group 5" id="5"/>
          <p:cNvGrpSpPr>
            <a:grpSpLocks noChangeAspect="true"/>
          </p:cNvGrpSpPr>
          <p:nvPr/>
        </p:nvGrpSpPr>
        <p:grpSpPr>
          <a:xfrm rot="0">
            <a:off x="186623" y="6030173"/>
            <a:ext cx="179889" cy="179889"/>
            <a:chOff x="0" y="0"/>
            <a:chExt cx="179883" cy="179883"/>
          </a:xfrm>
        </p:grpSpPr>
        <p:sp>
          <p:nvSpPr>
            <p:cNvPr name="Freeform 6" id="6"/>
            <p:cNvSpPr/>
            <p:nvPr/>
          </p:nvSpPr>
          <p:spPr>
            <a:xfrm flipH="false" flipV="false" rot="0">
              <a:off x="0" y="0"/>
              <a:ext cx="179832" cy="179705"/>
            </a:xfrm>
            <a:custGeom>
              <a:avLst/>
              <a:gdLst/>
              <a:ahLst/>
              <a:cxnLst/>
              <a:rect r="r" b="b" t="t" l="l"/>
              <a:pathLst>
                <a:path h="179705" w="179832">
                  <a:moveTo>
                    <a:pt x="179832" y="89916"/>
                  </a:moveTo>
                  <a:cubicBezTo>
                    <a:pt x="179832" y="95885"/>
                    <a:pt x="179197" y="101727"/>
                    <a:pt x="178054" y="107442"/>
                  </a:cubicBezTo>
                  <a:cubicBezTo>
                    <a:pt x="176911" y="113157"/>
                    <a:pt x="175133" y="118872"/>
                    <a:pt x="172974" y="124333"/>
                  </a:cubicBezTo>
                  <a:cubicBezTo>
                    <a:pt x="170815" y="129794"/>
                    <a:pt x="167894" y="135001"/>
                    <a:pt x="164719" y="139827"/>
                  </a:cubicBezTo>
                  <a:cubicBezTo>
                    <a:pt x="161544" y="144653"/>
                    <a:pt x="157734" y="149225"/>
                    <a:pt x="153543" y="153416"/>
                  </a:cubicBezTo>
                  <a:cubicBezTo>
                    <a:pt x="149352" y="157607"/>
                    <a:pt x="144780" y="161290"/>
                    <a:pt x="139954" y="164592"/>
                  </a:cubicBezTo>
                  <a:cubicBezTo>
                    <a:pt x="135128" y="167894"/>
                    <a:pt x="129921" y="170688"/>
                    <a:pt x="124460" y="172847"/>
                  </a:cubicBezTo>
                  <a:cubicBezTo>
                    <a:pt x="118999" y="175006"/>
                    <a:pt x="113411" y="176784"/>
                    <a:pt x="107569" y="177927"/>
                  </a:cubicBezTo>
                  <a:cubicBezTo>
                    <a:pt x="101727" y="179070"/>
                    <a:pt x="95885" y="179705"/>
                    <a:pt x="90043" y="179705"/>
                  </a:cubicBezTo>
                  <a:cubicBezTo>
                    <a:pt x="84201" y="179705"/>
                    <a:pt x="78232" y="179070"/>
                    <a:pt x="72517" y="177927"/>
                  </a:cubicBezTo>
                  <a:cubicBezTo>
                    <a:pt x="66802" y="176784"/>
                    <a:pt x="61087" y="175006"/>
                    <a:pt x="55626" y="172847"/>
                  </a:cubicBezTo>
                  <a:cubicBezTo>
                    <a:pt x="50165" y="170688"/>
                    <a:pt x="44958" y="167767"/>
                    <a:pt x="40132" y="164592"/>
                  </a:cubicBezTo>
                  <a:cubicBezTo>
                    <a:pt x="35306" y="161417"/>
                    <a:pt x="30734" y="157607"/>
                    <a:pt x="26543" y="153416"/>
                  </a:cubicBezTo>
                  <a:cubicBezTo>
                    <a:pt x="22352" y="149225"/>
                    <a:pt x="18669" y="144653"/>
                    <a:pt x="15367" y="139827"/>
                  </a:cubicBezTo>
                  <a:cubicBezTo>
                    <a:pt x="12065" y="135001"/>
                    <a:pt x="9271" y="129794"/>
                    <a:pt x="7112" y="124333"/>
                  </a:cubicBezTo>
                  <a:cubicBezTo>
                    <a:pt x="4953" y="118872"/>
                    <a:pt x="3175" y="113284"/>
                    <a:pt x="2032" y="107442"/>
                  </a:cubicBezTo>
                  <a:cubicBezTo>
                    <a:pt x="889" y="101600"/>
                    <a:pt x="0" y="95885"/>
                    <a:pt x="0" y="89916"/>
                  </a:cubicBezTo>
                  <a:cubicBezTo>
                    <a:pt x="0" y="83947"/>
                    <a:pt x="635" y="78232"/>
                    <a:pt x="1778" y="72390"/>
                  </a:cubicBezTo>
                  <a:cubicBezTo>
                    <a:pt x="2921" y="66548"/>
                    <a:pt x="4699" y="60960"/>
                    <a:pt x="6858" y="55499"/>
                  </a:cubicBezTo>
                  <a:cubicBezTo>
                    <a:pt x="9017" y="50038"/>
                    <a:pt x="11938" y="44831"/>
                    <a:pt x="15113" y="40005"/>
                  </a:cubicBezTo>
                  <a:cubicBezTo>
                    <a:pt x="18288" y="35179"/>
                    <a:pt x="22098" y="30607"/>
                    <a:pt x="26289" y="26416"/>
                  </a:cubicBezTo>
                  <a:cubicBezTo>
                    <a:pt x="30480" y="22225"/>
                    <a:pt x="35052" y="18542"/>
                    <a:pt x="39878" y="15240"/>
                  </a:cubicBezTo>
                  <a:cubicBezTo>
                    <a:pt x="44704" y="11938"/>
                    <a:pt x="50038" y="9144"/>
                    <a:pt x="55499" y="6858"/>
                  </a:cubicBezTo>
                  <a:cubicBezTo>
                    <a:pt x="60960" y="4572"/>
                    <a:pt x="66548" y="2921"/>
                    <a:pt x="72390" y="1778"/>
                  </a:cubicBezTo>
                  <a:cubicBezTo>
                    <a:pt x="78232" y="635"/>
                    <a:pt x="84074" y="0"/>
                    <a:pt x="89916" y="0"/>
                  </a:cubicBezTo>
                  <a:cubicBezTo>
                    <a:pt x="95758" y="0"/>
                    <a:pt x="101727" y="635"/>
                    <a:pt x="107442" y="1778"/>
                  </a:cubicBezTo>
                  <a:cubicBezTo>
                    <a:pt x="113157" y="2921"/>
                    <a:pt x="118872" y="4699"/>
                    <a:pt x="124333" y="6858"/>
                  </a:cubicBezTo>
                  <a:cubicBezTo>
                    <a:pt x="129794" y="9017"/>
                    <a:pt x="135001" y="11938"/>
                    <a:pt x="139827" y="15113"/>
                  </a:cubicBezTo>
                  <a:cubicBezTo>
                    <a:pt x="144653" y="18288"/>
                    <a:pt x="149225" y="22098"/>
                    <a:pt x="153416" y="26289"/>
                  </a:cubicBezTo>
                  <a:cubicBezTo>
                    <a:pt x="157607" y="30480"/>
                    <a:pt x="161290" y="35052"/>
                    <a:pt x="164592" y="39878"/>
                  </a:cubicBezTo>
                  <a:cubicBezTo>
                    <a:pt x="167894" y="44704"/>
                    <a:pt x="170688" y="49911"/>
                    <a:pt x="172847" y="55372"/>
                  </a:cubicBezTo>
                  <a:cubicBezTo>
                    <a:pt x="175006" y="60833"/>
                    <a:pt x="176784" y="66421"/>
                    <a:pt x="177927" y="72263"/>
                  </a:cubicBezTo>
                  <a:cubicBezTo>
                    <a:pt x="179070" y="78105"/>
                    <a:pt x="179705" y="83947"/>
                    <a:pt x="179705" y="89789"/>
                  </a:cubicBezTo>
                  <a:close/>
                </a:path>
              </a:pathLst>
            </a:custGeom>
            <a:solidFill>
              <a:srgbClr val="000000"/>
            </a:solidFill>
          </p:spPr>
        </p:sp>
      </p:grpSp>
      <p:grpSp>
        <p:nvGrpSpPr>
          <p:cNvPr name="Group 7" id="7"/>
          <p:cNvGrpSpPr>
            <a:grpSpLocks noChangeAspect="true"/>
          </p:cNvGrpSpPr>
          <p:nvPr/>
        </p:nvGrpSpPr>
        <p:grpSpPr>
          <a:xfrm rot="0">
            <a:off x="186623" y="6794687"/>
            <a:ext cx="179889" cy="179889"/>
            <a:chOff x="0" y="0"/>
            <a:chExt cx="179883" cy="179883"/>
          </a:xfrm>
        </p:grpSpPr>
        <p:sp>
          <p:nvSpPr>
            <p:cNvPr name="Freeform 8" id="8"/>
            <p:cNvSpPr/>
            <p:nvPr/>
          </p:nvSpPr>
          <p:spPr>
            <a:xfrm flipH="false" flipV="false" rot="0">
              <a:off x="0" y="0"/>
              <a:ext cx="179832" cy="179705"/>
            </a:xfrm>
            <a:custGeom>
              <a:avLst/>
              <a:gdLst/>
              <a:ahLst/>
              <a:cxnLst/>
              <a:rect r="r" b="b" t="t" l="l"/>
              <a:pathLst>
                <a:path h="179705" w="179832">
                  <a:moveTo>
                    <a:pt x="179832" y="89916"/>
                  </a:moveTo>
                  <a:cubicBezTo>
                    <a:pt x="179832" y="95885"/>
                    <a:pt x="179197" y="101727"/>
                    <a:pt x="178054" y="107442"/>
                  </a:cubicBezTo>
                  <a:cubicBezTo>
                    <a:pt x="176911" y="113157"/>
                    <a:pt x="175133" y="118872"/>
                    <a:pt x="172974" y="124333"/>
                  </a:cubicBezTo>
                  <a:cubicBezTo>
                    <a:pt x="170815" y="129794"/>
                    <a:pt x="167894" y="135001"/>
                    <a:pt x="164719" y="139827"/>
                  </a:cubicBezTo>
                  <a:cubicBezTo>
                    <a:pt x="161544" y="144653"/>
                    <a:pt x="157734" y="149225"/>
                    <a:pt x="153543" y="153416"/>
                  </a:cubicBezTo>
                  <a:cubicBezTo>
                    <a:pt x="149352" y="157607"/>
                    <a:pt x="144780" y="161290"/>
                    <a:pt x="139954" y="164592"/>
                  </a:cubicBezTo>
                  <a:cubicBezTo>
                    <a:pt x="135128" y="167894"/>
                    <a:pt x="129921" y="170688"/>
                    <a:pt x="124460" y="172847"/>
                  </a:cubicBezTo>
                  <a:cubicBezTo>
                    <a:pt x="118999" y="175006"/>
                    <a:pt x="113411" y="176784"/>
                    <a:pt x="107569" y="177927"/>
                  </a:cubicBezTo>
                  <a:cubicBezTo>
                    <a:pt x="101727" y="179070"/>
                    <a:pt x="95885" y="179705"/>
                    <a:pt x="90043" y="179705"/>
                  </a:cubicBezTo>
                  <a:cubicBezTo>
                    <a:pt x="84201" y="179705"/>
                    <a:pt x="78232" y="179070"/>
                    <a:pt x="72517" y="177927"/>
                  </a:cubicBezTo>
                  <a:cubicBezTo>
                    <a:pt x="66802" y="176784"/>
                    <a:pt x="61087" y="175006"/>
                    <a:pt x="55626" y="172847"/>
                  </a:cubicBezTo>
                  <a:cubicBezTo>
                    <a:pt x="50165" y="170688"/>
                    <a:pt x="44958" y="167767"/>
                    <a:pt x="40132" y="164592"/>
                  </a:cubicBezTo>
                  <a:cubicBezTo>
                    <a:pt x="35306" y="161417"/>
                    <a:pt x="30734" y="157607"/>
                    <a:pt x="26543" y="153416"/>
                  </a:cubicBezTo>
                  <a:cubicBezTo>
                    <a:pt x="22352" y="149225"/>
                    <a:pt x="18669" y="144653"/>
                    <a:pt x="15367" y="139827"/>
                  </a:cubicBezTo>
                  <a:cubicBezTo>
                    <a:pt x="12065" y="135001"/>
                    <a:pt x="9271" y="129794"/>
                    <a:pt x="7112" y="124333"/>
                  </a:cubicBezTo>
                  <a:cubicBezTo>
                    <a:pt x="4953" y="118872"/>
                    <a:pt x="3175" y="113284"/>
                    <a:pt x="2032" y="107442"/>
                  </a:cubicBezTo>
                  <a:cubicBezTo>
                    <a:pt x="889" y="101600"/>
                    <a:pt x="0" y="95885"/>
                    <a:pt x="0" y="89916"/>
                  </a:cubicBezTo>
                  <a:cubicBezTo>
                    <a:pt x="0" y="83947"/>
                    <a:pt x="635" y="78232"/>
                    <a:pt x="1778" y="72390"/>
                  </a:cubicBezTo>
                  <a:cubicBezTo>
                    <a:pt x="2921" y="66548"/>
                    <a:pt x="4699" y="60960"/>
                    <a:pt x="6858" y="55499"/>
                  </a:cubicBezTo>
                  <a:cubicBezTo>
                    <a:pt x="9017" y="50038"/>
                    <a:pt x="11938" y="44831"/>
                    <a:pt x="15113" y="40005"/>
                  </a:cubicBezTo>
                  <a:cubicBezTo>
                    <a:pt x="18288" y="35179"/>
                    <a:pt x="22098" y="30607"/>
                    <a:pt x="26289" y="26416"/>
                  </a:cubicBezTo>
                  <a:cubicBezTo>
                    <a:pt x="30480" y="22225"/>
                    <a:pt x="35052" y="18542"/>
                    <a:pt x="39878" y="15240"/>
                  </a:cubicBezTo>
                  <a:cubicBezTo>
                    <a:pt x="44704" y="11938"/>
                    <a:pt x="50038" y="9144"/>
                    <a:pt x="55499" y="6858"/>
                  </a:cubicBezTo>
                  <a:cubicBezTo>
                    <a:pt x="60960" y="4572"/>
                    <a:pt x="66548" y="2921"/>
                    <a:pt x="72390" y="1778"/>
                  </a:cubicBezTo>
                  <a:cubicBezTo>
                    <a:pt x="78232" y="635"/>
                    <a:pt x="84074" y="0"/>
                    <a:pt x="89916" y="0"/>
                  </a:cubicBezTo>
                  <a:cubicBezTo>
                    <a:pt x="95758" y="0"/>
                    <a:pt x="101727" y="635"/>
                    <a:pt x="107442" y="1778"/>
                  </a:cubicBezTo>
                  <a:cubicBezTo>
                    <a:pt x="113157" y="2921"/>
                    <a:pt x="118872" y="4699"/>
                    <a:pt x="124333" y="6858"/>
                  </a:cubicBezTo>
                  <a:cubicBezTo>
                    <a:pt x="129794" y="9017"/>
                    <a:pt x="135001" y="11938"/>
                    <a:pt x="139827" y="15113"/>
                  </a:cubicBezTo>
                  <a:cubicBezTo>
                    <a:pt x="144653" y="18288"/>
                    <a:pt x="149225" y="22098"/>
                    <a:pt x="153416" y="26289"/>
                  </a:cubicBezTo>
                  <a:cubicBezTo>
                    <a:pt x="157607" y="30480"/>
                    <a:pt x="161290" y="35052"/>
                    <a:pt x="164592" y="39878"/>
                  </a:cubicBezTo>
                  <a:cubicBezTo>
                    <a:pt x="167894" y="44704"/>
                    <a:pt x="170688" y="49911"/>
                    <a:pt x="172847" y="55372"/>
                  </a:cubicBezTo>
                  <a:cubicBezTo>
                    <a:pt x="175006" y="60833"/>
                    <a:pt x="176784" y="66421"/>
                    <a:pt x="177927" y="72263"/>
                  </a:cubicBezTo>
                  <a:cubicBezTo>
                    <a:pt x="179070" y="78105"/>
                    <a:pt x="179705" y="83947"/>
                    <a:pt x="179705" y="89789"/>
                  </a:cubicBezTo>
                  <a:close/>
                </a:path>
              </a:pathLst>
            </a:custGeom>
            <a:solidFill>
              <a:srgbClr val="000000"/>
            </a:solidFill>
          </p:spPr>
        </p:sp>
      </p:grpSp>
      <p:grpSp>
        <p:nvGrpSpPr>
          <p:cNvPr name="Group 9" id="9"/>
          <p:cNvGrpSpPr>
            <a:grpSpLocks noChangeAspect="true"/>
          </p:cNvGrpSpPr>
          <p:nvPr/>
        </p:nvGrpSpPr>
        <p:grpSpPr>
          <a:xfrm rot="0">
            <a:off x="-63503" y="-63503"/>
            <a:ext cx="4330313" cy="4865427"/>
            <a:chOff x="0" y="0"/>
            <a:chExt cx="4330319" cy="4865421"/>
          </a:xfrm>
        </p:grpSpPr>
        <p:sp>
          <p:nvSpPr>
            <p:cNvPr name="Freeform 10" id="10"/>
            <p:cNvSpPr/>
            <p:nvPr/>
          </p:nvSpPr>
          <p:spPr>
            <a:xfrm flipH="false" flipV="false" rot="0">
              <a:off x="333375" y="2552319"/>
              <a:ext cx="181356" cy="181356"/>
            </a:xfrm>
            <a:custGeom>
              <a:avLst/>
              <a:gdLst/>
              <a:ahLst/>
              <a:cxnLst/>
              <a:rect r="r" b="b" t="t" l="l"/>
              <a:pathLst>
                <a:path h="181356" w="181356">
                  <a:moveTo>
                    <a:pt x="181356" y="90678"/>
                  </a:moveTo>
                  <a:cubicBezTo>
                    <a:pt x="181356" y="96647"/>
                    <a:pt x="180721" y="102489"/>
                    <a:pt x="179578" y="108331"/>
                  </a:cubicBezTo>
                  <a:cubicBezTo>
                    <a:pt x="178435" y="114173"/>
                    <a:pt x="176657" y="119761"/>
                    <a:pt x="174371" y="125349"/>
                  </a:cubicBezTo>
                  <a:cubicBezTo>
                    <a:pt x="172085" y="130937"/>
                    <a:pt x="169291" y="136017"/>
                    <a:pt x="165989" y="140970"/>
                  </a:cubicBezTo>
                  <a:cubicBezTo>
                    <a:pt x="162687" y="145923"/>
                    <a:pt x="158877" y="150495"/>
                    <a:pt x="154686" y="154686"/>
                  </a:cubicBezTo>
                  <a:cubicBezTo>
                    <a:pt x="150495" y="158877"/>
                    <a:pt x="145923" y="162687"/>
                    <a:pt x="140970" y="165989"/>
                  </a:cubicBezTo>
                  <a:cubicBezTo>
                    <a:pt x="136017" y="169291"/>
                    <a:pt x="130810" y="172085"/>
                    <a:pt x="125349" y="174371"/>
                  </a:cubicBezTo>
                  <a:cubicBezTo>
                    <a:pt x="119888" y="176657"/>
                    <a:pt x="114173" y="178308"/>
                    <a:pt x="108331" y="179578"/>
                  </a:cubicBezTo>
                  <a:cubicBezTo>
                    <a:pt x="102489" y="180848"/>
                    <a:pt x="96647" y="181356"/>
                    <a:pt x="90678" y="181356"/>
                  </a:cubicBezTo>
                  <a:cubicBezTo>
                    <a:pt x="84709" y="181356"/>
                    <a:pt x="78867" y="180721"/>
                    <a:pt x="73025" y="179578"/>
                  </a:cubicBezTo>
                  <a:cubicBezTo>
                    <a:pt x="67183" y="178435"/>
                    <a:pt x="61595" y="176657"/>
                    <a:pt x="56007" y="174371"/>
                  </a:cubicBezTo>
                  <a:cubicBezTo>
                    <a:pt x="50419" y="172085"/>
                    <a:pt x="45339" y="169291"/>
                    <a:pt x="40386" y="165989"/>
                  </a:cubicBezTo>
                  <a:cubicBezTo>
                    <a:pt x="35433" y="162687"/>
                    <a:pt x="30861" y="158877"/>
                    <a:pt x="26670" y="154686"/>
                  </a:cubicBezTo>
                  <a:cubicBezTo>
                    <a:pt x="22479" y="150495"/>
                    <a:pt x="18669" y="145923"/>
                    <a:pt x="15367" y="140970"/>
                  </a:cubicBezTo>
                  <a:cubicBezTo>
                    <a:pt x="12065" y="136017"/>
                    <a:pt x="9271" y="130810"/>
                    <a:pt x="6985" y="125349"/>
                  </a:cubicBezTo>
                  <a:cubicBezTo>
                    <a:pt x="4699" y="119888"/>
                    <a:pt x="3048" y="114173"/>
                    <a:pt x="1778" y="108331"/>
                  </a:cubicBezTo>
                  <a:cubicBezTo>
                    <a:pt x="508" y="102489"/>
                    <a:pt x="0" y="96647"/>
                    <a:pt x="0" y="90678"/>
                  </a:cubicBezTo>
                  <a:cubicBezTo>
                    <a:pt x="0" y="84709"/>
                    <a:pt x="635" y="78867"/>
                    <a:pt x="1778" y="73025"/>
                  </a:cubicBezTo>
                  <a:cubicBezTo>
                    <a:pt x="2921" y="67183"/>
                    <a:pt x="4699" y="61595"/>
                    <a:pt x="6985" y="56007"/>
                  </a:cubicBezTo>
                  <a:cubicBezTo>
                    <a:pt x="9271" y="50419"/>
                    <a:pt x="12065" y="45339"/>
                    <a:pt x="15367" y="40386"/>
                  </a:cubicBezTo>
                  <a:cubicBezTo>
                    <a:pt x="18669" y="35433"/>
                    <a:pt x="22479" y="30861"/>
                    <a:pt x="26670" y="26670"/>
                  </a:cubicBezTo>
                  <a:cubicBezTo>
                    <a:pt x="30861" y="22479"/>
                    <a:pt x="35433" y="18669"/>
                    <a:pt x="40386" y="15367"/>
                  </a:cubicBezTo>
                  <a:cubicBezTo>
                    <a:pt x="45339" y="12065"/>
                    <a:pt x="50546" y="9271"/>
                    <a:pt x="56007" y="6985"/>
                  </a:cubicBezTo>
                  <a:cubicBezTo>
                    <a:pt x="61468" y="4699"/>
                    <a:pt x="67183" y="3048"/>
                    <a:pt x="73025" y="1778"/>
                  </a:cubicBezTo>
                  <a:cubicBezTo>
                    <a:pt x="78867" y="508"/>
                    <a:pt x="84709" y="0"/>
                    <a:pt x="90678" y="0"/>
                  </a:cubicBezTo>
                  <a:cubicBezTo>
                    <a:pt x="96647" y="0"/>
                    <a:pt x="102489" y="635"/>
                    <a:pt x="108331" y="1778"/>
                  </a:cubicBezTo>
                  <a:cubicBezTo>
                    <a:pt x="114173" y="2921"/>
                    <a:pt x="119761" y="4699"/>
                    <a:pt x="125349" y="6985"/>
                  </a:cubicBezTo>
                  <a:cubicBezTo>
                    <a:pt x="130937" y="9271"/>
                    <a:pt x="136017" y="12065"/>
                    <a:pt x="140970" y="15367"/>
                  </a:cubicBezTo>
                  <a:cubicBezTo>
                    <a:pt x="145923" y="18669"/>
                    <a:pt x="150495" y="22479"/>
                    <a:pt x="154686" y="26670"/>
                  </a:cubicBezTo>
                  <a:cubicBezTo>
                    <a:pt x="158877" y="30861"/>
                    <a:pt x="162687" y="35433"/>
                    <a:pt x="165989" y="40386"/>
                  </a:cubicBezTo>
                  <a:cubicBezTo>
                    <a:pt x="169291" y="45339"/>
                    <a:pt x="172085" y="50546"/>
                    <a:pt x="174371" y="56007"/>
                  </a:cubicBezTo>
                  <a:cubicBezTo>
                    <a:pt x="176657" y="61468"/>
                    <a:pt x="178308" y="67183"/>
                    <a:pt x="179578" y="73025"/>
                  </a:cubicBezTo>
                  <a:cubicBezTo>
                    <a:pt x="180848" y="78867"/>
                    <a:pt x="181356" y="84709"/>
                    <a:pt x="181356" y="90678"/>
                  </a:cubicBezTo>
                  <a:close/>
                </a:path>
              </a:pathLst>
            </a:custGeom>
            <a:solidFill>
              <a:srgbClr val="000000"/>
            </a:solidFill>
          </p:spPr>
        </p:sp>
        <p:sp>
          <p:nvSpPr>
            <p:cNvPr name="Freeform 11" id="11"/>
            <p:cNvSpPr/>
            <p:nvPr/>
          </p:nvSpPr>
          <p:spPr>
            <a:xfrm flipH="false" flipV="false" rot="0">
              <a:off x="63500" y="63500"/>
              <a:ext cx="4203319" cy="4738370"/>
            </a:xfrm>
            <a:custGeom>
              <a:avLst/>
              <a:gdLst/>
              <a:ahLst/>
              <a:cxnLst/>
              <a:rect r="r" b="b" t="t" l="l"/>
              <a:pathLst>
                <a:path h="4738370" w="4203319">
                  <a:moveTo>
                    <a:pt x="0" y="0"/>
                  </a:moveTo>
                  <a:lnTo>
                    <a:pt x="0" y="4738370"/>
                  </a:lnTo>
                  <a:lnTo>
                    <a:pt x="4203319" y="4738370"/>
                  </a:lnTo>
                  <a:lnTo>
                    <a:pt x="4203319" y="0"/>
                  </a:lnTo>
                  <a:close/>
                </a:path>
              </a:pathLst>
            </a:custGeom>
            <a:solidFill>
              <a:srgbClr val="000000">
                <a:alpha val="0"/>
              </a:srgbClr>
            </a:solidFill>
          </p:spPr>
        </p:sp>
      </p:grpSp>
      <p:grpSp>
        <p:nvGrpSpPr>
          <p:cNvPr name="Group 12" id="12"/>
          <p:cNvGrpSpPr>
            <a:grpSpLocks noChangeAspect="true"/>
          </p:cNvGrpSpPr>
          <p:nvPr/>
        </p:nvGrpSpPr>
        <p:grpSpPr>
          <a:xfrm rot="0">
            <a:off x="14697332" y="6667833"/>
            <a:ext cx="3590668" cy="3619167"/>
            <a:chOff x="0" y="0"/>
            <a:chExt cx="3590671" cy="3619170"/>
          </a:xfrm>
        </p:grpSpPr>
        <p:sp>
          <p:nvSpPr>
            <p:cNvPr name="Freeform 13" id="13"/>
            <p:cNvSpPr/>
            <p:nvPr/>
          </p:nvSpPr>
          <p:spPr>
            <a:xfrm flipH="false" flipV="false" rot="0">
              <a:off x="0" y="0"/>
              <a:ext cx="3590671" cy="3619119"/>
            </a:xfrm>
            <a:custGeom>
              <a:avLst/>
              <a:gdLst/>
              <a:ahLst/>
              <a:cxnLst/>
              <a:rect r="r" b="b" t="t" l="l"/>
              <a:pathLst>
                <a:path h="3619119" w="3590671">
                  <a:moveTo>
                    <a:pt x="0" y="0"/>
                  </a:moveTo>
                  <a:lnTo>
                    <a:pt x="0" y="3619119"/>
                  </a:lnTo>
                  <a:lnTo>
                    <a:pt x="3590671" y="3619119"/>
                  </a:lnTo>
                  <a:lnTo>
                    <a:pt x="3590671" y="0"/>
                  </a:lnTo>
                  <a:close/>
                </a:path>
              </a:pathLst>
            </a:custGeom>
            <a:solidFill>
              <a:srgbClr val="000000">
                <a:alpha val="0"/>
              </a:srgbClr>
            </a:solidFill>
          </p:spPr>
        </p:sp>
      </p:grpSp>
      <p:sp>
        <p:nvSpPr>
          <p:cNvPr name="TextBox 14" id="14"/>
          <p:cNvSpPr txBox="true"/>
          <p:nvPr/>
        </p:nvSpPr>
        <p:spPr>
          <a:xfrm rot="0">
            <a:off x="581149" y="1540135"/>
            <a:ext cx="1628070"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 Details:</a:t>
            </a:r>
          </a:p>
        </p:txBody>
      </p:sp>
      <p:sp>
        <p:nvSpPr>
          <p:cNvPr name="TextBox 15" id="15"/>
          <p:cNvSpPr txBox="true"/>
          <p:nvPr/>
        </p:nvSpPr>
        <p:spPr>
          <a:xfrm rot="0">
            <a:off x="581149" y="5093722"/>
            <a:ext cx="4635236"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Future Enhancements:</a:t>
            </a:r>
          </a:p>
        </p:txBody>
      </p:sp>
      <p:sp>
        <p:nvSpPr>
          <p:cNvPr name="TextBox 16" id="16"/>
          <p:cNvSpPr txBox="true"/>
          <p:nvPr/>
        </p:nvSpPr>
        <p:spPr>
          <a:xfrm rot="0">
            <a:off x="1021594" y="2121656"/>
            <a:ext cx="17014174" cy="3022437"/>
          </a:xfrm>
          <a:prstGeom prst="rect">
            <a:avLst/>
          </a:prstGeom>
        </p:spPr>
        <p:txBody>
          <a:bodyPr anchor="t" rtlCol="false" tIns="0" lIns="0" bIns="0" rIns="0">
            <a:spAutoFit/>
          </a:bodyPr>
          <a:lstStyle/>
          <a:p>
            <a:pPr algn="ctr">
              <a:lnSpc>
                <a:spcPts val="6073"/>
              </a:lnSpc>
            </a:pPr>
            <a:r>
              <a:rPr lang="en-US" sz="4455">
                <a:solidFill>
                  <a:srgbClr val="000000"/>
                </a:solidFill>
                <a:latin typeface="DM Sans"/>
                <a:ea typeface="DM Sans"/>
                <a:cs typeface="DM Sans"/>
                <a:sym typeface="DM Sans"/>
              </a:rPr>
              <a:t>This application provides a comprehensive tool for real estate agencies to streamline daily operations. Its user-centric design, coupled with real-time data handling, makes it an indispensable asset for professionals in the industry.</a:t>
            </a:r>
          </a:p>
        </p:txBody>
      </p:sp>
      <p:sp>
        <p:nvSpPr>
          <p:cNvPr name="TextBox 17" id="17"/>
          <p:cNvSpPr txBox="true"/>
          <p:nvPr/>
        </p:nvSpPr>
        <p:spPr>
          <a:xfrm rot="0">
            <a:off x="1345682" y="5180038"/>
            <a:ext cx="15456484" cy="1246041"/>
          </a:xfrm>
          <a:prstGeom prst="rect">
            <a:avLst/>
          </a:prstGeom>
        </p:spPr>
        <p:txBody>
          <a:bodyPr anchor="t" rtlCol="false" tIns="0" lIns="0" bIns="0" rIns="0">
            <a:spAutoFit/>
          </a:bodyPr>
          <a:lstStyle/>
          <a:p>
            <a:pPr algn="l">
              <a:lnSpc>
                <a:spcPts val="11141"/>
              </a:lnSpc>
            </a:pPr>
            <a:r>
              <a:rPr lang="en-US" sz="4456">
                <a:solidFill>
                  <a:srgbClr val="000000"/>
                </a:solidFill>
                <a:latin typeface="DM Sans"/>
                <a:ea typeface="DM Sans"/>
                <a:cs typeface="DM Sans"/>
                <a:sym typeface="DM Sans"/>
              </a:rPr>
              <a:t>Integration with mobile platforms to expand accessibility. </a:t>
            </a:r>
          </a:p>
        </p:txBody>
      </p:sp>
      <p:sp>
        <p:nvSpPr>
          <p:cNvPr name="TextBox 18" id="18"/>
          <p:cNvSpPr txBox="true"/>
          <p:nvPr/>
        </p:nvSpPr>
        <p:spPr>
          <a:xfrm rot="0">
            <a:off x="1630623" y="6792268"/>
            <a:ext cx="14722040" cy="1891600"/>
          </a:xfrm>
          <a:prstGeom prst="rect">
            <a:avLst/>
          </a:prstGeom>
        </p:spPr>
        <p:txBody>
          <a:bodyPr anchor="t" rtlCol="false" tIns="0" lIns="0" bIns="0" rIns="0">
            <a:spAutoFit/>
          </a:bodyPr>
          <a:lstStyle/>
          <a:p>
            <a:pPr algn="ctr">
              <a:lnSpc>
                <a:spcPts val="2228"/>
              </a:lnSpc>
            </a:pPr>
            <a:r>
              <a:rPr lang="en-US" sz="4456">
                <a:solidFill>
                  <a:srgbClr val="000000"/>
                </a:solidFill>
                <a:latin typeface="DM Sans"/>
                <a:ea typeface="DM Sans"/>
                <a:cs typeface="DM Sans"/>
                <a:sym typeface="DM Sans"/>
              </a:rPr>
              <a:t>Implementation of advanced analytics features to offer</a:t>
            </a:r>
          </a:p>
          <a:p>
            <a:pPr algn="ctr">
              <a:lnSpc>
                <a:spcPts val="9813"/>
              </a:lnSpc>
            </a:pPr>
            <a:r>
              <a:rPr lang="en-US" sz="4456">
                <a:solidFill>
                  <a:srgbClr val="000000"/>
                </a:solidFill>
                <a:latin typeface="DM Sans"/>
                <a:ea typeface="DM Sans"/>
                <a:cs typeface="DM Sans"/>
                <a:sym typeface="DM Sans"/>
              </a:rPr>
              <a:t>actionable insights into market trends and agency</a:t>
            </a:r>
          </a:p>
          <a:p>
            <a:pPr algn="ctr">
              <a:lnSpc>
                <a:spcPts val="2228"/>
              </a:lnSpc>
            </a:pPr>
            <a:r>
              <a:rPr lang="en-US" sz="4456">
                <a:solidFill>
                  <a:srgbClr val="000000"/>
                </a:solidFill>
                <a:latin typeface="DM Sans"/>
                <a:ea typeface="DM Sans"/>
                <a:cs typeface="DM Sans"/>
                <a:sym typeface="DM Sans"/>
              </a:rPr>
              <a:t>performance.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6683523" y="2769337"/>
            <a:ext cx="294675" cy="294684"/>
            <a:chOff x="0" y="0"/>
            <a:chExt cx="294678" cy="294691"/>
          </a:xfrm>
        </p:grpSpPr>
        <p:sp>
          <p:nvSpPr>
            <p:cNvPr name="Freeform 3" id="3"/>
            <p:cNvSpPr/>
            <p:nvPr/>
          </p:nvSpPr>
          <p:spPr>
            <a:xfrm flipH="false" flipV="false" rot="0">
              <a:off x="0" y="0"/>
              <a:ext cx="294640" cy="294640"/>
            </a:xfrm>
            <a:custGeom>
              <a:avLst/>
              <a:gdLst/>
              <a:ahLst/>
              <a:cxnLst/>
              <a:rect r="r" b="b" t="t" l="l"/>
              <a:pathLst>
                <a:path h="294640" w="294640">
                  <a:moveTo>
                    <a:pt x="147320" y="0"/>
                  </a:moveTo>
                  <a:lnTo>
                    <a:pt x="0" y="147320"/>
                  </a:lnTo>
                  <a:lnTo>
                    <a:pt x="0" y="147320"/>
                  </a:lnTo>
                  <a:lnTo>
                    <a:pt x="147320" y="294640"/>
                  </a:lnTo>
                  <a:lnTo>
                    <a:pt x="294640" y="147320"/>
                  </a:lnTo>
                  <a:lnTo>
                    <a:pt x="147320" y="0"/>
                  </a:lnTo>
                  <a:close/>
                </a:path>
              </a:pathLst>
            </a:custGeom>
            <a:solidFill>
              <a:srgbClr val="56AEFF"/>
            </a:solidFill>
          </p:spPr>
        </p:sp>
      </p:grpSp>
      <p:grpSp>
        <p:nvGrpSpPr>
          <p:cNvPr name="Group 4" id="4"/>
          <p:cNvGrpSpPr>
            <a:grpSpLocks noChangeAspect="true"/>
          </p:cNvGrpSpPr>
          <p:nvPr/>
        </p:nvGrpSpPr>
        <p:grpSpPr>
          <a:xfrm rot="0">
            <a:off x="16683523" y="3947912"/>
            <a:ext cx="294665" cy="290951"/>
            <a:chOff x="0" y="0"/>
            <a:chExt cx="294665" cy="290944"/>
          </a:xfrm>
        </p:grpSpPr>
        <p:sp>
          <p:nvSpPr>
            <p:cNvPr name="Freeform 5" id="5"/>
            <p:cNvSpPr/>
            <p:nvPr/>
          </p:nvSpPr>
          <p:spPr>
            <a:xfrm flipH="false" flipV="false" rot="0">
              <a:off x="0" y="0"/>
              <a:ext cx="294640" cy="290957"/>
            </a:xfrm>
            <a:custGeom>
              <a:avLst/>
              <a:gdLst/>
              <a:ahLst/>
              <a:cxnLst/>
              <a:rect r="r" b="b" t="t" l="l"/>
              <a:pathLst>
                <a:path h="290957" w="294640">
                  <a:moveTo>
                    <a:pt x="147320" y="0"/>
                  </a:moveTo>
                  <a:lnTo>
                    <a:pt x="0" y="147320"/>
                  </a:lnTo>
                  <a:lnTo>
                    <a:pt x="0" y="147320"/>
                  </a:lnTo>
                  <a:lnTo>
                    <a:pt x="143637" y="290957"/>
                  </a:lnTo>
                  <a:lnTo>
                    <a:pt x="151130" y="290957"/>
                  </a:lnTo>
                  <a:lnTo>
                    <a:pt x="294640" y="147320"/>
                  </a:lnTo>
                  <a:lnTo>
                    <a:pt x="147320" y="0"/>
                  </a:lnTo>
                  <a:close/>
                </a:path>
              </a:pathLst>
            </a:custGeom>
            <a:solidFill>
              <a:srgbClr val="56AEFF"/>
            </a:solidFill>
          </p:spPr>
        </p:sp>
      </p:grpSp>
      <p:grpSp>
        <p:nvGrpSpPr>
          <p:cNvPr name="Group 6" id="6"/>
          <p:cNvGrpSpPr>
            <a:grpSpLocks noChangeAspect="true"/>
          </p:cNvGrpSpPr>
          <p:nvPr/>
        </p:nvGrpSpPr>
        <p:grpSpPr>
          <a:xfrm rot="0">
            <a:off x="16683523" y="1590951"/>
            <a:ext cx="294656" cy="294684"/>
            <a:chOff x="0" y="0"/>
            <a:chExt cx="294653" cy="294691"/>
          </a:xfrm>
        </p:grpSpPr>
        <p:sp>
          <p:nvSpPr>
            <p:cNvPr name="Freeform 7" id="7"/>
            <p:cNvSpPr/>
            <p:nvPr/>
          </p:nvSpPr>
          <p:spPr>
            <a:xfrm flipH="false" flipV="false" rot="0">
              <a:off x="0" y="0"/>
              <a:ext cx="294640" cy="294640"/>
            </a:xfrm>
            <a:custGeom>
              <a:avLst/>
              <a:gdLst/>
              <a:ahLst/>
              <a:cxnLst/>
              <a:rect r="r" b="b" t="t" l="l"/>
              <a:pathLst>
                <a:path h="294640" w="294640">
                  <a:moveTo>
                    <a:pt x="147320" y="0"/>
                  </a:moveTo>
                  <a:lnTo>
                    <a:pt x="0" y="147320"/>
                  </a:lnTo>
                  <a:lnTo>
                    <a:pt x="0" y="147320"/>
                  </a:lnTo>
                  <a:lnTo>
                    <a:pt x="147320" y="294640"/>
                  </a:lnTo>
                  <a:lnTo>
                    <a:pt x="294640" y="147320"/>
                  </a:lnTo>
                  <a:lnTo>
                    <a:pt x="147320" y="0"/>
                  </a:lnTo>
                  <a:close/>
                </a:path>
              </a:pathLst>
            </a:custGeom>
            <a:solidFill>
              <a:srgbClr val="56AEFF"/>
            </a:solidFill>
          </p:spPr>
        </p:sp>
      </p:grpSp>
      <p:grpSp>
        <p:nvGrpSpPr>
          <p:cNvPr name="Group 8" id="8"/>
          <p:cNvGrpSpPr>
            <a:grpSpLocks noChangeAspect="true"/>
          </p:cNvGrpSpPr>
          <p:nvPr/>
        </p:nvGrpSpPr>
        <p:grpSpPr>
          <a:xfrm rot="0">
            <a:off x="17272787" y="2179949"/>
            <a:ext cx="294684" cy="294684"/>
            <a:chOff x="0" y="0"/>
            <a:chExt cx="294691" cy="294691"/>
          </a:xfrm>
        </p:grpSpPr>
        <p:sp>
          <p:nvSpPr>
            <p:cNvPr name="Freeform 9" id="9"/>
            <p:cNvSpPr/>
            <p:nvPr/>
          </p:nvSpPr>
          <p:spPr>
            <a:xfrm flipH="false" flipV="false" rot="0">
              <a:off x="0" y="0"/>
              <a:ext cx="294640" cy="294640"/>
            </a:xfrm>
            <a:custGeom>
              <a:avLst/>
              <a:gdLst/>
              <a:ahLst/>
              <a:cxnLst/>
              <a:rect r="r" b="b" t="t" l="l"/>
              <a:pathLst>
                <a:path h="294640" w="294640">
                  <a:moveTo>
                    <a:pt x="0" y="147320"/>
                  </a:moveTo>
                  <a:lnTo>
                    <a:pt x="147320" y="0"/>
                  </a:lnTo>
                  <a:lnTo>
                    <a:pt x="294640" y="147320"/>
                  </a:lnTo>
                  <a:lnTo>
                    <a:pt x="147320" y="294640"/>
                  </a:lnTo>
                  <a:close/>
                </a:path>
              </a:pathLst>
            </a:custGeom>
            <a:solidFill>
              <a:srgbClr val="56AEFF"/>
            </a:solidFill>
          </p:spPr>
        </p:sp>
      </p:grpSp>
      <p:grpSp>
        <p:nvGrpSpPr>
          <p:cNvPr name="Group 10" id="10"/>
          <p:cNvGrpSpPr>
            <a:grpSpLocks noChangeAspect="true"/>
          </p:cNvGrpSpPr>
          <p:nvPr/>
        </p:nvGrpSpPr>
        <p:grpSpPr>
          <a:xfrm rot="0">
            <a:off x="17272787" y="3358410"/>
            <a:ext cx="294684" cy="294684"/>
            <a:chOff x="0" y="0"/>
            <a:chExt cx="294691" cy="294691"/>
          </a:xfrm>
        </p:grpSpPr>
        <p:sp>
          <p:nvSpPr>
            <p:cNvPr name="Freeform 11" id="11"/>
            <p:cNvSpPr/>
            <p:nvPr/>
          </p:nvSpPr>
          <p:spPr>
            <a:xfrm flipH="false" flipV="false" rot="0">
              <a:off x="0" y="0"/>
              <a:ext cx="294640" cy="294640"/>
            </a:xfrm>
            <a:custGeom>
              <a:avLst/>
              <a:gdLst/>
              <a:ahLst/>
              <a:cxnLst/>
              <a:rect r="r" b="b" t="t" l="l"/>
              <a:pathLst>
                <a:path h="294640" w="294640">
                  <a:moveTo>
                    <a:pt x="0" y="147320"/>
                  </a:moveTo>
                  <a:lnTo>
                    <a:pt x="147320" y="0"/>
                  </a:lnTo>
                  <a:lnTo>
                    <a:pt x="294640" y="147320"/>
                  </a:lnTo>
                  <a:lnTo>
                    <a:pt x="147320" y="294640"/>
                  </a:lnTo>
                  <a:close/>
                </a:path>
              </a:pathLst>
            </a:custGeom>
            <a:solidFill>
              <a:srgbClr val="56AEFF"/>
            </a:solidFill>
          </p:spPr>
        </p:sp>
      </p:grpSp>
      <p:grpSp>
        <p:nvGrpSpPr>
          <p:cNvPr name="Group 12" id="12"/>
          <p:cNvGrpSpPr>
            <a:grpSpLocks noChangeAspect="true"/>
          </p:cNvGrpSpPr>
          <p:nvPr/>
        </p:nvGrpSpPr>
        <p:grpSpPr>
          <a:xfrm rot="0">
            <a:off x="17862004" y="3947998"/>
            <a:ext cx="294684" cy="290865"/>
            <a:chOff x="0" y="0"/>
            <a:chExt cx="294678" cy="290855"/>
          </a:xfrm>
        </p:grpSpPr>
        <p:sp>
          <p:nvSpPr>
            <p:cNvPr name="Freeform 13" id="13"/>
            <p:cNvSpPr/>
            <p:nvPr/>
          </p:nvSpPr>
          <p:spPr>
            <a:xfrm flipH="false" flipV="false" rot="0">
              <a:off x="0" y="0"/>
              <a:ext cx="294640" cy="290830"/>
            </a:xfrm>
            <a:custGeom>
              <a:avLst/>
              <a:gdLst/>
              <a:ahLst/>
              <a:cxnLst/>
              <a:rect r="r" b="b" t="t" l="l"/>
              <a:pathLst>
                <a:path h="290830" w="294640">
                  <a:moveTo>
                    <a:pt x="147320" y="0"/>
                  </a:moveTo>
                  <a:lnTo>
                    <a:pt x="0" y="147320"/>
                  </a:lnTo>
                  <a:lnTo>
                    <a:pt x="143510" y="290830"/>
                  </a:lnTo>
                  <a:lnTo>
                    <a:pt x="151130" y="290830"/>
                  </a:lnTo>
                  <a:lnTo>
                    <a:pt x="294640" y="147320"/>
                  </a:lnTo>
                  <a:lnTo>
                    <a:pt x="147320" y="0"/>
                  </a:lnTo>
                  <a:close/>
                </a:path>
              </a:pathLst>
            </a:custGeom>
            <a:solidFill>
              <a:srgbClr val="56AEFF"/>
            </a:solidFill>
          </p:spPr>
        </p:sp>
      </p:grpSp>
      <p:grpSp>
        <p:nvGrpSpPr>
          <p:cNvPr name="Group 14" id="14"/>
          <p:cNvGrpSpPr>
            <a:grpSpLocks noChangeAspect="true"/>
          </p:cNvGrpSpPr>
          <p:nvPr/>
        </p:nvGrpSpPr>
        <p:grpSpPr>
          <a:xfrm rot="0">
            <a:off x="17862013" y="1590961"/>
            <a:ext cx="294684" cy="294684"/>
            <a:chOff x="0" y="0"/>
            <a:chExt cx="294691" cy="294691"/>
          </a:xfrm>
        </p:grpSpPr>
        <p:sp>
          <p:nvSpPr>
            <p:cNvPr name="Freeform 15" id="15"/>
            <p:cNvSpPr/>
            <p:nvPr/>
          </p:nvSpPr>
          <p:spPr>
            <a:xfrm flipH="false" flipV="false" rot="0">
              <a:off x="0" y="0"/>
              <a:ext cx="294640" cy="294640"/>
            </a:xfrm>
            <a:custGeom>
              <a:avLst/>
              <a:gdLst/>
              <a:ahLst/>
              <a:cxnLst/>
              <a:rect r="r" b="b" t="t" l="l"/>
              <a:pathLst>
                <a:path h="294640" w="294640">
                  <a:moveTo>
                    <a:pt x="0" y="147320"/>
                  </a:moveTo>
                  <a:lnTo>
                    <a:pt x="147320" y="0"/>
                  </a:lnTo>
                  <a:lnTo>
                    <a:pt x="294640" y="147320"/>
                  </a:lnTo>
                  <a:lnTo>
                    <a:pt x="147320" y="294640"/>
                  </a:lnTo>
                  <a:close/>
                </a:path>
              </a:pathLst>
            </a:custGeom>
            <a:solidFill>
              <a:srgbClr val="56AEFF"/>
            </a:solidFill>
          </p:spPr>
        </p:sp>
      </p:grpSp>
      <p:grpSp>
        <p:nvGrpSpPr>
          <p:cNvPr name="Group 16" id="16"/>
          <p:cNvGrpSpPr>
            <a:grpSpLocks noChangeAspect="true"/>
          </p:cNvGrpSpPr>
          <p:nvPr/>
        </p:nvGrpSpPr>
        <p:grpSpPr>
          <a:xfrm rot="0">
            <a:off x="17862013" y="2769422"/>
            <a:ext cx="294684" cy="294684"/>
            <a:chOff x="0" y="0"/>
            <a:chExt cx="294691" cy="294691"/>
          </a:xfrm>
        </p:grpSpPr>
        <p:sp>
          <p:nvSpPr>
            <p:cNvPr name="Freeform 17" id="17"/>
            <p:cNvSpPr/>
            <p:nvPr/>
          </p:nvSpPr>
          <p:spPr>
            <a:xfrm flipH="false" flipV="false" rot="0">
              <a:off x="0" y="0"/>
              <a:ext cx="294640" cy="294640"/>
            </a:xfrm>
            <a:custGeom>
              <a:avLst/>
              <a:gdLst/>
              <a:ahLst/>
              <a:cxnLst/>
              <a:rect r="r" b="b" t="t" l="l"/>
              <a:pathLst>
                <a:path h="294640" w="294640">
                  <a:moveTo>
                    <a:pt x="0" y="147320"/>
                  </a:moveTo>
                  <a:lnTo>
                    <a:pt x="147320" y="0"/>
                  </a:lnTo>
                  <a:lnTo>
                    <a:pt x="294640" y="147320"/>
                  </a:lnTo>
                  <a:lnTo>
                    <a:pt x="147320" y="294640"/>
                  </a:lnTo>
                  <a:close/>
                </a:path>
              </a:pathLst>
            </a:custGeom>
            <a:solidFill>
              <a:srgbClr val="56AEFF"/>
            </a:solidFill>
          </p:spPr>
        </p:sp>
      </p:grpSp>
      <p:grpSp>
        <p:nvGrpSpPr>
          <p:cNvPr name="Group 18" id="18"/>
          <p:cNvGrpSpPr>
            <a:grpSpLocks noChangeAspect="true"/>
          </p:cNvGrpSpPr>
          <p:nvPr/>
        </p:nvGrpSpPr>
        <p:grpSpPr>
          <a:xfrm rot="0">
            <a:off x="10637320" y="2636320"/>
            <a:ext cx="7650680" cy="7650680"/>
            <a:chOff x="0" y="0"/>
            <a:chExt cx="10200907" cy="10200907"/>
          </a:xfrm>
        </p:grpSpPr>
        <p:sp>
          <p:nvSpPr>
            <p:cNvPr name="Freeform 19" id="19"/>
            <p:cNvSpPr/>
            <p:nvPr/>
          </p:nvSpPr>
          <p:spPr>
            <a:xfrm flipH="false" flipV="false" rot="0">
              <a:off x="0" y="0"/>
              <a:ext cx="10200894" cy="10200894"/>
            </a:xfrm>
            <a:custGeom>
              <a:avLst/>
              <a:gdLst/>
              <a:ahLst/>
              <a:cxnLst/>
              <a:rect r="r" b="b" t="t" l="l"/>
              <a:pathLst>
                <a:path h="10200894" w="10200894">
                  <a:moveTo>
                    <a:pt x="10200894" y="0"/>
                  </a:moveTo>
                  <a:cubicBezTo>
                    <a:pt x="4565650" y="0"/>
                    <a:pt x="0" y="4565650"/>
                    <a:pt x="0" y="10200894"/>
                  </a:cubicBezTo>
                  <a:lnTo>
                    <a:pt x="10200894" y="10200894"/>
                  </a:lnTo>
                  <a:lnTo>
                    <a:pt x="10200894" y="0"/>
                  </a:lnTo>
                  <a:close/>
                </a:path>
              </a:pathLst>
            </a:custGeom>
            <a:blipFill>
              <a:blip r:embed="rId2"/>
              <a:stretch>
                <a:fillRect l="-25000" t="0" r="-25190" b="0"/>
              </a:stretch>
            </a:blipFill>
          </p:spPr>
        </p:sp>
      </p:grpSp>
      <p:sp>
        <p:nvSpPr>
          <p:cNvPr name="Freeform 20" id="20"/>
          <p:cNvSpPr/>
          <p:nvPr/>
        </p:nvSpPr>
        <p:spPr>
          <a:xfrm flipH="false" flipV="false" rot="0">
            <a:off x="1844040" y="2593848"/>
            <a:ext cx="6845808" cy="3230880"/>
          </a:xfrm>
          <a:custGeom>
            <a:avLst/>
            <a:gdLst/>
            <a:ahLst/>
            <a:cxnLst/>
            <a:rect r="r" b="b" t="t" l="l"/>
            <a:pathLst>
              <a:path h="3230880" w="6845808">
                <a:moveTo>
                  <a:pt x="0" y="0"/>
                </a:moveTo>
                <a:lnTo>
                  <a:pt x="6845808" y="0"/>
                </a:lnTo>
                <a:lnTo>
                  <a:pt x="6845808" y="3230880"/>
                </a:lnTo>
                <a:lnTo>
                  <a:pt x="0" y="3230880"/>
                </a:lnTo>
                <a:lnTo>
                  <a:pt x="0" y="0"/>
                </a:lnTo>
                <a:close/>
              </a:path>
            </a:pathLst>
          </a:custGeom>
          <a:blipFill>
            <a:blip r:embed="rId3"/>
            <a:stretch>
              <a:fillRect l="0" t="0" r="0" b="0"/>
            </a:stretch>
          </a:blipFill>
        </p:spPr>
      </p:sp>
      <p:grpSp>
        <p:nvGrpSpPr>
          <p:cNvPr name="Group 21" id="21"/>
          <p:cNvGrpSpPr>
            <a:grpSpLocks noChangeAspect="true"/>
          </p:cNvGrpSpPr>
          <p:nvPr/>
        </p:nvGrpSpPr>
        <p:grpSpPr>
          <a:xfrm rot="0">
            <a:off x="-66551" y="-63503"/>
            <a:ext cx="1992411" cy="2208457"/>
            <a:chOff x="0" y="0"/>
            <a:chExt cx="1992414" cy="2208454"/>
          </a:xfrm>
        </p:grpSpPr>
        <p:sp>
          <p:nvSpPr>
            <p:cNvPr name="Freeform 22" id="22"/>
            <p:cNvSpPr/>
            <p:nvPr/>
          </p:nvSpPr>
          <p:spPr>
            <a:xfrm flipH="false" flipV="false" rot="0">
              <a:off x="66548" y="135001"/>
              <a:ext cx="94488" cy="188976"/>
            </a:xfrm>
            <a:custGeom>
              <a:avLst/>
              <a:gdLst/>
              <a:ahLst/>
              <a:cxnLst/>
              <a:rect r="r" b="b" t="t" l="l"/>
              <a:pathLst>
                <a:path h="188976" w="94488">
                  <a:moveTo>
                    <a:pt x="0" y="0"/>
                  </a:moveTo>
                  <a:lnTo>
                    <a:pt x="0" y="188976"/>
                  </a:lnTo>
                  <a:lnTo>
                    <a:pt x="94488" y="94488"/>
                  </a:lnTo>
                  <a:lnTo>
                    <a:pt x="0" y="0"/>
                  </a:lnTo>
                  <a:close/>
                </a:path>
              </a:pathLst>
            </a:custGeom>
            <a:solidFill>
              <a:srgbClr val="56AEFF"/>
            </a:solidFill>
          </p:spPr>
        </p:sp>
        <p:sp>
          <p:nvSpPr>
            <p:cNvPr name="Freeform 23" id="23"/>
            <p:cNvSpPr/>
            <p:nvPr/>
          </p:nvSpPr>
          <p:spPr>
            <a:xfrm flipH="false" flipV="false" rot="0">
              <a:off x="66548" y="1313434"/>
              <a:ext cx="94488" cy="188976"/>
            </a:xfrm>
            <a:custGeom>
              <a:avLst/>
              <a:gdLst/>
              <a:ahLst/>
              <a:cxnLst/>
              <a:rect r="r" b="b" t="t" l="l"/>
              <a:pathLst>
                <a:path h="188976" w="94488">
                  <a:moveTo>
                    <a:pt x="0" y="0"/>
                  </a:moveTo>
                  <a:lnTo>
                    <a:pt x="0" y="188976"/>
                  </a:lnTo>
                  <a:lnTo>
                    <a:pt x="94488" y="94488"/>
                  </a:lnTo>
                  <a:lnTo>
                    <a:pt x="0" y="0"/>
                  </a:lnTo>
                  <a:close/>
                </a:path>
              </a:pathLst>
            </a:custGeom>
            <a:solidFill>
              <a:srgbClr val="56AEFF"/>
            </a:solidFill>
          </p:spPr>
        </p:sp>
        <p:sp>
          <p:nvSpPr>
            <p:cNvPr name="Freeform 24" id="24"/>
            <p:cNvSpPr/>
            <p:nvPr/>
          </p:nvSpPr>
          <p:spPr>
            <a:xfrm flipH="false" flipV="false" rot="0">
              <a:off x="455549" y="671703"/>
              <a:ext cx="294640" cy="294640"/>
            </a:xfrm>
            <a:custGeom>
              <a:avLst/>
              <a:gdLst/>
              <a:ahLst/>
              <a:cxnLst/>
              <a:rect r="r" b="b" t="t" l="l"/>
              <a:pathLst>
                <a:path h="294640" w="294640">
                  <a:moveTo>
                    <a:pt x="0" y="147320"/>
                  </a:moveTo>
                  <a:lnTo>
                    <a:pt x="147320" y="0"/>
                  </a:lnTo>
                  <a:lnTo>
                    <a:pt x="294640" y="147320"/>
                  </a:lnTo>
                  <a:lnTo>
                    <a:pt x="147320" y="294640"/>
                  </a:lnTo>
                  <a:close/>
                </a:path>
              </a:pathLst>
            </a:custGeom>
            <a:solidFill>
              <a:srgbClr val="56AEFF"/>
            </a:solidFill>
          </p:spPr>
        </p:sp>
        <p:sp>
          <p:nvSpPr>
            <p:cNvPr name="Freeform 25" id="25"/>
            <p:cNvSpPr/>
            <p:nvPr/>
          </p:nvSpPr>
          <p:spPr>
            <a:xfrm flipH="false" flipV="false" rot="0">
              <a:off x="455549" y="1850263"/>
              <a:ext cx="294640" cy="290830"/>
            </a:xfrm>
            <a:custGeom>
              <a:avLst/>
              <a:gdLst/>
              <a:ahLst/>
              <a:cxnLst/>
              <a:rect r="r" b="b" t="t" l="l"/>
              <a:pathLst>
                <a:path h="290830" w="294640">
                  <a:moveTo>
                    <a:pt x="147320" y="0"/>
                  </a:moveTo>
                  <a:lnTo>
                    <a:pt x="0" y="147320"/>
                  </a:lnTo>
                  <a:lnTo>
                    <a:pt x="143510" y="290830"/>
                  </a:lnTo>
                  <a:lnTo>
                    <a:pt x="151130" y="290830"/>
                  </a:lnTo>
                  <a:lnTo>
                    <a:pt x="294640" y="147320"/>
                  </a:lnTo>
                  <a:lnTo>
                    <a:pt x="147320" y="0"/>
                  </a:lnTo>
                  <a:close/>
                </a:path>
              </a:pathLst>
            </a:custGeom>
            <a:solidFill>
              <a:srgbClr val="56AEFF"/>
            </a:solidFill>
          </p:spPr>
        </p:sp>
        <p:sp>
          <p:nvSpPr>
            <p:cNvPr name="Freeform 26" id="26"/>
            <p:cNvSpPr/>
            <p:nvPr/>
          </p:nvSpPr>
          <p:spPr>
            <a:xfrm flipH="false" flipV="false" rot="0">
              <a:off x="1044956" y="82296"/>
              <a:ext cx="294640" cy="294640"/>
            </a:xfrm>
            <a:custGeom>
              <a:avLst/>
              <a:gdLst/>
              <a:ahLst/>
              <a:cxnLst/>
              <a:rect r="r" b="b" t="t" l="l"/>
              <a:pathLst>
                <a:path h="294640" w="294640">
                  <a:moveTo>
                    <a:pt x="0" y="147320"/>
                  </a:moveTo>
                  <a:lnTo>
                    <a:pt x="147320" y="0"/>
                  </a:lnTo>
                  <a:lnTo>
                    <a:pt x="294640" y="147320"/>
                  </a:lnTo>
                  <a:lnTo>
                    <a:pt x="147320" y="294640"/>
                  </a:lnTo>
                  <a:close/>
                </a:path>
              </a:pathLst>
            </a:custGeom>
            <a:solidFill>
              <a:srgbClr val="56AEFF"/>
            </a:solidFill>
          </p:spPr>
        </p:sp>
        <p:sp>
          <p:nvSpPr>
            <p:cNvPr name="Freeform 27" id="27"/>
            <p:cNvSpPr/>
            <p:nvPr/>
          </p:nvSpPr>
          <p:spPr>
            <a:xfrm flipH="false" flipV="false" rot="0">
              <a:off x="1044829" y="1260729"/>
              <a:ext cx="294640" cy="294640"/>
            </a:xfrm>
            <a:custGeom>
              <a:avLst/>
              <a:gdLst/>
              <a:ahLst/>
              <a:cxnLst/>
              <a:rect r="r" b="b" t="t" l="l"/>
              <a:pathLst>
                <a:path h="294640" w="294640">
                  <a:moveTo>
                    <a:pt x="0" y="147320"/>
                  </a:moveTo>
                  <a:lnTo>
                    <a:pt x="147320" y="0"/>
                  </a:lnTo>
                  <a:lnTo>
                    <a:pt x="294640" y="147320"/>
                  </a:lnTo>
                  <a:lnTo>
                    <a:pt x="147320" y="294640"/>
                  </a:lnTo>
                  <a:close/>
                </a:path>
              </a:pathLst>
            </a:custGeom>
            <a:solidFill>
              <a:srgbClr val="56AEFF"/>
            </a:solidFill>
          </p:spPr>
        </p:sp>
        <p:sp>
          <p:nvSpPr>
            <p:cNvPr name="Freeform 28" id="28"/>
            <p:cNvSpPr/>
            <p:nvPr/>
          </p:nvSpPr>
          <p:spPr>
            <a:xfrm flipH="false" flipV="false" rot="0">
              <a:off x="1634236" y="671449"/>
              <a:ext cx="290830" cy="294767"/>
            </a:xfrm>
            <a:custGeom>
              <a:avLst/>
              <a:gdLst/>
              <a:ahLst/>
              <a:cxnLst/>
              <a:rect r="r" b="b" t="t" l="l"/>
              <a:pathLst>
                <a:path h="294767" w="290830">
                  <a:moveTo>
                    <a:pt x="147320" y="127"/>
                  </a:moveTo>
                  <a:lnTo>
                    <a:pt x="0" y="147447"/>
                  </a:lnTo>
                  <a:lnTo>
                    <a:pt x="147320" y="294767"/>
                  </a:lnTo>
                  <a:lnTo>
                    <a:pt x="290830" y="151257"/>
                  </a:lnTo>
                  <a:lnTo>
                    <a:pt x="290830" y="143510"/>
                  </a:lnTo>
                  <a:lnTo>
                    <a:pt x="147320" y="0"/>
                  </a:lnTo>
                  <a:close/>
                </a:path>
              </a:pathLst>
            </a:custGeom>
            <a:solidFill>
              <a:srgbClr val="56AEFF"/>
            </a:solidFill>
          </p:spPr>
        </p:sp>
        <p:sp>
          <p:nvSpPr>
            <p:cNvPr name="Freeform 29" id="29"/>
            <p:cNvSpPr/>
            <p:nvPr/>
          </p:nvSpPr>
          <p:spPr>
            <a:xfrm flipH="false" flipV="false" rot="0">
              <a:off x="1634236" y="1850009"/>
              <a:ext cx="290830" cy="290957"/>
            </a:xfrm>
            <a:custGeom>
              <a:avLst/>
              <a:gdLst/>
              <a:ahLst/>
              <a:cxnLst/>
              <a:rect r="r" b="b" t="t" l="l"/>
              <a:pathLst>
                <a:path h="290957" w="290830">
                  <a:moveTo>
                    <a:pt x="147320" y="127"/>
                  </a:moveTo>
                  <a:lnTo>
                    <a:pt x="0" y="147447"/>
                  </a:lnTo>
                  <a:lnTo>
                    <a:pt x="143637" y="290957"/>
                  </a:lnTo>
                  <a:lnTo>
                    <a:pt x="151130" y="290957"/>
                  </a:lnTo>
                  <a:lnTo>
                    <a:pt x="290830" y="151257"/>
                  </a:lnTo>
                  <a:lnTo>
                    <a:pt x="290830" y="143510"/>
                  </a:lnTo>
                  <a:lnTo>
                    <a:pt x="147320" y="0"/>
                  </a:lnTo>
                  <a:close/>
                </a:path>
              </a:pathLst>
            </a:custGeom>
            <a:solidFill>
              <a:srgbClr val="56AEFF"/>
            </a:solidFill>
          </p:spPr>
        </p:sp>
        <p:sp>
          <p:nvSpPr>
            <p:cNvPr name="Freeform 30" id="30"/>
            <p:cNvSpPr/>
            <p:nvPr/>
          </p:nvSpPr>
          <p:spPr>
            <a:xfrm flipH="false" flipV="false" rot="0">
              <a:off x="66548" y="63500"/>
              <a:ext cx="1862328" cy="2081403"/>
            </a:xfrm>
            <a:custGeom>
              <a:avLst/>
              <a:gdLst/>
              <a:ahLst/>
              <a:cxnLst/>
              <a:rect r="r" b="b" t="t" l="l"/>
              <a:pathLst>
                <a:path h="2081403" w="1862328">
                  <a:moveTo>
                    <a:pt x="0" y="0"/>
                  </a:moveTo>
                  <a:lnTo>
                    <a:pt x="0" y="2081403"/>
                  </a:lnTo>
                  <a:lnTo>
                    <a:pt x="1862328" y="2081403"/>
                  </a:lnTo>
                  <a:lnTo>
                    <a:pt x="1862328" y="0"/>
                  </a:lnTo>
                  <a:close/>
                </a:path>
              </a:pathLst>
            </a:custGeom>
            <a:solidFill>
              <a:srgbClr val="000000">
                <a:alpha val="0"/>
              </a:srgbClr>
            </a:solidFill>
          </p:spPr>
        </p:sp>
      </p:grpSp>
      <p:grpSp>
        <p:nvGrpSpPr>
          <p:cNvPr name="Group 31" id="31"/>
          <p:cNvGrpSpPr>
            <a:grpSpLocks noChangeAspect="true"/>
          </p:cNvGrpSpPr>
          <p:nvPr/>
        </p:nvGrpSpPr>
        <p:grpSpPr>
          <a:xfrm rot="0">
            <a:off x="10573817" y="1527410"/>
            <a:ext cx="7777677" cy="8823093"/>
            <a:chOff x="0" y="0"/>
            <a:chExt cx="7777683" cy="8823084"/>
          </a:xfrm>
        </p:grpSpPr>
        <p:sp>
          <p:nvSpPr>
            <p:cNvPr name="Freeform 32" id="32"/>
            <p:cNvSpPr/>
            <p:nvPr/>
          </p:nvSpPr>
          <p:spPr>
            <a:xfrm flipH="false" flipV="false" rot="0">
              <a:off x="6109716" y="63500"/>
              <a:ext cx="1604518" cy="2651887"/>
            </a:xfrm>
            <a:custGeom>
              <a:avLst/>
              <a:gdLst/>
              <a:ahLst/>
              <a:cxnLst/>
              <a:rect r="r" b="b" t="t" l="l"/>
              <a:pathLst>
                <a:path h="2651887" w="1604518">
                  <a:moveTo>
                    <a:pt x="0" y="0"/>
                  </a:moveTo>
                  <a:lnTo>
                    <a:pt x="0" y="2651887"/>
                  </a:lnTo>
                  <a:lnTo>
                    <a:pt x="1604518" y="2651887"/>
                  </a:lnTo>
                  <a:lnTo>
                    <a:pt x="1604518" y="0"/>
                  </a:lnTo>
                  <a:close/>
                </a:path>
              </a:pathLst>
            </a:custGeom>
            <a:solidFill>
              <a:srgbClr val="000000">
                <a:alpha val="0"/>
              </a:srgbClr>
            </a:solidFill>
          </p:spPr>
        </p:sp>
        <p:sp>
          <p:nvSpPr>
            <p:cNvPr name="Freeform 33" id="33"/>
            <p:cNvSpPr/>
            <p:nvPr/>
          </p:nvSpPr>
          <p:spPr>
            <a:xfrm flipH="false" flipV="false" rot="0">
              <a:off x="63500" y="1108964"/>
              <a:ext cx="7650734" cy="7650607"/>
            </a:xfrm>
            <a:custGeom>
              <a:avLst/>
              <a:gdLst/>
              <a:ahLst/>
              <a:cxnLst/>
              <a:rect r="r" b="b" t="t" l="l"/>
              <a:pathLst>
                <a:path h="7650607" w="7650734">
                  <a:moveTo>
                    <a:pt x="0" y="7650607"/>
                  </a:moveTo>
                  <a:lnTo>
                    <a:pt x="7650734" y="7650607"/>
                  </a:lnTo>
                  <a:lnTo>
                    <a:pt x="7650734" y="0"/>
                  </a:lnTo>
                  <a:lnTo>
                    <a:pt x="0" y="0"/>
                  </a:lnTo>
                  <a:close/>
                </a:path>
              </a:pathLst>
            </a:custGeom>
            <a:solidFill>
              <a:srgbClr val="000000">
                <a:alpha val="0"/>
              </a:srgbClr>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534010"/>
            <a:ext cx="1573120" cy="9204446"/>
            <a:chOff x="0" y="0"/>
            <a:chExt cx="1573111" cy="9204439"/>
          </a:xfrm>
        </p:grpSpPr>
        <p:sp>
          <p:nvSpPr>
            <p:cNvPr name="Freeform 3" id="3"/>
            <p:cNvSpPr/>
            <p:nvPr/>
          </p:nvSpPr>
          <p:spPr>
            <a:xfrm flipH="false" flipV="false" rot="0">
              <a:off x="500761" y="63754"/>
              <a:ext cx="1008761" cy="1008761"/>
            </a:xfrm>
            <a:custGeom>
              <a:avLst/>
              <a:gdLst/>
              <a:ahLst/>
              <a:cxnLst/>
              <a:rect r="r" b="b" t="t" l="l"/>
              <a:pathLst>
                <a:path h="1008761" w="1008761">
                  <a:moveTo>
                    <a:pt x="504317" y="0"/>
                  </a:moveTo>
                  <a:lnTo>
                    <a:pt x="0" y="504317"/>
                  </a:lnTo>
                  <a:lnTo>
                    <a:pt x="504444" y="1008761"/>
                  </a:lnTo>
                  <a:lnTo>
                    <a:pt x="1008761" y="504444"/>
                  </a:lnTo>
                  <a:lnTo>
                    <a:pt x="1008761" y="504444"/>
                  </a:lnTo>
                  <a:lnTo>
                    <a:pt x="504317" y="0"/>
                  </a:lnTo>
                  <a:close/>
                </a:path>
              </a:pathLst>
            </a:custGeom>
            <a:solidFill>
              <a:srgbClr val="145DA0"/>
            </a:solidFill>
          </p:spPr>
        </p:sp>
        <p:sp>
          <p:nvSpPr>
            <p:cNvPr name="Freeform 4" id="4"/>
            <p:cNvSpPr/>
            <p:nvPr/>
          </p:nvSpPr>
          <p:spPr>
            <a:xfrm flipH="false" flipV="false" rot="0">
              <a:off x="500888" y="4097401"/>
              <a:ext cx="1008634" cy="1008634"/>
            </a:xfrm>
            <a:custGeom>
              <a:avLst/>
              <a:gdLst/>
              <a:ahLst/>
              <a:cxnLst/>
              <a:rect r="r" b="b" t="t" l="l"/>
              <a:pathLst>
                <a:path h="1008634" w="1008634">
                  <a:moveTo>
                    <a:pt x="504317" y="0"/>
                  </a:moveTo>
                  <a:lnTo>
                    <a:pt x="0" y="504317"/>
                  </a:lnTo>
                  <a:lnTo>
                    <a:pt x="504317" y="1008634"/>
                  </a:lnTo>
                  <a:lnTo>
                    <a:pt x="1008634" y="504317"/>
                  </a:lnTo>
                  <a:lnTo>
                    <a:pt x="1008634" y="504190"/>
                  </a:lnTo>
                  <a:lnTo>
                    <a:pt x="504317" y="0"/>
                  </a:lnTo>
                  <a:close/>
                </a:path>
              </a:pathLst>
            </a:custGeom>
            <a:solidFill>
              <a:srgbClr val="145DA0"/>
            </a:solidFill>
          </p:spPr>
        </p:sp>
        <p:sp>
          <p:nvSpPr>
            <p:cNvPr name="Freeform 5" id="5"/>
            <p:cNvSpPr/>
            <p:nvPr/>
          </p:nvSpPr>
          <p:spPr>
            <a:xfrm flipH="false" flipV="false" rot="0">
              <a:off x="500761" y="8131810"/>
              <a:ext cx="1008634" cy="1008635"/>
            </a:xfrm>
            <a:custGeom>
              <a:avLst/>
              <a:gdLst/>
              <a:ahLst/>
              <a:cxnLst/>
              <a:rect r="r" b="b" t="t" l="l"/>
              <a:pathLst>
                <a:path h="1008635" w="1008634">
                  <a:moveTo>
                    <a:pt x="504444" y="0"/>
                  </a:moveTo>
                  <a:lnTo>
                    <a:pt x="0" y="504317"/>
                  </a:lnTo>
                  <a:lnTo>
                    <a:pt x="504317" y="1008634"/>
                  </a:lnTo>
                  <a:lnTo>
                    <a:pt x="1008634" y="504317"/>
                  </a:lnTo>
                  <a:lnTo>
                    <a:pt x="1008634" y="504190"/>
                  </a:lnTo>
                  <a:lnTo>
                    <a:pt x="504444" y="0"/>
                  </a:lnTo>
                  <a:close/>
                </a:path>
              </a:pathLst>
            </a:custGeom>
            <a:solidFill>
              <a:srgbClr val="145DA0"/>
            </a:solidFill>
          </p:spPr>
        </p:sp>
        <p:sp>
          <p:nvSpPr>
            <p:cNvPr name="Freeform 6" id="6"/>
            <p:cNvSpPr/>
            <p:nvPr/>
          </p:nvSpPr>
          <p:spPr>
            <a:xfrm flipH="false" flipV="false" rot="0">
              <a:off x="63500" y="63500"/>
              <a:ext cx="1446149" cy="9077452"/>
            </a:xfrm>
            <a:custGeom>
              <a:avLst/>
              <a:gdLst/>
              <a:ahLst/>
              <a:cxnLst/>
              <a:rect r="r" b="b" t="t" l="l"/>
              <a:pathLst>
                <a:path h="9077452" w="1446149">
                  <a:moveTo>
                    <a:pt x="0" y="0"/>
                  </a:moveTo>
                  <a:lnTo>
                    <a:pt x="0" y="9077452"/>
                  </a:lnTo>
                  <a:lnTo>
                    <a:pt x="1446149" y="9077452"/>
                  </a:lnTo>
                  <a:lnTo>
                    <a:pt x="1446149" y="0"/>
                  </a:lnTo>
                  <a:close/>
                </a:path>
              </a:pathLst>
            </a:custGeom>
            <a:solidFill>
              <a:srgbClr val="000000">
                <a:alpha val="0"/>
              </a:srgbClr>
            </a:solidFill>
          </p:spPr>
        </p:sp>
      </p:grpSp>
      <p:sp>
        <p:nvSpPr>
          <p:cNvPr name="Freeform 7" id="7"/>
          <p:cNvSpPr/>
          <p:nvPr/>
        </p:nvSpPr>
        <p:spPr>
          <a:xfrm flipH="false" flipV="false" rot="0">
            <a:off x="2923165" y="3020644"/>
            <a:ext cx="2740057" cy="2400186"/>
          </a:xfrm>
          <a:custGeom>
            <a:avLst/>
            <a:gdLst/>
            <a:ahLst/>
            <a:cxnLst/>
            <a:rect r="r" b="b" t="t" l="l"/>
            <a:pathLst>
              <a:path h="2400186" w="2740057">
                <a:moveTo>
                  <a:pt x="0" y="0"/>
                </a:moveTo>
                <a:lnTo>
                  <a:pt x="2740057" y="0"/>
                </a:lnTo>
                <a:lnTo>
                  <a:pt x="2740057" y="2400186"/>
                </a:lnTo>
                <a:lnTo>
                  <a:pt x="0" y="24001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2923165" y="5807231"/>
            <a:ext cx="2740057" cy="2379659"/>
          </a:xfrm>
          <a:custGeom>
            <a:avLst/>
            <a:gdLst/>
            <a:ahLst/>
            <a:cxnLst/>
            <a:rect r="r" b="b" t="t" l="l"/>
            <a:pathLst>
              <a:path h="2379659" w="2740057">
                <a:moveTo>
                  <a:pt x="0" y="0"/>
                </a:moveTo>
                <a:lnTo>
                  <a:pt x="2740057" y="0"/>
                </a:lnTo>
                <a:lnTo>
                  <a:pt x="2740057" y="2379659"/>
                </a:lnTo>
                <a:lnTo>
                  <a:pt x="0" y="23796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781065" y="3020644"/>
            <a:ext cx="2740057" cy="2400186"/>
          </a:xfrm>
          <a:custGeom>
            <a:avLst/>
            <a:gdLst/>
            <a:ahLst/>
            <a:cxnLst/>
            <a:rect r="r" b="b" t="t" l="l"/>
            <a:pathLst>
              <a:path h="2400186" w="2740057">
                <a:moveTo>
                  <a:pt x="0" y="0"/>
                </a:moveTo>
                <a:lnTo>
                  <a:pt x="2740057" y="0"/>
                </a:lnTo>
                <a:lnTo>
                  <a:pt x="2740057" y="2400186"/>
                </a:lnTo>
                <a:lnTo>
                  <a:pt x="0" y="2400186"/>
                </a:lnTo>
                <a:lnTo>
                  <a:pt x="0" y="0"/>
                </a:lnTo>
                <a:close/>
              </a:path>
            </a:pathLst>
          </a:custGeom>
          <a:blipFill>
            <a:blip r:embed="rId2">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5781065" y="5807231"/>
            <a:ext cx="2740057" cy="2379659"/>
          </a:xfrm>
          <a:custGeom>
            <a:avLst/>
            <a:gdLst/>
            <a:ahLst/>
            <a:cxnLst/>
            <a:rect r="r" b="b" t="t" l="l"/>
            <a:pathLst>
              <a:path h="2379659" w="2740057">
                <a:moveTo>
                  <a:pt x="0" y="0"/>
                </a:moveTo>
                <a:lnTo>
                  <a:pt x="2740057" y="0"/>
                </a:lnTo>
                <a:lnTo>
                  <a:pt x="2740057" y="2379659"/>
                </a:lnTo>
                <a:lnTo>
                  <a:pt x="0" y="2379659"/>
                </a:lnTo>
                <a:lnTo>
                  <a:pt x="0" y="0"/>
                </a:lnTo>
                <a:close/>
              </a:path>
            </a:pathLst>
          </a:custGeom>
          <a:blipFill>
            <a:blip r:embed="rId4">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8641775" y="3020644"/>
            <a:ext cx="2740057" cy="2400186"/>
          </a:xfrm>
          <a:custGeom>
            <a:avLst/>
            <a:gdLst/>
            <a:ahLst/>
            <a:cxnLst/>
            <a:rect r="r" b="b" t="t" l="l"/>
            <a:pathLst>
              <a:path h="2400186" w="2740057">
                <a:moveTo>
                  <a:pt x="0" y="0"/>
                </a:moveTo>
                <a:lnTo>
                  <a:pt x="2740057" y="0"/>
                </a:lnTo>
                <a:lnTo>
                  <a:pt x="2740057" y="2400186"/>
                </a:lnTo>
                <a:lnTo>
                  <a:pt x="0" y="2400186"/>
                </a:lnTo>
                <a:lnTo>
                  <a:pt x="0" y="0"/>
                </a:lnTo>
                <a:close/>
              </a:path>
            </a:pathLst>
          </a:custGeom>
          <a:blipFill>
            <a:blip r:embed="rId2">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8641775" y="5807231"/>
            <a:ext cx="2740057" cy="2379659"/>
          </a:xfrm>
          <a:custGeom>
            <a:avLst/>
            <a:gdLst/>
            <a:ahLst/>
            <a:cxnLst/>
            <a:rect r="r" b="b" t="t" l="l"/>
            <a:pathLst>
              <a:path h="2379659" w="2740057">
                <a:moveTo>
                  <a:pt x="0" y="0"/>
                </a:moveTo>
                <a:lnTo>
                  <a:pt x="2740057" y="0"/>
                </a:lnTo>
                <a:lnTo>
                  <a:pt x="2740057" y="2379659"/>
                </a:lnTo>
                <a:lnTo>
                  <a:pt x="0" y="2379659"/>
                </a:lnTo>
                <a:lnTo>
                  <a:pt x="0" y="0"/>
                </a:lnTo>
                <a:close/>
              </a:path>
            </a:pathLst>
          </a:custGeom>
          <a:blipFill>
            <a:blip r:embed="rId4">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1502485" y="3020644"/>
            <a:ext cx="2740057" cy="2400186"/>
          </a:xfrm>
          <a:custGeom>
            <a:avLst/>
            <a:gdLst/>
            <a:ahLst/>
            <a:cxnLst/>
            <a:rect r="r" b="b" t="t" l="l"/>
            <a:pathLst>
              <a:path h="2400186" w="2740057">
                <a:moveTo>
                  <a:pt x="0" y="0"/>
                </a:moveTo>
                <a:lnTo>
                  <a:pt x="2740057" y="0"/>
                </a:lnTo>
                <a:lnTo>
                  <a:pt x="2740057" y="2400186"/>
                </a:lnTo>
                <a:lnTo>
                  <a:pt x="0" y="24001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1502485" y="5807231"/>
            <a:ext cx="2740057" cy="2400186"/>
          </a:xfrm>
          <a:custGeom>
            <a:avLst/>
            <a:gdLst/>
            <a:ahLst/>
            <a:cxnLst/>
            <a:rect r="r" b="b" t="t" l="l"/>
            <a:pathLst>
              <a:path h="2400186" w="2740057">
                <a:moveTo>
                  <a:pt x="0" y="0"/>
                </a:moveTo>
                <a:lnTo>
                  <a:pt x="2740057" y="0"/>
                </a:lnTo>
                <a:lnTo>
                  <a:pt x="2740057" y="2400185"/>
                </a:lnTo>
                <a:lnTo>
                  <a:pt x="0" y="240018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14658470" y="3020644"/>
            <a:ext cx="2740066" cy="5166246"/>
          </a:xfrm>
          <a:custGeom>
            <a:avLst/>
            <a:gdLst/>
            <a:ahLst/>
            <a:cxnLst/>
            <a:rect r="r" b="b" t="t" l="l"/>
            <a:pathLst>
              <a:path h="5166246" w="2740066">
                <a:moveTo>
                  <a:pt x="0" y="0"/>
                </a:moveTo>
                <a:lnTo>
                  <a:pt x="2740066" y="0"/>
                </a:lnTo>
                <a:lnTo>
                  <a:pt x="2740066" y="5166246"/>
                </a:lnTo>
                <a:lnTo>
                  <a:pt x="0" y="516624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6" id="16"/>
          <p:cNvSpPr txBox="true"/>
          <p:nvPr/>
        </p:nvSpPr>
        <p:spPr>
          <a:xfrm rot="0">
            <a:off x="4437936" y="1581969"/>
            <a:ext cx="5645458" cy="1374781"/>
          </a:xfrm>
          <a:prstGeom prst="rect">
            <a:avLst/>
          </a:prstGeom>
        </p:spPr>
        <p:txBody>
          <a:bodyPr anchor="t" rtlCol="false" tIns="0" lIns="0" bIns="0" rIns="0">
            <a:spAutoFit/>
          </a:bodyPr>
          <a:lstStyle/>
          <a:p>
            <a:pPr algn="l">
              <a:lnSpc>
                <a:spcPts val="11229"/>
              </a:lnSpc>
            </a:pPr>
            <a:r>
              <a:rPr lang="en-US" b="true" sz="8020">
                <a:solidFill>
                  <a:srgbClr val="56AEFF"/>
                </a:solidFill>
                <a:latin typeface="Now Bold"/>
                <a:ea typeface="Now Bold"/>
                <a:cs typeface="Now Bold"/>
                <a:sym typeface="Now Bold"/>
              </a:rPr>
              <a:t>OVERVIEW</a:t>
            </a:r>
          </a:p>
        </p:txBody>
      </p:sp>
      <p:sp>
        <p:nvSpPr>
          <p:cNvPr name="TextBox 17" id="17"/>
          <p:cNvSpPr txBox="true"/>
          <p:nvPr/>
        </p:nvSpPr>
        <p:spPr>
          <a:xfrm rot="0">
            <a:off x="3304518" y="4771996"/>
            <a:ext cx="2016890" cy="331908"/>
          </a:xfrm>
          <a:prstGeom prst="rect">
            <a:avLst/>
          </a:prstGeom>
        </p:spPr>
        <p:txBody>
          <a:bodyPr anchor="t" rtlCol="false" tIns="0" lIns="0" bIns="0" rIns="0">
            <a:spAutoFit/>
          </a:bodyPr>
          <a:lstStyle/>
          <a:p>
            <a:pPr algn="l">
              <a:lnSpc>
                <a:spcPts val="2642"/>
              </a:lnSpc>
            </a:pPr>
            <a:r>
              <a:rPr lang="en-US" sz="1887">
                <a:solidFill>
                  <a:srgbClr val="FFFFFF"/>
                </a:solidFill>
                <a:latin typeface="DM Sans"/>
                <a:ea typeface="DM Sans"/>
                <a:cs typeface="DM Sans"/>
                <a:sym typeface="DM Sans"/>
              </a:rPr>
              <a:t>About the project</a:t>
            </a:r>
          </a:p>
        </p:txBody>
      </p:sp>
      <p:sp>
        <p:nvSpPr>
          <p:cNvPr name="TextBox 18" id="18"/>
          <p:cNvSpPr txBox="true"/>
          <p:nvPr/>
        </p:nvSpPr>
        <p:spPr>
          <a:xfrm rot="0">
            <a:off x="3072222" y="7559135"/>
            <a:ext cx="2490540" cy="331908"/>
          </a:xfrm>
          <a:prstGeom prst="rect">
            <a:avLst/>
          </a:prstGeom>
        </p:spPr>
        <p:txBody>
          <a:bodyPr anchor="t" rtlCol="false" tIns="0" lIns="0" bIns="0" rIns="0">
            <a:spAutoFit/>
          </a:bodyPr>
          <a:lstStyle/>
          <a:p>
            <a:pPr algn="l">
              <a:lnSpc>
                <a:spcPts val="2642"/>
              </a:lnSpc>
            </a:pPr>
            <a:r>
              <a:rPr lang="en-US" sz="1887">
                <a:solidFill>
                  <a:srgbClr val="FFFFFF"/>
                </a:solidFill>
                <a:latin typeface="DM Sans"/>
                <a:ea typeface="DM Sans"/>
                <a:cs typeface="DM Sans"/>
                <a:sym typeface="DM Sans"/>
              </a:rPr>
              <a:t>Account Management</a:t>
            </a:r>
          </a:p>
        </p:txBody>
      </p:sp>
      <p:sp>
        <p:nvSpPr>
          <p:cNvPr name="TextBox 19" id="19"/>
          <p:cNvSpPr txBox="true"/>
          <p:nvPr/>
        </p:nvSpPr>
        <p:spPr>
          <a:xfrm rot="0">
            <a:off x="6667538" y="4771996"/>
            <a:ext cx="986247" cy="331908"/>
          </a:xfrm>
          <a:prstGeom prst="rect">
            <a:avLst/>
          </a:prstGeom>
        </p:spPr>
        <p:txBody>
          <a:bodyPr anchor="t" rtlCol="false" tIns="0" lIns="0" bIns="0" rIns="0">
            <a:spAutoFit/>
          </a:bodyPr>
          <a:lstStyle/>
          <a:p>
            <a:pPr algn="l">
              <a:lnSpc>
                <a:spcPts val="2642"/>
              </a:lnSpc>
            </a:pPr>
            <a:r>
              <a:rPr lang="en-US" sz="1887">
                <a:solidFill>
                  <a:srgbClr val="FFFFFF"/>
                </a:solidFill>
                <a:latin typeface="DM Sans"/>
                <a:ea typeface="DM Sans"/>
                <a:cs typeface="DM Sans"/>
                <a:sym typeface="DM Sans"/>
              </a:rPr>
              <a:t>Features</a:t>
            </a:r>
          </a:p>
        </p:txBody>
      </p:sp>
      <p:sp>
        <p:nvSpPr>
          <p:cNvPr name="TextBox 20" id="20"/>
          <p:cNvSpPr txBox="true"/>
          <p:nvPr/>
        </p:nvSpPr>
        <p:spPr>
          <a:xfrm rot="0">
            <a:off x="6041079" y="7559135"/>
            <a:ext cx="2273294" cy="331908"/>
          </a:xfrm>
          <a:prstGeom prst="rect">
            <a:avLst/>
          </a:prstGeom>
        </p:spPr>
        <p:txBody>
          <a:bodyPr anchor="t" rtlCol="false" tIns="0" lIns="0" bIns="0" rIns="0">
            <a:spAutoFit/>
          </a:bodyPr>
          <a:lstStyle/>
          <a:p>
            <a:pPr algn="l">
              <a:lnSpc>
                <a:spcPts val="2642"/>
              </a:lnSpc>
            </a:pPr>
            <a:r>
              <a:rPr lang="en-US" sz="1887">
                <a:solidFill>
                  <a:srgbClr val="FFFFFF"/>
                </a:solidFill>
                <a:latin typeface="DM Sans"/>
                <a:ea typeface="DM Sans"/>
                <a:cs typeface="DM Sans"/>
                <a:sym typeface="DM Sans"/>
              </a:rPr>
              <a:t>Financial Integration</a:t>
            </a:r>
          </a:p>
        </p:txBody>
      </p:sp>
      <p:sp>
        <p:nvSpPr>
          <p:cNvPr name="TextBox 21" id="21"/>
          <p:cNvSpPr txBox="true"/>
          <p:nvPr/>
        </p:nvSpPr>
        <p:spPr>
          <a:xfrm rot="0">
            <a:off x="9308878" y="7558592"/>
            <a:ext cx="1433741" cy="331908"/>
          </a:xfrm>
          <a:prstGeom prst="rect">
            <a:avLst/>
          </a:prstGeom>
        </p:spPr>
        <p:txBody>
          <a:bodyPr anchor="t" rtlCol="false" tIns="0" lIns="0" bIns="0" rIns="0">
            <a:spAutoFit/>
          </a:bodyPr>
          <a:lstStyle/>
          <a:p>
            <a:pPr algn="l">
              <a:lnSpc>
                <a:spcPts val="2642"/>
              </a:lnSpc>
            </a:pPr>
            <a:r>
              <a:rPr lang="en-US" sz="1887">
                <a:solidFill>
                  <a:srgbClr val="FFFFFF"/>
                </a:solidFill>
                <a:latin typeface="DM Sans"/>
                <a:ea typeface="DM Sans"/>
                <a:cs typeface="DM Sans"/>
                <a:sym typeface="DM Sans"/>
              </a:rPr>
              <a:t>Transactions</a:t>
            </a:r>
          </a:p>
        </p:txBody>
      </p:sp>
      <p:sp>
        <p:nvSpPr>
          <p:cNvPr name="TextBox 22" id="22"/>
          <p:cNvSpPr txBox="true"/>
          <p:nvPr/>
        </p:nvSpPr>
        <p:spPr>
          <a:xfrm rot="0">
            <a:off x="8910171" y="4771996"/>
            <a:ext cx="2247128" cy="331908"/>
          </a:xfrm>
          <a:prstGeom prst="rect">
            <a:avLst/>
          </a:prstGeom>
        </p:spPr>
        <p:txBody>
          <a:bodyPr anchor="t" rtlCol="false" tIns="0" lIns="0" bIns="0" rIns="0">
            <a:spAutoFit/>
          </a:bodyPr>
          <a:lstStyle/>
          <a:p>
            <a:pPr algn="l">
              <a:lnSpc>
                <a:spcPts val="2642"/>
              </a:lnSpc>
            </a:pPr>
            <a:r>
              <a:rPr lang="en-US" sz="1887">
                <a:solidFill>
                  <a:srgbClr val="FFFFFF"/>
                </a:solidFill>
                <a:latin typeface="DM Sans"/>
                <a:ea typeface="DM Sans"/>
                <a:cs typeface="DM Sans"/>
                <a:sym typeface="DM Sans"/>
              </a:rPr>
              <a:t>Technical Highlights</a:t>
            </a:r>
          </a:p>
        </p:txBody>
      </p:sp>
      <p:sp>
        <p:nvSpPr>
          <p:cNvPr name="TextBox 23" id="23"/>
          <p:cNvSpPr txBox="true"/>
          <p:nvPr/>
        </p:nvSpPr>
        <p:spPr>
          <a:xfrm rot="0">
            <a:off x="12293860" y="4771996"/>
            <a:ext cx="1180300" cy="331908"/>
          </a:xfrm>
          <a:prstGeom prst="rect">
            <a:avLst/>
          </a:prstGeom>
        </p:spPr>
        <p:txBody>
          <a:bodyPr anchor="t" rtlCol="false" tIns="0" lIns="0" bIns="0" rIns="0">
            <a:spAutoFit/>
          </a:bodyPr>
          <a:lstStyle/>
          <a:p>
            <a:pPr algn="l">
              <a:lnSpc>
                <a:spcPts val="2642"/>
              </a:lnSpc>
            </a:pPr>
            <a:r>
              <a:rPr lang="en-US" sz="1887">
                <a:solidFill>
                  <a:srgbClr val="FFFFFF"/>
                </a:solidFill>
                <a:latin typeface="DM Sans"/>
                <a:ea typeface="DM Sans"/>
                <a:cs typeface="DM Sans"/>
                <a:sym typeface="DM Sans"/>
              </a:rPr>
              <a:t>User Roles</a:t>
            </a:r>
          </a:p>
        </p:txBody>
      </p:sp>
      <p:sp>
        <p:nvSpPr>
          <p:cNvPr name="TextBox 24" id="24"/>
          <p:cNvSpPr txBox="true"/>
          <p:nvPr/>
        </p:nvSpPr>
        <p:spPr>
          <a:xfrm rot="0">
            <a:off x="11849433" y="7406735"/>
            <a:ext cx="1877854" cy="646233"/>
          </a:xfrm>
          <a:prstGeom prst="rect">
            <a:avLst/>
          </a:prstGeom>
        </p:spPr>
        <p:txBody>
          <a:bodyPr anchor="t" rtlCol="false" tIns="0" lIns="0" bIns="0" rIns="0">
            <a:spAutoFit/>
          </a:bodyPr>
          <a:lstStyle/>
          <a:p>
            <a:pPr algn="ctr">
              <a:lnSpc>
                <a:spcPts val="2550"/>
              </a:lnSpc>
            </a:pPr>
            <a:r>
              <a:rPr lang="en-US" sz="1887">
                <a:solidFill>
                  <a:srgbClr val="FFFFFF"/>
                </a:solidFill>
                <a:latin typeface="DM Sans"/>
                <a:ea typeface="DM Sans"/>
                <a:cs typeface="DM Sans"/>
                <a:sym typeface="DM Sans"/>
              </a:rPr>
              <a:t>Auto-Generated Contracts</a:t>
            </a:r>
          </a:p>
        </p:txBody>
      </p:sp>
      <p:sp>
        <p:nvSpPr>
          <p:cNvPr name="TextBox 25" id="25"/>
          <p:cNvSpPr txBox="true"/>
          <p:nvPr/>
        </p:nvSpPr>
        <p:spPr>
          <a:xfrm rot="0">
            <a:off x="15353633" y="5401466"/>
            <a:ext cx="1259005" cy="331908"/>
          </a:xfrm>
          <a:prstGeom prst="rect">
            <a:avLst/>
          </a:prstGeom>
        </p:spPr>
        <p:txBody>
          <a:bodyPr anchor="t" rtlCol="false" tIns="0" lIns="0" bIns="0" rIns="0">
            <a:spAutoFit/>
          </a:bodyPr>
          <a:lstStyle/>
          <a:p>
            <a:pPr algn="l">
              <a:lnSpc>
                <a:spcPts val="2642"/>
              </a:lnSpc>
            </a:pPr>
            <a:r>
              <a:rPr lang="en-US" sz="1887">
                <a:solidFill>
                  <a:srgbClr val="FFFFFF"/>
                </a:solidFill>
                <a:latin typeface="DM Sans"/>
                <a:ea typeface="DM Sans"/>
                <a:cs typeface="DM Sans"/>
                <a:sym typeface="DM Sans"/>
              </a:rPr>
              <a:t>Conclusion</a:t>
            </a:r>
          </a:p>
        </p:txBody>
      </p:sp>
      <p:sp>
        <p:nvSpPr>
          <p:cNvPr name="TextBox 26" id="26"/>
          <p:cNvSpPr txBox="true"/>
          <p:nvPr/>
        </p:nvSpPr>
        <p:spPr>
          <a:xfrm rot="0">
            <a:off x="3808876" y="5959554"/>
            <a:ext cx="987943" cy="1006812"/>
          </a:xfrm>
          <a:prstGeom prst="rect">
            <a:avLst/>
          </a:prstGeom>
        </p:spPr>
        <p:txBody>
          <a:bodyPr anchor="t" rtlCol="false" tIns="0" lIns="0" bIns="0" rIns="0">
            <a:spAutoFit/>
          </a:bodyPr>
          <a:lstStyle/>
          <a:p>
            <a:pPr algn="ctr">
              <a:lnSpc>
                <a:spcPts val="8028"/>
              </a:lnSpc>
            </a:pPr>
            <a:r>
              <a:rPr lang="en-US" b="true" sz="5734">
                <a:solidFill>
                  <a:srgbClr val="FFFFFF"/>
                </a:solidFill>
                <a:latin typeface="DM Sans Bold"/>
                <a:ea typeface="DM Sans Bold"/>
                <a:cs typeface="DM Sans Bold"/>
                <a:sym typeface="DM Sans Bold"/>
              </a:rPr>
              <a:t>05</a:t>
            </a:r>
          </a:p>
        </p:txBody>
      </p:sp>
      <p:sp>
        <p:nvSpPr>
          <p:cNvPr name="TextBox 27" id="27"/>
          <p:cNvSpPr txBox="true"/>
          <p:nvPr/>
        </p:nvSpPr>
        <p:spPr>
          <a:xfrm rot="0">
            <a:off x="3908889" y="3172958"/>
            <a:ext cx="783660" cy="1006812"/>
          </a:xfrm>
          <a:prstGeom prst="rect">
            <a:avLst/>
          </a:prstGeom>
        </p:spPr>
        <p:txBody>
          <a:bodyPr anchor="t" rtlCol="false" tIns="0" lIns="0" bIns="0" rIns="0">
            <a:spAutoFit/>
          </a:bodyPr>
          <a:lstStyle/>
          <a:p>
            <a:pPr algn="ctr">
              <a:lnSpc>
                <a:spcPts val="8028"/>
              </a:lnSpc>
            </a:pPr>
            <a:r>
              <a:rPr lang="en-US" b="true" sz="5734">
                <a:solidFill>
                  <a:srgbClr val="FFFFFF"/>
                </a:solidFill>
                <a:latin typeface="DM Sans Bold"/>
                <a:ea typeface="DM Sans Bold"/>
                <a:cs typeface="DM Sans Bold"/>
                <a:sym typeface="DM Sans Bold"/>
              </a:rPr>
              <a:t>01</a:t>
            </a:r>
          </a:p>
        </p:txBody>
      </p:sp>
      <p:sp>
        <p:nvSpPr>
          <p:cNvPr name="TextBox 28" id="28"/>
          <p:cNvSpPr txBox="true"/>
          <p:nvPr/>
        </p:nvSpPr>
        <p:spPr>
          <a:xfrm rot="0">
            <a:off x="6661566" y="5959554"/>
            <a:ext cx="998344" cy="1006812"/>
          </a:xfrm>
          <a:prstGeom prst="rect">
            <a:avLst/>
          </a:prstGeom>
        </p:spPr>
        <p:txBody>
          <a:bodyPr anchor="t" rtlCol="false" tIns="0" lIns="0" bIns="0" rIns="0">
            <a:spAutoFit/>
          </a:bodyPr>
          <a:lstStyle/>
          <a:p>
            <a:pPr algn="ctr">
              <a:lnSpc>
                <a:spcPts val="8028"/>
              </a:lnSpc>
            </a:pPr>
            <a:r>
              <a:rPr lang="en-US" b="true" sz="5734">
                <a:solidFill>
                  <a:srgbClr val="FFFFFF"/>
                </a:solidFill>
                <a:latin typeface="DM Sans Bold"/>
                <a:ea typeface="DM Sans Bold"/>
                <a:cs typeface="DM Sans Bold"/>
                <a:sym typeface="DM Sans Bold"/>
              </a:rPr>
              <a:t>06</a:t>
            </a:r>
          </a:p>
        </p:txBody>
      </p:sp>
      <p:sp>
        <p:nvSpPr>
          <p:cNvPr name="TextBox 29" id="29"/>
          <p:cNvSpPr txBox="true"/>
          <p:nvPr/>
        </p:nvSpPr>
        <p:spPr>
          <a:xfrm rot="0">
            <a:off x="6684635" y="3172958"/>
            <a:ext cx="951538" cy="1006812"/>
          </a:xfrm>
          <a:prstGeom prst="rect">
            <a:avLst/>
          </a:prstGeom>
        </p:spPr>
        <p:txBody>
          <a:bodyPr anchor="t" rtlCol="false" tIns="0" lIns="0" bIns="0" rIns="0">
            <a:spAutoFit/>
          </a:bodyPr>
          <a:lstStyle/>
          <a:p>
            <a:pPr algn="just">
              <a:lnSpc>
                <a:spcPts val="8028"/>
              </a:lnSpc>
            </a:pPr>
            <a:r>
              <a:rPr lang="en-US" b="true" sz="5734">
                <a:solidFill>
                  <a:srgbClr val="FFFFFF"/>
                </a:solidFill>
                <a:latin typeface="DM Sans Bold"/>
                <a:ea typeface="DM Sans Bold"/>
                <a:cs typeface="DM Sans Bold"/>
                <a:sym typeface="DM Sans Bold"/>
              </a:rPr>
              <a:t>02</a:t>
            </a:r>
          </a:p>
        </p:txBody>
      </p:sp>
      <p:sp>
        <p:nvSpPr>
          <p:cNvPr name="TextBox 30" id="30"/>
          <p:cNvSpPr txBox="true"/>
          <p:nvPr/>
        </p:nvSpPr>
        <p:spPr>
          <a:xfrm rot="0">
            <a:off x="9536116" y="3172958"/>
            <a:ext cx="970112" cy="1006812"/>
          </a:xfrm>
          <a:prstGeom prst="rect">
            <a:avLst/>
          </a:prstGeom>
        </p:spPr>
        <p:txBody>
          <a:bodyPr anchor="t" rtlCol="false" tIns="0" lIns="0" bIns="0" rIns="0">
            <a:spAutoFit/>
          </a:bodyPr>
          <a:lstStyle/>
          <a:p>
            <a:pPr algn="ctr">
              <a:lnSpc>
                <a:spcPts val="8028"/>
              </a:lnSpc>
            </a:pPr>
            <a:r>
              <a:rPr lang="en-US" b="true" sz="5734">
                <a:solidFill>
                  <a:srgbClr val="FFFFFF"/>
                </a:solidFill>
                <a:latin typeface="DM Sans Bold"/>
                <a:ea typeface="DM Sans Bold"/>
                <a:cs typeface="DM Sans Bold"/>
                <a:sym typeface="DM Sans Bold"/>
              </a:rPr>
              <a:t>03</a:t>
            </a:r>
          </a:p>
        </p:txBody>
      </p:sp>
      <p:sp>
        <p:nvSpPr>
          <p:cNvPr name="TextBox 31" id="31"/>
          <p:cNvSpPr txBox="true"/>
          <p:nvPr/>
        </p:nvSpPr>
        <p:spPr>
          <a:xfrm rot="0">
            <a:off x="9558738" y="5959554"/>
            <a:ext cx="924058" cy="1006812"/>
          </a:xfrm>
          <a:prstGeom prst="rect">
            <a:avLst/>
          </a:prstGeom>
        </p:spPr>
        <p:txBody>
          <a:bodyPr anchor="t" rtlCol="false" tIns="0" lIns="0" bIns="0" rIns="0">
            <a:spAutoFit/>
          </a:bodyPr>
          <a:lstStyle/>
          <a:p>
            <a:pPr algn="ctr">
              <a:lnSpc>
                <a:spcPts val="8028"/>
              </a:lnSpc>
            </a:pPr>
            <a:r>
              <a:rPr lang="en-US" b="true" sz="5734">
                <a:solidFill>
                  <a:srgbClr val="FFFFFF"/>
                </a:solidFill>
                <a:latin typeface="DM Sans Bold"/>
                <a:ea typeface="DM Sans Bold"/>
                <a:cs typeface="DM Sans Bold"/>
                <a:sym typeface="DM Sans Bold"/>
              </a:rPr>
              <a:t>07</a:t>
            </a:r>
          </a:p>
        </p:txBody>
      </p:sp>
      <p:sp>
        <p:nvSpPr>
          <p:cNvPr name="TextBox 32" id="32"/>
          <p:cNvSpPr txBox="true"/>
          <p:nvPr/>
        </p:nvSpPr>
        <p:spPr>
          <a:xfrm rot="0">
            <a:off x="12376356" y="3193990"/>
            <a:ext cx="1003535" cy="1006812"/>
          </a:xfrm>
          <a:prstGeom prst="rect">
            <a:avLst/>
          </a:prstGeom>
        </p:spPr>
        <p:txBody>
          <a:bodyPr anchor="t" rtlCol="false" tIns="0" lIns="0" bIns="0" rIns="0">
            <a:spAutoFit/>
          </a:bodyPr>
          <a:lstStyle/>
          <a:p>
            <a:pPr algn="ctr">
              <a:lnSpc>
                <a:spcPts val="8028"/>
              </a:lnSpc>
            </a:pPr>
            <a:r>
              <a:rPr lang="en-US" b="true" sz="5734">
                <a:solidFill>
                  <a:srgbClr val="FFFFFF"/>
                </a:solidFill>
                <a:latin typeface="DM Sans Bold"/>
                <a:ea typeface="DM Sans Bold"/>
                <a:cs typeface="DM Sans Bold"/>
                <a:sym typeface="DM Sans Bold"/>
              </a:rPr>
              <a:t>04</a:t>
            </a:r>
          </a:p>
        </p:txBody>
      </p:sp>
      <p:sp>
        <p:nvSpPr>
          <p:cNvPr name="TextBox 33" id="33"/>
          <p:cNvSpPr txBox="true"/>
          <p:nvPr/>
        </p:nvSpPr>
        <p:spPr>
          <a:xfrm rot="0">
            <a:off x="12384919" y="5959554"/>
            <a:ext cx="994629" cy="1006812"/>
          </a:xfrm>
          <a:prstGeom prst="rect">
            <a:avLst/>
          </a:prstGeom>
        </p:spPr>
        <p:txBody>
          <a:bodyPr anchor="t" rtlCol="false" tIns="0" lIns="0" bIns="0" rIns="0">
            <a:spAutoFit/>
          </a:bodyPr>
          <a:lstStyle/>
          <a:p>
            <a:pPr algn="l">
              <a:lnSpc>
                <a:spcPts val="8028"/>
              </a:lnSpc>
            </a:pPr>
            <a:r>
              <a:rPr lang="en-US" b="true" sz="5734">
                <a:solidFill>
                  <a:srgbClr val="FFFFFF"/>
                </a:solidFill>
                <a:latin typeface="DM Sans Bold"/>
                <a:ea typeface="DM Sans Bold"/>
                <a:cs typeface="DM Sans Bold"/>
                <a:sym typeface="DM Sans Bold"/>
              </a:rPr>
              <a:t>08</a:t>
            </a:r>
          </a:p>
        </p:txBody>
      </p:sp>
      <p:sp>
        <p:nvSpPr>
          <p:cNvPr name="TextBox 34" id="34"/>
          <p:cNvSpPr txBox="true"/>
          <p:nvPr/>
        </p:nvSpPr>
        <p:spPr>
          <a:xfrm rot="0">
            <a:off x="15538980" y="3193990"/>
            <a:ext cx="998344" cy="1006812"/>
          </a:xfrm>
          <a:prstGeom prst="rect">
            <a:avLst/>
          </a:prstGeom>
        </p:spPr>
        <p:txBody>
          <a:bodyPr anchor="t" rtlCol="false" tIns="0" lIns="0" bIns="0" rIns="0">
            <a:spAutoFit/>
          </a:bodyPr>
          <a:lstStyle/>
          <a:p>
            <a:pPr algn="l">
              <a:lnSpc>
                <a:spcPts val="8028"/>
              </a:lnSpc>
            </a:pPr>
            <a:r>
              <a:rPr lang="en-US" b="true" sz="5734">
                <a:solidFill>
                  <a:srgbClr val="FFFFFF"/>
                </a:solidFill>
                <a:latin typeface="DM Sans Bold"/>
                <a:ea typeface="DM Sans Bold"/>
                <a:cs typeface="DM Sans Bold"/>
                <a:sym typeface="DM Sans Bold"/>
              </a:rPr>
              <a:t>09</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14697704" y="6668214"/>
            <a:ext cx="3593344" cy="3621834"/>
          </a:xfrm>
          <a:custGeom>
            <a:avLst/>
            <a:gdLst/>
            <a:ahLst/>
            <a:cxnLst/>
            <a:rect r="r" b="b" t="t" l="l"/>
            <a:pathLst>
              <a:path h="3621834" w="3593344">
                <a:moveTo>
                  <a:pt x="0" y="0"/>
                </a:moveTo>
                <a:lnTo>
                  <a:pt x="3593344" y="0"/>
                </a:lnTo>
                <a:lnTo>
                  <a:pt x="3593344" y="3621834"/>
                </a:lnTo>
                <a:lnTo>
                  <a:pt x="0" y="36218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112" y="682752"/>
            <a:ext cx="7321296" cy="954024"/>
          </a:xfrm>
          <a:custGeom>
            <a:avLst/>
            <a:gdLst/>
            <a:ahLst/>
            <a:cxnLst/>
            <a:rect r="r" b="b" t="t" l="l"/>
            <a:pathLst>
              <a:path h="954024" w="7321296">
                <a:moveTo>
                  <a:pt x="0" y="0"/>
                </a:moveTo>
                <a:lnTo>
                  <a:pt x="7321296" y="0"/>
                </a:lnTo>
                <a:lnTo>
                  <a:pt x="7321296" y="954024"/>
                </a:lnTo>
                <a:lnTo>
                  <a:pt x="0" y="954024"/>
                </a:lnTo>
                <a:lnTo>
                  <a:pt x="0" y="0"/>
                </a:lnTo>
                <a:close/>
              </a:path>
            </a:pathLst>
          </a:custGeom>
          <a:blipFill>
            <a:blip r:embed="rId4"/>
            <a:stretch>
              <a:fillRect l="0" t="0" r="0" b="0"/>
            </a:stretch>
          </a:blipFill>
        </p:spPr>
      </p:sp>
      <p:grpSp>
        <p:nvGrpSpPr>
          <p:cNvPr name="Group 4" id="4"/>
          <p:cNvGrpSpPr>
            <a:grpSpLocks noChangeAspect="true"/>
          </p:cNvGrpSpPr>
          <p:nvPr/>
        </p:nvGrpSpPr>
        <p:grpSpPr>
          <a:xfrm rot="0">
            <a:off x="14697332" y="6667833"/>
            <a:ext cx="3590668" cy="3619167"/>
            <a:chOff x="0" y="0"/>
            <a:chExt cx="3590671" cy="3619170"/>
          </a:xfrm>
        </p:grpSpPr>
        <p:sp>
          <p:nvSpPr>
            <p:cNvPr name="Freeform 5" id="5"/>
            <p:cNvSpPr/>
            <p:nvPr/>
          </p:nvSpPr>
          <p:spPr>
            <a:xfrm flipH="false" flipV="false" rot="0">
              <a:off x="0" y="0"/>
              <a:ext cx="3590671" cy="3619119"/>
            </a:xfrm>
            <a:custGeom>
              <a:avLst/>
              <a:gdLst/>
              <a:ahLst/>
              <a:cxnLst/>
              <a:rect r="r" b="b" t="t" l="l"/>
              <a:pathLst>
                <a:path h="3619119" w="3590671">
                  <a:moveTo>
                    <a:pt x="0" y="0"/>
                  </a:moveTo>
                  <a:lnTo>
                    <a:pt x="0" y="3619119"/>
                  </a:lnTo>
                  <a:lnTo>
                    <a:pt x="3590671" y="3619119"/>
                  </a:lnTo>
                  <a:lnTo>
                    <a:pt x="3590671" y="0"/>
                  </a:lnTo>
                  <a:close/>
                </a:path>
              </a:pathLst>
            </a:custGeom>
            <a:solidFill>
              <a:srgbClr val="000000">
                <a:alpha val="0"/>
              </a:srgbClr>
            </a:solidFill>
          </p:spPr>
        </p:sp>
      </p:grpSp>
      <p:sp>
        <p:nvSpPr>
          <p:cNvPr name="TextBox 6" id="6"/>
          <p:cNvSpPr txBox="true"/>
          <p:nvPr/>
        </p:nvSpPr>
        <p:spPr>
          <a:xfrm rot="0">
            <a:off x="365970" y="1781356"/>
            <a:ext cx="16857869" cy="6194784"/>
          </a:xfrm>
          <a:prstGeom prst="rect">
            <a:avLst/>
          </a:prstGeom>
        </p:spPr>
        <p:txBody>
          <a:bodyPr anchor="t" rtlCol="false" tIns="0" lIns="0" bIns="0" rIns="0">
            <a:spAutoFit/>
          </a:bodyPr>
          <a:lstStyle/>
          <a:p>
            <a:pPr algn="ctr">
              <a:lnSpc>
                <a:spcPts val="6974"/>
              </a:lnSpc>
            </a:pPr>
            <a:r>
              <a:rPr lang="en-US" sz="5102">
                <a:solidFill>
                  <a:srgbClr val="000000"/>
                </a:solidFill>
                <a:latin typeface="DM Sans"/>
                <a:ea typeface="DM Sans"/>
                <a:cs typeface="DM Sans"/>
                <a:sym typeface="DM Sans"/>
              </a:rPr>
              <a:t>This desktop-based application is designed to address the operational needs of real estate agencies. The project simplifies tasks such as property listings, client management, and transaction recording. Its goal is to enhance efficiency and reduce manual workloads, ensuring agencies can focus on client satisfaction and deal closures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3048" y="-3048"/>
            <a:ext cx="4205878" cy="4740993"/>
          </a:xfrm>
          <a:custGeom>
            <a:avLst/>
            <a:gdLst/>
            <a:ahLst/>
            <a:cxnLst/>
            <a:rect r="r" b="b" t="t" l="l"/>
            <a:pathLst>
              <a:path h="4740993" w="4205878">
                <a:moveTo>
                  <a:pt x="0" y="0"/>
                </a:moveTo>
                <a:lnTo>
                  <a:pt x="4205878" y="0"/>
                </a:lnTo>
                <a:lnTo>
                  <a:pt x="4205878" y="4740993"/>
                </a:lnTo>
                <a:lnTo>
                  <a:pt x="0" y="4740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704" y="6668214"/>
            <a:ext cx="3593344" cy="3621834"/>
          </a:xfrm>
          <a:custGeom>
            <a:avLst/>
            <a:gdLst/>
            <a:ahLst/>
            <a:cxnLst/>
            <a:rect r="r" b="b" t="t" l="l"/>
            <a:pathLst>
              <a:path h="3621834" w="3593344">
                <a:moveTo>
                  <a:pt x="0" y="0"/>
                </a:moveTo>
                <a:lnTo>
                  <a:pt x="3593344" y="0"/>
                </a:lnTo>
                <a:lnTo>
                  <a:pt x="3593344" y="3621834"/>
                </a:lnTo>
                <a:lnTo>
                  <a:pt x="0" y="36218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90144" y="432816"/>
            <a:ext cx="3602736" cy="957072"/>
          </a:xfrm>
          <a:custGeom>
            <a:avLst/>
            <a:gdLst/>
            <a:ahLst/>
            <a:cxnLst/>
            <a:rect r="r" b="b" t="t" l="l"/>
            <a:pathLst>
              <a:path h="957072" w="3602736">
                <a:moveTo>
                  <a:pt x="0" y="0"/>
                </a:moveTo>
                <a:lnTo>
                  <a:pt x="3602736" y="0"/>
                </a:lnTo>
                <a:lnTo>
                  <a:pt x="3602736" y="957072"/>
                </a:lnTo>
                <a:lnTo>
                  <a:pt x="0" y="957072"/>
                </a:lnTo>
                <a:lnTo>
                  <a:pt x="0" y="0"/>
                </a:lnTo>
                <a:close/>
              </a:path>
            </a:pathLst>
          </a:custGeom>
          <a:blipFill>
            <a:blip r:embed="rId6"/>
            <a:stretch>
              <a:fillRect l="0" t="0" r="0" b="0"/>
            </a:stretch>
          </a:blipFill>
        </p:spPr>
      </p:sp>
      <p:grpSp>
        <p:nvGrpSpPr>
          <p:cNvPr name="Group 5" id="5"/>
          <p:cNvGrpSpPr>
            <a:grpSpLocks noChangeAspect="true"/>
          </p:cNvGrpSpPr>
          <p:nvPr/>
        </p:nvGrpSpPr>
        <p:grpSpPr>
          <a:xfrm rot="0">
            <a:off x="-63503" y="-63503"/>
            <a:ext cx="4330313" cy="4865427"/>
            <a:chOff x="0" y="0"/>
            <a:chExt cx="4330319" cy="4865421"/>
          </a:xfrm>
        </p:grpSpPr>
        <p:sp>
          <p:nvSpPr>
            <p:cNvPr name="Freeform 6" id="6"/>
            <p:cNvSpPr/>
            <p:nvPr/>
          </p:nvSpPr>
          <p:spPr>
            <a:xfrm flipH="false" flipV="false" rot="0">
              <a:off x="250444" y="2540254"/>
              <a:ext cx="179578" cy="179578"/>
            </a:xfrm>
            <a:custGeom>
              <a:avLst/>
              <a:gdLst/>
              <a:ahLst/>
              <a:cxnLst/>
              <a:rect r="r" b="b" t="t" l="l"/>
              <a:pathLst>
                <a:path h="179578" w="179578">
                  <a:moveTo>
                    <a:pt x="179578" y="89789"/>
                  </a:moveTo>
                  <a:cubicBezTo>
                    <a:pt x="179578" y="95631"/>
                    <a:pt x="178943" y="101600"/>
                    <a:pt x="177800" y="107315"/>
                  </a:cubicBezTo>
                  <a:cubicBezTo>
                    <a:pt x="176657" y="113030"/>
                    <a:pt x="174879" y="118745"/>
                    <a:pt x="172720" y="124206"/>
                  </a:cubicBezTo>
                  <a:cubicBezTo>
                    <a:pt x="170561" y="129667"/>
                    <a:pt x="167640" y="134874"/>
                    <a:pt x="164465" y="139700"/>
                  </a:cubicBezTo>
                  <a:cubicBezTo>
                    <a:pt x="161290" y="144526"/>
                    <a:pt x="157480" y="149098"/>
                    <a:pt x="153289" y="153289"/>
                  </a:cubicBezTo>
                  <a:cubicBezTo>
                    <a:pt x="149098" y="157480"/>
                    <a:pt x="144526" y="161163"/>
                    <a:pt x="139700" y="164465"/>
                  </a:cubicBezTo>
                  <a:cubicBezTo>
                    <a:pt x="134874" y="167767"/>
                    <a:pt x="129667" y="170561"/>
                    <a:pt x="124206" y="172720"/>
                  </a:cubicBezTo>
                  <a:cubicBezTo>
                    <a:pt x="118745" y="174879"/>
                    <a:pt x="113157" y="176657"/>
                    <a:pt x="107315" y="177800"/>
                  </a:cubicBezTo>
                  <a:cubicBezTo>
                    <a:pt x="101473" y="178943"/>
                    <a:pt x="95631" y="179578"/>
                    <a:pt x="89789" y="179578"/>
                  </a:cubicBezTo>
                  <a:cubicBezTo>
                    <a:pt x="83947" y="179578"/>
                    <a:pt x="77978" y="178943"/>
                    <a:pt x="72263" y="177800"/>
                  </a:cubicBezTo>
                  <a:cubicBezTo>
                    <a:pt x="66548" y="176657"/>
                    <a:pt x="60833" y="174879"/>
                    <a:pt x="55372" y="172720"/>
                  </a:cubicBezTo>
                  <a:cubicBezTo>
                    <a:pt x="49911" y="170561"/>
                    <a:pt x="44704" y="167640"/>
                    <a:pt x="39878" y="164465"/>
                  </a:cubicBezTo>
                  <a:cubicBezTo>
                    <a:pt x="35052" y="161290"/>
                    <a:pt x="30480" y="157480"/>
                    <a:pt x="26289" y="153289"/>
                  </a:cubicBezTo>
                  <a:cubicBezTo>
                    <a:pt x="22098" y="149098"/>
                    <a:pt x="18415" y="144526"/>
                    <a:pt x="15113" y="139700"/>
                  </a:cubicBezTo>
                  <a:cubicBezTo>
                    <a:pt x="11811" y="134874"/>
                    <a:pt x="9017" y="129667"/>
                    <a:pt x="6858" y="124206"/>
                  </a:cubicBezTo>
                  <a:cubicBezTo>
                    <a:pt x="4699" y="118745"/>
                    <a:pt x="2921" y="113157"/>
                    <a:pt x="1778" y="107315"/>
                  </a:cubicBezTo>
                  <a:cubicBezTo>
                    <a:pt x="635" y="101473"/>
                    <a:pt x="0" y="95631"/>
                    <a:pt x="0" y="89789"/>
                  </a:cubicBezTo>
                  <a:cubicBezTo>
                    <a:pt x="0" y="83947"/>
                    <a:pt x="635" y="77978"/>
                    <a:pt x="1778" y="72263"/>
                  </a:cubicBezTo>
                  <a:cubicBezTo>
                    <a:pt x="2921" y="66548"/>
                    <a:pt x="4699" y="60833"/>
                    <a:pt x="6858" y="55372"/>
                  </a:cubicBezTo>
                  <a:cubicBezTo>
                    <a:pt x="9017" y="49911"/>
                    <a:pt x="11938" y="44704"/>
                    <a:pt x="15113" y="39878"/>
                  </a:cubicBezTo>
                  <a:cubicBezTo>
                    <a:pt x="18288" y="35052"/>
                    <a:pt x="22098" y="30480"/>
                    <a:pt x="26289" y="26289"/>
                  </a:cubicBezTo>
                  <a:cubicBezTo>
                    <a:pt x="30480" y="22098"/>
                    <a:pt x="35052" y="18415"/>
                    <a:pt x="39878" y="15113"/>
                  </a:cubicBezTo>
                  <a:cubicBezTo>
                    <a:pt x="44704" y="11811"/>
                    <a:pt x="49911" y="9017"/>
                    <a:pt x="55372" y="6858"/>
                  </a:cubicBezTo>
                  <a:cubicBezTo>
                    <a:pt x="60833" y="4699"/>
                    <a:pt x="66421" y="2921"/>
                    <a:pt x="72263" y="1778"/>
                  </a:cubicBezTo>
                  <a:cubicBezTo>
                    <a:pt x="78105" y="635"/>
                    <a:pt x="83947" y="0"/>
                    <a:pt x="89789" y="0"/>
                  </a:cubicBezTo>
                  <a:cubicBezTo>
                    <a:pt x="95631" y="0"/>
                    <a:pt x="101600" y="635"/>
                    <a:pt x="107315" y="1778"/>
                  </a:cubicBezTo>
                  <a:cubicBezTo>
                    <a:pt x="113030" y="2921"/>
                    <a:pt x="118745" y="4699"/>
                    <a:pt x="124206" y="6858"/>
                  </a:cubicBezTo>
                  <a:cubicBezTo>
                    <a:pt x="129667" y="9017"/>
                    <a:pt x="134874" y="11938"/>
                    <a:pt x="139700" y="15113"/>
                  </a:cubicBezTo>
                  <a:cubicBezTo>
                    <a:pt x="144526" y="18288"/>
                    <a:pt x="149098" y="22098"/>
                    <a:pt x="153289" y="26289"/>
                  </a:cubicBezTo>
                  <a:cubicBezTo>
                    <a:pt x="157480" y="30480"/>
                    <a:pt x="161163" y="35052"/>
                    <a:pt x="164465" y="39878"/>
                  </a:cubicBezTo>
                  <a:cubicBezTo>
                    <a:pt x="167767" y="44704"/>
                    <a:pt x="170561" y="49911"/>
                    <a:pt x="172720" y="55372"/>
                  </a:cubicBezTo>
                  <a:cubicBezTo>
                    <a:pt x="174879" y="60833"/>
                    <a:pt x="176657" y="66421"/>
                    <a:pt x="177800" y="72263"/>
                  </a:cubicBezTo>
                  <a:cubicBezTo>
                    <a:pt x="178943" y="78105"/>
                    <a:pt x="179578" y="83947"/>
                    <a:pt x="179578" y="89789"/>
                  </a:cubicBezTo>
                  <a:close/>
                </a:path>
              </a:pathLst>
            </a:custGeom>
            <a:solidFill>
              <a:srgbClr val="000000"/>
            </a:solidFill>
          </p:spPr>
        </p:sp>
        <p:sp>
          <p:nvSpPr>
            <p:cNvPr name="Freeform 7" id="7"/>
            <p:cNvSpPr/>
            <p:nvPr/>
          </p:nvSpPr>
          <p:spPr>
            <a:xfrm flipH="false" flipV="false" rot="0">
              <a:off x="250444" y="4069207"/>
              <a:ext cx="179578" cy="179578"/>
            </a:xfrm>
            <a:custGeom>
              <a:avLst/>
              <a:gdLst/>
              <a:ahLst/>
              <a:cxnLst/>
              <a:rect r="r" b="b" t="t" l="l"/>
              <a:pathLst>
                <a:path h="179578" w="179578">
                  <a:moveTo>
                    <a:pt x="179578" y="89789"/>
                  </a:moveTo>
                  <a:cubicBezTo>
                    <a:pt x="179578" y="95758"/>
                    <a:pt x="178943" y="101600"/>
                    <a:pt x="177800" y="107315"/>
                  </a:cubicBezTo>
                  <a:cubicBezTo>
                    <a:pt x="176657" y="113030"/>
                    <a:pt x="174879" y="118745"/>
                    <a:pt x="172720" y="124206"/>
                  </a:cubicBezTo>
                  <a:cubicBezTo>
                    <a:pt x="170561" y="129667"/>
                    <a:pt x="167640" y="134874"/>
                    <a:pt x="164465" y="139700"/>
                  </a:cubicBezTo>
                  <a:cubicBezTo>
                    <a:pt x="161290" y="144526"/>
                    <a:pt x="157480" y="149098"/>
                    <a:pt x="153289" y="153289"/>
                  </a:cubicBezTo>
                  <a:cubicBezTo>
                    <a:pt x="149098" y="157480"/>
                    <a:pt x="144526" y="161163"/>
                    <a:pt x="139700" y="164465"/>
                  </a:cubicBezTo>
                  <a:cubicBezTo>
                    <a:pt x="134874" y="167767"/>
                    <a:pt x="129667" y="170561"/>
                    <a:pt x="124206" y="172720"/>
                  </a:cubicBezTo>
                  <a:cubicBezTo>
                    <a:pt x="118745" y="174879"/>
                    <a:pt x="113157" y="176657"/>
                    <a:pt x="107315" y="177800"/>
                  </a:cubicBezTo>
                  <a:cubicBezTo>
                    <a:pt x="101473" y="178943"/>
                    <a:pt x="95631" y="179578"/>
                    <a:pt x="89789" y="179578"/>
                  </a:cubicBezTo>
                  <a:cubicBezTo>
                    <a:pt x="83947" y="179578"/>
                    <a:pt x="77978" y="178943"/>
                    <a:pt x="72263" y="177800"/>
                  </a:cubicBezTo>
                  <a:cubicBezTo>
                    <a:pt x="66548" y="176657"/>
                    <a:pt x="60833" y="174879"/>
                    <a:pt x="55372" y="172720"/>
                  </a:cubicBezTo>
                  <a:cubicBezTo>
                    <a:pt x="49911" y="170561"/>
                    <a:pt x="44704" y="167640"/>
                    <a:pt x="39878" y="164465"/>
                  </a:cubicBezTo>
                  <a:cubicBezTo>
                    <a:pt x="35052" y="161290"/>
                    <a:pt x="30480" y="157480"/>
                    <a:pt x="26289" y="153289"/>
                  </a:cubicBezTo>
                  <a:cubicBezTo>
                    <a:pt x="22098" y="149098"/>
                    <a:pt x="18415" y="144526"/>
                    <a:pt x="15113" y="139700"/>
                  </a:cubicBezTo>
                  <a:cubicBezTo>
                    <a:pt x="11811" y="134874"/>
                    <a:pt x="9017" y="129667"/>
                    <a:pt x="6858" y="124206"/>
                  </a:cubicBezTo>
                  <a:cubicBezTo>
                    <a:pt x="4699" y="118745"/>
                    <a:pt x="2921" y="113157"/>
                    <a:pt x="1778" y="107315"/>
                  </a:cubicBezTo>
                  <a:cubicBezTo>
                    <a:pt x="635" y="101473"/>
                    <a:pt x="0" y="95631"/>
                    <a:pt x="0" y="89789"/>
                  </a:cubicBezTo>
                  <a:cubicBezTo>
                    <a:pt x="0" y="83947"/>
                    <a:pt x="635" y="77978"/>
                    <a:pt x="1778" y="72263"/>
                  </a:cubicBezTo>
                  <a:cubicBezTo>
                    <a:pt x="2921" y="66548"/>
                    <a:pt x="4699" y="60833"/>
                    <a:pt x="6858" y="55372"/>
                  </a:cubicBezTo>
                  <a:cubicBezTo>
                    <a:pt x="9017" y="49911"/>
                    <a:pt x="11938" y="44704"/>
                    <a:pt x="15113" y="39878"/>
                  </a:cubicBezTo>
                  <a:cubicBezTo>
                    <a:pt x="18288" y="35052"/>
                    <a:pt x="22098" y="30480"/>
                    <a:pt x="26289" y="26289"/>
                  </a:cubicBezTo>
                  <a:cubicBezTo>
                    <a:pt x="30480" y="22098"/>
                    <a:pt x="35052" y="18415"/>
                    <a:pt x="39878" y="15113"/>
                  </a:cubicBezTo>
                  <a:cubicBezTo>
                    <a:pt x="44704" y="11811"/>
                    <a:pt x="49911" y="9017"/>
                    <a:pt x="55372" y="6858"/>
                  </a:cubicBezTo>
                  <a:cubicBezTo>
                    <a:pt x="60833" y="4699"/>
                    <a:pt x="66421" y="2921"/>
                    <a:pt x="72263" y="1778"/>
                  </a:cubicBezTo>
                  <a:cubicBezTo>
                    <a:pt x="78105" y="635"/>
                    <a:pt x="83947" y="0"/>
                    <a:pt x="89789" y="0"/>
                  </a:cubicBezTo>
                  <a:cubicBezTo>
                    <a:pt x="95631" y="0"/>
                    <a:pt x="101600" y="635"/>
                    <a:pt x="107315" y="1778"/>
                  </a:cubicBezTo>
                  <a:cubicBezTo>
                    <a:pt x="113030" y="2922"/>
                    <a:pt x="118745" y="4699"/>
                    <a:pt x="124206" y="6858"/>
                  </a:cubicBezTo>
                  <a:cubicBezTo>
                    <a:pt x="129667" y="9017"/>
                    <a:pt x="134874" y="11938"/>
                    <a:pt x="139700" y="15113"/>
                  </a:cubicBezTo>
                  <a:cubicBezTo>
                    <a:pt x="144526" y="18288"/>
                    <a:pt x="149098" y="22098"/>
                    <a:pt x="153289" y="26289"/>
                  </a:cubicBezTo>
                  <a:cubicBezTo>
                    <a:pt x="157480" y="30480"/>
                    <a:pt x="161163" y="35052"/>
                    <a:pt x="164465" y="39878"/>
                  </a:cubicBezTo>
                  <a:cubicBezTo>
                    <a:pt x="167767" y="44704"/>
                    <a:pt x="170561" y="49911"/>
                    <a:pt x="172720" y="55372"/>
                  </a:cubicBezTo>
                  <a:cubicBezTo>
                    <a:pt x="174879" y="60833"/>
                    <a:pt x="176657" y="66421"/>
                    <a:pt x="177800" y="72263"/>
                  </a:cubicBezTo>
                  <a:cubicBezTo>
                    <a:pt x="178943" y="78105"/>
                    <a:pt x="179578" y="83947"/>
                    <a:pt x="179578" y="89789"/>
                  </a:cubicBezTo>
                  <a:close/>
                </a:path>
              </a:pathLst>
            </a:custGeom>
            <a:solidFill>
              <a:srgbClr val="000000"/>
            </a:solidFill>
          </p:spPr>
        </p:sp>
        <p:sp>
          <p:nvSpPr>
            <p:cNvPr name="Freeform 8" id="8"/>
            <p:cNvSpPr/>
            <p:nvPr/>
          </p:nvSpPr>
          <p:spPr>
            <a:xfrm flipH="false" flipV="false" rot="0">
              <a:off x="63500" y="63500"/>
              <a:ext cx="4203319" cy="4738370"/>
            </a:xfrm>
            <a:custGeom>
              <a:avLst/>
              <a:gdLst/>
              <a:ahLst/>
              <a:cxnLst/>
              <a:rect r="r" b="b" t="t" l="l"/>
              <a:pathLst>
                <a:path h="4738370" w="4203319">
                  <a:moveTo>
                    <a:pt x="0" y="0"/>
                  </a:moveTo>
                  <a:lnTo>
                    <a:pt x="0" y="4738370"/>
                  </a:lnTo>
                  <a:lnTo>
                    <a:pt x="4203319" y="4738370"/>
                  </a:lnTo>
                  <a:lnTo>
                    <a:pt x="4203319" y="0"/>
                  </a:lnTo>
                  <a:close/>
                </a:path>
              </a:pathLst>
            </a:custGeom>
            <a:solidFill>
              <a:srgbClr val="000000">
                <a:alpha val="0"/>
              </a:srgbClr>
            </a:solidFill>
          </p:spPr>
        </p:sp>
      </p:grpSp>
      <p:grpSp>
        <p:nvGrpSpPr>
          <p:cNvPr name="Group 9" id="9"/>
          <p:cNvGrpSpPr>
            <a:grpSpLocks noChangeAspect="true"/>
          </p:cNvGrpSpPr>
          <p:nvPr/>
        </p:nvGrpSpPr>
        <p:grpSpPr>
          <a:xfrm rot="0">
            <a:off x="186623" y="5801573"/>
            <a:ext cx="179889" cy="179889"/>
            <a:chOff x="0" y="0"/>
            <a:chExt cx="179883" cy="179883"/>
          </a:xfrm>
        </p:grpSpPr>
        <p:sp>
          <p:nvSpPr>
            <p:cNvPr name="Freeform 10" id="10"/>
            <p:cNvSpPr/>
            <p:nvPr/>
          </p:nvSpPr>
          <p:spPr>
            <a:xfrm flipH="false" flipV="false" rot="0">
              <a:off x="0" y="0"/>
              <a:ext cx="179832" cy="179705"/>
            </a:xfrm>
            <a:custGeom>
              <a:avLst/>
              <a:gdLst/>
              <a:ahLst/>
              <a:cxnLst/>
              <a:rect r="r" b="b" t="t" l="l"/>
              <a:pathLst>
                <a:path h="179705" w="179832">
                  <a:moveTo>
                    <a:pt x="179832" y="89916"/>
                  </a:moveTo>
                  <a:cubicBezTo>
                    <a:pt x="179832" y="95885"/>
                    <a:pt x="179197" y="101727"/>
                    <a:pt x="178054" y="107442"/>
                  </a:cubicBezTo>
                  <a:cubicBezTo>
                    <a:pt x="176911" y="113157"/>
                    <a:pt x="175133" y="118872"/>
                    <a:pt x="172974" y="124333"/>
                  </a:cubicBezTo>
                  <a:cubicBezTo>
                    <a:pt x="170815" y="129794"/>
                    <a:pt x="167894" y="135001"/>
                    <a:pt x="164719" y="139827"/>
                  </a:cubicBezTo>
                  <a:cubicBezTo>
                    <a:pt x="161544" y="144653"/>
                    <a:pt x="157734" y="149225"/>
                    <a:pt x="153543" y="153416"/>
                  </a:cubicBezTo>
                  <a:cubicBezTo>
                    <a:pt x="149352" y="157607"/>
                    <a:pt x="144780" y="161290"/>
                    <a:pt x="139954" y="164592"/>
                  </a:cubicBezTo>
                  <a:cubicBezTo>
                    <a:pt x="135128" y="167894"/>
                    <a:pt x="129921" y="170688"/>
                    <a:pt x="124460" y="172847"/>
                  </a:cubicBezTo>
                  <a:cubicBezTo>
                    <a:pt x="118999" y="175006"/>
                    <a:pt x="113411" y="176784"/>
                    <a:pt x="107569" y="177927"/>
                  </a:cubicBezTo>
                  <a:cubicBezTo>
                    <a:pt x="101727" y="179070"/>
                    <a:pt x="95885" y="179705"/>
                    <a:pt x="90043" y="179705"/>
                  </a:cubicBezTo>
                  <a:cubicBezTo>
                    <a:pt x="84201" y="179705"/>
                    <a:pt x="78232" y="179070"/>
                    <a:pt x="72517" y="177927"/>
                  </a:cubicBezTo>
                  <a:cubicBezTo>
                    <a:pt x="66802" y="176784"/>
                    <a:pt x="61087" y="175006"/>
                    <a:pt x="55626" y="172847"/>
                  </a:cubicBezTo>
                  <a:cubicBezTo>
                    <a:pt x="50165" y="170688"/>
                    <a:pt x="44958" y="167767"/>
                    <a:pt x="40132" y="164592"/>
                  </a:cubicBezTo>
                  <a:cubicBezTo>
                    <a:pt x="35306" y="161417"/>
                    <a:pt x="30734" y="157607"/>
                    <a:pt x="26543" y="153416"/>
                  </a:cubicBezTo>
                  <a:cubicBezTo>
                    <a:pt x="22352" y="149225"/>
                    <a:pt x="18669" y="144653"/>
                    <a:pt x="15367" y="139827"/>
                  </a:cubicBezTo>
                  <a:cubicBezTo>
                    <a:pt x="12065" y="135001"/>
                    <a:pt x="9271" y="129794"/>
                    <a:pt x="7112" y="124333"/>
                  </a:cubicBezTo>
                  <a:cubicBezTo>
                    <a:pt x="4953" y="118872"/>
                    <a:pt x="3175" y="113284"/>
                    <a:pt x="2032" y="107442"/>
                  </a:cubicBezTo>
                  <a:cubicBezTo>
                    <a:pt x="889" y="101600"/>
                    <a:pt x="0" y="95885"/>
                    <a:pt x="0" y="89916"/>
                  </a:cubicBezTo>
                  <a:cubicBezTo>
                    <a:pt x="0" y="83947"/>
                    <a:pt x="635" y="78232"/>
                    <a:pt x="1778" y="72390"/>
                  </a:cubicBezTo>
                  <a:cubicBezTo>
                    <a:pt x="2921" y="66548"/>
                    <a:pt x="4699" y="60960"/>
                    <a:pt x="6858" y="55499"/>
                  </a:cubicBezTo>
                  <a:cubicBezTo>
                    <a:pt x="9017" y="50038"/>
                    <a:pt x="11938" y="44831"/>
                    <a:pt x="15113" y="40005"/>
                  </a:cubicBezTo>
                  <a:cubicBezTo>
                    <a:pt x="18288" y="35179"/>
                    <a:pt x="22098" y="30607"/>
                    <a:pt x="26289" y="26416"/>
                  </a:cubicBezTo>
                  <a:cubicBezTo>
                    <a:pt x="30480" y="22225"/>
                    <a:pt x="35052" y="18542"/>
                    <a:pt x="39878" y="15240"/>
                  </a:cubicBezTo>
                  <a:cubicBezTo>
                    <a:pt x="44704" y="11938"/>
                    <a:pt x="50038" y="9144"/>
                    <a:pt x="55499" y="6858"/>
                  </a:cubicBezTo>
                  <a:cubicBezTo>
                    <a:pt x="60960" y="4572"/>
                    <a:pt x="66548" y="2921"/>
                    <a:pt x="72390" y="1778"/>
                  </a:cubicBezTo>
                  <a:cubicBezTo>
                    <a:pt x="78232" y="635"/>
                    <a:pt x="84074" y="0"/>
                    <a:pt x="89916" y="0"/>
                  </a:cubicBezTo>
                  <a:cubicBezTo>
                    <a:pt x="95758" y="0"/>
                    <a:pt x="101727" y="635"/>
                    <a:pt x="107442" y="1778"/>
                  </a:cubicBezTo>
                  <a:cubicBezTo>
                    <a:pt x="113157" y="2921"/>
                    <a:pt x="118872" y="4699"/>
                    <a:pt x="124333" y="6858"/>
                  </a:cubicBezTo>
                  <a:cubicBezTo>
                    <a:pt x="129794" y="9017"/>
                    <a:pt x="135001" y="11938"/>
                    <a:pt x="139827" y="15113"/>
                  </a:cubicBezTo>
                  <a:cubicBezTo>
                    <a:pt x="144653" y="18288"/>
                    <a:pt x="149225" y="22098"/>
                    <a:pt x="153416" y="26289"/>
                  </a:cubicBezTo>
                  <a:cubicBezTo>
                    <a:pt x="157607" y="30480"/>
                    <a:pt x="161290" y="35052"/>
                    <a:pt x="164592" y="39878"/>
                  </a:cubicBezTo>
                  <a:cubicBezTo>
                    <a:pt x="167894" y="44704"/>
                    <a:pt x="170688" y="49911"/>
                    <a:pt x="172847" y="55372"/>
                  </a:cubicBezTo>
                  <a:cubicBezTo>
                    <a:pt x="175006" y="60833"/>
                    <a:pt x="176784" y="66421"/>
                    <a:pt x="177927" y="72263"/>
                  </a:cubicBezTo>
                  <a:cubicBezTo>
                    <a:pt x="179070" y="78105"/>
                    <a:pt x="179705" y="83947"/>
                    <a:pt x="179705" y="89789"/>
                  </a:cubicBezTo>
                  <a:close/>
                </a:path>
              </a:pathLst>
            </a:custGeom>
            <a:solidFill>
              <a:srgbClr val="000000"/>
            </a:solidFill>
          </p:spPr>
        </p:sp>
      </p:grpSp>
      <p:grpSp>
        <p:nvGrpSpPr>
          <p:cNvPr name="Group 11" id="11"/>
          <p:cNvGrpSpPr>
            <a:grpSpLocks noChangeAspect="true"/>
          </p:cNvGrpSpPr>
          <p:nvPr/>
        </p:nvGrpSpPr>
        <p:grpSpPr>
          <a:xfrm rot="0">
            <a:off x="186623" y="7330602"/>
            <a:ext cx="179889" cy="179889"/>
            <a:chOff x="0" y="0"/>
            <a:chExt cx="179883" cy="179883"/>
          </a:xfrm>
        </p:grpSpPr>
        <p:sp>
          <p:nvSpPr>
            <p:cNvPr name="Freeform 12" id="12"/>
            <p:cNvSpPr/>
            <p:nvPr/>
          </p:nvSpPr>
          <p:spPr>
            <a:xfrm flipH="false" flipV="false" rot="0">
              <a:off x="0" y="0"/>
              <a:ext cx="179832" cy="179705"/>
            </a:xfrm>
            <a:custGeom>
              <a:avLst/>
              <a:gdLst/>
              <a:ahLst/>
              <a:cxnLst/>
              <a:rect r="r" b="b" t="t" l="l"/>
              <a:pathLst>
                <a:path h="179705" w="179832">
                  <a:moveTo>
                    <a:pt x="179832" y="89916"/>
                  </a:moveTo>
                  <a:cubicBezTo>
                    <a:pt x="179832" y="95885"/>
                    <a:pt x="179197" y="101727"/>
                    <a:pt x="178054" y="107442"/>
                  </a:cubicBezTo>
                  <a:cubicBezTo>
                    <a:pt x="176911" y="113157"/>
                    <a:pt x="175133" y="118872"/>
                    <a:pt x="172974" y="124333"/>
                  </a:cubicBezTo>
                  <a:cubicBezTo>
                    <a:pt x="170815" y="129794"/>
                    <a:pt x="167894" y="135001"/>
                    <a:pt x="164719" y="139827"/>
                  </a:cubicBezTo>
                  <a:cubicBezTo>
                    <a:pt x="161544" y="144653"/>
                    <a:pt x="157734" y="149225"/>
                    <a:pt x="153543" y="153416"/>
                  </a:cubicBezTo>
                  <a:cubicBezTo>
                    <a:pt x="149352" y="157607"/>
                    <a:pt x="144780" y="161290"/>
                    <a:pt x="139954" y="164592"/>
                  </a:cubicBezTo>
                  <a:cubicBezTo>
                    <a:pt x="135128" y="167894"/>
                    <a:pt x="129921" y="170688"/>
                    <a:pt x="124460" y="172847"/>
                  </a:cubicBezTo>
                  <a:cubicBezTo>
                    <a:pt x="118999" y="175006"/>
                    <a:pt x="113411" y="176784"/>
                    <a:pt x="107569" y="177927"/>
                  </a:cubicBezTo>
                  <a:cubicBezTo>
                    <a:pt x="101727" y="179070"/>
                    <a:pt x="95885" y="179705"/>
                    <a:pt x="90043" y="179705"/>
                  </a:cubicBezTo>
                  <a:cubicBezTo>
                    <a:pt x="84201" y="179705"/>
                    <a:pt x="78232" y="179070"/>
                    <a:pt x="72517" y="177927"/>
                  </a:cubicBezTo>
                  <a:cubicBezTo>
                    <a:pt x="66802" y="176784"/>
                    <a:pt x="61087" y="175006"/>
                    <a:pt x="55626" y="172847"/>
                  </a:cubicBezTo>
                  <a:cubicBezTo>
                    <a:pt x="50165" y="170688"/>
                    <a:pt x="44958" y="167767"/>
                    <a:pt x="40132" y="164592"/>
                  </a:cubicBezTo>
                  <a:cubicBezTo>
                    <a:pt x="35306" y="161417"/>
                    <a:pt x="30734" y="157607"/>
                    <a:pt x="26543" y="153416"/>
                  </a:cubicBezTo>
                  <a:cubicBezTo>
                    <a:pt x="22352" y="149225"/>
                    <a:pt x="18669" y="144653"/>
                    <a:pt x="15367" y="139827"/>
                  </a:cubicBezTo>
                  <a:cubicBezTo>
                    <a:pt x="12065" y="135001"/>
                    <a:pt x="9271" y="129794"/>
                    <a:pt x="7112" y="124333"/>
                  </a:cubicBezTo>
                  <a:cubicBezTo>
                    <a:pt x="4953" y="118872"/>
                    <a:pt x="3175" y="113284"/>
                    <a:pt x="2032" y="107442"/>
                  </a:cubicBezTo>
                  <a:cubicBezTo>
                    <a:pt x="889" y="101600"/>
                    <a:pt x="0" y="95885"/>
                    <a:pt x="0" y="89916"/>
                  </a:cubicBezTo>
                  <a:cubicBezTo>
                    <a:pt x="0" y="83947"/>
                    <a:pt x="635" y="78232"/>
                    <a:pt x="1778" y="72390"/>
                  </a:cubicBezTo>
                  <a:cubicBezTo>
                    <a:pt x="2921" y="66548"/>
                    <a:pt x="4699" y="60960"/>
                    <a:pt x="6858" y="55499"/>
                  </a:cubicBezTo>
                  <a:cubicBezTo>
                    <a:pt x="9017" y="50038"/>
                    <a:pt x="11938" y="44831"/>
                    <a:pt x="15113" y="40005"/>
                  </a:cubicBezTo>
                  <a:cubicBezTo>
                    <a:pt x="18288" y="35179"/>
                    <a:pt x="22098" y="30607"/>
                    <a:pt x="26289" y="26416"/>
                  </a:cubicBezTo>
                  <a:cubicBezTo>
                    <a:pt x="30480" y="22225"/>
                    <a:pt x="35052" y="18542"/>
                    <a:pt x="39878" y="15240"/>
                  </a:cubicBezTo>
                  <a:cubicBezTo>
                    <a:pt x="44704" y="11938"/>
                    <a:pt x="50038" y="9144"/>
                    <a:pt x="55499" y="6858"/>
                  </a:cubicBezTo>
                  <a:cubicBezTo>
                    <a:pt x="60960" y="4572"/>
                    <a:pt x="66548" y="2921"/>
                    <a:pt x="72390" y="1778"/>
                  </a:cubicBezTo>
                  <a:cubicBezTo>
                    <a:pt x="78232" y="635"/>
                    <a:pt x="84074" y="0"/>
                    <a:pt x="89916" y="0"/>
                  </a:cubicBezTo>
                  <a:cubicBezTo>
                    <a:pt x="95758" y="0"/>
                    <a:pt x="101727" y="635"/>
                    <a:pt x="107442" y="1778"/>
                  </a:cubicBezTo>
                  <a:cubicBezTo>
                    <a:pt x="113157" y="2921"/>
                    <a:pt x="118872" y="4699"/>
                    <a:pt x="124333" y="6858"/>
                  </a:cubicBezTo>
                  <a:cubicBezTo>
                    <a:pt x="129794" y="9017"/>
                    <a:pt x="135001" y="11938"/>
                    <a:pt x="139827" y="15113"/>
                  </a:cubicBezTo>
                  <a:cubicBezTo>
                    <a:pt x="144653" y="18288"/>
                    <a:pt x="149225" y="22098"/>
                    <a:pt x="153416" y="26289"/>
                  </a:cubicBezTo>
                  <a:cubicBezTo>
                    <a:pt x="157607" y="30480"/>
                    <a:pt x="161290" y="35052"/>
                    <a:pt x="164592" y="39878"/>
                  </a:cubicBezTo>
                  <a:cubicBezTo>
                    <a:pt x="167894" y="44704"/>
                    <a:pt x="170688" y="49911"/>
                    <a:pt x="172847" y="55372"/>
                  </a:cubicBezTo>
                  <a:cubicBezTo>
                    <a:pt x="175006" y="60833"/>
                    <a:pt x="176784" y="66421"/>
                    <a:pt x="177927" y="72263"/>
                  </a:cubicBezTo>
                  <a:cubicBezTo>
                    <a:pt x="179070" y="78105"/>
                    <a:pt x="179705" y="83947"/>
                    <a:pt x="179705" y="89789"/>
                  </a:cubicBezTo>
                  <a:close/>
                </a:path>
              </a:pathLst>
            </a:custGeom>
            <a:solidFill>
              <a:srgbClr val="000000"/>
            </a:solidFill>
          </p:spPr>
        </p:sp>
      </p:grpSp>
      <p:grpSp>
        <p:nvGrpSpPr>
          <p:cNvPr name="Group 13" id="13"/>
          <p:cNvGrpSpPr>
            <a:grpSpLocks noChangeAspect="true"/>
          </p:cNvGrpSpPr>
          <p:nvPr/>
        </p:nvGrpSpPr>
        <p:grpSpPr>
          <a:xfrm rot="0">
            <a:off x="14697332" y="6667833"/>
            <a:ext cx="3590668" cy="3619167"/>
            <a:chOff x="0" y="0"/>
            <a:chExt cx="3590671" cy="3619170"/>
          </a:xfrm>
        </p:grpSpPr>
        <p:sp>
          <p:nvSpPr>
            <p:cNvPr name="Freeform 14" id="14"/>
            <p:cNvSpPr/>
            <p:nvPr/>
          </p:nvSpPr>
          <p:spPr>
            <a:xfrm flipH="false" flipV="false" rot="0">
              <a:off x="0" y="0"/>
              <a:ext cx="3590671" cy="3619119"/>
            </a:xfrm>
            <a:custGeom>
              <a:avLst/>
              <a:gdLst/>
              <a:ahLst/>
              <a:cxnLst/>
              <a:rect r="r" b="b" t="t" l="l"/>
              <a:pathLst>
                <a:path h="3619119" w="3590671">
                  <a:moveTo>
                    <a:pt x="0" y="0"/>
                  </a:moveTo>
                  <a:lnTo>
                    <a:pt x="0" y="3619119"/>
                  </a:lnTo>
                  <a:lnTo>
                    <a:pt x="3590671" y="3619119"/>
                  </a:lnTo>
                  <a:lnTo>
                    <a:pt x="3590671" y="0"/>
                  </a:lnTo>
                  <a:close/>
                </a:path>
              </a:pathLst>
            </a:custGeom>
            <a:solidFill>
              <a:srgbClr val="000000">
                <a:alpha val="0"/>
              </a:srgbClr>
            </a:solidFill>
          </p:spPr>
        </p:sp>
      </p:grpSp>
      <p:sp>
        <p:nvSpPr>
          <p:cNvPr name="TextBox 15" id="15"/>
          <p:cNvSpPr txBox="true"/>
          <p:nvPr/>
        </p:nvSpPr>
        <p:spPr>
          <a:xfrm rot="0">
            <a:off x="581149" y="4655572"/>
            <a:ext cx="4133879"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Client Management:</a:t>
            </a:r>
          </a:p>
        </p:txBody>
      </p:sp>
      <p:sp>
        <p:nvSpPr>
          <p:cNvPr name="TextBox 16" id="16"/>
          <p:cNvSpPr txBox="true"/>
          <p:nvPr/>
        </p:nvSpPr>
        <p:spPr>
          <a:xfrm rot="0">
            <a:off x="581149" y="1540135"/>
            <a:ext cx="4720495"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Property Management:</a:t>
            </a:r>
          </a:p>
        </p:txBody>
      </p:sp>
      <p:sp>
        <p:nvSpPr>
          <p:cNvPr name="TextBox 17" id="17"/>
          <p:cNvSpPr txBox="true"/>
          <p:nvPr/>
        </p:nvSpPr>
        <p:spPr>
          <a:xfrm rot="0">
            <a:off x="2205761" y="6966233"/>
            <a:ext cx="13549141" cy="2267214"/>
          </a:xfrm>
          <a:prstGeom prst="rect">
            <a:avLst/>
          </a:prstGeom>
        </p:spPr>
        <p:txBody>
          <a:bodyPr anchor="t" rtlCol="false" tIns="0" lIns="0" bIns="0" rIns="0">
            <a:spAutoFit/>
          </a:bodyPr>
          <a:lstStyle/>
          <a:p>
            <a:pPr algn="ctr">
              <a:lnSpc>
                <a:spcPts val="6020"/>
              </a:lnSpc>
            </a:pPr>
            <a:r>
              <a:rPr lang="en-US" sz="4456">
                <a:solidFill>
                  <a:srgbClr val="000000"/>
                </a:solidFill>
                <a:latin typeface="DM Sans"/>
                <a:ea typeface="DM Sans"/>
                <a:cs typeface="DM Sans"/>
                <a:sym typeface="DM Sans"/>
              </a:rPr>
              <a:t>Store essential details such as contact information temporarily, without maintaining a persistent database or saving preferences.</a:t>
            </a:r>
          </a:p>
        </p:txBody>
      </p:sp>
      <p:sp>
        <p:nvSpPr>
          <p:cNvPr name="TextBox 18" id="18"/>
          <p:cNvSpPr txBox="true"/>
          <p:nvPr/>
        </p:nvSpPr>
        <p:spPr>
          <a:xfrm rot="0">
            <a:off x="1570892" y="2112207"/>
            <a:ext cx="15893215"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Add, update, and view property details, including size, price,</a:t>
            </a:r>
          </a:p>
        </p:txBody>
      </p:sp>
      <p:sp>
        <p:nvSpPr>
          <p:cNvPr name="TextBox 19" id="19"/>
          <p:cNvSpPr txBox="true"/>
          <p:nvPr/>
        </p:nvSpPr>
        <p:spPr>
          <a:xfrm rot="0">
            <a:off x="5175980" y="2876721"/>
            <a:ext cx="8691534"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location, and owner information. </a:t>
            </a:r>
          </a:p>
        </p:txBody>
      </p:sp>
      <p:sp>
        <p:nvSpPr>
          <p:cNvPr name="TextBox 20" id="20"/>
          <p:cNvSpPr txBox="true"/>
          <p:nvPr/>
        </p:nvSpPr>
        <p:spPr>
          <a:xfrm rot="0">
            <a:off x="1672428" y="3641236"/>
            <a:ext cx="15686094"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Dedicated sections for properties available for sale or rent.</a:t>
            </a:r>
          </a:p>
        </p:txBody>
      </p:sp>
      <p:sp>
        <p:nvSpPr>
          <p:cNvPr name="TextBox 21" id="21"/>
          <p:cNvSpPr txBox="true"/>
          <p:nvPr/>
        </p:nvSpPr>
        <p:spPr>
          <a:xfrm rot="0">
            <a:off x="2328396" y="5527693"/>
            <a:ext cx="14164270" cy="1505214"/>
          </a:xfrm>
          <a:prstGeom prst="rect">
            <a:avLst/>
          </a:prstGeom>
        </p:spPr>
        <p:txBody>
          <a:bodyPr anchor="t" rtlCol="false" tIns="0" lIns="0" bIns="0" rIns="0">
            <a:spAutoFit/>
          </a:bodyPr>
          <a:lstStyle/>
          <a:p>
            <a:pPr algn="ctr">
              <a:lnSpc>
                <a:spcPts val="6020"/>
              </a:lnSpc>
            </a:pPr>
            <a:r>
              <a:rPr lang="en-US" sz="4456">
                <a:solidFill>
                  <a:srgbClr val="000000"/>
                </a:solidFill>
                <a:latin typeface="DM Sans"/>
                <a:ea typeface="DM Sans"/>
                <a:cs typeface="DM Sans"/>
                <a:sym typeface="DM Sans"/>
              </a:rPr>
              <a:t>Manage clients categorized as buyers, sellers, renters, </a:t>
            </a:r>
          </a:p>
          <a:p>
            <a:pPr algn="ctr">
              <a:lnSpc>
                <a:spcPts val="6020"/>
              </a:lnSpc>
              <a:spcBef>
                <a:spcPct val="0"/>
              </a:spcBef>
            </a:pPr>
            <a:r>
              <a:rPr lang="en-US" sz="4456">
                <a:solidFill>
                  <a:srgbClr val="000000"/>
                </a:solidFill>
                <a:latin typeface="DM Sans"/>
                <a:ea typeface="DM Sans"/>
                <a:cs typeface="DM Sans"/>
                <a:sym typeface="DM Sans"/>
              </a:rPr>
              <a:t>or landlords during the program's runtime.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3048" y="-3048"/>
            <a:ext cx="4205878" cy="4740993"/>
          </a:xfrm>
          <a:custGeom>
            <a:avLst/>
            <a:gdLst/>
            <a:ahLst/>
            <a:cxnLst/>
            <a:rect r="r" b="b" t="t" l="l"/>
            <a:pathLst>
              <a:path h="4740993" w="4205878">
                <a:moveTo>
                  <a:pt x="0" y="0"/>
                </a:moveTo>
                <a:lnTo>
                  <a:pt x="4205878" y="0"/>
                </a:lnTo>
                <a:lnTo>
                  <a:pt x="4205878" y="4740993"/>
                </a:lnTo>
                <a:lnTo>
                  <a:pt x="0" y="4740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704" y="6668214"/>
            <a:ext cx="3593344" cy="3621834"/>
          </a:xfrm>
          <a:custGeom>
            <a:avLst/>
            <a:gdLst/>
            <a:ahLst/>
            <a:cxnLst/>
            <a:rect r="r" b="b" t="t" l="l"/>
            <a:pathLst>
              <a:path h="3621834" w="3593344">
                <a:moveTo>
                  <a:pt x="0" y="0"/>
                </a:moveTo>
                <a:lnTo>
                  <a:pt x="3593344" y="0"/>
                </a:lnTo>
                <a:lnTo>
                  <a:pt x="3593344" y="3621834"/>
                </a:lnTo>
                <a:lnTo>
                  <a:pt x="0" y="36218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90144" y="432816"/>
            <a:ext cx="3602736" cy="957072"/>
          </a:xfrm>
          <a:custGeom>
            <a:avLst/>
            <a:gdLst/>
            <a:ahLst/>
            <a:cxnLst/>
            <a:rect r="r" b="b" t="t" l="l"/>
            <a:pathLst>
              <a:path h="957072" w="3602736">
                <a:moveTo>
                  <a:pt x="0" y="0"/>
                </a:moveTo>
                <a:lnTo>
                  <a:pt x="3602736" y="0"/>
                </a:lnTo>
                <a:lnTo>
                  <a:pt x="3602736" y="957072"/>
                </a:lnTo>
                <a:lnTo>
                  <a:pt x="0" y="957072"/>
                </a:lnTo>
                <a:lnTo>
                  <a:pt x="0" y="0"/>
                </a:lnTo>
                <a:close/>
              </a:path>
            </a:pathLst>
          </a:custGeom>
          <a:blipFill>
            <a:blip r:embed="rId6"/>
            <a:stretch>
              <a:fillRect l="0" t="0" r="0" b="0"/>
            </a:stretch>
          </a:blipFill>
        </p:spPr>
      </p:sp>
      <p:grpSp>
        <p:nvGrpSpPr>
          <p:cNvPr name="Group 5" id="5"/>
          <p:cNvGrpSpPr>
            <a:grpSpLocks noChangeAspect="true"/>
          </p:cNvGrpSpPr>
          <p:nvPr/>
        </p:nvGrpSpPr>
        <p:grpSpPr>
          <a:xfrm rot="0">
            <a:off x="-63503" y="-63503"/>
            <a:ext cx="4330313" cy="4865427"/>
            <a:chOff x="0" y="0"/>
            <a:chExt cx="4330319" cy="4865421"/>
          </a:xfrm>
        </p:grpSpPr>
        <p:sp>
          <p:nvSpPr>
            <p:cNvPr name="Freeform 6" id="6"/>
            <p:cNvSpPr/>
            <p:nvPr/>
          </p:nvSpPr>
          <p:spPr>
            <a:xfrm flipH="false" flipV="false" rot="0">
              <a:off x="333375" y="2552319"/>
              <a:ext cx="181356" cy="181356"/>
            </a:xfrm>
            <a:custGeom>
              <a:avLst/>
              <a:gdLst/>
              <a:ahLst/>
              <a:cxnLst/>
              <a:rect r="r" b="b" t="t" l="l"/>
              <a:pathLst>
                <a:path h="181356" w="181356">
                  <a:moveTo>
                    <a:pt x="181356" y="90678"/>
                  </a:moveTo>
                  <a:cubicBezTo>
                    <a:pt x="181356" y="96647"/>
                    <a:pt x="180721" y="102489"/>
                    <a:pt x="179578" y="108331"/>
                  </a:cubicBezTo>
                  <a:cubicBezTo>
                    <a:pt x="178435" y="114173"/>
                    <a:pt x="176657" y="119761"/>
                    <a:pt x="174371" y="125349"/>
                  </a:cubicBezTo>
                  <a:cubicBezTo>
                    <a:pt x="172085" y="130937"/>
                    <a:pt x="169291" y="136017"/>
                    <a:pt x="165989" y="140970"/>
                  </a:cubicBezTo>
                  <a:cubicBezTo>
                    <a:pt x="162687" y="145923"/>
                    <a:pt x="158877" y="150495"/>
                    <a:pt x="154686" y="154686"/>
                  </a:cubicBezTo>
                  <a:cubicBezTo>
                    <a:pt x="150495" y="158877"/>
                    <a:pt x="145923" y="162687"/>
                    <a:pt x="140970" y="165989"/>
                  </a:cubicBezTo>
                  <a:cubicBezTo>
                    <a:pt x="136017" y="169291"/>
                    <a:pt x="130810" y="172085"/>
                    <a:pt x="125349" y="174371"/>
                  </a:cubicBezTo>
                  <a:cubicBezTo>
                    <a:pt x="119888" y="176657"/>
                    <a:pt x="114173" y="178308"/>
                    <a:pt x="108331" y="179578"/>
                  </a:cubicBezTo>
                  <a:cubicBezTo>
                    <a:pt x="102489" y="180848"/>
                    <a:pt x="96647" y="181356"/>
                    <a:pt x="90678" y="181356"/>
                  </a:cubicBezTo>
                  <a:cubicBezTo>
                    <a:pt x="84709" y="181356"/>
                    <a:pt x="78867" y="180721"/>
                    <a:pt x="73025" y="179578"/>
                  </a:cubicBezTo>
                  <a:cubicBezTo>
                    <a:pt x="67183" y="178435"/>
                    <a:pt x="61595" y="176657"/>
                    <a:pt x="56007" y="174371"/>
                  </a:cubicBezTo>
                  <a:cubicBezTo>
                    <a:pt x="50419" y="172085"/>
                    <a:pt x="45339" y="169291"/>
                    <a:pt x="40386" y="165989"/>
                  </a:cubicBezTo>
                  <a:cubicBezTo>
                    <a:pt x="35433" y="162687"/>
                    <a:pt x="30861" y="158877"/>
                    <a:pt x="26670" y="154686"/>
                  </a:cubicBezTo>
                  <a:cubicBezTo>
                    <a:pt x="22479" y="150495"/>
                    <a:pt x="18669" y="145923"/>
                    <a:pt x="15367" y="140970"/>
                  </a:cubicBezTo>
                  <a:cubicBezTo>
                    <a:pt x="12065" y="136017"/>
                    <a:pt x="9271" y="130810"/>
                    <a:pt x="6985" y="125349"/>
                  </a:cubicBezTo>
                  <a:cubicBezTo>
                    <a:pt x="4699" y="119888"/>
                    <a:pt x="3048" y="114173"/>
                    <a:pt x="1778" y="108331"/>
                  </a:cubicBezTo>
                  <a:cubicBezTo>
                    <a:pt x="508" y="102489"/>
                    <a:pt x="0" y="96647"/>
                    <a:pt x="0" y="90678"/>
                  </a:cubicBezTo>
                  <a:cubicBezTo>
                    <a:pt x="0" y="84709"/>
                    <a:pt x="635" y="78867"/>
                    <a:pt x="1778" y="73025"/>
                  </a:cubicBezTo>
                  <a:cubicBezTo>
                    <a:pt x="2921" y="67183"/>
                    <a:pt x="4699" y="61595"/>
                    <a:pt x="6985" y="56007"/>
                  </a:cubicBezTo>
                  <a:cubicBezTo>
                    <a:pt x="9271" y="50419"/>
                    <a:pt x="12065" y="45339"/>
                    <a:pt x="15367" y="40386"/>
                  </a:cubicBezTo>
                  <a:cubicBezTo>
                    <a:pt x="18669" y="35433"/>
                    <a:pt x="22479" y="30861"/>
                    <a:pt x="26670" y="26670"/>
                  </a:cubicBezTo>
                  <a:cubicBezTo>
                    <a:pt x="30861" y="22479"/>
                    <a:pt x="35433" y="18669"/>
                    <a:pt x="40386" y="15367"/>
                  </a:cubicBezTo>
                  <a:cubicBezTo>
                    <a:pt x="45339" y="12065"/>
                    <a:pt x="50546" y="9271"/>
                    <a:pt x="56007" y="6985"/>
                  </a:cubicBezTo>
                  <a:cubicBezTo>
                    <a:pt x="61468" y="4699"/>
                    <a:pt x="67183" y="3048"/>
                    <a:pt x="73025" y="1778"/>
                  </a:cubicBezTo>
                  <a:cubicBezTo>
                    <a:pt x="78867" y="508"/>
                    <a:pt x="84709" y="0"/>
                    <a:pt x="90678" y="0"/>
                  </a:cubicBezTo>
                  <a:cubicBezTo>
                    <a:pt x="96647" y="0"/>
                    <a:pt x="102489" y="635"/>
                    <a:pt x="108331" y="1778"/>
                  </a:cubicBezTo>
                  <a:cubicBezTo>
                    <a:pt x="114173" y="2921"/>
                    <a:pt x="119761" y="4699"/>
                    <a:pt x="125349" y="6985"/>
                  </a:cubicBezTo>
                  <a:cubicBezTo>
                    <a:pt x="130937" y="9271"/>
                    <a:pt x="136017" y="12065"/>
                    <a:pt x="140970" y="15367"/>
                  </a:cubicBezTo>
                  <a:cubicBezTo>
                    <a:pt x="145923" y="18669"/>
                    <a:pt x="150495" y="22479"/>
                    <a:pt x="154686" y="26670"/>
                  </a:cubicBezTo>
                  <a:cubicBezTo>
                    <a:pt x="158877" y="30861"/>
                    <a:pt x="162687" y="35433"/>
                    <a:pt x="165989" y="40386"/>
                  </a:cubicBezTo>
                  <a:cubicBezTo>
                    <a:pt x="169291" y="45339"/>
                    <a:pt x="172085" y="50546"/>
                    <a:pt x="174371" y="56007"/>
                  </a:cubicBezTo>
                  <a:cubicBezTo>
                    <a:pt x="176657" y="61468"/>
                    <a:pt x="178308" y="67183"/>
                    <a:pt x="179578" y="73025"/>
                  </a:cubicBezTo>
                  <a:cubicBezTo>
                    <a:pt x="180848" y="78867"/>
                    <a:pt x="181356" y="84709"/>
                    <a:pt x="181356" y="90678"/>
                  </a:cubicBezTo>
                  <a:close/>
                </a:path>
              </a:pathLst>
            </a:custGeom>
            <a:solidFill>
              <a:srgbClr val="000000"/>
            </a:solidFill>
          </p:spPr>
        </p:sp>
        <p:sp>
          <p:nvSpPr>
            <p:cNvPr name="Freeform 7" id="7"/>
            <p:cNvSpPr/>
            <p:nvPr/>
          </p:nvSpPr>
          <p:spPr>
            <a:xfrm flipH="false" flipV="false" rot="0">
              <a:off x="333375" y="3323843"/>
              <a:ext cx="181356" cy="181357"/>
            </a:xfrm>
            <a:custGeom>
              <a:avLst/>
              <a:gdLst/>
              <a:ahLst/>
              <a:cxnLst/>
              <a:rect r="r" b="b" t="t" l="l"/>
              <a:pathLst>
                <a:path h="181357" w="181356">
                  <a:moveTo>
                    <a:pt x="181356" y="90679"/>
                  </a:moveTo>
                  <a:cubicBezTo>
                    <a:pt x="181356" y="96648"/>
                    <a:pt x="180721" y="102490"/>
                    <a:pt x="179578" y="108332"/>
                  </a:cubicBezTo>
                  <a:cubicBezTo>
                    <a:pt x="178435" y="114174"/>
                    <a:pt x="176657" y="119762"/>
                    <a:pt x="174371" y="125350"/>
                  </a:cubicBezTo>
                  <a:cubicBezTo>
                    <a:pt x="172085" y="130938"/>
                    <a:pt x="169291" y="136018"/>
                    <a:pt x="165989" y="140971"/>
                  </a:cubicBezTo>
                  <a:cubicBezTo>
                    <a:pt x="162687" y="145924"/>
                    <a:pt x="158877" y="150496"/>
                    <a:pt x="154686" y="154687"/>
                  </a:cubicBezTo>
                  <a:cubicBezTo>
                    <a:pt x="150495" y="158878"/>
                    <a:pt x="145923" y="162688"/>
                    <a:pt x="140970" y="165990"/>
                  </a:cubicBezTo>
                  <a:cubicBezTo>
                    <a:pt x="136017" y="169292"/>
                    <a:pt x="130810" y="172086"/>
                    <a:pt x="125349" y="174372"/>
                  </a:cubicBezTo>
                  <a:cubicBezTo>
                    <a:pt x="119888" y="176658"/>
                    <a:pt x="114173" y="178309"/>
                    <a:pt x="108331" y="179579"/>
                  </a:cubicBezTo>
                  <a:cubicBezTo>
                    <a:pt x="102489" y="180849"/>
                    <a:pt x="96647" y="181357"/>
                    <a:pt x="90678" y="181357"/>
                  </a:cubicBezTo>
                  <a:cubicBezTo>
                    <a:pt x="84709" y="181357"/>
                    <a:pt x="78867" y="180723"/>
                    <a:pt x="73025" y="179579"/>
                  </a:cubicBezTo>
                  <a:cubicBezTo>
                    <a:pt x="67183" y="178436"/>
                    <a:pt x="61595" y="176658"/>
                    <a:pt x="56007" y="174372"/>
                  </a:cubicBezTo>
                  <a:cubicBezTo>
                    <a:pt x="50419" y="172086"/>
                    <a:pt x="45339" y="169292"/>
                    <a:pt x="40386" y="165990"/>
                  </a:cubicBezTo>
                  <a:cubicBezTo>
                    <a:pt x="35433" y="162688"/>
                    <a:pt x="30861" y="158878"/>
                    <a:pt x="26670" y="154687"/>
                  </a:cubicBezTo>
                  <a:cubicBezTo>
                    <a:pt x="22479" y="150496"/>
                    <a:pt x="18669" y="145924"/>
                    <a:pt x="15367" y="140971"/>
                  </a:cubicBezTo>
                  <a:cubicBezTo>
                    <a:pt x="12065" y="136018"/>
                    <a:pt x="9271" y="130811"/>
                    <a:pt x="6985" y="125350"/>
                  </a:cubicBezTo>
                  <a:cubicBezTo>
                    <a:pt x="4699" y="119889"/>
                    <a:pt x="3048" y="114174"/>
                    <a:pt x="1778" y="108332"/>
                  </a:cubicBezTo>
                  <a:cubicBezTo>
                    <a:pt x="508" y="102490"/>
                    <a:pt x="0" y="96648"/>
                    <a:pt x="0" y="90679"/>
                  </a:cubicBezTo>
                  <a:cubicBezTo>
                    <a:pt x="0" y="84710"/>
                    <a:pt x="635" y="78868"/>
                    <a:pt x="1778" y="73026"/>
                  </a:cubicBezTo>
                  <a:cubicBezTo>
                    <a:pt x="2921" y="67183"/>
                    <a:pt x="4699" y="61596"/>
                    <a:pt x="6985" y="56008"/>
                  </a:cubicBezTo>
                  <a:cubicBezTo>
                    <a:pt x="9271" y="50420"/>
                    <a:pt x="12065" y="45340"/>
                    <a:pt x="15367" y="40387"/>
                  </a:cubicBezTo>
                  <a:cubicBezTo>
                    <a:pt x="18669" y="35433"/>
                    <a:pt x="22479" y="30862"/>
                    <a:pt x="26670" y="26671"/>
                  </a:cubicBezTo>
                  <a:cubicBezTo>
                    <a:pt x="30861" y="22480"/>
                    <a:pt x="35433" y="18670"/>
                    <a:pt x="40386" y="15368"/>
                  </a:cubicBezTo>
                  <a:cubicBezTo>
                    <a:pt x="45339" y="12065"/>
                    <a:pt x="50546" y="9271"/>
                    <a:pt x="56007" y="6985"/>
                  </a:cubicBezTo>
                  <a:cubicBezTo>
                    <a:pt x="61468" y="4700"/>
                    <a:pt x="67183" y="3049"/>
                    <a:pt x="73025" y="1778"/>
                  </a:cubicBezTo>
                  <a:cubicBezTo>
                    <a:pt x="78867" y="508"/>
                    <a:pt x="84709" y="0"/>
                    <a:pt x="90678" y="0"/>
                  </a:cubicBezTo>
                  <a:cubicBezTo>
                    <a:pt x="96647" y="0"/>
                    <a:pt x="102489" y="635"/>
                    <a:pt x="108331" y="1778"/>
                  </a:cubicBezTo>
                  <a:cubicBezTo>
                    <a:pt x="114173" y="2922"/>
                    <a:pt x="119761" y="4700"/>
                    <a:pt x="125349" y="6985"/>
                  </a:cubicBezTo>
                  <a:cubicBezTo>
                    <a:pt x="130937" y="9271"/>
                    <a:pt x="136017" y="12065"/>
                    <a:pt x="140970" y="15368"/>
                  </a:cubicBezTo>
                  <a:cubicBezTo>
                    <a:pt x="145923" y="18670"/>
                    <a:pt x="150495" y="22479"/>
                    <a:pt x="154686" y="26671"/>
                  </a:cubicBezTo>
                  <a:cubicBezTo>
                    <a:pt x="158877" y="30862"/>
                    <a:pt x="162687" y="35434"/>
                    <a:pt x="165989" y="40387"/>
                  </a:cubicBezTo>
                  <a:cubicBezTo>
                    <a:pt x="169291" y="45339"/>
                    <a:pt x="172085" y="50546"/>
                    <a:pt x="174371" y="56008"/>
                  </a:cubicBezTo>
                  <a:cubicBezTo>
                    <a:pt x="176657" y="61469"/>
                    <a:pt x="178308" y="67184"/>
                    <a:pt x="179578" y="73026"/>
                  </a:cubicBezTo>
                  <a:cubicBezTo>
                    <a:pt x="180848" y="78868"/>
                    <a:pt x="181356" y="84710"/>
                    <a:pt x="181356" y="90679"/>
                  </a:cubicBezTo>
                  <a:close/>
                </a:path>
              </a:pathLst>
            </a:custGeom>
            <a:solidFill>
              <a:srgbClr val="000000"/>
            </a:solidFill>
          </p:spPr>
        </p:sp>
        <p:sp>
          <p:nvSpPr>
            <p:cNvPr name="Freeform 8" id="8"/>
            <p:cNvSpPr/>
            <p:nvPr/>
          </p:nvSpPr>
          <p:spPr>
            <a:xfrm flipH="false" flipV="false" rot="0">
              <a:off x="63500" y="63500"/>
              <a:ext cx="4203319" cy="4738370"/>
            </a:xfrm>
            <a:custGeom>
              <a:avLst/>
              <a:gdLst/>
              <a:ahLst/>
              <a:cxnLst/>
              <a:rect r="r" b="b" t="t" l="l"/>
              <a:pathLst>
                <a:path h="4738370" w="4203319">
                  <a:moveTo>
                    <a:pt x="0" y="0"/>
                  </a:moveTo>
                  <a:lnTo>
                    <a:pt x="0" y="4738370"/>
                  </a:lnTo>
                  <a:lnTo>
                    <a:pt x="4203319" y="4738370"/>
                  </a:lnTo>
                  <a:lnTo>
                    <a:pt x="4203319" y="0"/>
                  </a:lnTo>
                  <a:close/>
                </a:path>
              </a:pathLst>
            </a:custGeom>
            <a:solidFill>
              <a:srgbClr val="000000">
                <a:alpha val="0"/>
              </a:srgbClr>
            </a:solidFill>
          </p:spPr>
        </p:sp>
      </p:grpSp>
      <p:grpSp>
        <p:nvGrpSpPr>
          <p:cNvPr name="Group 9" id="9"/>
          <p:cNvGrpSpPr>
            <a:grpSpLocks noChangeAspect="true"/>
          </p:cNvGrpSpPr>
          <p:nvPr/>
        </p:nvGrpSpPr>
        <p:grpSpPr>
          <a:xfrm rot="0">
            <a:off x="533400" y="5814060"/>
            <a:ext cx="180975" cy="180975"/>
            <a:chOff x="0" y="0"/>
            <a:chExt cx="180975" cy="180975"/>
          </a:xfrm>
        </p:grpSpPr>
        <p:sp>
          <p:nvSpPr>
            <p:cNvPr name="Freeform 10" id="10"/>
            <p:cNvSpPr/>
            <p:nvPr/>
          </p:nvSpPr>
          <p:spPr>
            <a:xfrm flipH="false" flipV="false" rot="0">
              <a:off x="0" y="0"/>
              <a:ext cx="181229" cy="181102"/>
            </a:xfrm>
            <a:custGeom>
              <a:avLst/>
              <a:gdLst/>
              <a:ahLst/>
              <a:cxnLst/>
              <a:rect r="r" b="b" t="t" l="l"/>
              <a:pathLst>
                <a:path h="181102" w="181229">
                  <a:moveTo>
                    <a:pt x="180975" y="90424"/>
                  </a:moveTo>
                  <a:cubicBezTo>
                    <a:pt x="180975" y="96393"/>
                    <a:pt x="180340" y="102235"/>
                    <a:pt x="179197" y="108077"/>
                  </a:cubicBezTo>
                  <a:cubicBezTo>
                    <a:pt x="178054" y="113919"/>
                    <a:pt x="176276" y="119507"/>
                    <a:pt x="173990" y="125095"/>
                  </a:cubicBezTo>
                  <a:cubicBezTo>
                    <a:pt x="171704" y="130683"/>
                    <a:pt x="168910" y="135763"/>
                    <a:pt x="165608" y="140716"/>
                  </a:cubicBezTo>
                  <a:cubicBezTo>
                    <a:pt x="162306" y="145669"/>
                    <a:pt x="158496" y="150241"/>
                    <a:pt x="154305" y="154432"/>
                  </a:cubicBezTo>
                  <a:cubicBezTo>
                    <a:pt x="150114" y="158623"/>
                    <a:pt x="145542" y="162433"/>
                    <a:pt x="140589" y="165735"/>
                  </a:cubicBezTo>
                  <a:cubicBezTo>
                    <a:pt x="135636" y="169037"/>
                    <a:pt x="130429" y="171831"/>
                    <a:pt x="124968" y="174117"/>
                  </a:cubicBezTo>
                  <a:cubicBezTo>
                    <a:pt x="119507" y="176403"/>
                    <a:pt x="113792" y="178054"/>
                    <a:pt x="107950" y="179324"/>
                  </a:cubicBezTo>
                  <a:cubicBezTo>
                    <a:pt x="102108" y="180594"/>
                    <a:pt x="96266" y="181102"/>
                    <a:pt x="90297" y="181102"/>
                  </a:cubicBezTo>
                  <a:cubicBezTo>
                    <a:pt x="84328" y="181102"/>
                    <a:pt x="78486" y="180467"/>
                    <a:pt x="72644" y="179324"/>
                  </a:cubicBezTo>
                  <a:cubicBezTo>
                    <a:pt x="66802" y="178181"/>
                    <a:pt x="61214" y="176403"/>
                    <a:pt x="55626" y="174117"/>
                  </a:cubicBezTo>
                  <a:cubicBezTo>
                    <a:pt x="50038" y="171831"/>
                    <a:pt x="44958" y="169037"/>
                    <a:pt x="40005" y="165735"/>
                  </a:cubicBezTo>
                  <a:cubicBezTo>
                    <a:pt x="35052" y="162433"/>
                    <a:pt x="30480" y="158623"/>
                    <a:pt x="26289" y="154432"/>
                  </a:cubicBezTo>
                  <a:cubicBezTo>
                    <a:pt x="22098" y="150241"/>
                    <a:pt x="18288" y="145669"/>
                    <a:pt x="14986" y="140716"/>
                  </a:cubicBezTo>
                  <a:cubicBezTo>
                    <a:pt x="11684" y="135763"/>
                    <a:pt x="8890" y="130556"/>
                    <a:pt x="6604" y="125095"/>
                  </a:cubicBezTo>
                  <a:cubicBezTo>
                    <a:pt x="4318" y="119634"/>
                    <a:pt x="2921" y="113919"/>
                    <a:pt x="1778" y="108204"/>
                  </a:cubicBezTo>
                  <a:cubicBezTo>
                    <a:pt x="635" y="102489"/>
                    <a:pt x="0" y="96393"/>
                    <a:pt x="0" y="90424"/>
                  </a:cubicBezTo>
                  <a:cubicBezTo>
                    <a:pt x="0" y="84455"/>
                    <a:pt x="635" y="78613"/>
                    <a:pt x="1778" y="72771"/>
                  </a:cubicBezTo>
                  <a:cubicBezTo>
                    <a:pt x="2921" y="66929"/>
                    <a:pt x="4572" y="61341"/>
                    <a:pt x="6858" y="55880"/>
                  </a:cubicBezTo>
                  <a:cubicBezTo>
                    <a:pt x="9144" y="50419"/>
                    <a:pt x="11938" y="45212"/>
                    <a:pt x="15240" y="40259"/>
                  </a:cubicBezTo>
                  <a:cubicBezTo>
                    <a:pt x="18542" y="35306"/>
                    <a:pt x="22352" y="30734"/>
                    <a:pt x="26543" y="26543"/>
                  </a:cubicBezTo>
                  <a:cubicBezTo>
                    <a:pt x="30734" y="22352"/>
                    <a:pt x="35306" y="18542"/>
                    <a:pt x="40259" y="15240"/>
                  </a:cubicBezTo>
                  <a:cubicBezTo>
                    <a:pt x="45212" y="11938"/>
                    <a:pt x="50419" y="9144"/>
                    <a:pt x="55880" y="6858"/>
                  </a:cubicBezTo>
                  <a:cubicBezTo>
                    <a:pt x="61341" y="4572"/>
                    <a:pt x="67056" y="2921"/>
                    <a:pt x="72771" y="1778"/>
                  </a:cubicBezTo>
                  <a:cubicBezTo>
                    <a:pt x="78486" y="635"/>
                    <a:pt x="84582" y="0"/>
                    <a:pt x="90551" y="0"/>
                  </a:cubicBezTo>
                  <a:cubicBezTo>
                    <a:pt x="96520" y="0"/>
                    <a:pt x="102362" y="635"/>
                    <a:pt x="108204" y="1778"/>
                  </a:cubicBezTo>
                  <a:cubicBezTo>
                    <a:pt x="114046" y="2921"/>
                    <a:pt x="119634" y="4699"/>
                    <a:pt x="125222" y="6985"/>
                  </a:cubicBezTo>
                  <a:cubicBezTo>
                    <a:pt x="130810" y="9271"/>
                    <a:pt x="135890" y="12065"/>
                    <a:pt x="140843" y="15367"/>
                  </a:cubicBezTo>
                  <a:cubicBezTo>
                    <a:pt x="145796" y="18669"/>
                    <a:pt x="150368" y="22479"/>
                    <a:pt x="154559" y="26670"/>
                  </a:cubicBezTo>
                  <a:cubicBezTo>
                    <a:pt x="158750" y="30861"/>
                    <a:pt x="162560" y="35433"/>
                    <a:pt x="165862" y="40386"/>
                  </a:cubicBezTo>
                  <a:cubicBezTo>
                    <a:pt x="169164" y="45339"/>
                    <a:pt x="171958" y="50546"/>
                    <a:pt x="174244" y="56007"/>
                  </a:cubicBezTo>
                  <a:cubicBezTo>
                    <a:pt x="176530" y="61468"/>
                    <a:pt x="178181" y="67183"/>
                    <a:pt x="179451" y="73025"/>
                  </a:cubicBezTo>
                  <a:cubicBezTo>
                    <a:pt x="180721" y="78867"/>
                    <a:pt x="181229" y="84709"/>
                    <a:pt x="181229" y="90678"/>
                  </a:cubicBezTo>
                  <a:close/>
                </a:path>
              </a:pathLst>
            </a:custGeom>
            <a:solidFill>
              <a:srgbClr val="000000"/>
            </a:solidFill>
          </p:spPr>
        </p:sp>
      </p:grpSp>
      <p:grpSp>
        <p:nvGrpSpPr>
          <p:cNvPr name="Group 11" id="11"/>
          <p:cNvGrpSpPr>
            <a:grpSpLocks noChangeAspect="true"/>
          </p:cNvGrpSpPr>
          <p:nvPr/>
        </p:nvGrpSpPr>
        <p:grpSpPr>
          <a:xfrm rot="0">
            <a:off x="14697332" y="6667833"/>
            <a:ext cx="3590668" cy="3619167"/>
            <a:chOff x="0" y="0"/>
            <a:chExt cx="3590671" cy="3619170"/>
          </a:xfrm>
        </p:grpSpPr>
        <p:sp>
          <p:nvSpPr>
            <p:cNvPr name="Freeform 12" id="12"/>
            <p:cNvSpPr/>
            <p:nvPr/>
          </p:nvSpPr>
          <p:spPr>
            <a:xfrm flipH="false" flipV="false" rot="0">
              <a:off x="0" y="0"/>
              <a:ext cx="3590671" cy="3619119"/>
            </a:xfrm>
            <a:custGeom>
              <a:avLst/>
              <a:gdLst/>
              <a:ahLst/>
              <a:cxnLst/>
              <a:rect r="r" b="b" t="t" l="l"/>
              <a:pathLst>
                <a:path h="3619119" w="3590671">
                  <a:moveTo>
                    <a:pt x="0" y="0"/>
                  </a:moveTo>
                  <a:lnTo>
                    <a:pt x="0" y="3619119"/>
                  </a:lnTo>
                  <a:lnTo>
                    <a:pt x="3590671" y="3619119"/>
                  </a:lnTo>
                  <a:lnTo>
                    <a:pt x="3590671" y="0"/>
                  </a:lnTo>
                  <a:close/>
                </a:path>
              </a:pathLst>
            </a:custGeom>
            <a:solidFill>
              <a:srgbClr val="000000">
                <a:alpha val="0"/>
              </a:srgbClr>
            </a:solidFill>
          </p:spPr>
        </p:sp>
      </p:grpSp>
      <p:sp>
        <p:nvSpPr>
          <p:cNvPr name="TextBox 13" id="13"/>
          <p:cNvSpPr txBox="true"/>
          <p:nvPr/>
        </p:nvSpPr>
        <p:spPr>
          <a:xfrm rot="0">
            <a:off x="581149" y="4655572"/>
            <a:ext cx="3724142"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Search &amp; Filtering:</a:t>
            </a:r>
          </a:p>
        </p:txBody>
      </p:sp>
      <p:sp>
        <p:nvSpPr>
          <p:cNvPr name="TextBox 14" id="14"/>
          <p:cNvSpPr txBox="true"/>
          <p:nvPr/>
        </p:nvSpPr>
        <p:spPr>
          <a:xfrm rot="0">
            <a:off x="581149" y="1540135"/>
            <a:ext cx="5358013"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Transaction Management:</a:t>
            </a:r>
          </a:p>
        </p:txBody>
      </p:sp>
      <p:sp>
        <p:nvSpPr>
          <p:cNvPr name="TextBox 15" id="15"/>
          <p:cNvSpPr txBox="true"/>
          <p:nvPr/>
        </p:nvSpPr>
        <p:spPr>
          <a:xfrm rot="0">
            <a:off x="1197473" y="5446652"/>
            <a:ext cx="16142646" cy="1531687"/>
          </a:xfrm>
          <a:prstGeom prst="rect">
            <a:avLst/>
          </a:prstGeom>
        </p:spPr>
        <p:txBody>
          <a:bodyPr anchor="t" rtlCol="false" tIns="0" lIns="0" bIns="0" rIns="0">
            <a:spAutoFit/>
          </a:bodyPr>
          <a:lstStyle/>
          <a:p>
            <a:pPr algn="ctr">
              <a:lnSpc>
                <a:spcPts val="6073"/>
              </a:lnSpc>
            </a:pPr>
            <a:r>
              <a:rPr lang="en-US" sz="4455">
                <a:solidFill>
                  <a:srgbClr val="000000"/>
                </a:solidFill>
                <a:latin typeface="DM Sans"/>
                <a:ea typeface="DM Sans"/>
                <a:cs typeface="DM Sans"/>
                <a:sym typeface="DM Sans"/>
              </a:rPr>
              <a:t>Advanced filtering options to locate properties or clients based on specific criteria such as price range, location, or ID.</a:t>
            </a:r>
          </a:p>
        </p:txBody>
      </p:sp>
      <p:sp>
        <p:nvSpPr>
          <p:cNvPr name="TextBox 16" id="16"/>
          <p:cNvSpPr txBox="true"/>
          <p:nvPr/>
        </p:nvSpPr>
        <p:spPr>
          <a:xfrm rot="0">
            <a:off x="1197473" y="2131856"/>
            <a:ext cx="13286270" cy="736437"/>
          </a:xfrm>
          <a:prstGeom prst="rect">
            <a:avLst/>
          </a:prstGeom>
        </p:spPr>
        <p:txBody>
          <a:bodyPr anchor="t" rtlCol="false" tIns="0" lIns="0" bIns="0" rIns="0">
            <a:spAutoFit/>
          </a:bodyPr>
          <a:lstStyle/>
          <a:p>
            <a:pPr algn="l">
              <a:lnSpc>
                <a:spcPts val="6073"/>
              </a:lnSpc>
            </a:pPr>
            <a:r>
              <a:rPr lang="en-US" sz="4455">
                <a:solidFill>
                  <a:srgbClr val="000000"/>
                </a:solidFill>
                <a:latin typeface="DM Sans"/>
                <a:ea typeface="DM Sans"/>
                <a:cs typeface="DM Sans"/>
                <a:sym typeface="DM Sans"/>
              </a:rPr>
              <a:t>Record and manage sales and rental agreements. </a:t>
            </a:r>
          </a:p>
        </p:txBody>
      </p:sp>
      <p:sp>
        <p:nvSpPr>
          <p:cNvPr name="TextBox 17" id="17"/>
          <p:cNvSpPr txBox="true"/>
          <p:nvPr/>
        </p:nvSpPr>
        <p:spPr>
          <a:xfrm rot="0">
            <a:off x="1166698" y="2893181"/>
            <a:ext cx="16718070" cy="760162"/>
          </a:xfrm>
          <a:prstGeom prst="rect">
            <a:avLst/>
          </a:prstGeom>
        </p:spPr>
        <p:txBody>
          <a:bodyPr anchor="t" rtlCol="false" tIns="0" lIns="0" bIns="0" rIns="0">
            <a:spAutoFit/>
          </a:bodyPr>
          <a:lstStyle/>
          <a:p>
            <a:pPr algn="l">
              <a:lnSpc>
                <a:spcPts val="6073"/>
              </a:lnSpc>
            </a:pPr>
            <a:r>
              <a:rPr lang="en-US" sz="4455">
                <a:solidFill>
                  <a:srgbClr val="000000"/>
                </a:solidFill>
                <a:latin typeface="DM Sans"/>
                <a:ea typeface="DM Sans"/>
                <a:cs typeface="DM Sans"/>
                <a:sym typeface="DM Sans"/>
              </a:rPr>
              <a:t>Track the status of transactions and generate relevant reports.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3048" y="-3048"/>
            <a:ext cx="4205878" cy="4740993"/>
          </a:xfrm>
          <a:custGeom>
            <a:avLst/>
            <a:gdLst/>
            <a:ahLst/>
            <a:cxnLst/>
            <a:rect r="r" b="b" t="t" l="l"/>
            <a:pathLst>
              <a:path h="4740993" w="4205878">
                <a:moveTo>
                  <a:pt x="0" y="0"/>
                </a:moveTo>
                <a:lnTo>
                  <a:pt x="4205878" y="0"/>
                </a:lnTo>
                <a:lnTo>
                  <a:pt x="4205878" y="4740993"/>
                </a:lnTo>
                <a:lnTo>
                  <a:pt x="0" y="4740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704" y="6668214"/>
            <a:ext cx="3593344" cy="3621834"/>
          </a:xfrm>
          <a:custGeom>
            <a:avLst/>
            <a:gdLst/>
            <a:ahLst/>
            <a:cxnLst/>
            <a:rect r="r" b="b" t="t" l="l"/>
            <a:pathLst>
              <a:path h="3621834" w="3593344">
                <a:moveTo>
                  <a:pt x="0" y="0"/>
                </a:moveTo>
                <a:lnTo>
                  <a:pt x="3593344" y="0"/>
                </a:lnTo>
                <a:lnTo>
                  <a:pt x="3593344" y="3621834"/>
                </a:lnTo>
                <a:lnTo>
                  <a:pt x="0" y="36218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35280" y="432816"/>
            <a:ext cx="8217408" cy="957072"/>
          </a:xfrm>
          <a:custGeom>
            <a:avLst/>
            <a:gdLst/>
            <a:ahLst/>
            <a:cxnLst/>
            <a:rect r="r" b="b" t="t" l="l"/>
            <a:pathLst>
              <a:path h="957072" w="8217408">
                <a:moveTo>
                  <a:pt x="0" y="0"/>
                </a:moveTo>
                <a:lnTo>
                  <a:pt x="8217408" y="0"/>
                </a:lnTo>
                <a:lnTo>
                  <a:pt x="8217408" y="957072"/>
                </a:lnTo>
                <a:lnTo>
                  <a:pt x="0" y="957072"/>
                </a:lnTo>
                <a:lnTo>
                  <a:pt x="0" y="0"/>
                </a:lnTo>
                <a:close/>
              </a:path>
            </a:pathLst>
          </a:custGeom>
          <a:blipFill>
            <a:blip r:embed="rId6"/>
            <a:stretch>
              <a:fillRect l="0" t="0" r="0" b="0"/>
            </a:stretch>
          </a:blipFill>
        </p:spPr>
      </p:sp>
      <p:grpSp>
        <p:nvGrpSpPr>
          <p:cNvPr name="Group 5" id="5"/>
          <p:cNvGrpSpPr>
            <a:grpSpLocks noChangeAspect="true"/>
          </p:cNvGrpSpPr>
          <p:nvPr/>
        </p:nvGrpSpPr>
        <p:grpSpPr>
          <a:xfrm rot="0">
            <a:off x="-63503" y="-63503"/>
            <a:ext cx="4330313" cy="4865427"/>
            <a:chOff x="0" y="0"/>
            <a:chExt cx="4330319" cy="4865421"/>
          </a:xfrm>
        </p:grpSpPr>
        <p:sp>
          <p:nvSpPr>
            <p:cNvPr name="Freeform 6" id="6"/>
            <p:cNvSpPr/>
            <p:nvPr/>
          </p:nvSpPr>
          <p:spPr>
            <a:xfrm flipH="false" flipV="false" rot="0">
              <a:off x="596519" y="2624074"/>
              <a:ext cx="181356" cy="181356"/>
            </a:xfrm>
            <a:custGeom>
              <a:avLst/>
              <a:gdLst/>
              <a:ahLst/>
              <a:cxnLst/>
              <a:rect r="r" b="b" t="t" l="l"/>
              <a:pathLst>
                <a:path h="181356" w="181356">
                  <a:moveTo>
                    <a:pt x="181356" y="90678"/>
                  </a:moveTo>
                  <a:cubicBezTo>
                    <a:pt x="181356" y="96647"/>
                    <a:pt x="180721" y="102489"/>
                    <a:pt x="179578" y="108331"/>
                  </a:cubicBezTo>
                  <a:cubicBezTo>
                    <a:pt x="178435" y="114173"/>
                    <a:pt x="176657" y="119761"/>
                    <a:pt x="174371" y="125349"/>
                  </a:cubicBezTo>
                  <a:cubicBezTo>
                    <a:pt x="172085" y="130937"/>
                    <a:pt x="169291" y="136017"/>
                    <a:pt x="165989" y="140970"/>
                  </a:cubicBezTo>
                  <a:cubicBezTo>
                    <a:pt x="162687" y="145923"/>
                    <a:pt x="158877" y="150495"/>
                    <a:pt x="154686" y="154686"/>
                  </a:cubicBezTo>
                  <a:cubicBezTo>
                    <a:pt x="150495" y="158877"/>
                    <a:pt x="145923" y="162687"/>
                    <a:pt x="140970" y="165989"/>
                  </a:cubicBezTo>
                  <a:cubicBezTo>
                    <a:pt x="136017" y="169291"/>
                    <a:pt x="130810" y="172085"/>
                    <a:pt x="125349" y="174371"/>
                  </a:cubicBezTo>
                  <a:cubicBezTo>
                    <a:pt x="119888" y="176657"/>
                    <a:pt x="114173" y="178308"/>
                    <a:pt x="108331" y="179578"/>
                  </a:cubicBezTo>
                  <a:cubicBezTo>
                    <a:pt x="102489" y="180848"/>
                    <a:pt x="96647" y="181356"/>
                    <a:pt x="90678" y="181356"/>
                  </a:cubicBezTo>
                  <a:cubicBezTo>
                    <a:pt x="84709" y="181356"/>
                    <a:pt x="78867" y="180721"/>
                    <a:pt x="73025" y="179578"/>
                  </a:cubicBezTo>
                  <a:cubicBezTo>
                    <a:pt x="67183" y="178435"/>
                    <a:pt x="61595" y="176657"/>
                    <a:pt x="56007" y="174371"/>
                  </a:cubicBezTo>
                  <a:cubicBezTo>
                    <a:pt x="50419" y="172085"/>
                    <a:pt x="45339" y="169291"/>
                    <a:pt x="40386" y="165989"/>
                  </a:cubicBezTo>
                  <a:cubicBezTo>
                    <a:pt x="35433" y="162687"/>
                    <a:pt x="30861" y="158877"/>
                    <a:pt x="26670" y="154686"/>
                  </a:cubicBezTo>
                  <a:cubicBezTo>
                    <a:pt x="22479" y="150495"/>
                    <a:pt x="18669" y="145923"/>
                    <a:pt x="15367" y="140970"/>
                  </a:cubicBezTo>
                  <a:cubicBezTo>
                    <a:pt x="12065" y="136017"/>
                    <a:pt x="9271" y="130810"/>
                    <a:pt x="6985" y="125349"/>
                  </a:cubicBezTo>
                  <a:cubicBezTo>
                    <a:pt x="4699" y="119888"/>
                    <a:pt x="3048" y="114173"/>
                    <a:pt x="1778" y="108331"/>
                  </a:cubicBezTo>
                  <a:cubicBezTo>
                    <a:pt x="508" y="102489"/>
                    <a:pt x="0" y="96647"/>
                    <a:pt x="0" y="90678"/>
                  </a:cubicBezTo>
                  <a:cubicBezTo>
                    <a:pt x="0" y="84709"/>
                    <a:pt x="635" y="78867"/>
                    <a:pt x="1778" y="73025"/>
                  </a:cubicBezTo>
                  <a:cubicBezTo>
                    <a:pt x="2921" y="67183"/>
                    <a:pt x="4699" y="61595"/>
                    <a:pt x="6985" y="56007"/>
                  </a:cubicBezTo>
                  <a:cubicBezTo>
                    <a:pt x="9271" y="50419"/>
                    <a:pt x="12065" y="45339"/>
                    <a:pt x="15367" y="40386"/>
                  </a:cubicBezTo>
                  <a:cubicBezTo>
                    <a:pt x="18669" y="35433"/>
                    <a:pt x="22479" y="30861"/>
                    <a:pt x="26670" y="26670"/>
                  </a:cubicBezTo>
                  <a:cubicBezTo>
                    <a:pt x="30861" y="22479"/>
                    <a:pt x="35433" y="18669"/>
                    <a:pt x="40386" y="15367"/>
                  </a:cubicBezTo>
                  <a:cubicBezTo>
                    <a:pt x="45339" y="12065"/>
                    <a:pt x="50546" y="9271"/>
                    <a:pt x="56007" y="6985"/>
                  </a:cubicBezTo>
                  <a:cubicBezTo>
                    <a:pt x="61468" y="4699"/>
                    <a:pt x="67183" y="3048"/>
                    <a:pt x="73025" y="1778"/>
                  </a:cubicBezTo>
                  <a:cubicBezTo>
                    <a:pt x="78867" y="508"/>
                    <a:pt x="84709" y="0"/>
                    <a:pt x="90678" y="0"/>
                  </a:cubicBezTo>
                  <a:cubicBezTo>
                    <a:pt x="96647" y="0"/>
                    <a:pt x="102489" y="635"/>
                    <a:pt x="108331" y="1778"/>
                  </a:cubicBezTo>
                  <a:cubicBezTo>
                    <a:pt x="114173" y="2921"/>
                    <a:pt x="119761" y="4699"/>
                    <a:pt x="125349" y="6985"/>
                  </a:cubicBezTo>
                  <a:cubicBezTo>
                    <a:pt x="130937" y="9271"/>
                    <a:pt x="136017" y="12065"/>
                    <a:pt x="140970" y="15367"/>
                  </a:cubicBezTo>
                  <a:cubicBezTo>
                    <a:pt x="145923" y="18669"/>
                    <a:pt x="150495" y="22479"/>
                    <a:pt x="154686" y="26670"/>
                  </a:cubicBezTo>
                  <a:cubicBezTo>
                    <a:pt x="158877" y="30861"/>
                    <a:pt x="162687" y="35433"/>
                    <a:pt x="165989" y="40386"/>
                  </a:cubicBezTo>
                  <a:cubicBezTo>
                    <a:pt x="169291" y="45339"/>
                    <a:pt x="172085" y="50546"/>
                    <a:pt x="174371" y="56007"/>
                  </a:cubicBezTo>
                  <a:cubicBezTo>
                    <a:pt x="176657" y="61468"/>
                    <a:pt x="178308" y="67183"/>
                    <a:pt x="179578" y="73025"/>
                  </a:cubicBezTo>
                  <a:cubicBezTo>
                    <a:pt x="180848" y="78867"/>
                    <a:pt x="181356" y="84709"/>
                    <a:pt x="181356" y="90678"/>
                  </a:cubicBezTo>
                  <a:close/>
                </a:path>
              </a:pathLst>
            </a:custGeom>
            <a:solidFill>
              <a:srgbClr val="000000"/>
            </a:solidFill>
          </p:spPr>
        </p:sp>
        <p:sp>
          <p:nvSpPr>
            <p:cNvPr name="Freeform 7" id="7"/>
            <p:cNvSpPr/>
            <p:nvPr/>
          </p:nvSpPr>
          <p:spPr>
            <a:xfrm flipH="false" flipV="false" rot="0">
              <a:off x="63500" y="63500"/>
              <a:ext cx="4203319" cy="4738370"/>
            </a:xfrm>
            <a:custGeom>
              <a:avLst/>
              <a:gdLst/>
              <a:ahLst/>
              <a:cxnLst/>
              <a:rect r="r" b="b" t="t" l="l"/>
              <a:pathLst>
                <a:path h="4738370" w="4203319">
                  <a:moveTo>
                    <a:pt x="0" y="0"/>
                  </a:moveTo>
                  <a:lnTo>
                    <a:pt x="0" y="4738370"/>
                  </a:lnTo>
                  <a:lnTo>
                    <a:pt x="4203319" y="4738370"/>
                  </a:lnTo>
                  <a:lnTo>
                    <a:pt x="4203319" y="0"/>
                  </a:lnTo>
                  <a:close/>
                </a:path>
              </a:pathLst>
            </a:custGeom>
            <a:solidFill>
              <a:srgbClr val="000000">
                <a:alpha val="0"/>
              </a:srgbClr>
            </a:solidFill>
          </p:spPr>
        </p:sp>
      </p:grpSp>
      <p:grpSp>
        <p:nvGrpSpPr>
          <p:cNvPr name="Group 8" id="8"/>
          <p:cNvGrpSpPr>
            <a:grpSpLocks noChangeAspect="true"/>
          </p:cNvGrpSpPr>
          <p:nvPr/>
        </p:nvGrpSpPr>
        <p:grpSpPr>
          <a:xfrm rot="0">
            <a:off x="797814" y="5814060"/>
            <a:ext cx="180975" cy="180975"/>
            <a:chOff x="0" y="0"/>
            <a:chExt cx="180975" cy="180975"/>
          </a:xfrm>
        </p:grpSpPr>
        <p:sp>
          <p:nvSpPr>
            <p:cNvPr name="Freeform 9" id="9"/>
            <p:cNvSpPr/>
            <p:nvPr/>
          </p:nvSpPr>
          <p:spPr>
            <a:xfrm flipH="false" flipV="false" rot="0">
              <a:off x="0" y="0"/>
              <a:ext cx="181229" cy="181102"/>
            </a:xfrm>
            <a:custGeom>
              <a:avLst/>
              <a:gdLst/>
              <a:ahLst/>
              <a:cxnLst/>
              <a:rect r="r" b="b" t="t" l="l"/>
              <a:pathLst>
                <a:path h="181102" w="181229">
                  <a:moveTo>
                    <a:pt x="180975" y="90424"/>
                  </a:moveTo>
                  <a:cubicBezTo>
                    <a:pt x="180975" y="96393"/>
                    <a:pt x="180340" y="102235"/>
                    <a:pt x="179197" y="108077"/>
                  </a:cubicBezTo>
                  <a:cubicBezTo>
                    <a:pt x="178054" y="113919"/>
                    <a:pt x="176276" y="119507"/>
                    <a:pt x="173990" y="125095"/>
                  </a:cubicBezTo>
                  <a:cubicBezTo>
                    <a:pt x="171704" y="130683"/>
                    <a:pt x="168910" y="135763"/>
                    <a:pt x="165608" y="140716"/>
                  </a:cubicBezTo>
                  <a:cubicBezTo>
                    <a:pt x="162306" y="145669"/>
                    <a:pt x="158496" y="150241"/>
                    <a:pt x="154305" y="154432"/>
                  </a:cubicBezTo>
                  <a:cubicBezTo>
                    <a:pt x="150114" y="158623"/>
                    <a:pt x="145542" y="162433"/>
                    <a:pt x="140589" y="165735"/>
                  </a:cubicBezTo>
                  <a:cubicBezTo>
                    <a:pt x="135636" y="169037"/>
                    <a:pt x="130429" y="171831"/>
                    <a:pt x="124968" y="174117"/>
                  </a:cubicBezTo>
                  <a:cubicBezTo>
                    <a:pt x="119507" y="176403"/>
                    <a:pt x="113792" y="178054"/>
                    <a:pt x="107950" y="179324"/>
                  </a:cubicBezTo>
                  <a:cubicBezTo>
                    <a:pt x="102108" y="180594"/>
                    <a:pt x="96266" y="181102"/>
                    <a:pt x="90297" y="181102"/>
                  </a:cubicBezTo>
                  <a:cubicBezTo>
                    <a:pt x="84328" y="181102"/>
                    <a:pt x="78486" y="180467"/>
                    <a:pt x="72644" y="179324"/>
                  </a:cubicBezTo>
                  <a:cubicBezTo>
                    <a:pt x="66802" y="178181"/>
                    <a:pt x="61214" y="176403"/>
                    <a:pt x="55626" y="174117"/>
                  </a:cubicBezTo>
                  <a:cubicBezTo>
                    <a:pt x="50038" y="171831"/>
                    <a:pt x="44958" y="169037"/>
                    <a:pt x="40005" y="165735"/>
                  </a:cubicBezTo>
                  <a:cubicBezTo>
                    <a:pt x="35052" y="162433"/>
                    <a:pt x="30480" y="158623"/>
                    <a:pt x="26289" y="154432"/>
                  </a:cubicBezTo>
                  <a:cubicBezTo>
                    <a:pt x="22098" y="150241"/>
                    <a:pt x="18288" y="145669"/>
                    <a:pt x="14986" y="140716"/>
                  </a:cubicBezTo>
                  <a:cubicBezTo>
                    <a:pt x="11684" y="135763"/>
                    <a:pt x="8890" y="130556"/>
                    <a:pt x="6604" y="125095"/>
                  </a:cubicBezTo>
                  <a:cubicBezTo>
                    <a:pt x="4318" y="119634"/>
                    <a:pt x="2921" y="113919"/>
                    <a:pt x="1778" y="108204"/>
                  </a:cubicBezTo>
                  <a:cubicBezTo>
                    <a:pt x="635" y="102489"/>
                    <a:pt x="0" y="96393"/>
                    <a:pt x="0" y="90424"/>
                  </a:cubicBezTo>
                  <a:cubicBezTo>
                    <a:pt x="0" y="84455"/>
                    <a:pt x="635" y="78613"/>
                    <a:pt x="1778" y="72771"/>
                  </a:cubicBezTo>
                  <a:cubicBezTo>
                    <a:pt x="2921" y="66929"/>
                    <a:pt x="4572" y="61341"/>
                    <a:pt x="6858" y="55880"/>
                  </a:cubicBezTo>
                  <a:cubicBezTo>
                    <a:pt x="9144" y="50419"/>
                    <a:pt x="11938" y="45212"/>
                    <a:pt x="15240" y="40259"/>
                  </a:cubicBezTo>
                  <a:cubicBezTo>
                    <a:pt x="18542" y="35306"/>
                    <a:pt x="22352" y="30734"/>
                    <a:pt x="26543" y="26543"/>
                  </a:cubicBezTo>
                  <a:cubicBezTo>
                    <a:pt x="30734" y="22352"/>
                    <a:pt x="35306" y="18542"/>
                    <a:pt x="40259" y="15240"/>
                  </a:cubicBezTo>
                  <a:cubicBezTo>
                    <a:pt x="45212" y="11938"/>
                    <a:pt x="50419" y="9144"/>
                    <a:pt x="55880" y="6858"/>
                  </a:cubicBezTo>
                  <a:cubicBezTo>
                    <a:pt x="61341" y="4572"/>
                    <a:pt x="67056" y="2921"/>
                    <a:pt x="72771" y="1778"/>
                  </a:cubicBezTo>
                  <a:cubicBezTo>
                    <a:pt x="78486" y="635"/>
                    <a:pt x="84582" y="0"/>
                    <a:pt x="90551" y="0"/>
                  </a:cubicBezTo>
                  <a:cubicBezTo>
                    <a:pt x="96520" y="0"/>
                    <a:pt x="102362" y="635"/>
                    <a:pt x="108204" y="1778"/>
                  </a:cubicBezTo>
                  <a:cubicBezTo>
                    <a:pt x="114046" y="2921"/>
                    <a:pt x="119634" y="4699"/>
                    <a:pt x="125222" y="6985"/>
                  </a:cubicBezTo>
                  <a:cubicBezTo>
                    <a:pt x="130810" y="9271"/>
                    <a:pt x="135890" y="12065"/>
                    <a:pt x="140843" y="15367"/>
                  </a:cubicBezTo>
                  <a:cubicBezTo>
                    <a:pt x="145796" y="18669"/>
                    <a:pt x="150368" y="22479"/>
                    <a:pt x="154559" y="26670"/>
                  </a:cubicBezTo>
                  <a:cubicBezTo>
                    <a:pt x="158750" y="30861"/>
                    <a:pt x="162560" y="35433"/>
                    <a:pt x="165862" y="40386"/>
                  </a:cubicBezTo>
                  <a:cubicBezTo>
                    <a:pt x="169164" y="45339"/>
                    <a:pt x="171958" y="50546"/>
                    <a:pt x="174244" y="56007"/>
                  </a:cubicBezTo>
                  <a:cubicBezTo>
                    <a:pt x="176530" y="61468"/>
                    <a:pt x="178181" y="67183"/>
                    <a:pt x="179451" y="73025"/>
                  </a:cubicBezTo>
                  <a:cubicBezTo>
                    <a:pt x="180721" y="78867"/>
                    <a:pt x="181229" y="84709"/>
                    <a:pt x="181229" y="90678"/>
                  </a:cubicBezTo>
                  <a:close/>
                </a:path>
              </a:pathLst>
            </a:custGeom>
            <a:solidFill>
              <a:srgbClr val="000000"/>
            </a:solidFill>
          </p:spPr>
        </p:sp>
      </p:grpSp>
      <p:grpSp>
        <p:nvGrpSpPr>
          <p:cNvPr name="Group 10" id="10"/>
          <p:cNvGrpSpPr>
            <a:grpSpLocks noChangeAspect="true"/>
          </p:cNvGrpSpPr>
          <p:nvPr/>
        </p:nvGrpSpPr>
        <p:grpSpPr>
          <a:xfrm rot="0">
            <a:off x="14697332" y="6667833"/>
            <a:ext cx="3590668" cy="3619167"/>
            <a:chOff x="0" y="0"/>
            <a:chExt cx="3590671" cy="3619170"/>
          </a:xfrm>
        </p:grpSpPr>
        <p:sp>
          <p:nvSpPr>
            <p:cNvPr name="Freeform 11" id="11"/>
            <p:cNvSpPr/>
            <p:nvPr/>
          </p:nvSpPr>
          <p:spPr>
            <a:xfrm flipH="false" flipV="false" rot="0">
              <a:off x="0" y="0"/>
              <a:ext cx="3590671" cy="3619119"/>
            </a:xfrm>
            <a:custGeom>
              <a:avLst/>
              <a:gdLst/>
              <a:ahLst/>
              <a:cxnLst/>
              <a:rect r="r" b="b" t="t" l="l"/>
              <a:pathLst>
                <a:path h="3619119" w="3590671">
                  <a:moveTo>
                    <a:pt x="0" y="0"/>
                  </a:moveTo>
                  <a:lnTo>
                    <a:pt x="0" y="3619119"/>
                  </a:lnTo>
                  <a:lnTo>
                    <a:pt x="3590671" y="3619119"/>
                  </a:lnTo>
                  <a:lnTo>
                    <a:pt x="3590671" y="0"/>
                  </a:lnTo>
                  <a:close/>
                </a:path>
              </a:pathLst>
            </a:custGeom>
            <a:solidFill>
              <a:srgbClr val="000000">
                <a:alpha val="0"/>
              </a:srgbClr>
            </a:solidFill>
          </p:spPr>
        </p:sp>
      </p:grpSp>
      <p:sp>
        <p:nvSpPr>
          <p:cNvPr name="TextBox 12" id="12"/>
          <p:cNvSpPr txBox="true"/>
          <p:nvPr/>
        </p:nvSpPr>
        <p:spPr>
          <a:xfrm rot="0">
            <a:off x="581149" y="4655572"/>
            <a:ext cx="3282591"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Modular Design:</a:t>
            </a:r>
          </a:p>
        </p:txBody>
      </p:sp>
      <p:sp>
        <p:nvSpPr>
          <p:cNvPr name="TextBox 13" id="13"/>
          <p:cNvSpPr txBox="true"/>
          <p:nvPr/>
        </p:nvSpPr>
        <p:spPr>
          <a:xfrm rot="0">
            <a:off x="581149" y="1540135"/>
            <a:ext cx="4922825"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Programming Language:</a:t>
            </a:r>
          </a:p>
        </p:txBody>
      </p:sp>
      <p:sp>
        <p:nvSpPr>
          <p:cNvPr name="TextBox 14" id="14"/>
          <p:cNvSpPr txBox="true"/>
          <p:nvPr/>
        </p:nvSpPr>
        <p:spPr>
          <a:xfrm rot="0">
            <a:off x="2366372" y="2193350"/>
            <a:ext cx="14297463" cy="1531687"/>
          </a:xfrm>
          <a:prstGeom prst="rect">
            <a:avLst/>
          </a:prstGeom>
        </p:spPr>
        <p:txBody>
          <a:bodyPr anchor="t" rtlCol="false" tIns="0" lIns="0" bIns="0" rIns="0">
            <a:spAutoFit/>
          </a:bodyPr>
          <a:lstStyle/>
          <a:p>
            <a:pPr algn="ctr">
              <a:lnSpc>
                <a:spcPts val="6073"/>
              </a:lnSpc>
            </a:pPr>
            <a:r>
              <a:rPr lang="en-US" sz="4455">
                <a:solidFill>
                  <a:srgbClr val="000000"/>
                </a:solidFill>
                <a:latin typeface="DM Sans"/>
                <a:ea typeface="DM Sans"/>
                <a:cs typeface="DM Sans"/>
                <a:sym typeface="DM Sans"/>
              </a:rPr>
              <a:t>The application is implemented in Java, chosen for its robustness and platform independence.</a:t>
            </a:r>
          </a:p>
        </p:txBody>
      </p:sp>
      <p:sp>
        <p:nvSpPr>
          <p:cNvPr name="TextBox 15" id="15"/>
          <p:cNvSpPr txBox="true"/>
          <p:nvPr/>
        </p:nvSpPr>
        <p:spPr>
          <a:xfrm rot="0">
            <a:off x="1438961" y="5446652"/>
            <a:ext cx="16189395" cy="2303212"/>
          </a:xfrm>
          <a:prstGeom prst="rect">
            <a:avLst/>
          </a:prstGeom>
        </p:spPr>
        <p:txBody>
          <a:bodyPr anchor="t" rtlCol="false" tIns="0" lIns="0" bIns="0" rIns="0">
            <a:spAutoFit/>
          </a:bodyPr>
          <a:lstStyle/>
          <a:p>
            <a:pPr algn="ctr">
              <a:lnSpc>
                <a:spcPts val="6073"/>
              </a:lnSpc>
            </a:pPr>
            <a:r>
              <a:rPr lang="en-US" sz="4455">
                <a:solidFill>
                  <a:srgbClr val="000000"/>
                </a:solidFill>
                <a:latin typeface="DM Sans"/>
                <a:ea typeface="DM Sans"/>
                <a:cs typeface="DM Sans"/>
                <a:sym typeface="DM Sans"/>
              </a:rPr>
              <a:t>Each functionality is encapsulated in its module (e.g., Clients, Properties, Transactions), ensuring scalability and maintainability.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3048" y="-3048"/>
            <a:ext cx="4205878" cy="4740993"/>
          </a:xfrm>
          <a:custGeom>
            <a:avLst/>
            <a:gdLst/>
            <a:ahLst/>
            <a:cxnLst/>
            <a:rect r="r" b="b" t="t" l="l"/>
            <a:pathLst>
              <a:path h="4740993" w="4205878">
                <a:moveTo>
                  <a:pt x="0" y="0"/>
                </a:moveTo>
                <a:lnTo>
                  <a:pt x="4205878" y="0"/>
                </a:lnTo>
                <a:lnTo>
                  <a:pt x="4205878" y="4740993"/>
                </a:lnTo>
                <a:lnTo>
                  <a:pt x="0" y="4740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704" y="6668214"/>
            <a:ext cx="3593344" cy="3621834"/>
          </a:xfrm>
          <a:custGeom>
            <a:avLst/>
            <a:gdLst/>
            <a:ahLst/>
            <a:cxnLst/>
            <a:rect r="r" b="b" t="t" l="l"/>
            <a:pathLst>
              <a:path h="3621834" w="3593344">
                <a:moveTo>
                  <a:pt x="0" y="0"/>
                </a:moveTo>
                <a:lnTo>
                  <a:pt x="3593344" y="0"/>
                </a:lnTo>
                <a:lnTo>
                  <a:pt x="3593344" y="3621834"/>
                </a:lnTo>
                <a:lnTo>
                  <a:pt x="0" y="36218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35280" y="432816"/>
            <a:ext cx="8217408" cy="957072"/>
          </a:xfrm>
          <a:custGeom>
            <a:avLst/>
            <a:gdLst/>
            <a:ahLst/>
            <a:cxnLst/>
            <a:rect r="r" b="b" t="t" l="l"/>
            <a:pathLst>
              <a:path h="957072" w="8217408">
                <a:moveTo>
                  <a:pt x="0" y="0"/>
                </a:moveTo>
                <a:lnTo>
                  <a:pt x="8217408" y="0"/>
                </a:lnTo>
                <a:lnTo>
                  <a:pt x="8217408" y="957072"/>
                </a:lnTo>
                <a:lnTo>
                  <a:pt x="0" y="957072"/>
                </a:lnTo>
                <a:lnTo>
                  <a:pt x="0" y="0"/>
                </a:lnTo>
                <a:close/>
              </a:path>
            </a:pathLst>
          </a:custGeom>
          <a:blipFill>
            <a:blip r:embed="rId6"/>
            <a:stretch>
              <a:fillRect l="0" t="0" r="0" b="0"/>
            </a:stretch>
          </a:blipFill>
        </p:spPr>
      </p:sp>
      <p:grpSp>
        <p:nvGrpSpPr>
          <p:cNvPr name="Group 5" id="5"/>
          <p:cNvGrpSpPr>
            <a:grpSpLocks noChangeAspect="true"/>
          </p:cNvGrpSpPr>
          <p:nvPr/>
        </p:nvGrpSpPr>
        <p:grpSpPr>
          <a:xfrm rot="0">
            <a:off x="-63503" y="-63503"/>
            <a:ext cx="4330313" cy="4865427"/>
            <a:chOff x="0" y="0"/>
            <a:chExt cx="4330319" cy="4865421"/>
          </a:xfrm>
        </p:grpSpPr>
        <p:sp>
          <p:nvSpPr>
            <p:cNvPr name="Freeform 6" id="6"/>
            <p:cNvSpPr/>
            <p:nvPr/>
          </p:nvSpPr>
          <p:spPr>
            <a:xfrm flipH="false" flipV="false" rot="0">
              <a:off x="333375" y="2552319"/>
              <a:ext cx="181356" cy="181356"/>
            </a:xfrm>
            <a:custGeom>
              <a:avLst/>
              <a:gdLst/>
              <a:ahLst/>
              <a:cxnLst/>
              <a:rect r="r" b="b" t="t" l="l"/>
              <a:pathLst>
                <a:path h="181356" w="181356">
                  <a:moveTo>
                    <a:pt x="181356" y="90678"/>
                  </a:moveTo>
                  <a:cubicBezTo>
                    <a:pt x="181356" y="96647"/>
                    <a:pt x="180721" y="102489"/>
                    <a:pt x="179578" y="108331"/>
                  </a:cubicBezTo>
                  <a:cubicBezTo>
                    <a:pt x="178435" y="114173"/>
                    <a:pt x="176657" y="119761"/>
                    <a:pt x="174371" y="125349"/>
                  </a:cubicBezTo>
                  <a:cubicBezTo>
                    <a:pt x="172085" y="130937"/>
                    <a:pt x="169291" y="136017"/>
                    <a:pt x="165989" y="140970"/>
                  </a:cubicBezTo>
                  <a:cubicBezTo>
                    <a:pt x="162687" y="145923"/>
                    <a:pt x="158877" y="150495"/>
                    <a:pt x="154686" y="154686"/>
                  </a:cubicBezTo>
                  <a:cubicBezTo>
                    <a:pt x="150495" y="158877"/>
                    <a:pt x="145923" y="162687"/>
                    <a:pt x="140970" y="165989"/>
                  </a:cubicBezTo>
                  <a:cubicBezTo>
                    <a:pt x="136017" y="169291"/>
                    <a:pt x="130810" y="172085"/>
                    <a:pt x="125349" y="174371"/>
                  </a:cubicBezTo>
                  <a:cubicBezTo>
                    <a:pt x="119888" y="176657"/>
                    <a:pt x="114173" y="178308"/>
                    <a:pt x="108331" y="179578"/>
                  </a:cubicBezTo>
                  <a:cubicBezTo>
                    <a:pt x="102489" y="180848"/>
                    <a:pt x="96647" y="181356"/>
                    <a:pt x="90678" y="181356"/>
                  </a:cubicBezTo>
                  <a:cubicBezTo>
                    <a:pt x="84709" y="181356"/>
                    <a:pt x="78867" y="180721"/>
                    <a:pt x="73025" y="179578"/>
                  </a:cubicBezTo>
                  <a:cubicBezTo>
                    <a:pt x="67183" y="178435"/>
                    <a:pt x="61595" y="176657"/>
                    <a:pt x="56007" y="174371"/>
                  </a:cubicBezTo>
                  <a:cubicBezTo>
                    <a:pt x="50419" y="172085"/>
                    <a:pt x="45339" y="169291"/>
                    <a:pt x="40386" y="165989"/>
                  </a:cubicBezTo>
                  <a:cubicBezTo>
                    <a:pt x="35433" y="162687"/>
                    <a:pt x="30861" y="158877"/>
                    <a:pt x="26670" y="154686"/>
                  </a:cubicBezTo>
                  <a:cubicBezTo>
                    <a:pt x="22479" y="150495"/>
                    <a:pt x="18669" y="145923"/>
                    <a:pt x="15367" y="140970"/>
                  </a:cubicBezTo>
                  <a:cubicBezTo>
                    <a:pt x="12065" y="136017"/>
                    <a:pt x="9271" y="130810"/>
                    <a:pt x="6985" y="125349"/>
                  </a:cubicBezTo>
                  <a:cubicBezTo>
                    <a:pt x="4699" y="119888"/>
                    <a:pt x="3048" y="114173"/>
                    <a:pt x="1778" y="108331"/>
                  </a:cubicBezTo>
                  <a:cubicBezTo>
                    <a:pt x="508" y="102489"/>
                    <a:pt x="0" y="96647"/>
                    <a:pt x="0" y="90678"/>
                  </a:cubicBezTo>
                  <a:cubicBezTo>
                    <a:pt x="0" y="84709"/>
                    <a:pt x="635" y="78867"/>
                    <a:pt x="1778" y="73025"/>
                  </a:cubicBezTo>
                  <a:cubicBezTo>
                    <a:pt x="2921" y="67183"/>
                    <a:pt x="4699" y="61595"/>
                    <a:pt x="6985" y="56007"/>
                  </a:cubicBezTo>
                  <a:cubicBezTo>
                    <a:pt x="9271" y="50419"/>
                    <a:pt x="12065" y="45339"/>
                    <a:pt x="15367" y="40386"/>
                  </a:cubicBezTo>
                  <a:cubicBezTo>
                    <a:pt x="18669" y="35433"/>
                    <a:pt x="22479" y="30861"/>
                    <a:pt x="26670" y="26670"/>
                  </a:cubicBezTo>
                  <a:cubicBezTo>
                    <a:pt x="30861" y="22479"/>
                    <a:pt x="35433" y="18669"/>
                    <a:pt x="40386" y="15367"/>
                  </a:cubicBezTo>
                  <a:cubicBezTo>
                    <a:pt x="45339" y="12065"/>
                    <a:pt x="50546" y="9271"/>
                    <a:pt x="56007" y="6985"/>
                  </a:cubicBezTo>
                  <a:cubicBezTo>
                    <a:pt x="61468" y="4699"/>
                    <a:pt x="67183" y="3048"/>
                    <a:pt x="73025" y="1778"/>
                  </a:cubicBezTo>
                  <a:cubicBezTo>
                    <a:pt x="78867" y="508"/>
                    <a:pt x="84709" y="0"/>
                    <a:pt x="90678" y="0"/>
                  </a:cubicBezTo>
                  <a:cubicBezTo>
                    <a:pt x="96647" y="0"/>
                    <a:pt x="102489" y="635"/>
                    <a:pt x="108331" y="1778"/>
                  </a:cubicBezTo>
                  <a:cubicBezTo>
                    <a:pt x="114173" y="2921"/>
                    <a:pt x="119761" y="4699"/>
                    <a:pt x="125349" y="6985"/>
                  </a:cubicBezTo>
                  <a:cubicBezTo>
                    <a:pt x="130937" y="9271"/>
                    <a:pt x="136017" y="12065"/>
                    <a:pt x="140970" y="15367"/>
                  </a:cubicBezTo>
                  <a:cubicBezTo>
                    <a:pt x="145923" y="18669"/>
                    <a:pt x="150495" y="22479"/>
                    <a:pt x="154686" y="26670"/>
                  </a:cubicBezTo>
                  <a:cubicBezTo>
                    <a:pt x="158877" y="30861"/>
                    <a:pt x="162687" y="35433"/>
                    <a:pt x="165989" y="40386"/>
                  </a:cubicBezTo>
                  <a:cubicBezTo>
                    <a:pt x="169291" y="45339"/>
                    <a:pt x="172085" y="50546"/>
                    <a:pt x="174371" y="56007"/>
                  </a:cubicBezTo>
                  <a:cubicBezTo>
                    <a:pt x="176657" y="61468"/>
                    <a:pt x="178308" y="67183"/>
                    <a:pt x="179578" y="73025"/>
                  </a:cubicBezTo>
                  <a:cubicBezTo>
                    <a:pt x="180848" y="78867"/>
                    <a:pt x="181356" y="84709"/>
                    <a:pt x="181356" y="90678"/>
                  </a:cubicBezTo>
                  <a:close/>
                </a:path>
              </a:pathLst>
            </a:custGeom>
            <a:solidFill>
              <a:srgbClr val="000000"/>
            </a:solidFill>
          </p:spPr>
        </p:sp>
        <p:sp>
          <p:nvSpPr>
            <p:cNvPr name="Freeform 7" id="7"/>
            <p:cNvSpPr/>
            <p:nvPr/>
          </p:nvSpPr>
          <p:spPr>
            <a:xfrm flipH="false" flipV="false" rot="0">
              <a:off x="63500" y="63500"/>
              <a:ext cx="4203319" cy="4738370"/>
            </a:xfrm>
            <a:custGeom>
              <a:avLst/>
              <a:gdLst/>
              <a:ahLst/>
              <a:cxnLst/>
              <a:rect r="r" b="b" t="t" l="l"/>
              <a:pathLst>
                <a:path h="4738370" w="4203319">
                  <a:moveTo>
                    <a:pt x="0" y="0"/>
                  </a:moveTo>
                  <a:lnTo>
                    <a:pt x="0" y="4738370"/>
                  </a:lnTo>
                  <a:lnTo>
                    <a:pt x="4203319" y="4738370"/>
                  </a:lnTo>
                  <a:lnTo>
                    <a:pt x="4203319" y="0"/>
                  </a:lnTo>
                  <a:close/>
                </a:path>
              </a:pathLst>
            </a:custGeom>
            <a:solidFill>
              <a:srgbClr val="000000">
                <a:alpha val="0"/>
              </a:srgbClr>
            </a:solidFill>
          </p:spPr>
        </p:sp>
      </p:grpSp>
      <p:grpSp>
        <p:nvGrpSpPr>
          <p:cNvPr name="Group 8" id="8"/>
          <p:cNvGrpSpPr>
            <a:grpSpLocks noChangeAspect="true"/>
          </p:cNvGrpSpPr>
          <p:nvPr/>
        </p:nvGrpSpPr>
        <p:grpSpPr>
          <a:xfrm rot="0">
            <a:off x="14697332" y="6667833"/>
            <a:ext cx="3590668" cy="3619167"/>
            <a:chOff x="0" y="0"/>
            <a:chExt cx="3590671" cy="3619170"/>
          </a:xfrm>
        </p:grpSpPr>
        <p:sp>
          <p:nvSpPr>
            <p:cNvPr name="Freeform 9" id="9"/>
            <p:cNvSpPr/>
            <p:nvPr/>
          </p:nvSpPr>
          <p:spPr>
            <a:xfrm flipH="false" flipV="false" rot="0">
              <a:off x="0" y="0"/>
              <a:ext cx="3590671" cy="3619119"/>
            </a:xfrm>
            <a:custGeom>
              <a:avLst/>
              <a:gdLst/>
              <a:ahLst/>
              <a:cxnLst/>
              <a:rect r="r" b="b" t="t" l="l"/>
              <a:pathLst>
                <a:path h="3619119" w="3590671">
                  <a:moveTo>
                    <a:pt x="0" y="0"/>
                  </a:moveTo>
                  <a:lnTo>
                    <a:pt x="0" y="3619119"/>
                  </a:lnTo>
                  <a:lnTo>
                    <a:pt x="3590671" y="3619119"/>
                  </a:lnTo>
                  <a:lnTo>
                    <a:pt x="3590671" y="0"/>
                  </a:lnTo>
                  <a:close/>
                </a:path>
              </a:pathLst>
            </a:custGeom>
            <a:solidFill>
              <a:srgbClr val="000000">
                <a:alpha val="0"/>
              </a:srgbClr>
            </a:solidFill>
          </p:spPr>
        </p:sp>
      </p:grpSp>
      <p:sp>
        <p:nvSpPr>
          <p:cNvPr name="TextBox 10" id="10"/>
          <p:cNvSpPr txBox="true"/>
          <p:nvPr/>
        </p:nvSpPr>
        <p:spPr>
          <a:xfrm rot="0">
            <a:off x="581149" y="1540135"/>
            <a:ext cx="3112960"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User Interface: </a:t>
            </a:r>
          </a:p>
        </p:txBody>
      </p:sp>
      <p:sp>
        <p:nvSpPr>
          <p:cNvPr name="TextBox 11" id="11"/>
          <p:cNvSpPr txBox="true"/>
          <p:nvPr/>
        </p:nvSpPr>
        <p:spPr>
          <a:xfrm rot="0">
            <a:off x="1417025" y="2121656"/>
            <a:ext cx="16207302" cy="1531687"/>
          </a:xfrm>
          <a:prstGeom prst="rect">
            <a:avLst/>
          </a:prstGeom>
        </p:spPr>
        <p:txBody>
          <a:bodyPr anchor="t" rtlCol="false" tIns="0" lIns="0" bIns="0" rIns="0">
            <a:spAutoFit/>
          </a:bodyPr>
          <a:lstStyle/>
          <a:p>
            <a:pPr algn="ctr">
              <a:lnSpc>
                <a:spcPts val="6073"/>
              </a:lnSpc>
            </a:pPr>
            <a:r>
              <a:rPr lang="en-US" sz="4455">
                <a:solidFill>
                  <a:srgbClr val="000000"/>
                </a:solidFill>
                <a:latin typeface="DM Sans"/>
                <a:ea typeface="DM Sans"/>
                <a:cs typeface="DM Sans"/>
                <a:sym typeface="DM Sans"/>
              </a:rPr>
              <a:t>The terminal-based user interface simplifies navigation while maintaining clarity and functionality.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3048" y="-3048"/>
            <a:ext cx="4205878" cy="4740993"/>
          </a:xfrm>
          <a:custGeom>
            <a:avLst/>
            <a:gdLst/>
            <a:ahLst/>
            <a:cxnLst/>
            <a:rect r="r" b="b" t="t" l="l"/>
            <a:pathLst>
              <a:path h="4740993" w="4205878">
                <a:moveTo>
                  <a:pt x="0" y="0"/>
                </a:moveTo>
                <a:lnTo>
                  <a:pt x="4205878" y="0"/>
                </a:lnTo>
                <a:lnTo>
                  <a:pt x="4205878" y="4740993"/>
                </a:lnTo>
                <a:lnTo>
                  <a:pt x="0" y="47409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704" y="6668214"/>
            <a:ext cx="3593344" cy="3621834"/>
          </a:xfrm>
          <a:custGeom>
            <a:avLst/>
            <a:gdLst/>
            <a:ahLst/>
            <a:cxnLst/>
            <a:rect r="r" b="b" t="t" l="l"/>
            <a:pathLst>
              <a:path h="3621834" w="3593344">
                <a:moveTo>
                  <a:pt x="0" y="0"/>
                </a:moveTo>
                <a:lnTo>
                  <a:pt x="3593344" y="0"/>
                </a:lnTo>
                <a:lnTo>
                  <a:pt x="3593344" y="3621834"/>
                </a:lnTo>
                <a:lnTo>
                  <a:pt x="0" y="36218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84048" y="432816"/>
            <a:ext cx="14048232" cy="957072"/>
          </a:xfrm>
          <a:custGeom>
            <a:avLst/>
            <a:gdLst/>
            <a:ahLst/>
            <a:cxnLst/>
            <a:rect r="r" b="b" t="t" l="l"/>
            <a:pathLst>
              <a:path h="957072" w="14048232">
                <a:moveTo>
                  <a:pt x="0" y="0"/>
                </a:moveTo>
                <a:lnTo>
                  <a:pt x="14048232" y="0"/>
                </a:lnTo>
                <a:lnTo>
                  <a:pt x="14048232" y="957072"/>
                </a:lnTo>
                <a:lnTo>
                  <a:pt x="0" y="957072"/>
                </a:lnTo>
                <a:lnTo>
                  <a:pt x="0" y="0"/>
                </a:lnTo>
                <a:close/>
              </a:path>
            </a:pathLst>
          </a:custGeom>
          <a:blipFill>
            <a:blip r:embed="rId6"/>
            <a:stretch>
              <a:fillRect l="0" t="0" r="0" b="0"/>
            </a:stretch>
          </a:blipFill>
        </p:spPr>
      </p:sp>
      <p:grpSp>
        <p:nvGrpSpPr>
          <p:cNvPr name="Group 5" id="5"/>
          <p:cNvGrpSpPr>
            <a:grpSpLocks noChangeAspect="true"/>
          </p:cNvGrpSpPr>
          <p:nvPr/>
        </p:nvGrpSpPr>
        <p:grpSpPr>
          <a:xfrm rot="0">
            <a:off x="-63503" y="-63503"/>
            <a:ext cx="4330313" cy="5076996"/>
            <a:chOff x="0" y="0"/>
            <a:chExt cx="4330319" cy="5077003"/>
          </a:xfrm>
        </p:grpSpPr>
        <p:sp>
          <p:nvSpPr>
            <p:cNvPr name="Freeform 6" id="6"/>
            <p:cNvSpPr/>
            <p:nvPr/>
          </p:nvSpPr>
          <p:spPr>
            <a:xfrm flipH="false" flipV="false" rot="0">
              <a:off x="250444" y="2540254"/>
              <a:ext cx="179578" cy="179578"/>
            </a:xfrm>
            <a:custGeom>
              <a:avLst/>
              <a:gdLst/>
              <a:ahLst/>
              <a:cxnLst/>
              <a:rect r="r" b="b" t="t" l="l"/>
              <a:pathLst>
                <a:path h="179578" w="179578">
                  <a:moveTo>
                    <a:pt x="179578" y="89789"/>
                  </a:moveTo>
                  <a:cubicBezTo>
                    <a:pt x="179578" y="95631"/>
                    <a:pt x="178943" y="101600"/>
                    <a:pt x="177800" y="107315"/>
                  </a:cubicBezTo>
                  <a:cubicBezTo>
                    <a:pt x="176657" y="113030"/>
                    <a:pt x="174879" y="118745"/>
                    <a:pt x="172720" y="124206"/>
                  </a:cubicBezTo>
                  <a:cubicBezTo>
                    <a:pt x="170561" y="129667"/>
                    <a:pt x="167640" y="134874"/>
                    <a:pt x="164465" y="139700"/>
                  </a:cubicBezTo>
                  <a:cubicBezTo>
                    <a:pt x="161290" y="144526"/>
                    <a:pt x="157480" y="149098"/>
                    <a:pt x="153289" y="153289"/>
                  </a:cubicBezTo>
                  <a:cubicBezTo>
                    <a:pt x="149098" y="157480"/>
                    <a:pt x="144526" y="161163"/>
                    <a:pt x="139700" y="164465"/>
                  </a:cubicBezTo>
                  <a:cubicBezTo>
                    <a:pt x="134874" y="167767"/>
                    <a:pt x="129667" y="170561"/>
                    <a:pt x="124206" y="172720"/>
                  </a:cubicBezTo>
                  <a:cubicBezTo>
                    <a:pt x="118745" y="174879"/>
                    <a:pt x="113157" y="176657"/>
                    <a:pt x="107315" y="177800"/>
                  </a:cubicBezTo>
                  <a:cubicBezTo>
                    <a:pt x="101473" y="178943"/>
                    <a:pt x="95631" y="179578"/>
                    <a:pt x="89789" y="179578"/>
                  </a:cubicBezTo>
                  <a:cubicBezTo>
                    <a:pt x="83947" y="179578"/>
                    <a:pt x="77978" y="178943"/>
                    <a:pt x="72263" y="177800"/>
                  </a:cubicBezTo>
                  <a:cubicBezTo>
                    <a:pt x="66548" y="176657"/>
                    <a:pt x="60833" y="174879"/>
                    <a:pt x="55372" y="172720"/>
                  </a:cubicBezTo>
                  <a:cubicBezTo>
                    <a:pt x="49911" y="170561"/>
                    <a:pt x="44704" y="167640"/>
                    <a:pt x="39878" y="164465"/>
                  </a:cubicBezTo>
                  <a:cubicBezTo>
                    <a:pt x="35052" y="161290"/>
                    <a:pt x="30480" y="157480"/>
                    <a:pt x="26289" y="153289"/>
                  </a:cubicBezTo>
                  <a:cubicBezTo>
                    <a:pt x="22098" y="149098"/>
                    <a:pt x="18415" y="144526"/>
                    <a:pt x="15113" y="139700"/>
                  </a:cubicBezTo>
                  <a:cubicBezTo>
                    <a:pt x="11811" y="134874"/>
                    <a:pt x="9017" y="129667"/>
                    <a:pt x="6858" y="124206"/>
                  </a:cubicBezTo>
                  <a:cubicBezTo>
                    <a:pt x="4699" y="118745"/>
                    <a:pt x="2921" y="113157"/>
                    <a:pt x="1778" y="107315"/>
                  </a:cubicBezTo>
                  <a:cubicBezTo>
                    <a:pt x="635" y="101473"/>
                    <a:pt x="0" y="95631"/>
                    <a:pt x="0" y="89789"/>
                  </a:cubicBezTo>
                  <a:cubicBezTo>
                    <a:pt x="0" y="83947"/>
                    <a:pt x="635" y="77978"/>
                    <a:pt x="1778" y="72263"/>
                  </a:cubicBezTo>
                  <a:cubicBezTo>
                    <a:pt x="2921" y="66548"/>
                    <a:pt x="4699" y="60833"/>
                    <a:pt x="6858" y="55372"/>
                  </a:cubicBezTo>
                  <a:cubicBezTo>
                    <a:pt x="9017" y="49911"/>
                    <a:pt x="11938" y="44704"/>
                    <a:pt x="15113" y="39878"/>
                  </a:cubicBezTo>
                  <a:cubicBezTo>
                    <a:pt x="18288" y="35052"/>
                    <a:pt x="22098" y="30480"/>
                    <a:pt x="26289" y="26289"/>
                  </a:cubicBezTo>
                  <a:cubicBezTo>
                    <a:pt x="30480" y="22098"/>
                    <a:pt x="35052" y="18415"/>
                    <a:pt x="39878" y="15113"/>
                  </a:cubicBezTo>
                  <a:cubicBezTo>
                    <a:pt x="44704" y="11811"/>
                    <a:pt x="49911" y="9017"/>
                    <a:pt x="55372" y="6858"/>
                  </a:cubicBezTo>
                  <a:cubicBezTo>
                    <a:pt x="60833" y="4699"/>
                    <a:pt x="66421" y="2921"/>
                    <a:pt x="72263" y="1778"/>
                  </a:cubicBezTo>
                  <a:cubicBezTo>
                    <a:pt x="78105" y="635"/>
                    <a:pt x="83947" y="0"/>
                    <a:pt x="89789" y="0"/>
                  </a:cubicBezTo>
                  <a:cubicBezTo>
                    <a:pt x="95631" y="0"/>
                    <a:pt x="101600" y="635"/>
                    <a:pt x="107315" y="1778"/>
                  </a:cubicBezTo>
                  <a:cubicBezTo>
                    <a:pt x="113030" y="2921"/>
                    <a:pt x="118745" y="4699"/>
                    <a:pt x="124206" y="6858"/>
                  </a:cubicBezTo>
                  <a:cubicBezTo>
                    <a:pt x="129667" y="9017"/>
                    <a:pt x="134874" y="11938"/>
                    <a:pt x="139700" y="15113"/>
                  </a:cubicBezTo>
                  <a:cubicBezTo>
                    <a:pt x="144526" y="18288"/>
                    <a:pt x="149098" y="22098"/>
                    <a:pt x="153289" y="26289"/>
                  </a:cubicBezTo>
                  <a:cubicBezTo>
                    <a:pt x="157480" y="30480"/>
                    <a:pt x="161163" y="35052"/>
                    <a:pt x="164465" y="39878"/>
                  </a:cubicBezTo>
                  <a:cubicBezTo>
                    <a:pt x="167767" y="44704"/>
                    <a:pt x="170561" y="49911"/>
                    <a:pt x="172720" y="55372"/>
                  </a:cubicBezTo>
                  <a:cubicBezTo>
                    <a:pt x="174879" y="60833"/>
                    <a:pt x="176657" y="66421"/>
                    <a:pt x="177800" y="72263"/>
                  </a:cubicBezTo>
                  <a:cubicBezTo>
                    <a:pt x="178943" y="78105"/>
                    <a:pt x="179578" y="83947"/>
                    <a:pt x="179578" y="89789"/>
                  </a:cubicBezTo>
                  <a:close/>
                </a:path>
              </a:pathLst>
            </a:custGeom>
            <a:solidFill>
              <a:srgbClr val="000000"/>
            </a:solidFill>
          </p:spPr>
        </p:sp>
        <p:sp>
          <p:nvSpPr>
            <p:cNvPr name="Freeform 7" id="7"/>
            <p:cNvSpPr/>
            <p:nvPr/>
          </p:nvSpPr>
          <p:spPr>
            <a:xfrm flipH="false" flipV="false" rot="0">
              <a:off x="250444" y="3304794"/>
              <a:ext cx="179578" cy="179578"/>
            </a:xfrm>
            <a:custGeom>
              <a:avLst/>
              <a:gdLst/>
              <a:ahLst/>
              <a:cxnLst/>
              <a:rect r="r" b="b" t="t" l="l"/>
              <a:pathLst>
                <a:path h="179578" w="179578">
                  <a:moveTo>
                    <a:pt x="179578" y="89789"/>
                  </a:moveTo>
                  <a:cubicBezTo>
                    <a:pt x="179578" y="95758"/>
                    <a:pt x="178943" y="101600"/>
                    <a:pt x="177800" y="107315"/>
                  </a:cubicBezTo>
                  <a:cubicBezTo>
                    <a:pt x="176657" y="113030"/>
                    <a:pt x="174879" y="118745"/>
                    <a:pt x="172720" y="124206"/>
                  </a:cubicBezTo>
                  <a:cubicBezTo>
                    <a:pt x="170561" y="129667"/>
                    <a:pt x="167640" y="134874"/>
                    <a:pt x="164465" y="139700"/>
                  </a:cubicBezTo>
                  <a:cubicBezTo>
                    <a:pt x="161290" y="144526"/>
                    <a:pt x="157480" y="149098"/>
                    <a:pt x="153289" y="153289"/>
                  </a:cubicBezTo>
                  <a:cubicBezTo>
                    <a:pt x="149098" y="157480"/>
                    <a:pt x="144526" y="161163"/>
                    <a:pt x="139700" y="164465"/>
                  </a:cubicBezTo>
                  <a:cubicBezTo>
                    <a:pt x="134874" y="167767"/>
                    <a:pt x="129667" y="170561"/>
                    <a:pt x="124206" y="172720"/>
                  </a:cubicBezTo>
                  <a:cubicBezTo>
                    <a:pt x="118745" y="174879"/>
                    <a:pt x="113157" y="176657"/>
                    <a:pt x="107315" y="177800"/>
                  </a:cubicBezTo>
                  <a:cubicBezTo>
                    <a:pt x="101473" y="178943"/>
                    <a:pt x="95631" y="179578"/>
                    <a:pt x="89789" y="179578"/>
                  </a:cubicBezTo>
                  <a:cubicBezTo>
                    <a:pt x="83947" y="179578"/>
                    <a:pt x="77978" y="178943"/>
                    <a:pt x="72263" y="177800"/>
                  </a:cubicBezTo>
                  <a:cubicBezTo>
                    <a:pt x="66548" y="176657"/>
                    <a:pt x="60833" y="174879"/>
                    <a:pt x="55372" y="172720"/>
                  </a:cubicBezTo>
                  <a:cubicBezTo>
                    <a:pt x="49911" y="170561"/>
                    <a:pt x="44704" y="167640"/>
                    <a:pt x="39878" y="164465"/>
                  </a:cubicBezTo>
                  <a:cubicBezTo>
                    <a:pt x="35052" y="161290"/>
                    <a:pt x="30480" y="157480"/>
                    <a:pt x="26289" y="153289"/>
                  </a:cubicBezTo>
                  <a:cubicBezTo>
                    <a:pt x="22098" y="149098"/>
                    <a:pt x="18415" y="144526"/>
                    <a:pt x="15113" y="139700"/>
                  </a:cubicBezTo>
                  <a:cubicBezTo>
                    <a:pt x="11811" y="134874"/>
                    <a:pt x="9017" y="129667"/>
                    <a:pt x="6858" y="124206"/>
                  </a:cubicBezTo>
                  <a:cubicBezTo>
                    <a:pt x="4699" y="118745"/>
                    <a:pt x="2921" y="113157"/>
                    <a:pt x="1778" y="107315"/>
                  </a:cubicBezTo>
                  <a:cubicBezTo>
                    <a:pt x="635" y="101473"/>
                    <a:pt x="0" y="95631"/>
                    <a:pt x="0" y="89789"/>
                  </a:cubicBezTo>
                  <a:cubicBezTo>
                    <a:pt x="0" y="83947"/>
                    <a:pt x="635" y="77978"/>
                    <a:pt x="1778" y="72263"/>
                  </a:cubicBezTo>
                  <a:cubicBezTo>
                    <a:pt x="2921" y="66548"/>
                    <a:pt x="4699" y="60833"/>
                    <a:pt x="6858" y="55372"/>
                  </a:cubicBezTo>
                  <a:cubicBezTo>
                    <a:pt x="9017" y="49911"/>
                    <a:pt x="11938" y="44704"/>
                    <a:pt x="15113" y="39878"/>
                  </a:cubicBezTo>
                  <a:cubicBezTo>
                    <a:pt x="18288" y="35052"/>
                    <a:pt x="22098" y="30480"/>
                    <a:pt x="26289" y="26289"/>
                  </a:cubicBezTo>
                  <a:cubicBezTo>
                    <a:pt x="30480" y="22098"/>
                    <a:pt x="35052" y="18415"/>
                    <a:pt x="39878" y="15113"/>
                  </a:cubicBezTo>
                  <a:cubicBezTo>
                    <a:pt x="44704" y="11811"/>
                    <a:pt x="49911" y="9017"/>
                    <a:pt x="55372" y="6858"/>
                  </a:cubicBezTo>
                  <a:cubicBezTo>
                    <a:pt x="60833" y="4699"/>
                    <a:pt x="66421" y="2921"/>
                    <a:pt x="72263" y="1778"/>
                  </a:cubicBezTo>
                  <a:cubicBezTo>
                    <a:pt x="78105" y="635"/>
                    <a:pt x="83947" y="0"/>
                    <a:pt x="89789" y="0"/>
                  </a:cubicBezTo>
                  <a:cubicBezTo>
                    <a:pt x="95631" y="0"/>
                    <a:pt x="101600" y="635"/>
                    <a:pt x="107315" y="1778"/>
                  </a:cubicBezTo>
                  <a:cubicBezTo>
                    <a:pt x="113030" y="2922"/>
                    <a:pt x="118745" y="4699"/>
                    <a:pt x="124206" y="6858"/>
                  </a:cubicBezTo>
                  <a:cubicBezTo>
                    <a:pt x="129667" y="9017"/>
                    <a:pt x="134874" y="11938"/>
                    <a:pt x="139700" y="15113"/>
                  </a:cubicBezTo>
                  <a:cubicBezTo>
                    <a:pt x="144526" y="18288"/>
                    <a:pt x="149098" y="22098"/>
                    <a:pt x="153289" y="26289"/>
                  </a:cubicBezTo>
                  <a:cubicBezTo>
                    <a:pt x="157480" y="30480"/>
                    <a:pt x="161163" y="35052"/>
                    <a:pt x="164465" y="39878"/>
                  </a:cubicBezTo>
                  <a:cubicBezTo>
                    <a:pt x="167767" y="44704"/>
                    <a:pt x="170561" y="49911"/>
                    <a:pt x="172720" y="55372"/>
                  </a:cubicBezTo>
                  <a:cubicBezTo>
                    <a:pt x="174879" y="60833"/>
                    <a:pt x="176657" y="66421"/>
                    <a:pt x="177800" y="72263"/>
                  </a:cubicBezTo>
                  <a:cubicBezTo>
                    <a:pt x="178943" y="78105"/>
                    <a:pt x="179578" y="83947"/>
                    <a:pt x="179578" y="89789"/>
                  </a:cubicBezTo>
                  <a:close/>
                </a:path>
              </a:pathLst>
            </a:custGeom>
            <a:solidFill>
              <a:srgbClr val="000000"/>
            </a:solidFill>
          </p:spPr>
        </p:sp>
        <p:sp>
          <p:nvSpPr>
            <p:cNvPr name="Freeform 8" id="8"/>
            <p:cNvSpPr/>
            <p:nvPr/>
          </p:nvSpPr>
          <p:spPr>
            <a:xfrm flipH="false" flipV="false" rot="0">
              <a:off x="250444" y="4069207"/>
              <a:ext cx="179578" cy="179578"/>
            </a:xfrm>
            <a:custGeom>
              <a:avLst/>
              <a:gdLst/>
              <a:ahLst/>
              <a:cxnLst/>
              <a:rect r="r" b="b" t="t" l="l"/>
              <a:pathLst>
                <a:path h="179578" w="179578">
                  <a:moveTo>
                    <a:pt x="179578" y="89789"/>
                  </a:moveTo>
                  <a:cubicBezTo>
                    <a:pt x="179578" y="95758"/>
                    <a:pt x="178943" y="101600"/>
                    <a:pt x="177800" y="107315"/>
                  </a:cubicBezTo>
                  <a:cubicBezTo>
                    <a:pt x="176657" y="113030"/>
                    <a:pt x="174879" y="118745"/>
                    <a:pt x="172720" y="124206"/>
                  </a:cubicBezTo>
                  <a:cubicBezTo>
                    <a:pt x="170561" y="129667"/>
                    <a:pt x="167640" y="134874"/>
                    <a:pt x="164465" y="139700"/>
                  </a:cubicBezTo>
                  <a:cubicBezTo>
                    <a:pt x="161290" y="144526"/>
                    <a:pt x="157480" y="149098"/>
                    <a:pt x="153289" y="153289"/>
                  </a:cubicBezTo>
                  <a:cubicBezTo>
                    <a:pt x="149098" y="157480"/>
                    <a:pt x="144526" y="161163"/>
                    <a:pt x="139700" y="164465"/>
                  </a:cubicBezTo>
                  <a:cubicBezTo>
                    <a:pt x="134874" y="167767"/>
                    <a:pt x="129667" y="170561"/>
                    <a:pt x="124206" y="172720"/>
                  </a:cubicBezTo>
                  <a:cubicBezTo>
                    <a:pt x="118745" y="174879"/>
                    <a:pt x="113157" y="176657"/>
                    <a:pt x="107315" y="177800"/>
                  </a:cubicBezTo>
                  <a:cubicBezTo>
                    <a:pt x="101473" y="178943"/>
                    <a:pt x="95631" y="179578"/>
                    <a:pt x="89789" y="179578"/>
                  </a:cubicBezTo>
                  <a:cubicBezTo>
                    <a:pt x="83947" y="179578"/>
                    <a:pt x="77978" y="178943"/>
                    <a:pt x="72263" y="177800"/>
                  </a:cubicBezTo>
                  <a:cubicBezTo>
                    <a:pt x="66548" y="176657"/>
                    <a:pt x="60833" y="174879"/>
                    <a:pt x="55372" y="172720"/>
                  </a:cubicBezTo>
                  <a:cubicBezTo>
                    <a:pt x="49911" y="170561"/>
                    <a:pt x="44704" y="167640"/>
                    <a:pt x="39878" y="164465"/>
                  </a:cubicBezTo>
                  <a:cubicBezTo>
                    <a:pt x="35052" y="161290"/>
                    <a:pt x="30480" y="157480"/>
                    <a:pt x="26289" y="153289"/>
                  </a:cubicBezTo>
                  <a:cubicBezTo>
                    <a:pt x="22098" y="149098"/>
                    <a:pt x="18415" y="144526"/>
                    <a:pt x="15113" y="139700"/>
                  </a:cubicBezTo>
                  <a:cubicBezTo>
                    <a:pt x="11811" y="134874"/>
                    <a:pt x="9017" y="129667"/>
                    <a:pt x="6858" y="124206"/>
                  </a:cubicBezTo>
                  <a:cubicBezTo>
                    <a:pt x="4699" y="118745"/>
                    <a:pt x="2921" y="113157"/>
                    <a:pt x="1778" y="107315"/>
                  </a:cubicBezTo>
                  <a:cubicBezTo>
                    <a:pt x="635" y="101473"/>
                    <a:pt x="0" y="95631"/>
                    <a:pt x="0" y="89789"/>
                  </a:cubicBezTo>
                  <a:cubicBezTo>
                    <a:pt x="0" y="83947"/>
                    <a:pt x="635" y="77978"/>
                    <a:pt x="1778" y="72263"/>
                  </a:cubicBezTo>
                  <a:cubicBezTo>
                    <a:pt x="2921" y="66548"/>
                    <a:pt x="4699" y="60833"/>
                    <a:pt x="6858" y="55372"/>
                  </a:cubicBezTo>
                  <a:cubicBezTo>
                    <a:pt x="9017" y="49911"/>
                    <a:pt x="11938" y="44704"/>
                    <a:pt x="15113" y="39878"/>
                  </a:cubicBezTo>
                  <a:cubicBezTo>
                    <a:pt x="18288" y="35052"/>
                    <a:pt x="22098" y="30480"/>
                    <a:pt x="26289" y="26289"/>
                  </a:cubicBezTo>
                  <a:cubicBezTo>
                    <a:pt x="30480" y="22098"/>
                    <a:pt x="35052" y="18415"/>
                    <a:pt x="39878" y="15113"/>
                  </a:cubicBezTo>
                  <a:cubicBezTo>
                    <a:pt x="44704" y="11811"/>
                    <a:pt x="49911" y="9017"/>
                    <a:pt x="55372" y="6858"/>
                  </a:cubicBezTo>
                  <a:cubicBezTo>
                    <a:pt x="60833" y="4699"/>
                    <a:pt x="66421" y="2921"/>
                    <a:pt x="72263" y="1778"/>
                  </a:cubicBezTo>
                  <a:cubicBezTo>
                    <a:pt x="78105" y="635"/>
                    <a:pt x="83947" y="0"/>
                    <a:pt x="89789" y="0"/>
                  </a:cubicBezTo>
                  <a:cubicBezTo>
                    <a:pt x="95631" y="0"/>
                    <a:pt x="101600" y="635"/>
                    <a:pt x="107315" y="1778"/>
                  </a:cubicBezTo>
                  <a:cubicBezTo>
                    <a:pt x="113030" y="2922"/>
                    <a:pt x="118745" y="4699"/>
                    <a:pt x="124206" y="6858"/>
                  </a:cubicBezTo>
                  <a:cubicBezTo>
                    <a:pt x="129667" y="9017"/>
                    <a:pt x="134874" y="11938"/>
                    <a:pt x="139700" y="15113"/>
                  </a:cubicBezTo>
                  <a:cubicBezTo>
                    <a:pt x="144526" y="18288"/>
                    <a:pt x="149098" y="22098"/>
                    <a:pt x="153289" y="26289"/>
                  </a:cubicBezTo>
                  <a:cubicBezTo>
                    <a:pt x="157480" y="30480"/>
                    <a:pt x="161163" y="35052"/>
                    <a:pt x="164465" y="39878"/>
                  </a:cubicBezTo>
                  <a:cubicBezTo>
                    <a:pt x="167767" y="44704"/>
                    <a:pt x="170561" y="49911"/>
                    <a:pt x="172720" y="55372"/>
                  </a:cubicBezTo>
                  <a:cubicBezTo>
                    <a:pt x="174879" y="60833"/>
                    <a:pt x="176657" y="66421"/>
                    <a:pt x="177800" y="72263"/>
                  </a:cubicBezTo>
                  <a:cubicBezTo>
                    <a:pt x="178943" y="78105"/>
                    <a:pt x="179578" y="83947"/>
                    <a:pt x="179578" y="89789"/>
                  </a:cubicBezTo>
                  <a:close/>
                </a:path>
              </a:pathLst>
            </a:custGeom>
            <a:solidFill>
              <a:srgbClr val="000000"/>
            </a:solidFill>
          </p:spPr>
        </p:sp>
        <p:sp>
          <p:nvSpPr>
            <p:cNvPr name="Freeform 9" id="9"/>
            <p:cNvSpPr/>
            <p:nvPr/>
          </p:nvSpPr>
          <p:spPr>
            <a:xfrm flipH="false" flipV="false" rot="0">
              <a:off x="250444" y="4833747"/>
              <a:ext cx="179578" cy="179578"/>
            </a:xfrm>
            <a:custGeom>
              <a:avLst/>
              <a:gdLst/>
              <a:ahLst/>
              <a:cxnLst/>
              <a:rect r="r" b="b" t="t" l="l"/>
              <a:pathLst>
                <a:path h="179578" w="179578">
                  <a:moveTo>
                    <a:pt x="179578" y="89789"/>
                  </a:moveTo>
                  <a:cubicBezTo>
                    <a:pt x="179578" y="95758"/>
                    <a:pt x="178943" y="101600"/>
                    <a:pt x="177800" y="107315"/>
                  </a:cubicBezTo>
                  <a:cubicBezTo>
                    <a:pt x="176657" y="113030"/>
                    <a:pt x="174879" y="118745"/>
                    <a:pt x="172720" y="124206"/>
                  </a:cubicBezTo>
                  <a:cubicBezTo>
                    <a:pt x="170561" y="129667"/>
                    <a:pt x="167640" y="134874"/>
                    <a:pt x="164465" y="139700"/>
                  </a:cubicBezTo>
                  <a:cubicBezTo>
                    <a:pt x="161290" y="144526"/>
                    <a:pt x="157480" y="149098"/>
                    <a:pt x="153289" y="153289"/>
                  </a:cubicBezTo>
                  <a:cubicBezTo>
                    <a:pt x="149098" y="157480"/>
                    <a:pt x="144526" y="161163"/>
                    <a:pt x="139700" y="164465"/>
                  </a:cubicBezTo>
                  <a:cubicBezTo>
                    <a:pt x="134874" y="167767"/>
                    <a:pt x="129667" y="170561"/>
                    <a:pt x="124206" y="172720"/>
                  </a:cubicBezTo>
                  <a:cubicBezTo>
                    <a:pt x="118745" y="174879"/>
                    <a:pt x="113157" y="176657"/>
                    <a:pt x="107315" y="177800"/>
                  </a:cubicBezTo>
                  <a:cubicBezTo>
                    <a:pt x="101473" y="178943"/>
                    <a:pt x="95631" y="179578"/>
                    <a:pt x="89789" y="179578"/>
                  </a:cubicBezTo>
                  <a:cubicBezTo>
                    <a:pt x="83947" y="179578"/>
                    <a:pt x="77978" y="178943"/>
                    <a:pt x="72263" y="177800"/>
                  </a:cubicBezTo>
                  <a:cubicBezTo>
                    <a:pt x="66548" y="176656"/>
                    <a:pt x="60833" y="174879"/>
                    <a:pt x="55372" y="172720"/>
                  </a:cubicBezTo>
                  <a:cubicBezTo>
                    <a:pt x="49911" y="170561"/>
                    <a:pt x="44704" y="167640"/>
                    <a:pt x="39878" y="164465"/>
                  </a:cubicBezTo>
                  <a:cubicBezTo>
                    <a:pt x="35052" y="161290"/>
                    <a:pt x="30480" y="157480"/>
                    <a:pt x="26289" y="153289"/>
                  </a:cubicBezTo>
                  <a:cubicBezTo>
                    <a:pt x="22098" y="149098"/>
                    <a:pt x="18415" y="144526"/>
                    <a:pt x="15113" y="139700"/>
                  </a:cubicBezTo>
                  <a:cubicBezTo>
                    <a:pt x="11811" y="134874"/>
                    <a:pt x="9017" y="129667"/>
                    <a:pt x="6858" y="124206"/>
                  </a:cubicBezTo>
                  <a:cubicBezTo>
                    <a:pt x="4699" y="118745"/>
                    <a:pt x="2921" y="113157"/>
                    <a:pt x="1778" y="107315"/>
                  </a:cubicBezTo>
                  <a:cubicBezTo>
                    <a:pt x="635" y="101473"/>
                    <a:pt x="0" y="95631"/>
                    <a:pt x="0" y="89789"/>
                  </a:cubicBezTo>
                  <a:cubicBezTo>
                    <a:pt x="0" y="83947"/>
                    <a:pt x="635" y="77978"/>
                    <a:pt x="1778" y="72263"/>
                  </a:cubicBezTo>
                  <a:cubicBezTo>
                    <a:pt x="2921" y="66548"/>
                    <a:pt x="4699" y="60833"/>
                    <a:pt x="6858" y="55372"/>
                  </a:cubicBezTo>
                  <a:cubicBezTo>
                    <a:pt x="9017" y="49911"/>
                    <a:pt x="11938" y="44704"/>
                    <a:pt x="15113" y="39878"/>
                  </a:cubicBezTo>
                  <a:cubicBezTo>
                    <a:pt x="18288" y="35052"/>
                    <a:pt x="22098" y="30480"/>
                    <a:pt x="26289" y="26289"/>
                  </a:cubicBezTo>
                  <a:cubicBezTo>
                    <a:pt x="30480" y="22098"/>
                    <a:pt x="35052" y="18415"/>
                    <a:pt x="39878" y="15113"/>
                  </a:cubicBezTo>
                  <a:cubicBezTo>
                    <a:pt x="44704" y="11811"/>
                    <a:pt x="49911" y="9017"/>
                    <a:pt x="55372" y="6858"/>
                  </a:cubicBezTo>
                  <a:cubicBezTo>
                    <a:pt x="60833" y="4699"/>
                    <a:pt x="66421" y="2921"/>
                    <a:pt x="72263" y="1778"/>
                  </a:cubicBezTo>
                  <a:cubicBezTo>
                    <a:pt x="78105" y="635"/>
                    <a:pt x="83947" y="0"/>
                    <a:pt x="89789" y="0"/>
                  </a:cubicBezTo>
                  <a:cubicBezTo>
                    <a:pt x="95631" y="0"/>
                    <a:pt x="101600" y="635"/>
                    <a:pt x="107315" y="1778"/>
                  </a:cubicBezTo>
                  <a:cubicBezTo>
                    <a:pt x="113030" y="2921"/>
                    <a:pt x="118745" y="4699"/>
                    <a:pt x="124206" y="6858"/>
                  </a:cubicBezTo>
                  <a:cubicBezTo>
                    <a:pt x="129667" y="9017"/>
                    <a:pt x="134874" y="11938"/>
                    <a:pt x="139700" y="15113"/>
                  </a:cubicBezTo>
                  <a:cubicBezTo>
                    <a:pt x="144526" y="18288"/>
                    <a:pt x="149098" y="22098"/>
                    <a:pt x="153289" y="26289"/>
                  </a:cubicBezTo>
                  <a:cubicBezTo>
                    <a:pt x="157480" y="30480"/>
                    <a:pt x="161163" y="35052"/>
                    <a:pt x="164465" y="39878"/>
                  </a:cubicBezTo>
                  <a:cubicBezTo>
                    <a:pt x="167767" y="44704"/>
                    <a:pt x="170561" y="49911"/>
                    <a:pt x="172720" y="55372"/>
                  </a:cubicBezTo>
                  <a:cubicBezTo>
                    <a:pt x="174879" y="60833"/>
                    <a:pt x="176657" y="66421"/>
                    <a:pt x="177800" y="72263"/>
                  </a:cubicBezTo>
                  <a:cubicBezTo>
                    <a:pt x="178943" y="78105"/>
                    <a:pt x="179578" y="83947"/>
                    <a:pt x="179578" y="89789"/>
                  </a:cubicBezTo>
                  <a:close/>
                </a:path>
              </a:pathLst>
            </a:custGeom>
            <a:solidFill>
              <a:srgbClr val="000000"/>
            </a:solidFill>
          </p:spPr>
        </p:sp>
        <p:sp>
          <p:nvSpPr>
            <p:cNvPr name="Freeform 10" id="10"/>
            <p:cNvSpPr/>
            <p:nvPr/>
          </p:nvSpPr>
          <p:spPr>
            <a:xfrm flipH="false" flipV="false" rot="0">
              <a:off x="63500" y="63500"/>
              <a:ext cx="4203319" cy="4738370"/>
            </a:xfrm>
            <a:custGeom>
              <a:avLst/>
              <a:gdLst/>
              <a:ahLst/>
              <a:cxnLst/>
              <a:rect r="r" b="b" t="t" l="l"/>
              <a:pathLst>
                <a:path h="4738370" w="4203319">
                  <a:moveTo>
                    <a:pt x="0" y="0"/>
                  </a:moveTo>
                  <a:lnTo>
                    <a:pt x="0" y="4738370"/>
                  </a:lnTo>
                  <a:lnTo>
                    <a:pt x="4203319" y="4738370"/>
                  </a:lnTo>
                  <a:lnTo>
                    <a:pt x="4203319" y="0"/>
                  </a:lnTo>
                  <a:close/>
                </a:path>
              </a:pathLst>
            </a:custGeom>
            <a:solidFill>
              <a:srgbClr val="000000">
                <a:alpha val="0"/>
              </a:srgbClr>
            </a:solidFill>
          </p:spPr>
        </p:sp>
      </p:grpSp>
      <p:grpSp>
        <p:nvGrpSpPr>
          <p:cNvPr name="Group 11" id="11"/>
          <p:cNvGrpSpPr>
            <a:grpSpLocks noChangeAspect="true"/>
          </p:cNvGrpSpPr>
          <p:nvPr/>
        </p:nvGrpSpPr>
        <p:grpSpPr>
          <a:xfrm rot="0">
            <a:off x="14697332" y="6667833"/>
            <a:ext cx="3590668" cy="3619167"/>
            <a:chOff x="0" y="0"/>
            <a:chExt cx="3590671" cy="3619170"/>
          </a:xfrm>
        </p:grpSpPr>
        <p:sp>
          <p:nvSpPr>
            <p:cNvPr name="Freeform 12" id="12"/>
            <p:cNvSpPr/>
            <p:nvPr/>
          </p:nvSpPr>
          <p:spPr>
            <a:xfrm flipH="false" flipV="false" rot="0">
              <a:off x="0" y="0"/>
              <a:ext cx="3590671" cy="3619119"/>
            </a:xfrm>
            <a:custGeom>
              <a:avLst/>
              <a:gdLst/>
              <a:ahLst/>
              <a:cxnLst/>
              <a:rect r="r" b="b" t="t" l="l"/>
              <a:pathLst>
                <a:path h="3619119" w="3590671">
                  <a:moveTo>
                    <a:pt x="0" y="0"/>
                  </a:moveTo>
                  <a:lnTo>
                    <a:pt x="0" y="3619119"/>
                  </a:lnTo>
                  <a:lnTo>
                    <a:pt x="3590671" y="3619119"/>
                  </a:lnTo>
                  <a:lnTo>
                    <a:pt x="3590671" y="0"/>
                  </a:lnTo>
                  <a:close/>
                </a:path>
              </a:pathLst>
            </a:custGeom>
            <a:solidFill>
              <a:srgbClr val="000000">
                <a:alpha val="0"/>
              </a:srgbClr>
            </a:solidFill>
          </p:spPr>
        </p:sp>
      </p:grpSp>
      <p:sp>
        <p:nvSpPr>
          <p:cNvPr name="TextBox 13" id="13"/>
          <p:cNvSpPr txBox="true"/>
          <p:nvPr/>
        </p:nvSpPr>
        <p:spPr>
          <a:xfrm rot="0">
            <a:off x="581149" y="1540135"/>
            <a:ext cx="1288609"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Buyer:</a:t>
            </a:r>
          </a:p>
        </p:txBody>
      </p:sp>
      <p:sp>
        <p:nvSpPr>
          <p:cNvPr name="TextBox 14" id="14"/>
          <p:cNvSpPr txBox="true"/>
          <p:nvPr/>
        </p:nvSpPr>
        <p:spPr>
          <a:xfrm rot="0">
            <a:off x="792680" y="2112207"/>
            <a:ext cx="17481156" cy="3818315"/>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Can browse properties listed for sale. Perform searches based on size, price, location, or property ID. Request properties by initiating a transaction. View and manage their personal account details, including editing or deleting their account.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66551" y="-66551"/>
            <a:ext cx="4332884" cy="5080044"/>
          </a:xfrm>
          <a:custGeom>
            <a:avLst/>
            <a:gdLst/>
            <a:ahLst/>
            <a:cxnLst/>
            <a:rect r="r" b="b" t="t" l="l"/>
            <a:pathLst>
              <a:path h="5080044" w="4332884">
                <a:moveTo>
                  <a:pt x="0" y="0"/>
                </a:moveTo>
                <a:lnTo>
                  <a:pt x="4332884" y="0"/>
                </a:lnTo>
                <a:lnTo>
                  <a:pt x="4332884" y="5080044"/>
                </a:lnTo>
                <a:lnTo>
                  <a:pt x="0" y="50800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704" y="6668214"/>
            <a:ext cx="3593344" cy="3621834"/>
          </a:xfrm>
          <a:custGeom>
            <a:avLst/>
            <a:gdLst/>
            <a:ahLst/>
            <a:cxnLst/>
            <a:rect r="r" b="b" t="t" l="l"/>
            <a:pathLst>
              <a:path h="3621834" w="3593344">
                <a:moveTo>
                  <a:pt x="0" y="0"/>
                </a:moveTo>
                <a:lnTo>
                  <a:pt x="3593344" y="0"/>
                </a:lnTo>
                <a:lnTo>
                  <a:pt x="3593344" y="3621834"/>
                </a:lnTo>
                <a:lnTo>
                  <a:pt x="0" y="36218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84048" y="527304"/>
            <a:ext cx="14048232" cy="954024"/>
          </a:xfrm>
          <a:custGeom>
            <a:avLst/>
            <a:gdLst/>
            <a:ahLst/>
            <a:cxnLst/>
            <a:rect r="r" b="b" t="t" l="l"/>
            <a:pathLst>
              <a:path h="954024" w="14048232">
                <a:moveTo>
                  <a:pt x="0" y="0"/>
                </a:moveTo>
                <a:lnTo>
                  <a:pt x="14048232" y="0"/>
                </a:lnTo>
                <a:lnTo>
                  <a:pt x="14048232" y="954024"/>
                </a:lnTo>
                <a:lnTo>
                  <a:pt x="0" y="954024"/>
                </a:lnTo>
                <a:lnTo>
                  <a:pt x="0" y="0"/>
                </a:lnTo>
                <a:close/>
              </a:path>
            </a:pathLst>
          </a:custGeom>
          <a:blipFill>
            <a:blip r:embed="rId6"/>
            <a:stretch>
              <a:fillRect l="0" t="0" r="0" b="0"/>
            </a:stretch>
          </a:blipFill>
        </p:spPr>
      </p:sp>
      <p:grpSp>
        <p:nvGrpSpPr>
          <p:cNvPr name="Group 5" id="5"/>
          <p:cNvGrpSpPr>
            <a:grpSpLocks noChangeAspect="true"/>
          </p:cNvGrpSpPr>
          <p:nvPr/>
        </p:nvGrpSpPr>
        <p:grpSpPr>
          <a:xfrm rot="0">
            <a:off x="0" y="0"/>
            <a:ext cx="4203316" cy="4738421"/>
            <a:chOff x="0" y="0"/>
            <a:chExt cx="4203319" cy="4738421"/>
          </a:xfrm>
        </p:grpSpPr>
        <p:sp>
          <p:nvSpPr>
            <p:cNvPr name="Freeform 6" id="6"/>
            <p:cNvSpPr/>
            <p:nvPr/>
          </p:nvSpPr>
          <p:spPr>
            <a:xfrm flipH="false" flipV="false" rot="0">
              <a:off x="0" y="0"/>
              <a:ext cx="4203319" cy="4738370"/>
            </a:xfrm>
            <a:custGeom>
              <a:avLst/>
              <a:gdLst/>
              <a:ahLst/>
              <a:cxnLst/>
              <a:rect r="r" b="b" t="t" l="l"/>
              <a:pathLst>
                <a:path h="4738370" w="4203319">
                  <a:moveTo>
                    <a:pt x="0" y="0"/>
                  </a:moveTo>
                  <a:lnTo>
                    <a:pt x="0" y="4738370"/>
                  </a:lnTo>
                  <a:lnTo>
                    <a:pt x="4203319" y="4738370"/>
                  </a:lnTo>
                  <a:lnTo>
                    <a:pt x="4203319" y="0"/>
                  </a:lnTo>
                  <a:close/>
                </a:path>
              </a:pathLst>
            </a:custGeom>
            <a:solidFill>
              <a:srgbClr val="000000">
                <a:alpha val="0"/>
              </a:srgbClr>
            </a:solidFill>
          </p:spPr>
        </p:sp>
      </p:grpSp>
      <p:grpSp>
        <p:nvGrpSpPr>
          <p:cNvPr name="Group 7" id="7"/>
          <p:cNvGrpSpPr>
            <a:grpSpLocks noChangeAspect="true"/>
          </p:cNvGrpSpPr>
          <p:nvPr/>
        </p:nvGrpSpPr>
        <p:grpSpPr>
          <a:xfrm rot="0">
            <a:off x="14697332" y="6667833"/>
            <a:ext cx="3590668" cy="3619167"/>
            <a:chOff x="0" y="0"/>
            <a:chExt cx="3590671" cy="3619170"/>
          </a:xfrm>
        </p:grpSpPr>
        <p:sp>
          <p:nvSpPr>
            <p:cNvPr name="Freeform 8" id="8"/>
            <p:cNvSpPr/>
            <p:nvPr/>
          </p:nvSpPr>
          <p:spPr>
            <a:xfrm flipH="false" flipV="false" rot="0">
              <a:off x="0" y="0"/>
              <a:ext cx="3590671" cy="3619119"/>
            </a:xfrm>
            <a:custGeom>
              <a:avLst/>
              <a:gdLst/>
              <a:ahLst/>
              <a:cxnLst/>
              <a:rect r="r" b="b" t="t" l="l"/>
              <a:pathLst>
                <a:path h="3619119" w="3590671">
                  <a:moveTo>
                    <a:pt x="0" y="0"/>
                  </a:moveTo>
                  <a:lnTo>
                    <a:pt x="0" y="3619119"/>
                  </a:lnTo>
                  <a:lnTo>
                    <a:pt x="3590671" y="3619119"/>
                  </a:lnTo>
                  <a:lnTo>
                    <a:pt x="3590671" y="0"/>
                  </a:lnTo>
                  <a:close/>
                </a:path>
              </a:pathLst>
            </a:custGeom>
            <a:solidFill>
              <a:srgbClr val="000000">
                <a:alpha val="0"/>
              </a:srgbClr>
            </a:solidFill>
          </p:spPr>
        </p:sp>
      </p:grpSp>
      <p:sp>
        <p:nvSpPr>
          <p:cNvPr name="TextBox 9" id="9"/>
          <p:cNvSpPr txBox="true"/>
          <p:nvPr/>
        </p:nvSpPr>
        <p:spPr>
          <a:xfrm rot="0">
            <a:off x="581149" y="1540135"/>
            <a:ext cx="1250861" cy="566833"/>
          </a:xfrm>
          <a:prstGeom prst="rect">
            <a:avLst/>
          </a:prstGeom>
        </p:spPr>
        <p:txBody>
          <a:bodyPr anchor="t" rtlCol="false" tIns="0" lIns="0" bIns="0" rIns="0">
            <a:spAutoFit/>
          </a:bodyPr>
          <a:lstStyle/>
          <a:p>
            <a:pPr algn="l">
              <a:lnSpc>
                <a:spcPts val="4584"/>
              </a:lnSpc>
            </a:pPr>
            <a:r>
              <a:rPr lang="en-US" b="true" sz="3274">
                <a:solidFill>
                  <a:srgbClr val="4BD1FB"/>
                </a:solidFill>
                <a:latin typeface="DM Sans Bold"/>
                <a:ea typeface="DM Sans Bold"/>
                <a:cs typeface="DM Sans Bold"/>
                <a:sym typeface="DM Sans Bold"/>
              </a:rPr>
              <a:t>Seller:</a:t>
            </a:r>
          </a:p>
        </p:txBody>
      </p:sp>
      <p:sp>
        <p:nvSpPr>
          <p:cNvPr name="TextBox 10" id="10"/>
          <p:cNvSpPr txBox="true"/>
          <p:nvPr/>
        </p:nvSpPr>
        <p:spPr>
          <a:xfrm rot="0">
            <a:off x="1549813" y="2112207"/>
            <a:ext cx="15936630"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Add properties for sale, providing details like size, price, and</a:t>
            </a:r>
          </a:p>
        </p:txBody>
      </p:sp>
      <p:sp>
        <p:nvSpPr>
          <p:cNvPr name="TextBox 11" id="11"/>
          <p:cNvSpPr txBox="true"/>
          <p:nvPr/>
        </p:nvSpPr>
        <p:spPr>
          <a:xfrm rot="0">
            <a:off x="8255813" y="2876721"/>
            <a:ext cx="2408930"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location. </a:t>
            </a:r>
          </a:p>
        </p:txBody>
      </p:sp>
      <p:sp>
        <p:nvSpPr>
          <p:cNvPr name="TextBox 12" id="12"/>
          <p:cNvSpPr txBox="true"/>
          <p:nvPr/>
        </p:nvSpPr>
        <p:spPr>
          <a:xfrm rot="0">
            <a:off x="1570892" y="3641236"/>
            <a:ext cx="11000699"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Edit or delete property listings they own. </a:t>
            </a:r>
          </a:p>
        </p:txBody>
      </p:sp>
      <p:sp>
        <p:nvSpPr>
          <p:cNvPr name="TextBox 13" id="13"/>
          <p:cNvSpPr txBox="true"/>
          <p:nvPr/>
        </p:nvSpPr>
        <p:spPr>
          <a:xfrm rot="0">
            <a:off x="1614106" y="4405751"/>
            <a:ext cx="15805299" cy="760266"/>
          </a:xfrm>
          <a:prstGeom prst="rect">
            <a:avLst/>
          </a:prstGeom>
        </p:spPr>
        <p:txBody>
          <a:bodyPr anchor="t" rtlCol="false" tIns="0" lIns="0" bIns="0" rIns="0">
            <a:spAutoFit/>
          </a:bodyPr>
          <a:lstStyle/>
          <a:p>
            <a:pPr algn="l">
              <a:lnSpc>
                <a:spcPts val="6020"/>
              </a:lnSpc>
            </a:pPr>
            <a:r>
              <a:rPr lang="en-US" sz="4456">
                <a:solidFill>
                  <a:srgbClr val="000000"/>
                </a:solidFill>
                <a:latin typeface="DM Sans"/>
                <a:ea typeface="DM Sans"/>
                <a:cs typeface="DM Sans"/>
                <a:sym typeface="DM Sans"/>
              </a:rPr>
              <a:t>View and accept buyer requests for their listed properties.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DAGcSirfIL4</dc:identifier>
  <dcterms:modified xsi:type="dcterms:W3CDTF">2011-08-01T06:04:30Z</dcterms:modified>
  <cp:revision>1</cp:revision>
  <dc:title>Real Estate Agency.pdf</dc:title>
</cp:coreProperties>
</file>