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7CD42B-7C1B-C3DF-6662-E76B9818778E}" v="632" dt="2025-01-09T19:02:49.8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5953" y="-258201"/>
            <a:ext cx="9144000" cy="2387600"/>
          </a:xfrm>
        </p:spPr>
        <p:txBody>
          <a:bodyPr/>
          <a:lstStyle/>
          <a:p>
            <a:r>
              <a:rPr lang="en-US" u="sng"/>
              <a:t>Project:</a:t>
            </a:r>
            <a:br>
              <a:rPr lang="en-US" dirty="0"/>
            </a:br>
            <a:endParaRPr lang="en-US" dirty="0"/>
          </a:p>
        </p:txBody>
      </p:sp>
      <p:sp>
        <p:nvSpPr>
          <p:cNvPr id="4" name="TextBox 3">
            <a:extLst>
              <a:ext uri="{FF2B5EF4-FFF2-40B4-BE49-F238E27FC236}">
                <a16:creationId xmlns:a16="http://schemas.microsoft.com/office/drawing/2014/main" id="{67DCA1CB-F4AF-A2BF-D2C1-5810D69BFD2F}"/>
              </a:ext>
            </a:extLst>
          </p:cNvPr>
          <p:cNvSpPr txBox="1"/>
          <p:nvPr/>
        </p:nvSpPr>
        <p:spPr>
          <a:xfrm>
            <a:off x="686051" y="1685967"/>
            <a:ext cx="1001278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t>Title:</a:t>
            </a:r>
            <a:r>
              <a:rPr lang="en-US" sz="3600" dirty="0"/>
              <a:t> Real Estate Agency Management</a:t>
            </a:r>
          </a:p>
        </p:txBody>
      </p:sp>
      <p:sp>
        <p:nvSpPr>
          <p:cNvPr id="5" name="TextBox 4">
            <a:extLst>
              <a:ext uri="{FF2B5EF4-FFF2-40B4-BE49-F238E27FC236}">
                <a16:creationId xmlns:a16="http://schemas.microsoft.com/office/drawing/2014/main" id="{183F7644-13E4-564C-33CE-65CAA7BDA9B9}"/>
              </a:ext>
            </a:extLst>
          </p:cNvPr>
          <p:cNvSpPr txBox="1"/>
          <p:nvPr/>
        </p:nvSpPr>
        <p:spPr>
          <a:xfrm>
            <a:off x="448683" y="4602628"/>
            <a:ext cx="534078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-Members:</a:t>
            </a:r>
          </a:p>
          <a:p>
            <a:r>
              <a:rPr lang="en-US" sz="2800" dirty="0"/>
              <a:t>    1. </a:t>
            </a:r>
            <a:r>
              <a:rPr lang="en-US" sz="2800" err="1"/>
              <a:t>Mennour</a:t>
            </a:r>
            <a:r>
              <a:rPr lang="en-US" sz="2800" dirty="0"/>
              <a:t> Djamel Eddine </a:t>
            </a:r>
          </a:p>
        </p:txBody>
      </p:sp>
      <p:sp>
        <p:nvSpPr>
          <p:cNvPr id="6" name="TextBox 5">
            <a:extLst>
              <a:ext uri="{FF2B5EF4-FFF2-40B4-BE49-F238E27FC236}">
                <a16:creationId xmlns:a16="http://schemas.microsoft.com/office/drawing/2014/main" id="{49E317D9-E83C-BA00-0822-842BD75B671B}"/>
              </a:ext>
            </a:extLst>
          </p:cNvPr>
          <p:cNvSpPr txBox="1"/>
          <p:nvPr/>
        </p:nvSpPr>
        <p:spPr>
          <a:xfrm>
            <a:off x="9762662" y="6311493"/>
            <a:ext cx="3363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Date: 10-01-2025</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C1DE-1805-231A-843A-DAED9585CEB0}"/>
              </a:ext>
            </a:extLst>
          </p:cNvPr>
          <p:cNvSpPr>
            <a:spLocks noGrp="1"/>
          </p:cNvSpPr>
          <p:nvPr>
            <p:ph type="title"/>
          </p:nvPr>
        </p:nvSpPr>
        <p:spPr/>
        <p:txBody>
          <a:bodyPr/>
          <a:lstStyle/>
          <a:p>
            <a:r>
              <a:rPr lang="en-US" dirty="0"/>
              <a:t>Seamless Financial Integration</a:t>
            </a:r>
          </a:p>
          <a:p>
            <a:endParaRPr lang="en-US" dirty="0"/>
          </a:p>
        </p:txBody>
      </p:sp>
      <p:sp>
        <p:nvSpPr>
          <p:cNvPr id="3" name="Content Placeholder 2">
            <a:extLst>
              <a:ext uri="{FF2B5EF4-FFF2-40B4-BE49-F238E27FC236}">
                <a16:creationId xmlns:a16="http://schemas.microsoft.com/office/drawing/2014/main" id="{B7DFC4D0-C5D1-A328-76E3-DE09D8F3293E}"/>
              </a:ext>
            </a:extLst>
          </p:cNvPr>
          <p:cNvSpPr>
            <a:spLocks noGrp="1"/>
          </p:cNvSpPr>
          <p:nvPr>
            <p:ph idx="1"/>
          </p:nvPr>
        </p:nvSpPr>
        <p:spPr/>
        <p:txBody>
          <a:bodyPr vert="horz" lIns="91440" tIns="45720" rIns="91440" bIns="45720" rtlCol="0" anchor="t">
            <a:normAutofit/>
          </a:bodyPr>
          <a:lstStyle/>
          <a:p>
            <a:r>
              <a:rPr lang="en-US" b="1" dirty="0">
                <a:ea typeface="+mn-lt"/>
                <a:cs typeface="+mn-lt"/>
              </a:rPr>
              <a:t>Manage the Bank Account</a:t>
            </a:r>
            <a:r>
              <a:rPr lang="en-US" dirty="0">
                <a:ea typeface="+mn-lt"/>
                <a:cs typeface="+mn-lt"/>
              </a:rPr>
              <a:t>:</a:t>
            </a:r>
            <a:endParaRPr lang="en-US" dirty="0"/>
          </a:p>
          <a:p>
            <a:pPr lvl="1"/>
            <a:r>
              <a:rPr lang="en-US" dirty="0">
                <a:ea typeface="+mn-lt"/>
                <a:cs typeface="+mn-lt"/>
              </a:rPr>
              <a:t>Set the account balance.</a:t>
            </a:r>
            <a:endParaRPr lang="en-US" dirty="0"/>
          </a:p>
          <a:p>
            <a:pPr lvl="1"/>
            <a:r>
              <a:rPr lang="en-US" dirty="0">
                <a:ea typeface="+mn-lt"/>
                <a:cs typeface="+mn-lt"/>
              </a:rPr>
              <a:t>Delete the account when no longer needed.</a:t>
            </a:r>
          </a:p>
          <a:p>
            <a:pPr marL="457200" lvl="1" indent="0">
              <a:buNone/>
            </a:pPr>
            <a:r>
              <a:rPr lang="en-US" b="1" dirty="0">
                <a:ea typeface="+mn-lt"/>
                <a:cs typeface="+mn-lt"/>
              </a:rPr>
              <a:t>Bank accounts are integrated into the transaction system, ensuring secure and tracked payments between parties.</a:t>
            </a:r>
            <a:endParaRPr lang="en-US" b="1" dirty="0"/>
          </a:p>
          <a:p>
            <a:endParaRPr lang="en-US" dirty="0"/>
          </a:p>
        </p:txBody>
      </p:sp>
    </p:spTree>
    <p:extLst>
      <p:ext uri="{BB962C8B-B14F-4D97-AF65-F5344CB8AC3E}">
        <p14:creationId xmlns:p14="http://schemas.microsoft.com/office/powerpoint/2010/main" val="3014477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999E-4587-0E22-9522-9123D2B7B80C}"/>
              </a:ext>
            </a:extLst>
          </p:cNvPr>
          <p:cNvSpPr>
            <a:spLocks noGrp="1"/>
          </p:cNvSpPr>
          <p:nvPr>
            <p:ph type="title"/>
          </p:nvPr>
        </p:nvSpPr>
        <p:spPr/>
        <p:txBody>
          <a:bodyPr/>
          <a:lstStyle/>
          <a:p>
            <a:r>
              <a:rPr lang="en-US" dirty="0">
                <a:ea typeface="+mj-lt"/>
                <a:cs typeface="+mj-lt"/>
              </a:rPr>
              <a:t>Transactions</a:t>
            </a:r>
            <a:endParaRPr lang="en-US" dirty="0"/>
          </a:p>
        </p:txBody>
      </p:sp>
      <p:sp>
        <p:nvSpPr>
          <p:cNvPr id="3" name="Content Placeholder 2">
            <a:extLst>
              <a:ext uri="{FF2B5EF4-FFF2-40B4-BE49-F238E27FC236}">
                <a16:creationId xmlns:a16="http://schemas.microsoft.com/office/drawing/2014/main" id="{5FB8BCC4-C82B-934B-D008-3367F2B5B2D5}"/>
              </a:ext>
            </a:extLst>
          </p:cNvPr>
          <p:cNvSpPr>
            <a:spLocks noGrp="1"/>
          </p:cNvSpPr>
          <p:nvPr>
            <p:ph idx="1"/>
          </p:nvPr>
        </p:nvSpPr>
        <p:spPr/>
        <p:txBody>
          <a:bodyPr vert="horz" lIns="91440" tIns="45720" rIns="91440" bIns="45720" rtlCol="0" anchor="t">
            <a:normAutofit/>
          </a:bodyPr>
          <a:lstStyle/>
          <a:p>
            <a:r>
              <a:rPr lang="en-US" dirty="0">
                <a:ea typeface="+mn-lt"/>
                <a:cs typeface="+mn-lt"/>
              </a:rPr>
              <a:t>Transactions are the backbone of property dealings in the application. They facilitate the exchange of properties between parties (e.g., Buyer-Seller or Renter-Landlord).</a:t>
            </a:r>
            <a:endParaRPr lang="en-US" dirty="0"/>
          </a:p>
          <a:p>
            <a:r>
              <a:rPr lang="en-US" b="1" dirty="0">
                <a:ea typeface="+mn-lt"/>
                <a:cs typeface="+mn-lt"/>
              </a:rPr>
              <a:t>Creating Transactions</a:t>
            </a:r>
            <a:r>
              <a:rPr lang="en-US" dirty="0">
                <a:ea typeface="+mn-lt"/>
                <a:cs typeface="+mn-lt"/>
              </a:rPr>
              <a:t>:</a:t>
            </a:r>
          </a:p>
          <a:p>
            <a:pPr lvl="1"/>
            <a:r>
              <a:rPr lang="en-US" dirty="0">
                <a:ea typeface="+mn-lt"/>
                <a:cs typeface="+mn-lt"/>
              </a:rPr>
              <a:t>Buyers and Renters can initiate transactions by selecting a property and linking it to their bank account.</a:t>
            </a:r>
            <a:endParaRPr lang="en-US" dirty="0"/>
          </a:p>
          <a:p>
            <a:r>
              <a:rPr lang="en-US" b="1" dirty="0">
                <a:ea typeface="+mn-lt"/>
                <a:cs typeface="+mn-lt"/>
              </a:rPr>
              <a:t>Accepting Transactions</a:t>
            </a:r>
            <a:r>
              <a:rPr lang="en-US" dirty="0">
                <a:ea typeface="+mn-lt"/>
                <a:cs typeface="+mn-lt"/>
              </a:rPr>
              <a:t>:</a:t>
            </a:r>
            <a:endParaRPr lang="en-US" dirty="0"/>
          </a:p>
          <a:p>
            <a:r>
              <a:rPr lang="en-US" dirty="0">
                <a:ea typeface="+mn-lt"/>
                <a:cs typeface="+mn-lt"/>
              </a:rPr>
              <a:t>Sellers and Landlords can view requests and approve or reject them based on their terms</a:t>
            </a:r>
            <a:endParaRPr lang="en-US" dirty="0"/>
          </a:p>
          <a:p>
            <a:endParaRPr lang="en-US" dirty="0"/>
          </a:p>
        </p:txBody>
      </p:sp>
    </p:spTree>
    <p:extLst>
      <p:ext uri="{BB962C8B-B14F-4D97-AF65-F5344CB8AC3E}">
        <p14:creationId xmlns:p14="http://schemas.microsoft.com/office/powerpoint/2010/main" val="828167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E627-8856-DEFB-AAE1-014B8AB372B5}"/>
              </a:ext>
            </a:extLst>
          </p:cNvPr>
          <p:cNvSpPr>
            <a:spLocks noGrp="1"/>
          </p:cNvSpPr>
          <p:nvPr>
            <p:ph type="title"/>
          </p:nvPr>
        </p:nvSpPr>
        <p:spPr/>
        <p:txBody>
          <a:bodyPr/>
          <a:lstStyle/>
          <a:p>
            <a:r>
              <a:rPr lang="en-US" dirty="0"/>
              <a:t>Transactions</a:t>
            </a:r>
          </a:p>
        </p:txBody>
      </p:sp>
      <p:sp>
        <p:nvSpPr>
          <p:cNvPr id="3" name="Content Placeholder 2">
            <a:extLst>
              <a:ext uri="{FF2B5EF4-FFF2-40B4-BE49-F238E27FC236}">
                <a16:creationId xmlns:a16="http://schemas.microsoft.com/office/drawing/2014/main" id="{0DC53565-0953-F9A6-6BE9-4603077E2DDB}"/>
              </a:ext>
            </a:extLst>
          </p:cNvPr>
          <p:cNvSpPr>
            <a:spLocks noGrp="1"/>
          </p:cNvSpPr>
          <p:nvPr>
            <p:ph idx="1"/>
          </p:nvPr>
        </p:nvSpPr>
        <p:spPr/>
        <p:txBody>
          <a:bodyPr vert="horz" lIns="91440" tIns="45720" rIns="91440" bIns="45720" rtlCol="0" anchor="t">
            <a:normAutofit/>
          </a:bodyPr>
          <a:lstStyle/>
          <a:p>
            <a:r>
              <a:rPr lang="en-US" b="1" dirty="0">
                <a:ea typeface="+mn-lt"/>
                <a:cs typeface="+mn-lt"/>
              </a:rPr>
              <a:t>Payment Integration</a:t>
            </a:r>
            <a:r>
              <a:rPr lang="en-US" dirty="0">
                <a:ea typeface="+mn-lt"/>
                <a:cs typeface="+mn-lt"/>
              </a:rPr>
              <a:t>:</a:t>
            </a:r>
            <a:endParaRPr lang="en-US" dirty="0"/>
          </a:p>
          <a:p>
            <a:r>
              <a:rPr lang="en-US" dirty="0">
                <a:ea typeface="+mn-lt"/>
                <a:cs typeface="+mn-lt"/>
              </a:rPr>
              <a:t>Upon transaction approval, the application automates payment processing, transferring the agreed amount from the buyer/renter’s bank account to the seller/landlord’s account.</a:t>
            </a:r>
            <a:endParaRPr lang="en-US" dirty="0"/>
          </a:p>
          <a:p>
            <a:endParaRPr lang="en-US" dirty="0"/>
          </a:p>
        </p:txBody>
      </p:sp>
    </p:spTree>
    <p:extLst>
      <p:ext uri="{BB962C8B-B14F-4D97-AF65-F5344CB8AC3E}">
        <p14:creationId xmlns:p14="http://schemas.microsoft.com/office/powerpoint/2010/main" val="3431381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C875-C9E8-54E7-C537-B5322B15F2AF}"/>
              </a:ext>
            </a:extLst>
          </p:cNvPr>
          <p:cNvSpPr>
            <a:spLocks noGrp="1"/>
          </p:cNvSpPr>
          <p:nvPr>
            <p:ph type="title"/>
          </p:nvPr>
        </p:nvSpPr>
        <p:spPr/>
        <p:txBody>
          <a:bodyPr/>
          <a:lstStyle/>
          <a:p>
            <a:r>
              <a:rPr lang="en-US" dirty="0">
                <a:ea typeface="+mj-lt"/>
                <a:cs typeface="+mj-lt"/>
              </a:rPr>
              <a:t>Auto-Generated Contracts</a:t>
            </a:r>
            <a:endParaRPr lang="en-US" dirty="0"/>
          </a:p>
        </p:txBody>
      </p:sp>
      <p:sp>
        <p:nvSpPr>
          <p:cNvPr id="3" name="Content Placeholder 2">
            <a:extLst>
              <a:ext uri="{FF2B5EF4-FFF2-40B4-BE49-F238E27FC236}">
                <a16:creationId xmlns:a16="http://schemas.microsoft.com/office/drawing/2014/main" id="{CEE07EB6-95B2-01FF-448D-8711FDE7A1EF}"/>
              </a:ext>
            </a:extLst>
          </p:cNvPr>
          <p:cNvSpPr>
            <a:spLocks noGrp="1"/>
          </p:cNvSpPr>
          <p:nvPr>
            <p:ph idx="1"/>
          </p:nvPr>
        </p:nvSpPr>
        <p:spPr/>
        <p:txBody>
          <a:bodyPr vert="horz" lIns="91440" tIns="45720" rIns="91440" bIns="45720" rtlCol="0" anchor="t">
            <a:normAutofit/>
          </a:bodyPr>
          <a:lstStyle/>
          <a:p>
            <a:r>
              <a:rPr lang="en-US" dirty="0">
                <a:ea typeface="+mn-lt"/>
                <a:cs typeface="+mn-lt"/>
              </a:rPr>
              <a:t>The application includes an automated </a:t>
            </a:r>
            <a:r>
              <a:rPr lang="en-US" b="1" dirty="0">
                <a:ea typeface="+mn-lt"/>
                <a:cs typeface="+mn-lt"/>
              </a:rPr>
              <a:t>Contract Generation System</a:t>
            </a:r>
            <a:r>
              <a:rPr lang="en-US" dirty="0">
                <a:ea typeface="+mn-lt"/>
                <a:cs typeface="+mn-lt"/>
              </a:rPr>
              <a:t> for formalizing transactions. Key features include:</a:t>
            </a:r>
            <a:endParaRPr lang="en-US" dirty="0"/>
          </a:p>
          <a:p>
            <a:r>
              <a:rPr lang="en-US" b="1" dirty="0">
                <a:ea typeface="+mn-lt"/>
                <a:cs typeface="+mn-lt"/>
              </a:rPr>
              <a:t>Contract Details</a:t>
            </a:r>
            <a:r>
              <a:rPr lang="en-US" dirty="0">
                <a:ea typeface="+mn-lt"/>
                <a:cs typeface="+mn-lt"/>
              </a:rPr>
              <a:t>:</a:t>
            </a:r>
            <a:endParaRPr lang="en-US" dirty="0"/>
          </a:p>
          <a:p>
            <a:pPr lvl="1"/>
            <a:r>
              <a:rPr lang="en-US" sz="2800" dirty="0">
                <a:ea typeface="+mn-lt"/>
                <a:cs typeface="+mn-lt"/>
              </a:rPr>
              <a:t>Each contract includes essential transaction details such as:</a:t>
            </a:r>
            <a:endParaRPr lang="en-US" sz="2800"/>
          </a:p>
          <a:p>
            <a:pPr lvl="2"/>
            <a:r>
              <a:rPr lang="en-US" sz="2800" dirty="0">
                <a:ea typeface="+mn-lt"/>
                <a:cs typeface="+mn-lt"/>
              </a:rPr>
              <a:t>Property ID and description.</a:t>
            </a:r>
            <a:endParaRPr lang="en-US" sz="2800"/>
          </a:p>
          <a:p>
            <a:pPr lvl="2"/>
            <a:r>
              <a:rPr lang="en-US" sz="2800" dirty="0">
                <a:ea typeface="+mn-lt"/>
                <a:cs typeface="+mn-lt"/>
              </a:rPr>
              <a:t>Names and IDs of the buyer/seller or renter/landlord.</a:t>
            </a:r>
            <a:endParaRPr lang="en-US" sz="2800"/>
          </a:p>
          <a:p>
            <a:pPr lvl="2"/>
            <a:r>
              <a:rPr lang="en-US" sz="2800" dirty="0">
                <a:ea typeface="+mn-lt"/>
                <a:cs typeface="+mn-lt"/>
              </a:rPr>
              <a:t>Transaction amount.</a:t>
            </a:r>
            <a:endParaRPr lang="en-US" sz="2800"/>
          </a:p>
          <a:p>
            <a:pPr lvl="2"/>
            <a:r>
              <a:rPr lang="en-US" sz="2800" dirty="0">
                <a:ea typeface="+mn-lt"/>
                <a:cs typeface="+mn-lt"/>
              </a:rPr>
              <a:t>Date and terms of the agreement.</a:t>
            </a:r>
            <a:endParaRPr lang="en-US" sz="2800" dirty="0"/>
          </a:p>
          <a:p>
            <a:endParaRPr lang="en-US" dirty="0"/>
          </a:p>
        </p:txBody>
      </p:sp>
    </p:spTree>
    <p:extLst>
      <p:ext uri="{BB962C8B-B14F-4D97-AF65-F5344CB8AC3E}">
        <p14:creationId xmlns:p14="http://schemas.microsoft.com/office/powerpoint/2010/main" val="1068252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7669-8AA7-7866-3A25-5EC9DA58B227}"/>
              </a:ext>
            </a:extLst>
          </p:cNvPr>
          <p:cNvSpPr>
            <a:spLocks noGrp="1"/>
          </p:cNvSpPr>
          <p:nvPr>
            <p:ph type="title"/>
          </p:nvPr>
        </p:nvSpPr>
        <p:spPr/>
        <p:txBody>
          <a:bodyPr/>
          <a:lstStyle/>
          <a:p>
            <a:r>
              <a:rPr lang="en-US" dirty="0"/>
              <a:t>Auto-Generated Contracts</a:t>
            </a:r>
          </a:p>
        </p:txBody>
      </p:sp>
      <p:sp>
        <p:nvSpPr>
          <p:cNvPr id="3" name="Content Placeholder 2">
            <a:extLst>
              <a:ext uri="{FF2B5EF4-FFF2-40B4-BE49-F238E27FC236}">
                <a16:creationId xmlns:a16="http://schemas.microsoft.com/office/drawing/2014/main" id="{75F2D3A4-DBD4-AD32-207B-D55C2E479CDC}"/>
              </a:ext>
            </a:extLst>
          </p:cNvPr>
          <p:cNvSpPr>
            <a:spLocks noGrp="1"/>
          </p:cNvSpPr>
          <p:nvPr>
            <p:ph idx="1"/>
          </p:nvPr>
        </p:nvSpPr>
        <p:spPr/>
        <p:txBody>
          <a:bodyPr vert="horz" lIns="91440" tIns="45720" rIns="91440" bIns="45720" rtlCol="0" anchor="t">
            <a:normAutofit lnSpcReduction="10000"/>
          </a:bodyPr>
          <a:lstStyle/>
          <a:p>
            <a:r>
              <a:rPr lang="en-US" b="1" dirty="0">
                <a:ea typeface="+mn-lt"/>
                <a:cs typeface="+mn-lt"/>
              </a:rPr>
              <a:t>Customization Based on Transaction Type</a:t>
            </a:r>
            <a:r>
              <a:rPr lang="en-US" dirty="0">
                <a:ea typeface="+mn-lt"/>
                <a:cs typeface="+mn-lt"/>
              </a:rPr>
              <a:t>:</a:t>
            </a:r>
            <a:endParaRPr lang="en-US" dirty="0"/>
          </a:p>
          <a:p>
            <a:r>
              <a:rPr lang="en-US" b="1" dirty="0">
                <a:ea typeface="+mn-lt"/>
                <a:cs typeface="+mn-lt"/>
              </a:rPr>
              <a:t>Sales Contracts</a:t>
            </a:r>
            <a:r>
              <a:rPr lang="en-US" dirty="0">
                <a:ea typeface="+mn-lt"/>
                <a:cs typeface="+mn-lt"/>
              </a:rPr>
              <a:t>: Generated for Buyer-Seller transactions to confirm property ownership transfer.</a:t>
            </a:r>
            <a:endParaRPr lang="en-US">
              <a:ea typeface="+mn-lt"/>
              <a:cs typeface="+mn-lt"/>
            </a:endParaRPr>
          </a:p>
          <a:p>
            <a:r>
              <a:rPr lang="en-US" b="1" dirty="0">
                <a:ea typeface="+mn-lt"/>
                <a:cs typeface="+mn-lt"/>
              </a:rPr>
              <a:t>Rental Agreements</a:t>
            </a:r>
            <a:r>
              <a:rPr lang="en-US" dirty="0">
                <a:ea typeface="+mn-lt"/>
                <a:cs typeface="+mn-lt"/>
              </a:rPr>
              <a:t>: Tailored for Renter-Landlord deals, including rental duration and conditions.</a:t>
            </a:r>
            <a:endParaRPr lang="en-US" dirty="0"/>
          </a:p>
          <a:p>
            <a:r>
              <a:rPr lang="en-US" b="1" dirty="0">
                <a:ea typeface="+mn-lt"/>
                <a:cs typeface="+mn-lt"/>
              </a:rPr>
              <a:t>Purpose</a:t>
            </a:r>
            <a:r>
              <a:rPr lang="en-US" dirty="0">
                <a:ea typeface="+mn-lt"/>
                <a:cs typeface="+mn-lt"/>
              </a:rPr>
              <a:t>:</a:t>
            </a:r>
            <a:endParaRPr lang="en-US" dirty="0"/>
          </a:p>
          <a:p>
            <a:r>
              <a:rPr lang="en-US" dirty="0">
                <a:ea typeface="+mn-lt"/>
                <a:cs typeface="+mn-lt"/>
              </a:rPr>
              <a:t>These contracts provide a legally binding document that can be printed or saved digitally.</a:t>
            </a:r>
            <a:endParaRPr lang="en-US" dirty="0"/>
          </a:p>
          <a:p>
            <a:r>
              <a:rPr lang="en-US" dirty="0">
                <a:ea typeface="+mn-lt"/>
                <a:cs typeface="+mn-lt"/>
              </a:rPr>
              <a:t>They simplify post-transaction disputes and formalize the exchange process.</a:t>
            </a:r>
            <a:endParaRPr lang="en-US" dirty="0"/>
          </a:p>
          <a:p>
            <a:endParaRPr lang="en-US" dirty="0"/>
          </a:p>
        </p:txBody>
      </p:sp>
    </p:spTree>
    <p:extLst>
      <p:ext uri="{BB962C8B-B14F-4D97-AF65-F5344CB8AC3E}">
        <p14:creationId xmlns:p14="http://schemas.microsoft.com/office/powerpoint/2010/main" val="2524146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F92F-7120-3638-42A0-B7006ECFC342}"/>
              </a:ext>
            </a:extLst>
          </p:cNvPr>
          <p:cNvSpPr>
            <a:spLocks noGrp="1"/>
          </p:cNvSpPr>
          <p:nvPr>
            <p:ph type="title"/>
          </p:nvPr>
        </p:nvSpPr>
        <p:spPr/>
        <p:txBody>
          <a:bodyPr>
            <a:normAutofit/>
          </a:bodyPr>
          <a:lstStyle/>
          <a:p>
            <a:r>
              <a:rPr lang="en-US" sz="4000" b="1" dirty="0">
                <a:ea typeface="+mj-lt"/>
                <a:cs typeface="+mj-lt"/>
              </a:rPr>
              <a:t>Conclusion</a:t>
            </a:r>
            <a:endParaRPr lang="en-US" sz="4000" b="1" dirty="0"/>
          </a:p>
        </p:txBody>
      </p:sp>
      <p:sp>
        <p:nvSpPr>
          <p:cNvPr id="3" name="Content Placeholder 2">
            <a:extLst>
              <a:ext uri="{FF2B5EF4-FFF2-40B4-BE49-F238E27FC236}">
                <a16:creationId xmlns:a16="http://schemas.microsoft.com/office/drawing/2014/main" id="{2B01E9B1-3861-60E1-9B2A-0BD57D02A2A8}"/>
              </a:ext>
            </a:extLst>
          </p:cNvPr>
          <p:cNvSpPr>
            <a:spLocks noGrp="1"/>
          </p:cNvSpPr>
          <p:nvPr>
            <p:ph idx="1"/>
          </p:nvPr>
        </p:nvSpPr>
        <p:spPr/>
        <p:txBody>
          <a:bodyPr vert="horz" lIns="91440" tIns="45720" rIns="91440" bIns="45720" rtlCol="0" anchor="t">
            <a:normAutofit/>
          </a:bodyPr>
          <a:lstStyle/>
          <a:p>
            <a:pPr marL="0" indent="0">
              <a:buNone/>
            </a:pPr>
            <a:r>
              <a:rPr lang="en-US" b="1" dirty="0">
                <a:ea typeface="+mn-lt"/>
                <a:cs typeface="+mn-lt"/>
              </a:rPr>
              <a:t> Details</a:t>
            </a:r>
            <a:r>
              <a:rPr lang="en-US" dirty="0">
                <a:ea typeface="+mn-lt"/>
                <a:cs typeface="+mn-lt"/>
              </a:rPr>
              <a:t>:</a:t>
            </a:r>
            <a:endParaRPr lang="en-US" dirty="0"/>
          </a:p>
          <a:p>
            <a:r>
              <a:rPr lang="en-US" dirty="0">
                <a:ea typeface="+mn-lt"/>
                <a:cs typeface="+mn-lt"/>
              </a:rPr>
              <a:t>This application provides a comprehensive tool for real estate agencies to streamline daily operations. Its user-centric design, coupled with real-time data handling, makes it an indispensable asset for professionals in the industry.</a:t>
            </a:r>
            <a:endParaRPr lang="en-US" dirty="0"/>
          </a:p>
          <a:p>
            <a:r>
              <a:rPr lang="en-US" b="1" dirty="0">
                <a:ea typeface="+mn-lt"/>
                <a:cs typeface="+mn-lt"/>
              </a:rPr>
              <a:t>Future Enhancements</a:t>
            </a:r>
            <a:r>
              <a:rPr lang="en-US" dirty="0">
                <a:ea typeface="+mn-lt"/>
                <a:cs typeface="+mn-lt"/>
              </a:rPr>
              <a:t>:</a:t>
            </a:r>
            <a:endParaRPr lang="en-US" dirty="0"/>
          </a:p>
          <a:p>
            <a:r>
              <a:rPr lang="en-US" dirty="0">
                <a:ea typeface="+mn-lt"/>
                <a:cs typeface="+mn-lt"/>
              </a:rPr>
              <a:t>Integration with mobile platforms to expand accessibility.</a:t>
            </a:r>
            <a:endParaRPr lang="en-US" dirty="0"/>
          </a:p>
          <a:p>
            <a:r>
              <a:rPr lang="en-US" dirty="0">
                <a:ea typeface="+mn-lt"/>
                <a:cs typeface="+mn-lt"/>
              </a:rPr>
              <a:t>Implementation of advanced analytics features to offer actionable insights into market trends and agency performance.</a:t>
            </a:r>
            <a:endParaRPr lang="en-US" dirty="0"/>
          </a:p>
          <a:p>
            <a:endParaRPr lang="en-US" dirty="0"/>
          </a:p>
        </p:txBody>
      </p:sp>
    </p:spTree>
    <p:extLst>
      <p:ext uri="{BB962C8B-B14F-4D97-AF65-F5344CB8AC3E}">
        <p14:creationId xmlns:p14="http://schemas.microsoft.com/office/powerpoint/2010/main" val="4002416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5953" y="-258201"/>
            <a:ext cx="9144000" cy="2387600"/>
          </a:xfrm>
        </p:spPr>
        <p:txBody>
          <a:bodyPr/>
          <a:lstStyle/>
          <a:p>
            <a:r>
              <a:rPr lang="en-US" u="sng"/>
              <a:t>Project:</a:t>
            </a:r>
            <a:br>
              <a:rPr lang="en-US" dirty="0"/>
            </a:br>
            <a:endParaRPr lang="en-US" dirty="0"/>
          </a:p>
        </p:txBody>
      </p:sp>
      <p:sp>
        <p:nvSpPr>
          <p:cNvPr id="4" name="TextBox 3">
            <a:extLst>
              <a:ext uri="{FF2B5EF4-FFF2-40B4-BE49-F238E27FC236}">
                <a16:creationId xmlns:a16="http://schemas.microsoft.com/office/drawing/2014/main" id="{67DCA1CB-F4AF-A2BF-D2C1-5810D69BFD2F}"/>
              </a:ext>
            </a:extLst>
          </p:cNvPr>
          <p:cNvSpPr txBox="1"/>
          <p:nvPr/>
        </p:nvSpPr>
        <p:spPr>
          <a:xfrm>
            <a:off x="686051" y="1685967"/>
            <a:ext cx="1001278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t>Title:</a:t>
            </a:r>
            <a:r>
              <a:rPr lang="en-US" sz="3600" dirty="0"/>
              <a:t> </a:t>
            </a:r>
            <a:r>
              <a:rPr lang="en-US" sz="3600" dirty="0">
                <a:ea typeface="+mn-lt"/>
                <a:cs typeface="+mn-lt"/>
              </a:rPr>
              <a:t>Text-Based Battle Arena Game</a:t>
            </a:r>
            <a:endParaRPr lang="en-US" sz="3600" dirty="0"/>
          </a:p>
        </p:txBody>
      </p:sp>
      <p:sp>
        <p:nvSpPr>
          <p:cNvPr id="5" name="TextBox 4">
            <a:extLst>
              <a:ext uri="{FF2B5EF4-FFF2-40B4-BE49-F238E27FC236}">
                <a16:creationId xmlns:a16="http://schemas.microsoft.com/office/drawing/2014/main" id="{183F7644-13E4-564C-33CE-65CAA7BDA9B9}"/>
              </a:ext>
            </a:extLst>
          </p:cNvPr>
          <p:cNvSpPr txBox="1"/>
          <p:nvPr/>
        </p:nvSpPr>
        <p:spPr>
          <a:xfrm>
            <a:off x="448683" y="4602628"/>
            <a:ext cx="534078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-Members:</a:t>
            </a:r>
          </a:p>
          <a:p>
            <a:r>
              <a:rPr lang="en-US" sz="2800" dirty="0"/>
              <a:t>    1. </a:t>
            </a:r>
            <a:r>
              <a:rPr lang="en-US" sz="2800" err="1"/>
              <a:t>Mennour</a:t>
            </a:r>
            <a:r>
              <a:rPr lang="en-US" sz="2800" dirty="0"/>
              <a:t> Djamel Eddine </a:t>
            </a:r>
          </a:p>
        </p:txBody>
      </p:sp>
      <p:sp>
        <p:nvSpPr>
          <p:cNvPr id="6" name="TextBox 5">
            <a:extLst>
              <a:ext uri="{FF2B5EF4-FFF2-40B4-BE49-F238E27FC236}">
                <a16:creationId xmlns:a16="http://schemas.microsoft.com/office/drawing/2014/main" id="{49E317D9-E83C-BA00-0822-842BD75B671B}"/>
              </a:ext>
            </a:extLst>
          </p:cNvPr>
          <p:cNvSpPr txBox="1"/>
          <p:nvPr/>
        </p:nvSpPr>
        <p:spPr>
          <a:xfrm>
            <a:off x="9762662" y="6311493"/>
            <a:ext cx="3363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Date: 10-01-2025</a:t>
            </a:r>
          </a:p>
        </p:txBody>
      </p:sp>
    </p:spTree>
    <p:extLst>
      <p:ext uri="{BB962C8B-B14F-4D97-AF65-F5344CB8AC3E}">
        <p14:creationId xmlns:p14="http://schemas.microsoft.com/office/powerpoint/2010/main" val="4128718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43003-5BE3-B436-3EEF-E16137513814}"/>
              </a:ext>
            </a:extLst>
          </p:cNvPr>
          <p:cNvSpPr>
            <a:spLocks noGrp="1"/>
          </p:cNvSpPr>
          <p:nvPr>
            <p:ph type="title"/>
          </p:nvPr>
        </p:nvSpPr>
        <p:spPr/>
        <p:txBody>
          <a:bodyPr/>
          <a:lstStyle/>
          <a:p>
            <a:r>
              <a:rPr lang="en-US" dirty="0"/>
              <a:t>About The Game:</a:t>
            </a:r>
          </a:p>
        </p:txBody>
      </p:sp>
      <p:sp>
        <p:nvSpPr>
          <p:cNvPr id="3" name="Content Placeholder 2">
            <a:extLst>
              <a:ext uri="{FF2B5EF4-FFF2-40B4-BE49-F238E27FC236}">
                <a16:creationId xmlns:a16="http://schemas.microsoft.com/office/drawing/2014/main" id="{3F468009-D035-73CD-5DCB-C59A5E59FB51}"/>
              </a:ext>
            </a:extLst>
          </p:cNvPr>
          <p:cNvSpPr>
            <a:spLocks noGrp="1"/>
          </p:cNvSpPr>
          <p:nvPr>
            <p:ph idx="1"/>
          </p:nvPr>
        </p:nvSpPr>
        <p:spPr/>
        <p:txBody>
          <a:bodyPr vert="horz" lIns="91440" tIns="45720" rIns="91440" bIns="45720" rtlCol="0" anchor="t">
            <a:normAutofit/>
          </a:bodyPr>
          <a:lstStyle/>
          <a:p>
            <a:r>
              <a:rPr lang="en-US" b="1" dirty="0">
                <a:ea typeface="+mn-lt"/>
                <a:cs typeface="+mn-lt"/>
              </a:rPr>
              <a:t>Details:</a:t>
            </a:r>
            <a:endParaRPr lang="en-US" dirty="0"/>
          </a:p>
          <a:p>
            <a:r>
              <a:rPr lang="en-US" dirty="0">
                <a:ea typeface="+mn-lt"/>
                <a:cs typeface="+mn-lt"/>
              </a:rPr>
              <a:t>This is a text-based game where players control champions in a battle arena. Players can select or create champions with unique abilities and participate in turn-based combat. The game aims to provide strategic gameplay and immersive engagement through character customization and interactive battles.</a:t>
            </a:r>
            <a:endParaRPr lang="en-US" dirty="0"/>
          </a:p>
        </p:txBody>
      </p:sp>
    </p:spTree>
    <p:extLst>
      <p:ext uri="{BB962C8B-B14F-4D97-AF65-F5344CB8AC3E}">
        <p14:creationId xmlns:p14="http://schemas.microsoft.com/office/powerpoint/2010/main" val="3380710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08722-C868-AC79-4430-174B1EEDF34C}"/>
              </a:ext>
            </a:extLst>
          </p:cNvPr>
          <p:cNvSpPr>
            <a:spLocks noGrp="1"/>
          </p:cNvSpPr>
          <p:nvPr>
            <p:ph type="title"/>
          </p:nvPr>
        </p:nvSpPr>
        <p:spPr/>
        <p:txBody>
          <a:bodyPr/>
          <a:lstStyle/>
          <a:p>
            <a:r>
              <a:rPr lang="en-US" dirty="0">
                <a:ea typeface="+mj-lt"/>
                <a:cs typeface="+mj-lt"/>
              </a:rPr>
              <a:t>Champion Types and Roles</a:t>
            </a:r>
          </a:p>
        </p:txBody>
      </p:sp>
      <p:sp>
        <p:nvSpPr>
          <p:cNvPr id="3" name="Content Placeholder 2">
            <a:extLst>
              <a:ext uri="{FF2B5EF4-FFF2-40B4-BE49-F238E27FC236}">
                <a16:creationId xmlns:a16="http://schemas.microsoft.com/office/drawing/2014/main" id="{42C2B1B7-B0FC-C424-350C-B038D806706A}"/>
              </a:ext>
            </a:extLst>
          </p:cNvPr>
          <p:cNvSpPr>
            <a:spLocks noGrp="1"/>
          </p:cNvSpPr>
          <p:nvPr>
            <p:ph idx="1"/>
          </p:nvPr>
        </p:nvSpPr>
        <p:spPr/>
        <p:txBody>
          <a:bodyPr vert="horz" lIns="91440" tIns="45720" rIns="91440" bIns="45720" rtlCol="0" anchor="t">
            <a:normAutofit/>
          </a:bodyPr>
          <a:lstStyle/>
          <a:p>
            <a:r>
              <a:rPr lang="en-US" b="1" dirty="0">
                <a:ea typeface="+mn-lt"/>
                <a:cs typeface="+mn-lt"/>
              </a:rPr>
              <a:t>Details:</a:t>
            </a:r>
            <a:endParaRPr lang="en-US" dirty="0"/>
          </a:p>
          <a:p>
            <a:r>
              <a:rPr lang="en-US">
                <a:ea typeface="+mn-lt"/>
                <a:cs typeface="+mn-lt"/>
              </a:rPr>
              <a:t>The game offers three unique champion types, each with distinct roles and abilities:</a:t>
            </a:r>
            <a:endParaRPr lang="en-US"/>
          </a:p>
          <a:p>
            <a:r>
              <a:rPr lang="en-US" b="1" dirty="0"/>
              <a:t>Mage:</a:t>
            </a:r>
            <a:endParaRPr lang="en-US" dirty="0"/>
          </a:p>
          <a:p>
            <a:r>
              <a:rPr lang="en-US" dirty="0">
                <a:ea typeface="+mn-lt"/>
                <a:cs typeface="+mn-lt"/>
              </a:rPr>
              <a:t>Specializes in ranged attacks and high-damage abilities.</a:t>
            </a:r>
            <a:endParaRPr lang="en-US" dirty="0"/>
          </a:p>
          <a:p>
            <a:r>
              <a:rPr lang="en-US" dirty="0">
                <a:ea typeface="+mn-lt"/>
                <a:cs typeface="+mn-lt"/>
              </a:rPr>
              <a:t>Abilities:</a:t>
            </a:r>
            <a:endParaRPr lang="en-US" dirty="0"/>
          </a:p>
          <a:p>
            <a:pPr lvl="1"/>
            <a:r>
              <a:rPr lang="en-US" b="1" dirty="0">
                <a:ea typeface="+mn-lt"/>
                <a:cs typeface="+mn-lt"/>
              </a:rPr>
              <a:t>Fireball:</a:t>
            </a:r>
            <a:r>
              <a:rPr lang="en-US" dirty="0">
                <a:ea typeface="+mn-lt"/>
                <a:cs typeface="+mn-lt"/>
              </a:rPr>
              <a:t> High-damage single-target attack with cooldown.</a:t>
            </a:r>
            <a:endParaRPr lang="en-US" dirty="0"/>
          </a:p>
          <a:p>
            <a:pPr lvl="1"/>
            <a:r>
              <a:rPr lang="en-US" b="1" dirty="0">
                <a:ea typeface="+mn-lt"/>
                <a:cs typeface="+mn-lt"/>
              </a:rPr>
              <a:t>Ice Barrier:</a:t>
            </a:r>
            <a:r>
              <a:rPr lang="en-US" dirty="0">
                <a:ea typeface="+mn-lt"/>
                <a:cs typeface="+mn-lt"/>
              </a:rPr>
              <a:t> Defensive ability to absorb damage for a few turns.</a:t>
            </a:r>
            <a:endParaRPr lang="en-US" dirty="0"/>
          </a:p>
          <a:p>
            <a:pPr lvl="1"/>
            <a:r>
              <a:rPr lang="en-US" b="1" dirty="0">
                <a:ea typeface="+mn-lt"/>
                <a:cs typeface="+mn-lt"/>
              </a:rPr>
              <a:t>Meteor Strike:</a:t>
            </a:r>
            <a:r>
              <a:rPr lang="en-US" dirty="0">
                <a:ea typeface="+mn-lt"/>
                <a:cs typeface="+mn-lt"/>
              </a:rPr>
              <a:t> Devastating area-of-effect attack.</a:t>
            </a:r>
            <a:endParaRPr lang="en-US" dirty="0"/>
          </a:p>
          <a:p>
            <a:endParaRPr lang="en-US" dirty="0"/>
          </a:p>
        </p:txBody>
      </p:sp>
    </p:spTree>
    <p:extLst>
      <p:ext uri="{BB962C8B-B14F-4D97-AF65-F5344CB8AC3E}">
        <p14:creationId xmlns:p14="http://schemas.microsoft.com/office/powerpoint/2010/main" val="1883813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8AF1-CA88-278B-8FEF-BA0B9DCD7EE3}"/>
              </a:ext>
            </a:extLst>
          </p:cNvPr>
          <p:cNvSpPr>
            <a:spLocks noGrp="1"/>
          </p:cNvSpPr>
          <p:nvPr>
            <p:ph type="title"/>
          </p:nvPr>
        </p:nvSpPr>
        <p:spPr/>
        <p:txBody>
          <a:bodyPr/>
          <a:lstStyle/>
          <a:p>
            <a:r>
              <a:rPr lang="en-US" dirty="0"/>
              <a:t>Champion Types and Roles</a:t>
            </a:r>
          </a:p>
          <a:p>
            <a:endParaRPr lang="en-US" dirty="0"/>
          </a:p>
        </p:txBody>
      </p:sp>
      <p:sp>
        <p:nvSpPr>
          <p:cNvPr id="3" name="Content Placeholder 2">
            <a:extLst>
              <a:ext uri="{FF2B5EF4-FFF2-40B4-BE49-F238E27FC236}">
                <a16:creationId xmlns:a16="http://schemas.microsoft.com/office/drawing/2014/main" id="{00330AE7-22A8-55EC-F0D1-D6BAF8D431C6}"/>
              </a:ext>
            </a:extLst>
          </p:cNvPr>
          <p:cNvSpPr>
            <a:spLocks noGrp="1"/>
          </p:cNvSpPr>
          <p:nvPr>
            <p:ph idx="1"/>
          </p:nvPr>
        </p:nvSpPr>
        <p:spPr/>
        <p:txBody>
          <a:bodyPr vert="horz" lIns="91440" tIns="45720" rIns="91440" bIns="45720" rtlCol="0" anchor="t">
            <a:normAutofit/>
          </a:bodyPr>
          <a:lstStyle/>
          <a:p>
            <a:r>
              <a:rPr lang="en-US" b="1" dirty="0"/>
              <a:t>Warrior:</a:t>
            </a:r>
            <a:endParaRPr lang="en-US" dirty="0"/>
          </a:p>
          <a:p>
            <a:r>
              <a:rPr lang="en-US">
                <a:ea typeface="+mn-lt"/>
                <a:cs typeface="+mn-lt"/>
              </a:rPr>
              <a:t>Excels in melee combat with high durability.</a:t>
            </a:r>
            <a:endParaRPr lang="en-US"/>
          </a:p>
          <a:p>
            <a:r>
              <a:rPr lang="en-US">
                <a:ea typeface="+mn-lt"/>
                <a:cs typeface="+mn-lt"/>
              </a:rPr>
              <a:t>Abilities:</a:t>
            </a:r>
            <a:endParaRPr lang="en-US"/>
          </a:p>
          <a:p>
            <a:pPr lvl="1"/>
            <a:r>
              <a:rPr lang="en-US" b="1" dirty="0">
                <a:ea typeface="+mn-lt"/>
                <a:cs typeface="+mn-lt"/>
              </a:rPr>
              <a:t>Shield Bash:</a:t>
            </a:r>
            <a:r>
              <a:rPr lang="en-US" dirty="0">
                <a:ea typeface="+mn-lt"/>
                <a:cs typeface="+mn-lt"/>
              </a:rPr>
              <a:t> Stuns an opponent for one turn.</a:t>
            </a:r>
            <a:endParaRPr lang="en-US" dirty="0"/>
          </a:p>
          <a:p>
            <a:pPr lvl="1"/>
            <a:r>
              <a:rPr lang="en-US" b="1" dirty="0">
                <a:ea typeface="+mn-lt"/>
                <a:cs typeface="+mn-lt"/>
              </a:rPr>
              <a:t>Battle Cry:</a:t>
            </a:r>
            <a:r>
              <a:rPr lang="en-US" dirty="0">
                <a:ea typeface="+mn-lt"/>
                <a:cs typeface="+mn-lt"/>
              </a:rPr>
              <a:t> Temporarily boosts attack power and reduces incoming damage.</a:t>
            </a:r>
            <a:endParaRPr lang="en-US" dirty="0"/>
          </a:p>
          <a:p>
            <a:pPr lvl="1"/>
            <a:r>
              <a:rPr lang="en-US" b="1" dirty="0">
                <a:ea typeface="+mn-lt"/>
                <a:cs typeface="+mn-lt"/>
              </a:rPr>
              <a:t>Whirlwind:</a:t>
            </a:r>
            <a:r>
              <a:rPr lang="en-US" dirty="0">
                <a:ea typeface="+mn-lt"/>
                <a:cs typeface="+mn-lt"/>
              </a:rPr>
              <a:t> Damages all nearby opponents.</a:t>
            </a:r>
            <a:endParaRPr lang="en-US" dirty="0"/>
          </a:p>
          <a:p>
            <a:endParaRPr lang="en-US" dirty="0"/>
          </a:p>
        </p:txBody>
      </p:sp>
    </p:spTree>
    <p:extLst>
      <p:ext uri="{BB962C8B-B14F-4D97-AF65-F5344CB8AC3E}">
        <p14:creationId xmlns:p14="http://schemas.microsoft.com/office/powerpoint/2010/main" val="165645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5C34-2886-BD68-E7BD-3E8690082602}"/>
              </a:ext>
            </a:extLst>
          </p:cNvPr>
          <p:cNvSpPr>
            <a:spLocks noGrp="1"/>
          </p:cNvSpPr>
          <p:nvPr>
            <p:ph type="title"/>
          </p:nvPr>
        </p:nvSpPr>
        <p:spPr/>
        <p:txBody>
          <a:bodyPr/>
          <a:lstStyle/>
          <a:p>
            <a:r>
              <a:rPr lang="en-US" dirty="0"/>
              <a:t>About the project: </a:t>
            </a:r>
          </a:p>
        </p:txBody>
      </p:sp>
      <p:sp>
        <p:nvSpPr>
          <p:cNvPr id="3" name="Content Placeholder 2">
            <a:extLst>
              <a:ext uri="{FF2B5EF4-FFF2-40B4-BE49-F238E27FC236}">
                <a16:creationId xmlns:a16="http://schemas.microsoft.com/office/drawing/2014/main" id="{D5958A0A-B681-8896-463B-C3287D2EF0CA}"/>
              </a:ext>
            </a:extLst>
          </p:cNvPr>
          <p:cNvSpPr>
            <a:spLocks noGrp="1"/>
          </p:cNvSpPr>
          <p:nvPr>
            <p:ph idx="1"/>
          </p:nvPr>
        </p:nvSpPr>
        <p:spPr/>
        <p:txBody>
          <a:bodyPr vert="horz" lIns="91440" tIns="45720" rIns="91440" bIns="45720" rtlCol="0" anchor="t">
            <a:normAutofit/>
          </a:bodyPr>
          <a:lstStyle/>
          <a:p>
            <a:r>
              <a:rPr lang="en-US" dirty="0">
                <a:ea typeface="+mn-lt"/>
                <a:cs typeface="+mn-lt"/>
              </a:rPr>
              <a:t>This desktop-based application is designed to address the operational needs of real estate agencies. The project simplifies tasks such as property listings, client management, and transaction recording. Its goal is to enhance efficiency and reduce manual workloads, ensuring agencies can focus on client satisfaction and deal closures</a:t>
            </a:r>
            <a:endParaRPr lang="en-US" dirty="0"/>
          </a:p>
        </p:txBody>
      </p:sp>
    </p:spTree>
    <p:extLst>
      <p:ext uri="{BB962C8B-B14F-4D97-AF65-F5344CB8AC3E}">
        <p14:creationId xmlns:p14="http://schemas.microsoft.com/office/powerpoint/2010/main" val="2913167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55A85-9815-95F4-ADFB-2D9D316C88FE}"/>
              </a:ext>
            </a:extLst>
          </p:cNvPr>
          <p:cNvSpPr>
            <a:spLocks noGrp="1"/>
          </p:cNvSpPr>
          <p:nvPr>
            <p:ph type="title"/>
          </p:nvPr>
        </p:nvSpPr>
        <p:spPr/>
        <p:txBody>
          <a:bodyPr/>
          <a:lstStyle/>
          <a:p>
            <a:r>
              <a:rPr lang="en-US" dirty="0"/>
              <a:t>Champion Types and Roles</a:t>
            </a:r>
          </a:p>
          <a:p>
            <a:endParaRPr lang="en-US" dirty="0"/>
          </a:p>
        </p:txBody>
      </p:sp>
      <p:sp>
        <p:nvSpPr>
          <p:cNvPr id="3" name="Content Placeholder 2">
            <a:extLst>
              <a:ext uri="{FF2B5EF4-FFF2-40B4-BE49-F238E27FC236}">
                <a16:creationId xmlns:a16="http://schemas.microsoft.com/office/drawing/2014/main" id="{9CCBBBA4-80E6-078A-359D-AE8B69299322}"/>
              </a:ext>
            </a:extLst>
          </p:cNvPr>
          <p:cNvSpPr>
            <a:spLocks noGrp="1"/>
          </p:cNvSpPr>
          <p:nvPr>
            <p:ph idx="1"/>
          </p:nvPr>
        </p:nvSpPr>
        <p:spPr/>
        <p:txBody>
          <a:bodyPr vert="horz" lIns="91440" tIns="45720" rIns="91440" bIns="45720" rtlCol="0" anchor="t">
            <a:normAutofit/>
          </a:bodyPr>
          <a:lstStyle/>
          <a:p>
            <a:r>
              <a:rPr lang="en-US" b="1" dirty="0"/>
              <a:t>Thief:</a:t>
            </a:r>
            <a:endParaRPr lang="en-US" dirty="0"/>
          </a:p>
          <a:p>
            <a:r>
              <a:rPr lang="en-US" dirty="0">
                <a:ea typeface="+mn-lt"/>
                <a:cs typeface="+mn-lt"/>
              </a:rPr>
              <a:t>Agile with stealth and disruptive abilities.</a:t>
            </a:r>
            <a:endParaRPr lang="en-US" dirty="0"/>
          </a:p>
          <a:p>
            <a:r>
              <a:rPr lang="en-US" dirty="0">
                <a:ea typeface="+mn-lt"/>
                <a:cs typeface="+mn-lt"/>
              </a:rPr>
              <a:t>Abilities:</a:t>
            </a:r>
            <a:endParaRPr lang="en-US" dirty="0"/>
          </a:p>
          <a:p>
            <a:pPr lvl="1"/>
            <a:r>
              <a:rPr lang="en-US" b="1" dirty="0">
                <a:ea typeface="+mn-lt"/>
                <a:cs typeface="+mn-lt"/>
              </a:rPr>
              <a:t>Backstab:</a:t>
            </a:r>
            <a:r>
              <a:rPr lang="en-US" dirty="0">
                <a:ea typeface="+mn-lt"/>
                <a:cs typeface="+mn-lt"/>
              </a:rPr>
              <a:t> High damage when attacking from stealth.</a:t>
            </a:r>
            <a:endParaRPr lang="en-US" dirty="0"/>
          </a:p>
          <a:p>
            <a:pPr lvl="1"/>
            <a:r>
              <a:rPr lang="en-US" b="1" dirty="0">
                <a:ea typeface="+mn-lt"/>
                <a:cs typeface="+mn-lt"/>
              </a:rPr>
              <a:t>Evasion:</a:t>
            </a:r>
            <a:r>
              <a:rPr lang="en-US" dirty="0">
                <a:ea typeface="+mn-lt"/>
                <a:cs typeface="+mn-lt"/>
              </a:rPr>
              <a:t> Temporarily avoid all incoming attacks.</a:t>
            </a:r>
            <a:endParaRPr lang="en-US" dirty="0"/>
          </a:p>
          <a:p>
            <a:pPr lvl="1"/>
            <a:r>
              <a:rPr lang="en-US" b="1" dirty="0">
                <a:ea typeface="+mn-lt"/>
                <a:cs typeface="+mn-lt"/>
              </a:rPr>
              <a:t>Pickpocket:</a:t>
            </a:r>
            <a:r>
              <a:rPr lang="en-US" dirty="0">
                <a:ea typeface="+mn-lt"/>
                <a:cs typeface="+mn-lt"/>
              </a:rPr>
              <a:t> Steals a small amount of health or energy from the opponent.</a:t>
            </a:r>
            <a:endParaRPr lang="en-US" dirty="0"/>
          </a:p>
          <a:p>
            <a:endParaRPr lang="en-US" dirty="0"/>
          </a:p>
        </p:txBody>
      </p:sp>
    </p:spTree>
    <p:extLst>
      <p:ext uri="{BB962C8B-B14F-4D97-AF65-F5344CB8AC3E}">
        <p14:creationId xmlns:p14="http://schemas.microsoft.com/office/powerpoint/2010/main" val="3246404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9DA5-7C2D-A700-BF2E-0E307962433D}"/>
              </a:ext>
            </a:extLst>
          </p:cNvPr>
          <p:cNvSpPr>
            <a:spLocks noGrp="1"/>
          </p:cNvSpPr>
          <p:nvPr>
            <p:ph type="title"/>
          </p:nvPr>
        </p:nvSpPr>
        <p:spPr/>
        <p:txBody>
          <a:bodyPr/>
          <a:lstStyle/>
          <a:p>
            <a:r>
              <a:rPr lang="en-US" dirty="0">
                <a:ea typeface="+mj-lt"/>
                <a:cs typeface="+mj-lt"/>
              </a:rPr>
              <a:t>Game Features</a:t>
            </a:r>
            <a:endParaRPr lang="en-US" dirty="0"/>
          </a:p>
        </p:txBody>
      </p:sp>
      <p:sp>
        <p:nvSpPr>
          <p:cNvPr id="3" name="Content Placeholder 2">
            <a:extLst>
              <a:ext uri="{FF2B5EF4-FFF2-40B4-BE49-F238E27FC236}">
                <a16:creationId xmlns:a16="http://schemas.microsoft.com/office/drawing/2014/main" id="{E8269F52-B31E-6677-8F16-5D26B3487FBE}"/>
              </a:ext>
            </a:extLst>
          </p:cNvPr>
          <p:cNvSpPr>
            <a:spLocks noGrp="1"/>
          </p:cNvSpPr>
          <p:nvPr>
            <p:ph idx="1"/>
          </p:nvPr>
        </p:nvSpPr>
        <p:spPr/>
        <p:txBody>
          <a:bodyPr vert="horz" lIns="91440" tIns="45720" rIns="91440" bIns="45720" rtlCol="0" anchor="t">
            <a:normAutofit/>
          </a:bodyPr>
          <a:lstStyle/>
          <a:p>
            <a:r>
              <a:rPr lang="en-US" b="1" dirty="0"/>
              <a:t>Champion Creation:</a:t>
            </a:r>
            <a:endParaRPr lang="en-US" dirty="0"/>
          </a:p>
          <a:p>
            <a:r>
              <a:rPr lang="en-US" dirty="0">
                <a:ea typeface="+mn-lt"/>
                <a:cs typeface="+mn-lt"/>
              </a:rPr>
              <a:t>Players can create custom champions by selecting a class (Mage, Warrior, Thief).</a:t>
            </a:r>
            <a:endParaRPr lang="en-US" dirty="0"/>
          </a:p>
          <a:p>
            <a:r>
              <a:rPr lang="en-US" dirty="0">
                <a:ea typeface="+mn-lt"/>
                <a:cs typeface="+mn-lt"/>
              </a:rPr>
              <a:t>Provide unique names for personalized gameplay.</a:t>
            </a:r>
            <a:endParaRPr lang="en-US" dirty="0"/>
          </a:p>
          <a:p>
            <a:r>
              <a:rPr lang="en-US" b="1" dirty="0"/>
              <a:t>Interactive Combat System:</a:t>
            </a:r>
            <a:endParaRPr lang="en-US" dirty="0"/>
          </a:p>
          <a:p>
            <a:r>
              <a:rPr lang="en-US" dirty="0">
                <a:ea typeface="+mn-lt"/>
                <a:cs typeface="+mn-lt"/>
              </a:rPr>
              <a:t>Turn-based mechanics where players choose actions (attack, ability, defend).</a:t>
            </a:r>
            <a:endParaRPr lang="en-US" dirty="0"/>
          </a:p>
          <a:p>
            <a:r>
              <a:rPr lang="en-US" dirty="0">
                <a:ea typeface="+mn-lt"/>
                <a:cs typeface="+mn-lt"/>
              </a:rPr>
              <a:t>Strategic elements include cooldown management, ability durations, and targeting choices.</a:t>
            </a:r>
            <a:endParaRPr lang="en-US" dirty="0"/>
          </a:p>
          <a:p>
            <a:endParaRPr lang="en-US" dirty="0"/>
          </a:p>
        </p:txBody>
      </p:sp>
    </p:spTree>
    <p:extLst>
      <p:ext uri="{BB962C8B-B14F-4D97-AF65-F5344CB8AC3E}">
        <p14:creationId xmlns:p14="http://schemas.microsoft.com/office/powerpoint/2010/main" val="3450655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4685D-2B09-4034-65F4-56963244FBCE}"/>
              </a:ext>
            </a:extLst>
          </p:cNvPr>
          <p:cNvSpPr>
            <a:spLocks noGrp="1"/>
          </p:cNvSpPr>
          <p:nvPr>
            <p:ph type="title"/>
          </p:nvPr>
        </p:nvSpPr>
        <p:spPr/>
        <p:txBody>
          <a:bodyPr/>
          <a:lstStyle/>
          <a:p>
            <a:r>
              <a:rPr lang="en-US" dirty="0"/>
              <a:t>Game Features</a:t>
            </a:r>
          </a:p>
        </p:txBody>
      </p:sp>
      <p:sp>
        <p:nvSpPr>
          <p:cNvPr id="3" name="Content Placeholder 2">
            <a:extLst>
              <a:ext uri="{FF2B5EF4-FFF2-40B4-BE49-F238E27FC236}">
                <a16:creationId xmlns:a16="http://schemas.microsoft.com/office/drawing/2014/main" id="{A8BC0DD3-F538-C4C8-B66A-03D339685E3A}"/>
              </a:ext>
            </a:extLst>
          </p:cNvPr>
          <p:cNvSpPr>
            <a:spLocks noGrp="1"/>
          </p:cNvSpPr>
          <p:nvPr>
            <p:ph idx="1"/>
          </p:nvPr>
        </p:nvSpPr>
        <p:spPr/>
        <p:txBody>
          <a:bodyPr vert="horz" lIns="91440" tIns="45720" rIns="91440" bIns="45720" rtlCol="0" anchor="t">
            <a:normAutofit fontScale="92500" lnSpcReduction="10000"/>
          </a:bodyPr>
          <a:lstStyle/>
          <a:p>
            <a:r>
              <a:rPr lang="en-US" b="1" dirty="0"/>
              <a:t>AI Opponents:</a:t>
            </a:r>
            <a:endParaRPr lang="en-US" dirty="0"/>
          </a:p>
          <a:p>
            <a:r>
              <a:rPr lang="en-US" dirty="0">
                <a:ea typeface="+mn-lt"/>
                <a:cs typeface="+mn-lt"/>
              </a:rPr>
              <a:t>AI-controlled champions with varying strategies based on their class.</a:t>
            </a:r>
            <a:endParaRPr lang="en-US" dirty="0"/>
          </a:p>
          <a:p>
            <a:r>
              <a:rPr lang="en-US" dirty="0">
                <a:ea typeface="+mn-lt"/>
                <a:cs typeface="+mn-lt"/>
              </a:rPr>
              <a:t>Scales in difficulty to challenge players as they progress.</a:t>
            </a:r>
            <a:endParaRPr lang="en-US" dirty="0"/>
          </a:p>
          <a:p>
            <a:r>
              <a:rPr lang="en-US" b="1" dirty="0"/>
              <a:t>Random Events:</a:t>
            </a:r>
            <a:endParaRPr lang="en-US" dirty="0"/>
          </a:p>
          <a:p>
            <a:r>
              <a:rPr lang="en-US" dirty="0">
                <a:ea typeface="+mn-lt"/>
                <a:cs typeface="+mn-lt"/>
              </a:rPr>
              <a:t>Rewards such as temporary shields, dodges, second lives, and level-ups.</a:t>
            </a:r>
            <a:endParaRPr lang="en-US" dirty="0"/>
          </a:p>
          <a:p>
            <a:r>
              <a:rPr lang="en-US" dirty="0">
                <a:ea typeface="+mn-lt"/>
                <a:cs typeface="+mn-lt"/>
              </a:rPr>
              <a:t>Adds an element of unpredictability and excitement.</a:t>
            </a:r>
            <a:endParaRPr lang="en-US" dirty="0"/>
          </a:p>
          <a:p>
            <a:r>
              <a:rPr lang="en-US" b="1" dirty="0"/>
              <a:t>Dynamic Menus:</a:t>
            </a:r>
            <a:endParaRPr lang="en-US" dirty="0"/>
          </a:p>
          <a:p>
            <a:r>
              <a:rPr lang="en-US" dirty="0">
                <a:ea typeface="+mn-lt"/>
                <a:cs typeface="+mn-lt"/>
              </a:rPr>
              <a:t>Console-based user interface for seamless navigation and clear game status updates.</a:t>
            </a:r>
            <a:endParaRPr lang="en-US" dirty="0"/>
          </a:p>
          <a:p>
            <a:endParaRPr lang="en-US" dirty="0"/>
          </a:p>
        </p:txBody>
      </p:sp>
    </p:spTree>
    <p:extLst>
      <p:ext uri="{BB962C8B-B14F-4D97-AF65-F5344CB8AC3E}">
        <p14:creationId xmlns:p14="http://schemas.microsoft.com/office/powerpoint/2010/main" val="3185114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DDBF-3689-3A93-D2F4-CADDB99D384F}"/>
              </a:ext>
            </a:extLst>
          </p:cNvPr>
          <p:cNvSpPr>
            <a:spLocks noGrp="1"/>
          </p:cNvSpPr>
          <p:nvPr>
            <p:ph type="title"/>
          </p:nvPr>
        </p:nvSpPr>
        <p:spPr/>
        <p:txBody>
          <a:bodyPr/>
          <a:lstStyle/>
          <a:p>
            <a:r>
              <a:rPr lang="en-US" dirty="0">
                <a:ea typeface="+mj-lt"/>
                <a:cs typeface="+mj-lt"/>
              </a:rPr>
              <a:t>Gameplay Mechanics</a:t>
            </a:r>
            <a:endParaRPr lang="en-US" dirty="0"/>
          </a:p>
        </p:txBody>
      </p:sp>
      <p:sp>
        <p:nvSpPr>
          <p:cNvPr id="3" name="Content Placeholder 2">
            <a:extLst>
              <a:ext uri="{FF2B5EF4-FFF2-40B4-BE49-F238E27FC236}">
                <a16:creationId xmlns:a16="http://schemas.microsoft.com/office/drawing/2014/main" id="{B36359FE-07C3-EC31-19DC-D50699063665}"/>
              </a:ext>
            </a:extLst>
          </p:cNvPr>
          <p:cNvSpPr>
            <a:spLocks noGrp="1"/>
          </p:cNvSpPr>
          <p:nvPr>
            <p:ph idx="1"/>
          </p:nvPr>
        </p:nvSpPr>
        <p:spPr/>
        <p:txBody>
          <a:bodyPr vert="horz" lIns="91440" tIns="45720" rIns="91440" bIns="45720" rtlCol="0" anchor="t">
            <a:normAutofit/>
          </a:bodyPr>
          <a:lstStyle/>
          <a:p>
            <a:r>
              <a:rPr lang="en-US" b="1" dirty="0"/>
              <a:t>Turn-Based Combat:</a:t>
            </a:r>
            <a:endParaRPr lang="en-US" dirty="0"/>
          </a:p>
          <a:p>
            <a:r>
              <a:rPr lang="en-US" dirty="0">
                <a:ea typeface="+mn-lt"/>
                <a:cs typeface="+mn-lt"/>
              </a:rPr>
              <a:t>Players and AI take alternate turns to execute actions.</a:t>
            </a:r>
            <a:endParaRPr lang="en-US" dirty="0"/>
          </a:p>
          <a:p>
            <a:r>
              <a:rPr lang="en-US" dirty="0">
                <a:ea typeface="+mn-lt"/>
                <a:cs typeface="+mn-lt"/>
              </a:rPr>
              <a:t>Actions include basic attacks, using abilities, or defending.</a:t>
            </a:r>
            <a:endParaRPr lang="en-US" dirty="0"/>
          </a:p>
          <a:p>
            <a:r>
              <a:rPr lang="en-US" b="1" dirty="0"/>
              <a:t>Ability Cooldowns and Durations:</a:t>
            </a:r>
            <a:endParaRPr lang="en-US" dirty="0"/>
          </a:p>
          <a:p>
            <a:r>
              <a:rPr lang="en-US" dirty="0">
                <a:ea typeface="+mn-lt"/>
                <a:cs typeface="+mn-lt"/>
              </a:rPr>
              <a:t>Abilities have cooldown periods requiring strategic planning.</a:t>
            </a:r>
            <a:endParaRPr lang="en-US" dirty="0"/>
          </a:p>
          <a:p>
            <a:r>
              <a:rPr lang="en-US" dirty="0">
                <a:ea typeface="+mn-lt"/>
                <a:cs typeface="+mn-lt"/>
              </a:rPr>
              <a:t>Duration-based effects like shields or evasion influence defensive tactics.</a:t>
            </a:r>
            <a:endParaRPr lang="en-US" dirty="0"/>
          </a:p>
        </p:txBody>
      </p:sp>
    </p:spTree>
    <p:extLst>
      <p:ext uri="{BB962C8B-B14F-4D97-AF65-F5344CB8AC3E}">
        <p14:creationId xmlns:p14="http://schemas.microsoft.com/office/powerpoint/2010/main" val="4089828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E30E6-20FB-EBDC-0D64-F47B80D0F9F0}"/>
              </a:ext>
            </a:extLst>
          </p:cNvPr>
          <p:cNvSpPr>
            <a:spLocks noGrp="1"/>
          </p:cNvSpPr>
          <p:nvPr>
            <p:ph type="title"/>
          </p:nvPr>
        </p:nvSpPr>
        <p:spPr/>
        <p:txBody>
          <a:bodyPr/>
          <a:lstStyle/>
          <a:p>
            <a:r>
              <a:rPr lang="en-US" dirty="0"/>
              <a:t>Gameplay Mechanics</a:t>
            </a:r>
          </a:p>
        </p:txBody>
      </p:sp>
      <p:sp>
        <p:nvSpPr>
          <p:cNvPr id="3" name="Content Placeholder 2">
            <a:extLst>
              <a:ext uri="{FF2B5EF4-FFF2-40B4-BE49-F238E27FC236}">
                <a16:creationId xmlns:a16="http://schemas.microsoft.com/office/drawing/2014/main" id="{30CF207B-1BE4-3647-FA89-605896E091A7}"/>
              </a:ext>
            </a:extLst>
          </p:cNvPr>
          <p:cNvSpPr>
            <a:spLocks noGrp="1"/>
          </p:cNvSpPr>
          <p:nvPr>
            <p:ph idx="1"/>
          </p:nvPr>
        </p:nvSpPr>
        <p:spPr/>
        <p:txBody>
          <a:bodyPr vert="horz" lIns="91440" tIns="45720" rIns="91440" bIns="45720" rtlCol="0" anchor="t">
            <a:normAutofit/>
          </a:bodyPr>
          <a:lstStyle/>
          <a:p>
            <a:r>
              <a:rPr lang="en-US" b="1" dirty="0"/>
              <a:t>Game Status Updates:</a:t>
            </a:r>
            <a:endParaRPr lang="en-US" dirty="0"/>
          </a:p>
          <a:p>
            <a:r>
              <a:rPr lang="en-US" dirty="0">
                <a:ea typeface="+mn-lt"/>
                <a:cs typeface="+mn-lt"/>
              </a:rPr>
              <a:t>Real-time updates for champion health, cooldowns, and ability durations.</a:t>
            </a:r>
            <a:endParaRPr lang="en-US" dirty="0"/>
          </a:p>
          <a:p>
            <a:r>
              <a:rPr lang="en-US" dirty="0">
                <a:ea typeface="+mn-lt"/>
                <a:cs typeface="+mn-lt"/>
              </a:rPr>
              <a:t>Keeps players informed and engaged.</a:t>
            </a:r>
            <a:endParaRPr lang="en-US" dirty="0"/>
          </a:p>
          <a:p>
            <a:r>
              <a:rPr lang="en-US" b="1" dirty="0"/>
              <a:t>Winning Conditions:</a:t>
            </a:r>
            <a:endParaRPr lang="en-US" dirty="0"/>
          </a:p>
          <a:p>
            <a:r>
              <a:rPr lang="en-US" dirty="0">
                <a:ea typeface="+mn-lt"/>
                <a:cs typeface="+mn-lt"/>
              </a:rPr>
              <a:t>The last champion standing wins.</a:t>
            </a:r>
            <a:endParaRPr lang="en-US" dirty="0"/>
          </a:p>
          <a:p>
            <a:r>
              <a:rPr lang="en-US" dirty="0">
                <a:ea typeface="+mn-lt"/>
                <a:cs typeface="+mn-lt"/>
              </a:rPr>
              <a:t>Survive by defeating all opponents while managing resources effectively.</a:t>
            </a:r>
            <a:endParaRPr lang="en-US" dirty="0"/>
          </a:p>
          <a:p>
            <a:endParaRPr lang="en-US" dirty="0"/>
          </a:p>
        </p:txBody>
      </p:sp>
    </p:spTree>
    <p:extLst>
      <p:ext uri="{BB962C8B-B14F-4D97-AF65-F5344CB8AC3E}">
        <p14:creationId xmlns:p14="http://schemas.microsoft.com/office/powerpoint/2010/main" val="1610844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A296-EE1D-B026-AE46-F10D722C473F}"/>
              </a:ext>
            </a:extLst>
          </p:cNvPr>
          <p:cNvSpPr>
            <a:spLocks noGrp="1"/>
          </p:cNvSpPr>
          <p:nvPr>
            <p:ph type="title"/>
          </p:nvPr>
        </p:nvSpPr>
        <p:spPr/>
        <p:txBody>
          <a:bodyPr/>
          <a:lstStyle/>
          <a:p>
            <a:r>
              <a:rPr lang="en-US" dirty="0">
                <a:ea typeface="+mj-lt"/>
                <a:cs typeface="+mj-lt"/>
              </a:rPr>
              <a:t>Future Enhancements</a:t>
            </a:r>
            <a:endParaRPr lang="en-US" dirty="0"/>
          </a:p>
        </p:txBody>
      </p:sp>
      <p:sp>
        <p:nvSpPr>
          <p:cNvPr id="3" name="Content Placeholder 2">
            <a:extLst>
              <a:ext uri="{FF2B5EF4-FFF2-40B4-BE49-F238E27FC236}">
                <a16:creationId xmlns:a16="http://schemas.microsoft.com/office/drawing/2014/main" id="{4C7F9869-E252-CAB1-AA49-3768B86DF956}"/>
              </a:ext>
            </a:extLst>
          </p:cNvPr>
          <p:cNvSpPr>
            <a:spLocks noGrp="1"/>
          </p:cNvSpPr>
          <p:nvPr>
            <p:ph idx="1"/>
          </p:nvPr>
        </p:nvSpPr>
        <p:spPr>
          <a:xfrm>
            <a:off x="402772" y="1825625"/>
            <a:ext cx="10951028" cy="4846143"/>
          </a:xfrm>
        </p:spPr>
        <p:txBody>
          <a:bodyPr vert="horz" lIns="91440" tIns="45720" rIns="91440" bIns="45720" rtlCol="0" anchor="t">
            <a:normAutofit fontScale="92500" lnSpcReduction="10000"/>
          </a:bodyPr>
          <a:lstStyle/>
          <a:p>
            <a:r>
              <a:rPr lang="en-US" b="1">
                <a:ea typeface="+mn-lt"/>
                <a:cs typeface="+mn-lt"/>
              </a:rPr>
              <a:t>Visual Interface:</a:t>
            </a:r>
            <a:endParaRPr lang="en-US"/>
          </a:p>
          <a:p>
            <a:r>
              <a:rPr lang="en-US" dirty="0">
                <a:ea typeface="+mn-lt"/>
                <a:cs typeface="+mn-lt"/>
              </a:rPr>
              <a:t>Upgrade from a console-based UI to a graphical interface for better engagement.</a:t>
            </a:r>
            <a:endParaRPr lang="en-US" dirty="0"/>
          </a:p>
          <a:p>
            <a:r>
              <a:rPr lang="en-US" b="1" dirty="0">
                <a:ea typeface="+mn-lt"/>
                <a:cs typeface="+mn-lt"/>
              </a:rPr>
              <a:t>Multiplayer Mode:</a:t>
            </a:r>
            <a:endParaRPr lang="en-US" dirty="0"/>
          </a:p>
          <a:p>
            <a:r>
              <a:rPr lang="en-US">
                <a:ea typeface="+mn-lt"/>
                <a:cs typeface="+mn-lt"/>
              </a:rPr>
              <a:t>Enable online or local multiplayer for player-vs-player battles.</a:t>
            </a:r>
            <a:endParaRPr lang="en-US"/>
          </a:p>
          <a:p>
            <a:r>
              <a:rPr lang="en-US" b="1" dirty="0">
                <a:ea typeface="+mn-lt"/>
                <a:cs typeface="+mn-lt"/>
              </a:rPr>
              <a:t>New Champion Types:</a:t>
            </a:r>
            <a:endParaRPr lang="en-US" dirty="0"/>
          </a:p>
          <a:p>
            <a:r>
              <a:rPr lang="en-US">
                <a:ea typeface="+mn-lt"/>
                <a:cs typeface="+mn-lt"/>
              </a:rPr>
              <a:t>Expand the roster with new classes like Archer or Healer.</a:t>
            </a:r>
            <a:endParaRPr lang="en-US"/>
          </a:p>
          <a:p>
            <a:r>
              <a:rPr lang="en-US" b="1" dirty="0">
                <a:ea typeface="+mn-lt"/>
                <a:cs typeface="+mn-lt"/>
              </a:rPr>
              <a:t>Story Mode:</a:t>
            </a:r>
            <a:endParaRPr lang="en-US" dirty="0"/>
          </a:p>
          <a:p>
            <a:r>
              <a:rPr lang="en-US" dirty="0">
                <a:ea typeface="+mn-lt"/>
                <a:cs typeface="+mn-lt"/>
              </a:rPr>
              <a:t>Add a campaign with narrative-driven missions and progression.</a:t>
            </a:r>
            <a:endParaRPr lang="en-US" dirty="0"/>
          </a:p>
          <a:p>
            <a:r>
              <a:rPr lang="en-US" b="1" dirty="0">
                <a:ea typeface="+mn-lt"/>
                <a:cs typeface="+mn-lt"/>
              </a:rPr>
              <a:t>Advanced AI:</a:t>
            </a:r>
            <a:endParaRPr lang="en-US" dirty="0"/>
          </a:p>
          <a:p>
            <a:r>
              <a:rPr lang="en-US" dirty="0">
                <a:ea typeface="+mn-lt"/>
                <a:cs typeface="+mn-lt"/>
              </a:rPr>
              <a:t>Introduce learning-based AI for more challenging and adaptive opponents.</a:t>
            </a:r>
            <a:endParaRPr lang="en-US" dirty="0"/>
          </a:p>
          <a:p>
            <a:endParaRPr lang="en-US" dirty="0"/>
          </a:p>
        </p:txBody>
      </p:sp>
    </p:spTree>
    <p:extLst>
      <p:ext uri="{BB962C8B-B14F-4D97-AF65-F5344CB8AC3E}">
        <p14:creationId xmlns:p14="http://schemas.microsoft.com/office/powerpoint/2010/main" val="3141096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74BA3-1860-79EA-37C9-4F9343CF58EB}"/>
              </a:ext>
            </a:extLst>
          </p:cNvPr>
          <p:cNvSpPr>
            <a:spLocks noGrp="1"/>
          </p:cNvSpPr>
          <p:nvPr>
            <p:ph type="title"/>
          </p:nvPr>
        </p:nvSpPr>
        <p:spPr/>
        <p:txBody>
          <a:bodyPr/>
          <a:lstStyle/>
          <a:p>
            <a:r>
              <a:rPr lang="en-US" dirty="0">
                <a:ea typeface="+mj-lt"/>
                <a:cs typeface="+mj-lt"/>
              </a:rPr>
              <a:t>Conclusion</a:t>
            </a:r>
          </a:p>
        </p:txBody>
      </p:sp>
      <p:sp>
        <p:nvSpPr>
          <p:cNvPr id="3" name="Content Placeholder 2">
            <a:extLst>
              <a:ext uri="{FF2B5EF4-FFF2-40B4-BE49-F238E27FC236}">
                <a16:creationId xmlns:a16="http://schemas.microsoft.com/office/drawing/2014/main" id="{85042DCD-F5F1-C482-5E7E-4043C9ECAC24}"/>
              </a:ext>
            </a:extLst>
          </p:cNvPr>
          <p:cNvSpPr>
            <a:spLocks noGrp="1"/>
          </p:cNvSpPr>
          <p:nvPr>
            <p:ph idx="1"/>
          </p:nvPr>
        </p:nvSpPr>
        <p:spPr/>
        <p:txBody>
          <a:bodyPr vert="horz" lIns="91440" tIns="45720" rIns="91440" bIns="45720" rtlCol="0" anchor="t">
            <a:normAutofit/>
          </a:bodyPr>
          <a:lstStyle/>
          <a:p>
            <a:r>
              <a:rPr lang="en-US" dirty="0">
                <a:ea typeface="+mn-lt"/>
                <a:cs typeface="+mn-lt"/>
              </a:rPr>
              <a:t>This game combines Java's robust programming capabilities with engaging gameplay mechanics. It demonstrates how a console-based project can offer deep, strategic, and </a:t>
            </a:r>
            <a:r>
              <a:rPr lang="en-US" dirty="0" err="1">
                <a:ea typeface="+mn-lt"/>
                <a:cs typeface="+mn-lt"/>
              </a:rPr>
              <a:t>replayable</a:t>
            </a:r>
            <a:r>
              <a:rPr lang="en-US" dirty="0">
                <a:ea typeface="+mn-lt"/>
                <a:cs typeface="+mn-lt"/>
              </a:rPr>
              <a:t> experiences.</a:t>
            </a:r>
            <a:endParaRPr lang="en-US" dirty="0"/>
          </a:p>
          <a:p>
            <a:r>
              <a:rPr lang="en-US" dirty="0">
                <a:ea typeface="+mn-lt"/>
                <a:cs typeface="+mn-lt"/>
              </a:rPr>
              <a:t>The Text-Based Battle Arena Game sets the foundation for scalable and innovative expansions in gaming.</a:t>
            </a:r>
            <a:endParaRPr lang="en-US" dirty="0"/>
          </a:p>
          <a:p>
            <a:endParaRPr lang="en-US" dirty="0"/>
          </a:p>
        </p:txBody>
      </p:sp>
    </p:spTree>
    <p:extLst>
      <p:ext uri="{BB962C8B-B14F-4D97-AF65-F5344CB8AC3E}">
        <p14:creationId xmlns:p14="http://schemas.microsoft.com/office/powerpoint/2010/main" val="501602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64181-71B5-6EA9-0807-F285FAE8C203}"/>
              </a:ext>
            </a:extLst>
          </p:cNvPr>
          <p:cNvSpPr>
            <a:spLocks noGrp="1"/>
          </p:cNvSpPr>
          <p:nvPr>
            <p:ph type="title"/>
          </p:nvPr>
        </p:nvSpPr>
        <p:spPr>
          <a:xfrm>
            <a:off x="343395" y="2106839"/>
            <a:ext cx="11515106" cy="1325563"/>
          </a:xfrm>
        </p:spPr>
        <p:txBody>
          <a:bodyPr>
            <a:normAutofit fontScale="90000"/>
          </a:bodyPr>
          <a:lstStyle/>
          <a:p>
            <a:r>
              <a:rPr lang="en-US" dirty="0"/>
              <a:t>                                      </a:t>
            </a:r>
            <a:r>
              <a:rPr lang="en-US" sz="9600" dirty="0"/>
              <a:t>Thank You!</a:t>
            </a:r>
          </a:p>
        </p:txBody>
      </p:sp>
    </p:spTree>
    <p:extLst>
      <p:ext uri="{BB962C8B-B14F-4D97-AF65-F5344CB8AC3E}">
        <p14:creationId xmlns:p14="http://schemas.microsoft.com/office/powerpoint/2010/main" val="330093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A8528-375B-0E25-0E94-ABE7AE32945C}"/>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BFB29A4E-2BFA-C471-827E-A502772DF847}"/>
              </a:ext>
            </a:extLst>
          </p:cNvPr>
          <p:cNvSpPr>
            <a:spLocks noGrp="1"/>
          </p:cNvSpPr>
          <p:nvPr>
            <p:ph idx="1"/>
          </p:nvPr>
        </p:nvSpPr>
        <p:spPr/>
        <p:txBody>
          <a:bodyPr vert="horz" lIns="91440" tIns="45720" rIns="91440" bIns="45720" rtlCol="0" anchor="t">
            <a:normAutofit/>
          </a:bodyPr>
          <a:lstStyle/>
          <a:p>
            <a:r>
              <a:rPr lang="en-US" b="1" dirty="0">
                <a:ea typeface="+mn-lt"/>
                <a:cs typeface="+mn-lt"/>
              </a:rPr>
              <a:t>Property Management</a:t>
            </a:r>
            <a:r>
              <a:rPr lang="en-US" dirty="0">
                <a:ea typeface="+mn-lt"/>
                <a:cs typeface="+mn-lt"/>
              </a:rPr>
              <a:t>:</a:t>
            </a:r>
            <a:endParaRPr lang="en-US" dirty="0"/>
          </a:p>
          <a:p>
            <a:r>
              <a:rPr lang="en-US" dirty="0">
                <a:ea typeface="+mn-lt"/>
                <a:cs typeface="+mn-lt"/>
              </a:rPr>
              <a:t>Add, update, and view property details, including size, price, location, and owner information.</a:t>
            </a:r>
            <a:endParaRPr lang="en-US" dirty="0"/>
          </a:p>
          <a:p>
            <a:r>
              <a:rPr lang="en-US" dirty="0">
                <a:ea typeface="+mn-lt"/>
                <a:cs typeface="+mn-lt"/>
              </a:rPr>
              <a:t>Dedicated sections for properties available for sale or rent.</a:t>
            </a:r>
            <a:endParaRPr lang="en-US" dirty="0"/>
          </a:p>
          <a:p>
            <a:r>
              <a:rPr lang="en-US" b="1" dirty="0">
                <a:ea typeface="+mn-lt"/>
                <a:cs typeface="+mn-lt"/>
              </a:rPr>
              <a:t>Client Management</a:t>
            </a:r>
            <a:r>
              <a:rPr lang="en-US" dirty="0">
                <a:ea typeface="+mn-lt"/>
                <a:cs typeface="+mn-lt"/>
              </a:rPr>
              <a:t>:</a:t>
            </a:r>
            <a:endParaRPr lang="en-US" dirty="0"/>
          </a:p>
          <a:p>
            <a:r>
              <a:rPr lang="en-US" dirty="0">
                <a:ea typeface="+mn-lt"/>
                <a:cs typeface="+mn-lt"/>
              </a:rPr>
              <a:t>Maintain a comprehensive database of clients, categorized as buyers, sellers, renters, or landlords.</a:t>
            </a:r>
            <a:endParaRPr lang="en-US" dirty="0"/>
          </a:p>
          <a:p>
            <a:r>
              <a:rPr lang="en-US" dirty="0">
                <a:ea typeface="+mn-lt"/>
                <a:cs typeface="+mn-lt"/>
              </a:rPr>
              <a:t>Store essential details like contact information and preferences.</a:t>
            </a:r>
            <a:endParaRPr lang="en-US" dirty="0"/>
          </a:p>
          <a:p>
            <a:endParaRPr lang="en-US" dirty="0"/>
          </a:p>
        </p:txBody>
      </p:sp>
    </p:spTree>
    <p:extLst>
      <p:ext uri="{BB962C8B-B14F-4D97-AF65-F5344CB8AC3E}">
        <p14:creationId xmlns:p14="http://schemas.microsoft.com/office/powerpoint/2010/main" val="2209480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28C0-FA3B-4F5B-027E-91DC6994E252}"/>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9758895B-E1DB-8297-A8F9-AF464468A014}"/>
              </a:ext>
            </a:extLst>
          </p:cNvPr>
          <p:cNvSpPr>
            <a:spLocks noGrp="1"/>
          </p:cNvSpPr>
          <p:nvPr>
            <p:ph idx="1"/>
          </p:nvPr>
        </p:nvSpPr>
        <p:spPr/>
        <p:txBody>
          <a:bodyPr vert="horz" lIns="91440" tIns="45720" rIns="91440" bIns="45720" rtlCol="0" anchor="t">
            <a:normAutofit/>
          </a:bodyPr>
          <a:lstStyle/>
          <a:p>
            <a:r>
              <a:rPr lang="en-US" b="1" dirty="0">
                <a:ea typeface="+mn-lt"/>
                <a:cs typeface="+mn-lt"/>
              </a:rPr>
              <a:t>Transaction Management</a:t>
            </a:r>
            <a:r>
              <a:rPr lang="en-US" dirty="0">
                <a:ea typeface="+mn-lt"/>
                <a:cs typeface="+mn-lt"/>
              </a:rPr>
              <a:t>:</a:t>
            </a:r>
            <a:endParaRPr lang="en-US" dirty="0"/>
          </a:p>
          <a:p>
            <a:r>
              <a:rPr lang="en-US" dirty="0">
                <a:ea typeface="+mn-lt"/>
                <a:cs typeface="+mn-lt"/>
              </a:rPr>
              <a:t>Record and manage sales and rental agreements.</a:t>
            </a:r>
            <a:endParaRPr lang="en-US" dirty="0"/>
          </a:p>
          <a:p>
            <a:r>
              <a:rPr lang="en-US" dirty="0">
                <a:ea typeface="+mn-lt"/>
                <a:cs typeface="+mn-lt"/>
              </a:rPr>
              <a:t>Track the status of transactions and generate relevant reports.</a:t>
            </a:r>
            <a:endParaRPr lang="en-US" dirty="0"/>
          </a:p>
          <a:p>
            <a:r>
              <a:rPr lang="en-US" b="1" dirty="0">
                <a:ea typeface="+mn-lt"/>
                <a:cs typeface="+mn-lt"/>
              </a:rPr>
              <a:t>Search &amp; Filtering</a:t>
            </a:r>
            <a:r>
              <a:rPr lang="en-US" dirty="0">
                <a:ea typeface="+mn-lt"/>
                <a:cs typeface="+mn-lt"/>
              </a:rPr>
              <a:t>:</a:t>
            </a:r>
            <a:endParaRPr lang="en-US" dirty="0"/>
          </a:p>
          <a:p>
            <a:r>
              <a:rPr lang="en-US" dirty="0">
                <a:ea typeface="+mn-lt"/>
                <a:cs typeface="+mn-lt"/>
              </a:rPr>
              <a:t>Advanced filtering options to locate properties or clients based on specific criteria such as price range, location, or ID.</a:t>
            </a:r>
            <a:endParaRPr lang="en-US" dirty="0"/>
          </a:p>
          <a:p>
            <a:endParaRPr lang="en-US" dirty="0"/>
          </a:p>
        </p:txBody>
      </p:sp>
    </p:spTree>
    <p:extLst>
      <p:ext uri="{BB962C8B-B14F-4D97-AF65-F5344CB8AC3E}">
        <p14:creationId xmlns:p14="http://schemas.microsoft.com/office/powerpoint/2010/main" val="80894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8554-B368-6772-31B9-2B732FAECD2C}"/>
              </a:ext>
            </a:extLst>
          </p:cNvPr>
          <p:cNvSpPr>
            <a:spLocks noGrp="1"/>
          </p:cNvSpPr>
          <p:nvPr>
            <p:ph type="title"/>
          </p:nvPr>
        </p:nvSpPr>
        <p:spPr/>
        <p:txBody>
          <a:bodyPr/>
          <a:lstStyle/>
          <a:p>
            <a:r>
              <a:rPr lang="en-US" dirty="0">
                <a:ea typeface="+mj-lt"/>
                <a:cs typeface="+mj-lt"/>
              </a:rPr>
              <a:t>Technical Highlights:</a:t>
            </a:r>
            <a:endParaRPr lang="en-US" dirty="0"/>
          </a:p>
        </p:txBody>
      </p:sp>
      <p:sp>
        <p:nvSpPr>
          <p:cNvPr id="3" name="Content Placeholder 2">
            <a:extLst>
              <a:ext uri="{FF2B5EF4-FFF2-40B4-BE49-F238E27FC236}">
                <a16:creationId xmlns:a16="http://schemas.microsoft.com/office/drawing/2014/main" id="{FC05E4CE-2346-2BB2-1C4A-DC5A02B9C612}"/>
              </a:ext>
            </a:extLst>
          </p:cNvPr>
          <p:cNvSpPr>
            <a:spLocks noGrp="1"/>
          </p:cNvSpPr>
          <p:nvPr>
            <p:ph idx="1"/>
          </p:nvPr>
        </p:nvSpPr>
        <p:spPr/>
        <p:txBody>
          <a:bodyPr vert="horz" lIns="91440" tIns="45720" rIns="91440" bIns="45720" rtlCol="0" anchor="t">
            <a:normAutofit/>
          </a:bodyPr>
          <a:lstStyle/>
          <a:p>
            <a:r>
              <a:rPr lang="en-US" b="1" dirty="0">
                <a:ea typeface="+mn-lt"/>
                <a:cs typeface="+mn-lt"/>
              </a:rPr>
              <a:t>Programming Language</a:t>
            </a:r>
            <a:r>
              <a:rPr lang="en-US" dirty="0">
                <a:ea typeface="+mn-lt"/>
                <a:cs typeface="+mn-lt"/>
              </a:rPr>
              <a:t>: The application is implemented in Java, chosen for its robustness and platform independence.</a:t>
            </a:r>
            <a:endParaRPr lang="en-US" dirty="0"/>
          </a:p>
          <a:p>
            <a:r>
              <a:rPr lang="en-US" b="1" dirty="0">
                <a:ea typeface="+mn-lt"/>
                <a:cs typeface="+mn-lt"/>
              </a:rPr>
              <a:t>Modular Design</a:t>
            </a:r>
            <a:r>
              <a:rPr lang="en-US" dirty="0">
                <a:ea typeface="+mn-lt"/>
                <a:cs typeface="+mn-lt"/>
              </a:rPr>
              <a:t>: Each functionality is encapsulated in its module (e.g., </a:t>
            </a:r>
            <a:r>
              <a:rPr lang="en-US" dirty="0">
                <a:latin typeface="Consolas"/>
              </a:rPr>
              <a:t>Clients</a:t>
            </a:r>
            <a:r>
              <a:rPr lang="en-US" dirty="0">
                <a:ea typeface="+mn-lt"/>
                <a:cs typeface="+mn-lt"/>
              </a:rPr>
              <a:t>, </a:t>
            </a:r>
            <a:r>
              <a:rPr lang="en-US" dirty="0">
                <a:latin typeface="Consolas"/>
              </a:rPr>
              <a:t>Properties</a:t>
            </a:r>
            <a:r>
              <a:rPr lang="en-US" dirty="0">
                <a:ea typeface="+mn-lt"/>
                <a:cs typeface="+mn-lt"/>
              </a:rPr>
              <a:t>, </a:t>
            </a:r>
            <a:r>
              <a:rPr lang="en-US" dirty="0">
                <a:latin typeface="Consolas"/>
              </a:rPr>
              <a:t>Transactions</a:t>
            </a:r>
            <a:r>
              <a:rPr lang="en-US" dirty="0">
                <a:ea typeface="+mn-lt"/>
                <a:cs typeface="+mn-lt"/>
              </a:rPr>
              <a:t>), ensuring scalability and maintainability.</a:t>
            </a:r>
            <a:endParaRPr lang="en-US" dirty="0"/>
          </a:p>
          <a:p>
            <a:r>
              <a:rPr lang="en-US" b="1" dirty="0">
                <a:ea typeface="+mn-lt"/>
                <a:cs typeface="+mn-lt"/>
              </a:rPr>
              <a:t>User Interface</a:t>
            </a:r>
            <a:r>
              <a:rPr lang="en-US" dirty="0">
                <a:ea typeface="+mn-lt"/>
                <a:cs typeface="+mn-lt"/>
              </a:rPr>
              <a:t>: The terminal-based user interface simplifies navigation while maintaining clarity and functionality.</a:t>
            </a:r>
            <a:endParaRPr lang="en-US" dirty="0"/>
          </a:p>
          <a:p>
            <a:endParaRPr lang="en-US" dirty="0"/>
          </a:p>
        </p:txBody>
      </p:sp>
    </p:spTree>
    <p:extLst>
      <p:ext uri="{BB962C8B-B14F-4D97-AF65-F5344CB8AC3E}">
        <p14:creationId xmlns:p14="http://schemas.microsoft.com/office/powerpoint/2010/main" val="208477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407DC-0109-7B22-8EE1-A0BDC617F746}"/>
              </a:ext>
            </a:extLst>
          </p:cNvPr>
          <p:cNvSpPr>
            <a:spLocks noGrp="1"/>
          </p:cNvSpPr>
          <p:nvPr>
            <p:ph type="title"/>
          </p:nvPr>
        </p:nvSpPr>
        <p:spPr/>
        <p:txBody>
          <a:bodyPr/>
          <a:lstStyle/>
          <a:p>
            <a:r>
              <a:rPr lang="en-US" dirty="0">
                <a:ea typeface="+mj-lt"/>
                <a:cs typeface="+mj-lt"/>
              </a:rPr>
              <a:t>User Roles and Account Management</a:t>
            </a:r>
            <a:endParaRPr lang="en-US" dirty="0"/>
          </a:p>
        </p:txBody>
      </p:sp>
      <p:sp>
        <p:nvSpPr>
          <p:cNvPr id="3" name="Content Placeholder 2">
            <a:extLst>
              <a:ext uri="{FF2B5EF4-FFF2-40B4-BE49-F238E27FC236}">
                <a16:creationId xmlns:a16="http://schemas.microsoft.com/office/drawing/2014/main" id="{09DAEA17-69C7-E11B-64E6-9778B4072CAC}"/>
              </a:ext>
            </a:extLst>
          </p:cNvPr>
          <p:cNvSpPr>
            <a:spLocks noGrp="1"/>
          </p:cNvSpPr>
          <p:nvPr>
            <p:ph idx="1"/>
          </p:nvPr>
        </p:nvSpPr>
        <p:spPr/>
        <p:txBody>
          <a:bodyPr vert="horz" lIns="91440" tIns="45720" rIns="91440" bIns="45720" rtlCol="0" anchor="t">
            <a:normAutofit/>
          </a:bodyPr>
          <a:lstStyle/>
          <a:p>
            <a:r>
              <a:rPr lang="en-US" dirty="0">
                <a:ea typeface="+mn-lt"/>
                <a:cs typeface="+mn-lt"/>
              </a:rPr>
              <a:t>The application categorizes users into four distinct roles, each with specific permissions and functionality:</a:t>
            </a:r>
            <a:endParaRPr lang="en-US" dirty="0"/>
          </a:p>
          <a:p>
            <a:r>
              <a:rPr lang="en-US" b="1" dirty="0">
                <a:ea typeface="+mn-lt"/>
                <a:cs typeface="+mn-lt"/>
              </a:rPr>
              <a:t>Buyer</a:t>
            </a:r>
            <a:r>
              <a:rPr lang="en-US" dirty="0">
                <a:ea typeface="+mn-lt"/>
                <a:cs typeface="+mn-lt"/>
              </a:rPr>
              <a:t>:</a:t>
            </a:r>
            <a:endParaRPr lang="en-US" dirty="0"/>
          </a:p>
          <a:p>
            <a:pPr lvl="1"/>
            <a:r>
              <a:rPr lang="en-US" dirty="0">
                <a:ea typeface="+mn-lt"/>
                <a:cs typeface="+mn-lt"/>
              </a:rPr>
              <a:t>Can browse properties listed for sale.</a:t>
            </a:r>
            <a:endParaRPr lang="en-US" dirty="0"/>
          </a:p>
          <a:p>
            <a:pPr lvl="1"/>
            <a:r>
              <a:rPr lang="en-US" dirty="0">
                <a:ea typeface="+mn-lt"/>
                <a:cs typeface="+mn-lt"/>
              </a:rPr>
              <a:t>Perform searches based on size, price, location, or property ID.</a:t>
            </a:r>
            <a:endParaRPr lang="en-US" dirty="0"/>
          </a:p>
          <a:p>
            <a:pPr lvl="1"/>
            <a:r>
              <a:rPr lang="en-US" dirty="0">
                <a:ea typeface="+mn-lt"/>
                <a:cs typeface="+mn-lt"/>
              </a:rPr>
              <a:t>Request properties by initiating a transaction.</a:t>
            </a:r>
            <a:endParaRPr lang="en-US" dirty="0"/>
          </a:p>
          <a:p>
            <a:pPr lvl="1"/>
            <a:r>
              <a:rPr lang="en-US" dirty="0">
                <a:ea typeface="+mn-lt"/>
                <a:cs typeface="+mn-lt"/>
              </a:rPr>
              <a:t>View and manage their personal account details, including editing or deleting their account.</a:t>
            </a:r>
            <a:endParaRPr lang="en-US" dirty="0"/>
          </a:p>
          <a:p>
            <a:endParaRPr lang="en-US" dirty="0"/>
          </a:p>
        </p:txBody>
      </p:sp>
    </p:spTree>
    <p:extLst>
      <p:ext uri="{BB962C8B-B14F-4D97-AF65-F5344CB8AC3E}">
        <p14:creationId xmlns:p14="http://schemas.microsoft.com/office/powerpoint/2010/main" val="127556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7EDC3-0811-B204-A6B8-31C427219811}"/>
              </a:ext>
            </a:extLst>
          </p:cNvPr>
          <p:cNvSpPr>
            <a:spLocks noGrp="1"/>
          </p:cNvSpPr>
          <p:nvPr>
            <p:ph type="title"/>
          </p:nvPr>
        </p:nvSpPr>
        <p:spPr/>
        <p:txBody>
          <a:bodyPr/>
          <a:lstStyle/>
          <a:p>
            <a:r>
              <a:rPr lang="en-US" dirty="0"/>
              <a:t>User Roles and Account Management</a:t>
            </a:r>
          </a:p>
        </p:txBody>
      </p:sp>
      <p:sp>
        <p:nvSpPr>
          <p:cNvPr id="3" name="Content Placeholder 2">
            <a:extLst>
              <a:ext uri="{FF2B5EF4-FFF2-40B4-BE49-F238E27FC236}">
                <a16:creationId xmlns:a16="http://schemas.microsoft.com/office/drawing/2014/main" id="{38F6A638-5F96-E49E-482B-B5FB27C60BE6}"/>
              </a:ext>
            </a:extLst>
          </p:cNvPr>
          <p:cNvSpPr>
            <a:spLocks noGrp="1"/>
          </p:cNvSpPr>
          <p:nvPr>
            <p:ph idx="1"/>
          </p:nvPr>
        </p:nvSpPr>
        <p:spPr/>
        <p:txBody>
          <a:bodyPr vert="horz" lIns="91440" tIns="45720" rIns="91440" bIns="45720" rtlCol="0" anchor="t">
            <a:normAutofit lnSpcReduction="10000"/>
          </a:bodyPr>
          <a:lstStyle/>
          <a:p>
            <a:r>
              <a:rPr lang="en-US" b="1" dirty="0">
                <a:ea typeface="+mn-lt"/>
                <a:cs typeface="+mn-lt"/>
              </a:rPr>
              <a:t>Seller</a:t>
            </a:r>
            <a:r>
              <a:rPr lang="en-US" dirty="0">
                <a:ea typeface="+mn-lt"/>
                <a:cs typeface="+mn-lt"/>
              </a:rPr>
              <a:t>:</a:t>
            </a:r>
            <a:endParaRPr lang="en-US" dirty="0"/>
          </a:p>
          <a:p>
            <a:r>
              <a:rPr lang="en-US" dirty="0">
                <a:ea typeface="+mn-lt"/>
                <a:cs typeface="+mn-lt"/>
              </a:rPr>
              <a:t>Add properties for sale, providing details like size, price, and location.</a:t>
            </a:r>
          </a:p>
          <a:p>
            <a:r>
              <a:rPr lang="en-US" dirty="0">
                <a:ea typeface="+mn-lt"/>
                <a:cs typeface="+mn-lt"/>
              </a:rPr>
              <a:t>Edit or delete property listings they own.</a:t>
            </a:r>
          </a:p>
          <a:p>
            <a:r>
              <a:rPr lang="en-US" dirty="0">
                <a:ea typeface="+mn-lt"/>
                <a:cs typeface="+mn-lt"/>
              </a:rPr>
              <a:t>View and accept buyer requests for their listed properties.</a:t>
            </a:r>
          </a:p>
          <a:p>
            <a:r>
              <a:rPr lang="en-US" b="1" dirty="0">
                <a:ea typeface="+mn-lt"/>
                <a:cs typeface="+mn-lt"/>
              </a:rPr>
              <a:t>Renter</a:t>
            </a:r>
            <a:r>
              <a:rPr lang="en-US" dirty="0">
                <a:ea typeface="+mn-lt"/>
                <a:cs typeface="+mn-lt"/>
              </a:rPr>
              <a:t>:</a:t>
            </a:r>
            <a:endParaRPr lang="en-US" dirty="0"/>
          </a:p>
          <a:p>
            <a:r>
              <a:rPr lang="en-US" dirty="0">
                <a:ea typeface="+mn-lt"/>
                <a:cs typeface="+mn-lt"/>
              </a:rPr>
              <a:t>Search and view properties available for rent.</a:t>
            </a:r>
            <a:endParaRPr lang="en-US" dirty="0"/>
          </a:p>
          <a:p>
            <a:r>
              <a:rPr lang="en-US" dirty="0">
                <a:ea typeface="+mn-lt"/>
                <a:cs typeface="+mn-lt"/>
              </a:rPr>
              <a:t>Initiate rental requests by adding a transaction.</a:t>
            </a:r>
            <a:endParaRPr lang="en-US" dirty="0"/>
          </a:p>
          <a:p>
            <a:r>
              <a:rPr lang="en-US" dirty="0">
                <a:ea typeface="+mn-lt"/>
                <a:cs typeface="+mn-lt"/>
              </a:rPr>
              <a:t>Manage their account details, including personal information.</a:t>
            </a:r>
            <a:endParaRPr lang="en-US" dirty="0"/>
          </a:p>
          <a:p>
            <a:endParaRPr lang="en-US" dirty="0"/>
          </a:p>
        </p:txBody>
      </p:sp>
    </p:spTree>
    <p:extLst>
      <p:ext uri="{BB962C8B-B14F-4D97-AF65-F5344CB8AC3E}">
        <p14:creationId xmlns:p14="http://schemas.microsoft.com/office/powerpoint/2010/main" val="3431723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2984-2748-E3BA-4BBE-4F38F0AAF04E}"/>
              </a:ext>
            </a:extLst>
          </p:cNvPr>
          <p:cNvSpPr>
            <a:spLocks noGrp="1"/>
          </p:cNvSpPr>
          <p:nvPr>
            <p:ph type="title"/>
          </p:nvPr>
        </p:nvSpPr>
        <p:spPr/>
        <p:txBody>
          <a:bodyPr/>
          <a:lstStyle/>
          <a:p>
            <a:r>
              <a:rPr lang="en-US" dirty="0"/>
              <a:t>User Roles and Account Management</a:t>
            </a:r>
          </a:p>
        </p:txBody>
      </p:sp>
      <p:sp>
        <p:nvSpPr>
          <p:cNvPr id="3" name="Content Placeholder 2">
            <a:extLst>
              <a:ext uri="{FF2B5EF4-FFF2-40B4-BE49-F238E27FC236}">
                <a16:creationId xmlns:a16="http://schemas.microsoft.com/office/drawing/2014/main" id="{27A3873C-3120-F0AB-FE58-F27C433E22B7}"/>
              </a:ext>
            </a:extLst>
          </p:cNvPr>
          <p:cNvSpPr>
            <a:spLocks noGrp="1"/>
          </p:cNvSpPr>
          <p:nvPr>
            <p:ph idx="1"/>
          </p:nvPr>
        </p:nvSpPr>
        <p:spPr>
          <a:xfrm>
            <a:off x="838200" y="1825625"/>
            <a:ext cx="10515600" cy="3272661"/>
          </a:xfrm>
        </p:spPr>
        <p:txBody>
          <a:bodyPr vert="horz" lIns="91440" tIns="45720" rIns="91440" bIns="45720" rtlCol="0" anchor="t">
            <a:normAutofit/>
          </a:bodyPr>
          <a:lstStyle/>
          <a:p>
            <a:r>
              <a:rPr lang="en-US" b="1" dirty="0">
                <a:ea typeface="+mn-lt"/>
                <a:cs typeface="+mn-lt"/>
              </a:rPr>
              <a:t>Landlord</a:t>
            </a:r>
            <a:r>
              <a:rPr lang="en-US" dirty="0">
                <a:ea typeface="+mn-lt"/>
                <a:cs typeface="+mn-lt"/>
              </a:rPr>
              <a:t>:</a:t>
            </a:r>
            <a:endParaRPr lang="en-US" dirty="0"/>
          </a:p>
          <a:p>
            <a:pPr lvl="1"/>
            <a:r>
              <a:rPr lang="en-US" sz="2800" dirty="0">
                <a:ea typeface="+mn-lt"/>
                <a:cs typeface="+mn-lt"/>
              </a:rPr>
              <a:t>Add properties for rent, specifying details such as size, price, and location.</a:t>
            </a:r>
          </a:p>
          <a:p>
            <a:pPr lvl="1"/>
            <a:r>
              <a:rPr lang="en-US" sz="2800" dirty="0">
                <a:ea typeface="+mn-lt"/>
                <a:cs typeface="+mn-lt"/>
              </a:rPr>
              <a:t>Edit or remove rental property listings.</a:t>
            </a:r>
          </a:p>
          <a:p>
            <a:pPr lvl="1"/>
            <a:r>
              <a:rPr lang="en-US" dirty="0">
                <a:ea typeface="+mn-lt"/>
                <a:cs typeface="+mn-lt"/>
              </a:rPr>
              <a:t>View and approve rental requests from renters.</a:t>
            </a:r>
            <a:br>
              <a:rPr lang="en-US" dirty="0">
                <a:ea typeface="+mn-lt"/>
                <a:cs typeface="+mn-lt"/>
              </a:rPr>
            </a:br>
            <a:endParaRPr lang="en-US" dirty="0">
              <a:ea typeface="+mn-lt"/>
              <a:cs typeface="+mn-lt"/>
            </a:endParaRPr>
          </a:p>
          <a:p>
            <a:pPr lvl="1"/>
            <a:endParaRPr lang="en-US"/>
          </a:p>
        </p:txBody>
      </p:sp>
      <p:sp>
        <p:nvSpPr>
          <p:cNvPr id="4" name="TextBox 3">
            <a:extLst>
              <a:ext uri="{FF2B5EF4-FFF2-40B4-BE49-F238E27FC236}">
                <a16:creationId xmlns:a16="http://schemas.microsoft.com/office/drawing/2014/main" id="{125D8959-F682-1DCB-299A-26E99F1A833D}"/>
              </a:ext>
            </a:extLst>
          </p:cNvPr>
          <p:cNvSpPr txBox="1"/>
          <p:nvPr/>
        </p:nvSpPr>
        <p:spPr>
          <a:xfrm>
            <a:off x="367136" y="4577602"/>
            <a:ext cx="9213413" cy="15501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nSpc>
                <a:spcPct val="90000"/>
              </a:lnSpc>
              <a:spcBef>
                <a:spcPts val="500"/>
              </a:spcBef>
            </a:pPr>
            <a:r>
              <a:rPr lang="en-US" sz="2400" b="1" dirty="0"/>
              <a:t>Each account type has tailored menus and options to ensure a smooth user experience, focusing only on relevant tasks.</a:t>
            </a:r>
          </a:p>
          <a:p>
            <a:pPr marL="285750" indent="-285750">
              <a:lnSpc>
                <a:spcPct val="90000"/>
              </a:lnSpc>
              <a:spcBef>
                <a:spcPts val="1000"/>
              </a:spcBef>
              <a:buFont typeface="Arial"/>
              <a:buChar char="•"/>
            </a:pPr>
            <a:endParaRPr lang="en-US" sz="2400" b="1" dirty="0"/>
          </a:p>
          <a:p>
            <a:pPr algn="l"/>
            <a:endParaRPr lang="en-US" b="1" dirty="0"/>
          </a:p>
        </p:txBody>
      </p:sp>
    </p:spTree>
    <p:extLst>
      <p:ext uri="{BB962C8B-B14F-4D97-AF65-F5344CB8AC3E}">
        <p14:creationId xmlns:p14="http://schemas.microsoft.com/office/powerpoint/2010/main" val="2700771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E713-9548-A796-E8CB-4582081DCC87}"/>
              </a:ext>
            </a:extLst>
          </p:cNvPr>
          <p:cNvSpPr>
            <a:spLocks noGrp="1"/>
          </p:cNvSpPr>
          <p:nvPr>
            <p:ph type="title"/>
          </p:nvPr>
        </p:nvSpPr>
        <p:spPr/>
        <p:txBody>
          <a:bodyPr/>
          <a:lstStyle/>
          <a:p>
            <a:r>
              <a:rPr lang="en-US" dirty="0">
                <a:ea typeface="+mj-lt"/>
                <a:cs typeface="+mj-lt"/>
              </a:rPr>
              <a:t>Seamless Financial Integration</a:t>
            </a:r>
            <a:endParaRPr lang="en-US" dirty="0"/>
          </a:p>
        </p:txBody>
      </p:sp>
      <p:sp>
        <p:nvSpPr>
          <p:cNvPr id="3" name="Content Placeholder 2">
            <a:extLst>
              <a:ext uri="{FF2B5EF4-FFF2-40B4-BE49-F238E27FC236}">
                <a16:creationId xmlns:a16="http://schemas.microsoft.com/office/drawing/2014/main" id="{D082F130-1B95-B0F4-02BE-27FC53F967B2}"/>
              </a:ext>
            </a:extLst>
          </p:cNvPr>
          <p:cNvSpPr>
            <a:spLocks noGrp="1"/>
          </p:cNvSpPr>
          <p:nvPr>
            <p:ph idx="1"/>
          </p:nvPr>
        </p:nvSpPr>
        <p:spPr/>
        <p:txBody>
          <a:bodyPr vert="horz" lIns="91440" tIns="45720" rIns="91440" bIns="45720" rtlCol="0" anchor="t">
            <a:normAutofit/>
          </a:bodyPr>
          <a:lstStyle/>
          <a:p>
            <a:r>
              <a:rPr lang="en-US" dirty="0">
                <a:ea typeface="+mn-lt"/>
                <a:cs typeface="+mn-lt"/>
              </a:rPr>
              <a:t>Bank accounts are a critical component that supports transactions in the system. Each user can:</a:t>
            </a:r>
            <a:endParaRPr lang="en-US" dirty="0"/>
          </a:p>
          <a:p>
            <a:r>
              <a:rPr lang="en-US" b="1" dirty="0">
                <a:ea typeface="+mn-lt"/>
                <a:cs typeface="+mn-lt"/>
              </a:rPr>
              <a:t>Create a Bank Account</a:t>
            </a:r>
            <a:r>
              <a:rPr lang="en-US" dirty="0">
                <a:ea typeface="+mn-lt"/>
                <a:cs typeface="+mn-lt"/>
              </a:rPr>
              <a:t>:</a:t>
            </a:r>
            <a:endParaRPr lang="en-US" dirty="0"/>
          </a:p>
          <a:p>
            <a:pPr lvl="1"/>
            <a:r>
              <a:rPr lang="en-US" dirty="0">
                <a:ea typeface="+mn-lt"/>
                <a:cs typeface="+mn-lt"/>
              </a:rPr>
              <a:t>Buyers, Sellers, Renters, and Landlords can link a bank account to their profile.</a:t>
            </a:r>
            <a:endParaRPr lang="en-US" dirty="0"/>
          </a:p>
          <a:p>
            <a:pPr lvl="1"/>
            <a:r>
              <a:rPr lang="en-US" dirty="0">
                <a:ea typeface="+mn-lt"/>
                <a:cs typeface="+mn-lt"/>
              </a:rPr>
              <a:t>The account is identified by a unique ID and includes details such as balance and owner information.</a:t>
            </a:r>
            <a:endParaRPr lang="en-US" dirty="0"/>
          </a:p>
          <a:p>
            <a:endParaRPr lang="en-US" dirty="0"/>
          </a:p>
        </p:txBody>
      </p:sp>
    </p:spTree>
    <p:extLst>
      <p:ext uri="{BB962C8B-B14F-4D97-AF65-F5344CB8AC3E}">
        <p14:creationId xmlns:p14="http://schemas.microsoft.com/office/powerpoint/2010/main" val="2077513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Project: </vt:lpstr>
      <vt:lpstr>About the project: </vt:lpstr>
      <vt:lpstr>Features:</vt:lpstr>
      <vt:lpstr>Features:</vt:lpstr>
      <vt:lpstr>Technical Highlights:</vt:lpstr>
      <vt:lpstr>User Roles and Account Management</vt:lpstr>
      <vt:lpstr>User Roles and Account Management</vt:lpstr>
      <vt:lpstr>User Roles and Account Management</vt:lpstr>
      <vt:lpstr>Seamless Financial Integration</vt:lpstr>
      <vt:lpstr>Seamless Financial Integration </vt:lpstr>
      <vt:lpstr>Transactions</vt:lpstr>
      <vt:lpstr>Transactions</vt:lpstr>
      <vt:lpstr>Auto-Generated Contracts</vt:lpstr>
      <vt:lpstr>Auto-Generated Contracts</vt:lpstr>
      <vt:lpstr>Conclusion</vt:lpstr>
      <vt:lpstr>Project: </vt:lpstr>
      <vt:lpstr>About The Game:</vt:lpstr>
      <vt:lpstr>Champion Types and Roles</vt:lpstr>
      <vt:lpstr>Champion Types and Roles </vt:lpstr>
      <vt:lpstr>Champion Types and Roles </vt:lpstr>
      <vt:lpstr>Game Features</vt:lpstr>
      <vt:lpstr>Game Features</vt:lpstr>
      <vt:lpstr>Gameplay Mechanics</vt:lpstr>
      <vt:lpstr>Gameplay Mechanics</vt:lpstr>
      <vt:lpstr>Future Enhancements</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204</cp:revision>
  <dcterms:created xsi:type="dcterms:W3CDTF">2025-01-09T18:07:18Z</dcterms:created>
  <dcterms:modified xsi:type="dcterms:W3CDTF">2025-01-09T19:06:35Z</dcterms:modified>
</cp:coreProperties>
</file>