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8" r:id="rId5"/>
    <p:sldId id="258" r:id="rId6"/>
    <p:sldId id="259" r:id="rId7"/>
    <p:sldId id="260" r:id="rId8"/>
    <p:sldId id="261" r:id="rId9"/>
    <p:sldId id="275" r:id="rId10"/>
    <p:sldId id="276" r:id="rId11"/>
    <p:sldId id="277" r:id="rId12"/>
    <p:sldId id="267" r:id="rId13"/>
    <p:sldId id="262" r:id="rId14"/>
    <p:sldId id="263" r:id="rId15"/>
    <p:sldId id="264" r:id="rId16"/>
    <p:sldId id="265" r:id="rId17"/>
    <p:sldId id="266" r:id="rId18"/>
    <p:sldId id="270" r:id="rId19"/>
    <p:sldId id="269" r:id="rId20"/>
    <p:sldId id="272" r:id="rId21"/>
    <p:sldId id="280" r:id="rId22"/>
    <p:sldId id="271" r:id="rId23"/>
    <p:sldId id="268" r:id="rId24"/>
    <p:sldId id="274" r:id="rId25"/>
  </p:sldIdLst>
  <p:sldSz cx="12192000" cy="6858000"/>
  <p:notesSz cx="7559675" cy="10691813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תמונה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תמונה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תמונה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תמונה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יש ללחוץ כדי לערוך את עיצוב מתאר הכותרת</a:t>
            </a:r>
          </a:p>
          <a:p>
            <a:pPr marL="864000" lvl="1" indent="-324000" algn="r" rtl="1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רמת מתאר שניה</a:t>
            </a:r>
          </a:p>
          <a:p>
            <a:pPr marL="1296000" lvl="2" indent="-288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רמת מתאר שלישית</a:t>
            </a:r>
          </a:p>
          <a:p>
            <a:pPr marL="1728000" lvl="3" indent="-216000" algn="r" rtl="1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רמת מתאר רביעית</a:t>
            </a:r>
          </a:p>
          <a:p>
            <a:pPr marL="2160000" lvl="4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רמת מתאר חמישית</a:t>
            </a:r>
          </a:p>
          <a:p>
            <a:pPr marL="2592000" lvl="5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רמת מתאר שישית</a:t>
            </a:r>
          </a:p>
          <a:p>
            <a:pPr marL="3024000" lvl="6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רמת מתאר שביעית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 rtl="1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יש ללחוץ כדי לערוך את עיצוב טקסט הכותרת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יש ללחוץ כדי לערוך את עיצוב מתאר הכותרת</a:t>
            </a:r>
          </a:p>
          <a:p>
            <a:pPr marL="864000" lvl="1" indent="-324000" algn="r" rtl="1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רמת מתאר שניה</a:t>
            </a:r>
          </a:p>
          <a:p>
            <a:pPr marL="1296000" lvl="2" indent="-288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רמת מתאר שלישית</a:t>
            </a:r>
          </a:p>
          <a:p>
            <a:pPr marL="1728000" lvl="3" indent="-216000" algn="r" rtl="1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רמת מתאר רביעית</a:t>
            </a:r>
          </a:p>
          <a:p>
            <a:pPr marL="2160000" lvl="4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רמת מתאר חמישית</a:t>
            </a:r>
          </a:p>
          <a:p>
            <a:pPr marL="2592000" lvl="5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רמת מתאר שישית</a:t>
            </a:r>
          </a:p>
          <a:p>
            <a:pPr marL="3024000" lvl="6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רמת מתאר שביעית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" name="תמונה 4"/>
          <p:cNvPicPr/>
          <p:nvPr/>
        </p:nvPicPr>
        <p:blipFill>
          <a:blip r:embed="rId2"/>
          <a:srcRect l="6596" r="5939" b="2537"/>
          <a:stretch/>
        </p:blipFill>
        <p:spPr>
          <a:xfrm>
            <a:off x="4939560" y="0"/>
            <a:ext cx="7251480" cy="685728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0" y="0"/>
            <a:ext cx="9756000" cy="685728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9000">
                <a:schemeClr val="bg1">
                  <a:alpha val="38000"/>
                </a:schemeClr>
              </a:gs>
              <a:gs pos="35000">
                <a:schemeClr val="bg1">
                  <a:alpha val="79000"/>
                </a:schemeClr>
              </a:gs>
              <a:gs pos="58000">
                <a:schemeClr val="bg1"/>
              </a:gs>
              <a:gs pos="100000">
                <a:schemeClr val="bg1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70920" y="54720"/>
            <a:ext cx="4660200" cy="449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rtl="1"/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Hiding data in images using steganography techniques with compression algorithms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-605160" y="4676760"/>
            <a:ext cx="4723560" cy="131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 rtl="1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מגישות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לאה ברודסקי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ענהאל יאנה צ'יצ'קין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זיו גימני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מנו ריי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 rot="5400000">
            <a:off x="760680" y="345960"/>
            <a:ext cx="145440" cy="703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6"/>
          <p:cNvSpPr/>
          <p:nvPr/>
        </p:nvSpPr>
        <p:spPr>
          <a:xfrm>
            <a:off x="480960" y="4546800"/>
            <a:ext cx="3976920" cy="17640"/>
          </a:xfrm>
          <a:prstGeom prst="rect">
            <a:avLst/>
          </a:prstGeom>
          <a:solidFill>
            <a:srgbClr val="D5D5D5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477FC2-BF2D-496F-92C2-D2F103E9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השוואה בין בלוק הקלט ובלוק הפלט (לפני ואחרי):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9FA57B0-BED4-4AAD-9B03-586F2F7CD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1463040"/>
            <a:ext cx="7894320" cy="3931920"/>
          </a:xfrm>
          <a:prstGeom prst="rect">
            <a:avLst/>
          </a:prstGeom>
        </p:spPr>
      </p:pic>
      <p:pic>
        <p:nvPicPr>
          <p:cNvPr id="7" name="תמונה 6" descr="תמונה שמכילה טקסט, שעון, שעון רדיו&#10;&#10;התיאור נוצר באופן אוטומטי">
            <a:extLst>
              <a:ext uri="{FF2B5EF4-FFF2-40B4-BE49-F238E27FC236}">
                <a16:creationId xmlns:a16="http://schemas.microsoft.com/office/drawing/2014/main" id="{2D52423F-139F-4794-95F5-D0396684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40" y="2056929"/>
            <a:ext cx="789432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1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rtl="1"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איזו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בעיה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נחקרת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ומדוע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?</a:t>
            </a:r>
            <a:endParaRPr lang="en-US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988640"/>
            <a:ext cx="10514880" cy="41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 rtl="1">
              <a:lnSpc>
                <a:spcPct val="100000"/>
              </a:lnSpc>
            </a:pPr>
            <a:r>
              <a:rPr lang="he-I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המאמר משווה בין שיטות שונות של הסתרת מידע באמצעות סטגנוגרפיה.</a:t>
            </a:r>
          </a:p>
          <a:p>
            <a:pPr algn="r" rtl="1">
              <a:lnSpc>
                <a:spcPct val="100000"/>
              </a:lnSpc>
            </a:pPr>
            <a:r>
              <a:rPr lang="he-I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בדרך כלל כל שיטה מיושמת בנפרד, אך שילוב של מס' שיטות </a:t>
            </a:r>
            <a:r>
              <a:rPr lang="he-I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בסטגנוגרפיה</a:t>
            </a:r>
            <a:r>
              <a:rPr lang="he-I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וגם שילובם עם קריפטוגרפיה יכולה לספק אבטחה טובה וחזקה יותר.</a:t>
            </a:r>
          </a:p>
          <a:p>
            <a:pPr algn="r" rtl="1">
              <a:lnSpc>
                <a:spcPct val="100000"/>
              </a:lnSpc>
            </a:pPr>
            <a:r>
              <a:rPr lang="he-I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במאמר מבצעים ניסוי שבו מציעים אלגוריתם המשלב מספר שיטות של הסתרת מידע בתמונה על ידי יישום של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DCT</a:t>
            </a:r>
            <a:r>
              <a:rPr lang="he-I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לצורך הטמעת התמונה, הצפנה של המידע באמצעות אלגוריתם </a:t>
            </a:r>
            <a:r>
              <a:rPr lang="he-IL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קריפטוגרפי</a:t>
            </a:r>
            <a:r>
              <a:rPr lang="he-I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יישום של דחיסת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DCT</a:t>
            </a:r>
            <a:r>
              <a:rPr lang="he-I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ולבסוף העברת  התמונה שבתוכה המידע המוסתר (תמונת סטגו) לצד המקבל שיממש את האלגוריתם בצורה ההפוכה.</a:t>
            </a:r>
          </a:p>
          <a:p>
            <a:pPr algn="r" rtl="1">
              <a:lnSpc>
                <a:spcPct val="100000"/>
              </a:lnSpc>
            </a:pPr>
            <a:r>
              <a:rPr lang="he-I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בניסוי בחנו את כמות המידע הרב ככל הניתן שהיה אפשר להסתיר בתמונה עם השינויים הכי פחות ניכרים לעין.</a:t>
            </a:r>
          </a:p>
          <a:p>
            <a:pPr algn="r" rtl="1">
              <a:lnSpc>
                <a:spcPct val="100000"/>
              </a:lnSpc>
            </a:pPr>
            <a:r>
              <a:rPr lang="he-I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 המחקר ערכו באמצעות מדדים שבוחנים את השינוי שעברה תמונת </a:t>
            </a:r>
            <a:r>
              <a:rPr lang="he-IL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הסטגו</a:t>
            </a:r>
            <a:r>
              <a:rPr lang="he-I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שאותם נפרט בהמשך.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rtl="1">
              <a:lnSpc>
                <a:spcPct val="100000"/>
              </a:lnSpc>
            </a:pPr>
            <a:r>
              <a:rPr lang="he-IL" sz="4000" b="1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</a:t>
            </a: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אלגוריתמים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he-IL" sz="4000" b="1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</a:t>
            </a: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מוצעים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ישנן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מספר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שיטות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להסתרת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יישום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אלגוריתם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DCT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להטמעת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והצפנת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הנתונים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באמצעות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אלגוריתמי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הצפנה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ודחיסת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DCT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לאחר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מכן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הסטגו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תועבר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דרך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האינטרנט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</a:t>
            </a:r>
          </a:p>
          <a:p>
            <a:pPr algn="r" rtl="1"/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הצד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השני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יבצע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הסטגו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פענוח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באמצעות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המפתח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הפרטי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לחילוץ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נתונים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ההנחה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היא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שהשולח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והמקבל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מחזיקים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באותם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מפתחות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פרטיים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המקבל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שולח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המפתח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הציבורי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לשולח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ערוץ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תקשורת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מבוטח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לאחר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מכן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השולח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מייצר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הסטגו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המפתחות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ושולח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אותם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למקבל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דרך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ערוץ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אחר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מבוטח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המקבל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יוכל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לחלץ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הקובץ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הסודי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שהוכנס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הכריכה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ע"י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תהליך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ההטמעה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 rtl="1"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תרשים</a:t>
            </a:r>
            <a:r>
              <a:rPr lang="en-US" sz="32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זרימה</a:t>
            </a:r>
            <a:r>
              <a:rPr lang="en-US" sz="32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32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הטמעת</a:t>
            </a:r>
            <a:r>
              <a:rPr lang="en-US" sz="32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האלגוריתם</a:t>
            </a:r>
            <a:r>
              <a:rPr lang="en-US" sz="32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2828880" y="390240"/>
            <a:ext cx="1718640" cy="607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rtl="1"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השלבים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הטמעת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האלגוריתם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הם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קלט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כריכה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קובץ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סודי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מפתח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הקובץ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הסודי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ממוקם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הכריכה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תהליך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ההטמעה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קוראים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הכריכה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קוראים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המפתח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הסודי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קוראים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הקובץ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הסודי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וממירים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אותו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לבינארי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הופכים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הכריכה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לבלוק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פיקסלים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8X8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</a:p>
          <a:p>
            <a:pPr marL="228600" indent="-227330" algn="r" rtl="1"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מפעילים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DCT 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הבלוק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בלוק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נדחס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ומבוצע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טבלת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כימות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228600" indent="-227330" algn="r" rtl="1"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קובעים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LSB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עבור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מקדם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DCT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ומחליפים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בLSB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הקובץ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הסודי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קוראים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הסטגו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מחשבים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השגיאה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הריבועית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הממוצעת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MSE-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mean square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1270" algn="r" rtl="1">
              <a:buClr>
                <a:srgbClr val="000000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יחס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האות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לשיעור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הרעש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peak signal to noise ratio - (PSNR)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הסטגו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dirty="0"/>
          </a:p>
          <a:p>
            <a:pPr marL="228600" indent="-227330" algn="r" rtl="1"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 rtl="1"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תרשים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זרימה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חילוץ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האלגוריתם</a:t>
            </a:r>
            <a:endParaRPr lang="en-US" sz="18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      </a:t>
            </a: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ושליפת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המסר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הסודי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2"/>
          <p:cNvPicPr/>
          <p:nvPr/>
        </p:nvPicPr>
        <p:blipFill>
          <a:blip r:embed="rId2"/>
          <a:stretch/>
        </p:blipFill>
        <p:spPr>
          <a:xfrm>
            <a:off x="1152000" y="132480"/>
            <a:ext cx="1852200" cy="641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rtl="1"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השלבים</a:t>
            </a:r>
            <a:r>
              <a:rPr lang="en-US" sz="44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44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אלגוריתם</a:t>
            </a:r>
            <a:r>
              <a:rPr lang="en-US" sz="44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החילוץ</a:t>
            </a:r>
            <a:r>
              <a:rPr lang="en-US" sz="44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הם</a:t>
            </a:r>
            <a:r>
              <a:rPr lang="en-US" sz="44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קלט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סטגו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לחילוץ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התמונה</a:t>
            </a:r>
          </a:p>
          <a:p>
            <a:pPr marL="228600" indent="-22733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קוראים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הסטגו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הקובץ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הסודי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שאמור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להיות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מוצפן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בתוכה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הופכים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הסטגו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לבינארית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מוצאים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מקדמי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הסינון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האופקיים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והאנכיים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הסטגו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הסטגו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סיביות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עבור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מקדמי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DCT</a:t>
            </a:r>
          </a:p>
          <a:p>
            <a:pPr marL="228600" indent="-227330" algn="r" rtl="1"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מקבלים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הסטגו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פלט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סטגו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לפני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דחיסה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להחזרת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קובץ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הסודי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228600" indent="-22733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קוראים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המפתח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סודי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מוצאים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מקדמי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הסינון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האופקיים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והאנכיים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הכריכה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חלץ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הקובץ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מרכיבים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מחדש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הכריכה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הופכים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הנתונים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לוקטור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הודעה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ומשווים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אותם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הקובץ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המקורי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מקבלים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קובץ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סודי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פלט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כריכה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קובץ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סודי</a:t>
            </a: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rtl="1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Mean Squared Error (MSE)</a:t>
            </a:r>
            <a:endParaRPr lang="en-US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מכמת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השינויים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בין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המקורית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לבין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המעוותת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נוסחאות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/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r" rtl="1"/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המקורית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O</a:t>
            </a:r>
            <a:endParaRPr lang="en-US"/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אחרי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ההסתרה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גודל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m*n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כאשר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m -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שורות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ו- - n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עמודות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ככל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שערך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MSE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קטן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יותר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כך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פחות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רואים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ההבדל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בין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המקורית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סטגו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כלומר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ההסתרה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פחות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ברורה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  <p:pic>
        <p:nvPicPr>
          <p:cNvPr id="111" name="Picture 2"/>
          <p:cNvPicPr/>
          <p:nvPr/>
        </p:nvPicPr>
        <p:blipFill>
          <a:blip r:embed="rId2"/>
          <a:stretch/>
        </p:blipFill>
        <p:spPr>
          <a:xfrm>
            <a:off x="4535280" y="2322000"/>
            <a:ext cx="6496200" cy="493560"/>
          </a:xfrm>
          <a:prstGeom prst="rect">
            <a:avLst/>
          </a:prstGeom>
          <a:ln>
            <a:noFill/>
          </a:ln>
        </p:spPr>
      </p:pic>
      <p:pic>
        <p:nvPicPr>
          <p:cNvPr id="112" name="Picture 4"/>
          <p:cNvPicPr/>
          <p:nvPr/>
        </p:nvPicPr>
        <p:blipFill>
          <a:blip r:embed="rId3"/>
          <a:stretch/>
        </p:blipFill>
        <p:spPr>
          <a:xfrm>
            <a:off x="4535280" y="3147120"/>
            <a:ext cx="5011560" cy="59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rtl="1"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Peak Signal to Noise Ratio (PSNR)</a:t>
            </a:r>
            <a:endParaRPr lang="en-US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מחשב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איכות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אחרי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שמסתירים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ההודעה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הסודית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נוסחה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256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טווח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הפיקסלים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בתוך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ויחידות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המידה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דציבלים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מתחת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ל- 30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ה-dB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מספק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איכות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גרועה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רואים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העיוות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אחרי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ההסתרה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איכות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טובה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40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-dB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ויותר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ככל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PSNR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גבוה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יותר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כך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האיכות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טובה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יותר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/>
          </a:p>
        </p:txBody>
      </p:sp>
      <p:pic>
        <p:nvPicPr>
          <p:cNvPr id="108" name="Picture 2"/>
          <p:cNvPicPr/>
          <p:nvPr/>
        </p:nvPicPr>
        <p:blipFill>
          <a:blip r:embed="rId2"/>
          <a:stretch/>
        </p:blipFill>
        <p:spPr>
          <a:xfrm>
            <a:off x="1228680" y="2185200"/>
            <a:ext cx="3618720" cy="100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rtl="1">
              <a:lnSpc>
                <a:spcPct val="100000"/>
              </a:lnSpc>
            </a:pPr>
            <a:r>
              <a:rPr lang="en-US" sz="44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המחקר</a:t>
            </a:r>
            <a:r>
              <a:rPr lang="en-US" sz="44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ותוצאות</a:t>
            </a:r>
            <a:r>
              <a:rPr lang="he-IL" sz="44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יו</a:t>
            </a:r>
            <a:r>
              <a:rPr lang="he-IL" sz="4400" b="1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he-IL" sz="44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על פי המדדים:</a:t>
            </a:r>
            <a:endParaRPr lang="en-US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2"/>
          <p:cNvPicPr/>
          <p:nvPr/>
        </p:nvPicPr>
        <p:blipFill>
          <a:blip r:embed="rId2"/>
          <a:stretch/>
        </p:blipFill>
        <p:spPr>
          <a:xfrm>
            <a:off x="-10440" y="2028960"/>
            <a:ext cx="12129840" cy="281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rtl="1">
              <a:lnSpc>
                <a:spcPct val="100000"/>
              </a:lnSpc>
            </a:pPr>
            <a:r>
              <a:rPr lang="en-US" sz="44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מה</a:t>
            </a:r>
            <a:r>
              <a:rPr lang="en-US" sz="44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זה</a:t>
            </a:r>
            <a:r>
              <a:rPr lang="en-US" sz="44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סטגנוגרפיה</a:t>
            </a:r>
            <a:r>
              <a:rPr lang="en-US" sz="44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סטגנוגרפיה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זוהי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אומנות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העברת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מידע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בצורה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סודית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למשל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באמצעות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תמונה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והסתרה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עצם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העברת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המידע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עצמו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רק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השולח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והמקבל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יודעים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קיומו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המסר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סטגנוגרפיה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משתמשת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בשיטות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שיסתירו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המסר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התוכן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בשונה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מקריפטוגרפיה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שבה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מצפינים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המידע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המועבר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אבל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מסתירים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עצם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קיום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המידע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שמועבר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קיומו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המסר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המוצפן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גלוי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לעולם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קריפטוגרפיה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היא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פעולה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העברת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נתונים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בבטחה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דרך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הרשת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והאינטרנט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יישום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אלגוריתמי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הצפנה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ופענוח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בקריפטוגרפיה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מנסים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להגן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תוכן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ההודעה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שילוב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שתי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השיטות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ניתן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להשיג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אבטחה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טובה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יותר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ישנן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כמה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שיטות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שמשתמשים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בהם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בסטגנוגרפיה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שאותן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נציג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554296-24A3-4C00-B1CF-5964D224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מסקנה מתוצאות המחקר: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7EA4A7A-F987-4A81-8F74-5DF1C0E77B3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10972440" cy="4711439"/>
          </a:xfrm>
        </p:spPr>
        <p:txBody>
          <a:bodyPr/>
          <a:lstStyle/>
          <a:p>
            <a:pPr algn="r" rtl="1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מהתוצאות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ניתן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להסיק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כי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יכולת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ההטמעה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באלגוריתם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המוצע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טובה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מאוד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כפי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שמוצג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בטבלה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המציגה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התוצאות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algn="r" rtl="1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וטבלה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מציגה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ניתוח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הפרמטרים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שיטות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LSB ו-DCT.</a:t>
            </a:r>
          </a:p>
          <a:p>
            <a:pPr algn="r" rtl="1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ניתן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לראות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לפי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PSNR  ו-MSE 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כי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algn="r" rtl="1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איכות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התמונה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גבוהה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ובעלת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אבטחה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גבוהה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יותר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כאשר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משתמשים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ב- DCT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עם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LSBמאשר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בשימוש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LSB 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בלבד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</a:p>
          <a:p>
            <a:pPr algn="r" rtl="1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יש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עיוות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קטן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בתמונה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הסטגו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090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/>
          <p:cNvPicPr/>
          <p:nvPr/>
        </p:nvPicPr>
        <p:blipFill>
          <a:blip r:embed="rId2"/>
          <a:stretch/>
        </p:blipFill>
        <p:spPr>
          <a:xfrm>
            <a:off x="1986480" y="691200"/>
            <a:ext cx="8688600" cy="547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rtl="1"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כיצד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המחקר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מתייחס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לידע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הקיים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ומוסיף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עליו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527120"/>
            <a:ext cx="10514880" cy="496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 rtl="1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המחקר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מתייחס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לשתי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שיטות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עיקריות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בסטגנוגרפיה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LSB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וCDT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 .</a:t>
            </a: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המחקר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מתאר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השיטות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העיקריות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שקיימות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בסטגנוגרפיה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LSB ו- CDT.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המחקר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משווה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בין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השיטות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ופעולתן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לחוד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ומציג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החסרונות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אחת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מהן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כפי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שהשתמשו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בהן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עד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החידוש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שהמחקר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מביא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הוא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שימוש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משולב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של2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שיטות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הסגנוגרפיה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וגם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קריפטוגרפיה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שילוב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עוזר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להתגבר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החסרונות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הקיימים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בכל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אחת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מהשיטות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לחוד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וגם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עוזר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לייעל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אבטחת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הנתונים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מבחינת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משאבים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והן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מבחינת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רמת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האבטחה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הניסוי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שימוש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בסטנגנוגרפיה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כריכה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הוא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להסתיר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כמה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שיותר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מידע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כמה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שפחות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שוני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הסטגו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מדדים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לעיוות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MSE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PSNR .</a:t>
            </a:r>
          </a:p>
          <a:p>
            <a:pPr algn="r" rtl="1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rtl="1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איזה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סיכום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ניתן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לגזור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0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מהמחקר</a:t>
            </a:r>
            <a:r>
              <a:rPr lang="en-US" sz="40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4880" cy="456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המחקר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משווה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בין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שתי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שיטות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שמשתמשים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בהן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בסטגנוגרפיה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שיטת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LSB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ושיטת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DCTמתוצאות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המחקר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וערכיNSPR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  ו-  MSE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ניתן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להסיק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שיטת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LSB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אינה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טובה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ויש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חולשות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רבות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התאמה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בין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מקור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אחרי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ההסתרה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איכות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נמוכה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רעשים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ועוד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שיטת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DCT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היא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טובה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יותר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אך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תוצאות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המחקר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הראו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השילוב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בין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שתי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השיטות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הוא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היעיל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ביותר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ומבטיח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יותר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אבטחה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פי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המאמר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ניתן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להסתיר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הנתונים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בהודעות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צמצום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גודלם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שמאפשר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לנו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להעביר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הנתונים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בצורה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בטוחה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יותר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פחות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עומס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 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השימוש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ב- LSB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וב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-DCT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מפחית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מספר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הביטים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בתים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הכללי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בקובץ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כך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שניתן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להעביר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אותו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מהר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יותר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באמצעות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חיבורי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אינטרנט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איטיים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יותר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לתפוס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פחות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מקום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בדיסק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טכניקה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יעילה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וגם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שומרת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שלמות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קיבולת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ועמידות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FF626-6E65-4D66-8231-D2820C68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תמונת סטגו לפני ואחרי: </a:t>
            </a:r>
          </a:p>
        </p:txBody>
      </p:sp>
      <p:pic>
        <p:nvPicPr>
          <p:cNvPr id="9" name="תמונה 8" descr="תמונה שמכילה טקסט, בגדים&#10;&#10;התיאור נוצר באופן אוטומטי">
            <a:extLst>
              <a:ext uri="{FF2B5EF4-FFF2-40B4-BE49-F238E27FC236}">
                <a16:creationId xmlns:a16="http://schemas.microsoft.com/office/drawing/2014/main" id="{081B8FE2-48F8-4BDB-B71D-22A45838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188" y="1545683"/>
            <a:ext cx="8035045" cy="48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rtl="1">
              <a:lnSpc>
                <a:spcPct val="100000"/>
              </a:lnSpc>
            </a:pPr>
            <a:r>
              <a:rPr lang="en-US" sz="48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המודל</a:t>
            </a:r>
            <a:r>
              <a:rPr lang="en-US" sz="48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8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הבסיסי</a:t>
            </a:r>
            <a:endParaRPr lang="en-US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2175120"/>
            <a:ext cx="10514880" cy="43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המודל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הבסיסי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סטגנוגרפיה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מכיל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שני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קבצים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228600" indent="-227330" algn="r" rtl="1">
              <a:buClr>
                <a:srgbClr val="000000"/>
              </a:buClr>
              <a:buFont typeface="Calibri Light"/>
              <a:buAutoNum type="arabicPeriod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כריכה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r" rtl="1">
              <a:buClr>
                <a:srgbClr val="000000"/>
              </a:buClr>
              <a:buFont typeface="Calibri Light"/>
              <a:buAutoNum type="arabicPeriod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הקובץ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הסודי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מוסתר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מפתח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פרטי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שיהיה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אפשר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להצפין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אותו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ישנם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שני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שלבים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</a:t>
            </a: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השלב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הראשון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מסתיר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הנתונים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(embedding technique)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והשלב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השני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דוחס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אותם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לצמצם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רווחים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גודל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הנתונים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התוצאה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הסופית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המערכת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היא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סטגו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דיגיטלית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שמסתירה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המסר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הסודי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בפנים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תמונת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הסטגו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נשלחת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לreceiver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דרך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ערוץ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התקשורת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הציבורי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אינטרנט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ה-receiver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מקבל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המידע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הסודי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המוסתר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מימוש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מספר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כללי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חילוץ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סיסמא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סודית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  <p:pic>
        <p:nvPicPr>
          <p:cNvPr id="83" name="Picture 6"/>
          <p:cNvPicPr/>
          <p:nvPr/>
        </p:nvPicPr>
        <p:blipFill>
          <a:blip r:embed="rId2"/>
          <a:stretch/>
        </p:blipFill>
        <p:spPr>
          <a:xfrm>
            <a:off x="380880" y="190440"/>
            <a:ext cx="3961800" cy="247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rtl="1">
              <a:lnSpc>
                <a:spcPct val="100000"/>
              </a:lnSpc>
            </a:pPr>
            <a:r>
              <a:rPr lang="en-US" sz="44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שיטת</a:t>
            </a:r>
            <a:r>
              <a:rPr lang="en-US" sz="44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LSB</a:t>
            </a:r>
            <a:endParaRPr lang="en-US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בשיטה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מסתירים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מידע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באמצעות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שינוי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בסיבית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האחרונה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כלומר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המידע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מוסתר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שינויים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מאוד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קטנים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בפיקסלים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שעין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אנושית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מסוגלת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להבחין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בהם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לשיטה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יש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חסרונות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רבים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וכן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היא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פותרת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הבעיות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שהצגנו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rtl="1"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שיטת</a:t>
            </a:r>
            <a:r>
              <a:rPr lang="en-US" sz="3600" b="1" strike="noStrike" spc="-1" dirty="0">
                <a:solidFill>
                  <a:srgbClr val="F4A4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DCT</a:t>
            </a:r>
            <a:endParaRPr lang="en-US" sz="18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פונקציה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מתמטית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DCTמטרתה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להעביר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המידע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ממימד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מרחבי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למרחב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תדירויות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היא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מחלקת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לחלקים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חשיבות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מבחינת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תדירויות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המון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אותות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נאספים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בתדירויות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נמוכות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בהם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חשובים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יותר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החלקים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הויזואליים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ואילו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החלקים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עם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התדירות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הגבוהה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מושמטים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דחיסה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ורעשים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בצורה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זו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המסר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הסודי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מוסתר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על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ידי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התאמה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של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מקדמי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התדירות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הבינונית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כך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שמראה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התמונה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לא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יושפע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algn="r" rtl="1"/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נוסחה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למימד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ראשון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data items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כאשר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:</a:t>
            </a:r>
          </a:p>
          <a:p>
            <a:pPr algn="r" rtl="1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6"/>
          <p:cNvPicPr/>
          <p:nvPr/>
        </p:nvPicPr>
        <p:blipFill>
          <a:blip r:embed="rId2"/>
          <a:stretch/>
        </p:blipFill>
        <p:spPr>
          <a:xfrm>
            <a:off x="2931840" y="3577680"/>
            <a:ext cx="5106600" cy="846360"/>
          </a:xfrm>
          <a:prstGeom prst="rect">
            <a:avLst/>
          </a:prstGeom>
          <a:ln>
            <a:noFill/>
          </a:ln>
        </p:spPr>
      </p:pic>
      <p:pic>
        <p:nvPicPr>
          <p:cNvPr id="89" name="Picture 8"/>
          <p:cNvPicPr/>
          <p:nvPr/>
        </p:nvPicPr>
        <p:blipFill>
          <a:blip r:embed="rId3"/>
          <a:stretch/>
        </p:blipFill>
        <p:spPr>
          <a:xfrm>
            <a:off x="8734320" y="4739400"/>
            <a:ext cx="1604160" cy="19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 rtl="1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algn="r" rtl="1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תמונה 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C4D4D9EB-ED62-4B3F-832F-BFC81123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9" y="261504"/>
            <a:ext cx="11678433" cy="4602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194D36-F5A0-4716-93F9-CD9B4406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תדירויות קוסינוס: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0B81505-4DB7-4C9A-895D-3E9E95388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91" y="1604520"/>
            <a:ext cx="9901407" cy="46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2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E4A7DB-850F-47A1-B333-3306D588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תוצאות המיזוג בין שני התדירויות:</a:t>
            </a: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997CC98-9192-4F5D-9E7D-383218904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57" y="1559457"/>
            <a:ext cx="5383176" cy="50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1274</Words>
  <Application>Microsoft Office PowerPoint</Application>
  <PresentationFormat>מסך רחב</PresentationFormat>
  <Paragraphs>144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מצגת של PowerPoint‏</vt:lpstr>
      <vt:lpstr>מצגת של PowerPoint‏</vt:lpstr>
      <vt:lpstr>תמונת סטגו לפני ואחרי: </vt:lpstr>
      <vt:lpstr>מצגת של PowerPoint‏</vt:lpstr>
      <vt:lpstr>מצגת של PowerPoint‏</vt:lpstr>
      <vt:lpstr>מצגת של PowerPoint‏</vt:lpstr>
      <vt:lpstr>מצגת של PowerPoint‏</vt:lpstr>
      <vt:lpstr>תדירויות קוסינוס:</vt:lpstr>
      <vt:lpstr>תוצאות המיזוג בין שני התדירויות:</vt:lpstr>
      <vt:lpstr>השוואה בין בלוק הקלט ובלוק הפלט (לפני ואחרי):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מסקנה מתוצאות המחקר: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Hiding data in images using steganography techniques with compression algorithms</dc:title>
  <dc:subject/>
  <dc:creator>יאנה קישנר</dc:creator>
  <dc:description/>
  <cp:lastModifiedBy>Meno Rey</cp:lastModifiedBy>
  <cp:revision>186</cp:revision>
  <dcterms:created xsi:type="dcterms:W3CDTF">2021-04-24T15:05:09Z</dcterms:created>
  <dcterms:modified xsi:type="dcterms:W3CDTF">2021-04-25T19:58:30Z</dcterms:modified>
  <dc:language>he-IL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מסך רחב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