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8"/>
  </p:notesMasterIdLst>
  <p:sldIdLst>
    <p:sldId id="256" r:id="rId5"/>
    <p:sldId id="257" r:id="rId6"/>
    <p:sldId id="564" r:id="rId7"/>
    <p:sldId id="399" r:id="rId8"/>
    <p:sldId id="788" r:id="rId9"/>
    <p:sldId id="791" r:id="rId10"/>
    <p:sldId id="267" r:id="rId11"/>
    <p:sldId id="291" r:id="rId12"/>
    <p:sldId id="281" r:id="rId13"/>
    <p:sldId id="283" r:id="rId14"/>
    <p:sldId id="284" r:id="rId15"/>
    <p:sldId id="294" r:id="rId16"/>
    <p:sldId id="295" r:id="rId17"/>
    <p:sldId id="296" r:id="rId18"/>
    <p:sldId id="289" r:id="rId19"/>
    <p:sldId id="298" r:id="rId20"/>
    <p:sldId id="299" r:id="rId21"/>
    <p:sldId id="885" r:id="rId22"/>
    <p:sldId id="736" r:id="rId23"/>
    <p:sldId id="737" r:id="rId24"/>
    <p:sldId id="738" r:id="rId25"/>
    <p:sldId id="864" r:id="rId26"/>
    <p:sldId id="865" r:id="rId27"/>
    <p:sldId id="739" r:id="rId28"/>
    <p:sldId id="754" r:id="rId29"/>
    <p:sldId id="871" r:id="rId30"/>
    <p:sldId id="892" r:id="rId31"/>
    <p:sldId id="423" r:id="rId32"/>
    <p:sldId id="438" r:id="rId33"/>
    <p:sldId id="478" r:id="rId34"/>
    <p:sldId id="375" r:id="rId35"/>
    <p:sldId id="427" r:id="rId36"/>
    <p:sldId id="428" r:id="rId37"/>
    <p:sldId id="481" r:id="rId38"/>
    <p:sldId id="483" r:id="rId39"/>
    <p:sldId id="482" r:id="rId40"/>
    <p:sldId id="488" r:id="rId41"/>
    <p:sldId id="445" r:id="rId42"/>
    <p:sldId id="800" r:id="rId43"/>
    <p:sldId id="507" r:id="rId44"/>
    <p:sldId id="452" r:id="rId45"/>
    <p:sldId id="893" r:id="rId46"/>
    <p:sldId id="598" r:id="rId47"/>
    <p:sldId id="599" r:id="rId48"/>
    <p:sldId id="600" r:id="rId49"/>
    <p:sldId id="602" r:id="rId50"/>
    <p:sldId id="603" r:id="rId51"/>
    <p:sldId id="608" r:id="rId52"/>
    <p:sldId id="614" r:id="rId53"/>
    <p:sldId id="894" r:id="rId54"/>
    <p:sldId id="792" r:id="rId55"/>
    <p:sldId id="531" r:id="rId56"/>
    <p:sldId id="278" r:id="rId57"/>
    <p:sldId id="279" r:id="rId58"/>
    <p:sldId id="280" r:id="rId59"/>
    <p:sldId id="909" r:id="rId60"/>
    <p:sldId id="282" r:id="rId61"/>
    <p:sldId id="910" r:id="rId62"/>
    <p:sldId id="285" r:id="rId63"/>
    <p:sldId id="529" r:id="rId64"/>
    <p:sldId id="523" r:id="rId65"/>
    <p:sldId id="524" r:id="rId66"/>
    <p:sldId id="691" r:id="rId67"/>
    <p:sldId id="525" r:id="rId68"/>
    <p:sldId id="912" r:id="rId69"/>
    <p:sldId id="258" r:id="rId70"/>
    <p:sldId id="259" r:id="rId71"/>
    <p:sldId id="260" r:id="rId72"/>
    <p:sldId id="261" r:id="rId73"/>
    <p:sldId id="262" r:id="rId74"/>
    <p:sldId id="263" r:id="rId75"/>
    <p:sldId id="264" r:id="rId76"/>
    <p:sldId id="915" r:id="rId77"/>
    <p:sldId id="796" r:id="rId78"/>
    <p:sldId id="797" r:id="rId79"/>
    <p:sldId id="787" r:id="rId80"/>
    <p:sldId id="798" r:id="rId81"/>
    <p:sldId id="692" r:id="rId82"/>
    <p:sldId id="696" r:id="rId83"/>
    <p:sldId id="697" r:id="rId84"/>
    <p:sldId id="700" r:id="rId85"/>
    <p:sldId id="701" r:id="rId86"/>
    <p:sldId id="821" r:id="rId87"/>
    <p:sldId id="914" r:id="rId88"/>
    <p:sldId id="911" r:id="rId89"/>
    <p:sldId id="265" r:id="rId90"/>
    <p:sldId id="266" r:id="rId91"/>
    <p:sldId id="913" r:id="rId92"/>
    <p:sldId id="268" r:id="rId93"/>
    <p:sldId id="269" r:id="rId94"/>
    <p:sldId id="270" r:id="rId95"/>
    <p:sldId id="272" r:id="rId96"/>
    <p:sldId id="271" r:id="rId97"/>
    <p:sldId id="902" r:id="rId98"/>
    <p:sldId id="908" r:id="rId99"/>
    <p:sldId id="845" r:id="rId100"/>
    <p:sldId id="826" r:id="rId101"/>
    <p:sldId id="828" r:id="rId102"/>
    <p:sldId id="829" r:id="rId103"/>
    <p:sldId id="836" r:id="rId104"/>
    <p:sldId id="832" r:id="rId105"/>
    <p:sldId id="837" r:id="rId106"/>
    <p:sldId id="831" r:id="rId107"/>
    <p:sldId id="851" r:id="rId108"/>
    <p:sldId id="835" r:id="rId109"/>
    <p:sldId id="838" r:id="rId110"/>
    <p:sldId id="667" r:id="rId111"/>
    <p:sldId id="889" r:id="rId112"/>
    <p:sldId id="852" r:id="rId113"/>
    <p:sldId id="853" r:id="rId114"/>
    <p:sldId id="854" r:id="rId115"/>
    <p:sldId id="855" r:id="rId116"/>
    <p:sldId id="890"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A0CE6-B0F4-48F5-8CF4-E26B6313FED2}" v="528" dt="2023-09-19T18:23:23.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4" autoAdjust="0"/>
    <p:restoredTop sz="83784" autoAdjust="0"/>
  </p:normalViewPr>
  <p:slideViewPr>
    <p:cSldViewPr snapToGrid="0">
      <p:cViewPr varScale="1">
        <p:scale>
          <a:sx n="95" d="100"/>
          <a:sy n="95" d="100"/>
        </p:scale>
        <p:origin x="11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presProps" Target="pres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livekentac-my.sharepoint.com/personal/cd613_kent_ac_uk/Documents/My%20Bitesize%20Workshops/Bitesize%20Descriptive%20Stats/Dog%20weight%20standard%20devi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Total</c:v>
                </c:pt>
              </c:strCache>
            </c:strRef>
          </c:tx>
          <c:spPr>
            <a:solidFill>
              <a:schemeClr val="accent1"/>
            </a:solidFill>
            <a:ln>
              <a:noFill/>
            </a:ln>
            <a:effectLst/>
          </c:spPr>
          <c:invertIfNegative val="0"/>
          <c:errBars>
            <c:errBarType val="both"/>
            <c:errValType val="cust"/>
            <c:noEndCap val="0"/>
            <c:plus>
              <c:numRef>
                <c:f>Sheet1!$B$9</c:f>
                <c:numCache>
                  <c:formatCode>General</c:formatCode>
                  <c:ptCount val="1"/>
                  <c:pt idx="0">
                    <c:v>5.3291650377896911</c:v>
                  </c:pt>
                </c:numCache>
              </c:numRef>
            </c:plus>
            <c:minus>
              <c:numRef>
                <c:f>Sheet1!$B$9</c:f>
                <c:numCache>
                  <c:formatCode>General</c:formatCode>
                  <c:ptCount val="1"/>
                  <c:pt idx="0">
                    <c:v>5.3291650377896911</c:v>
                  </c:pt>
                </c:numCache>
              </c:numRef>
            </c:minus>
            <c:spPr>
              <a:noFill/>
              <a:ln w="28575" cap="flat" cmpd="sng" algn="ctr">
                <a:solidFill>
                  <a:schemeClr val="tx1">
                    <a:lumMod val="65000"/>
                    <a:lumOff val="35000"/>
                  </a:schemeClr>
                </a:solidFill>
                <a:round/>
              </a:ln>
              <a:effectLst/>
            </c:spPr>
          </c:errBars>
          <c:val>
            <c:numRef>
              <c:f>Sheet1!$C$2</c:f>
              <c:numCache>
                <c:formatCode>General</c:formatCode>
                <c:ptCount val="1"/>
                <c:pt idx="0">
                  <c:v>16</c:v>
                </c:pt>
              </c:numCache>
            </c:numRef>
          </c:val>
          <c:extLst>
            <c:ext xmlns:c16="http://schemas.microsoft.com/office/drawing/2014/chart" uri="{C3380CC4-5D6E-409C-BE32-E72D297353CC}">
              <c16:uniqueId val="{00000000-B194-45E7-997A-59B66E19503E}"/>
            </c:ext>
          </c:extLst>
        </c:ser>
        <c:dLbls>
          <c:showLegendKey val="0"/>
          <c:showVal val="0"/>
          <c:showCatName val="0"/>
          <c:showSerName val="0"/>
          <c:showPercent val="0"/>
          <c:showBubbleSize val="0"/>
        </c:dLbls>
        <c:gapWidth val="219"/>
        <c:overlap val="-27"/>
        <c:axId val="343627128"/>
        <c:axId val="343630408"/>
      </c:barChart>
      <c:catAx>
        <c:axId val="343627128"/>
        <c:scaling>
          <c:orientation val="minMax"/>
        </c:scaling>
        <c:delete val="1"/>
        <c:axPos val="b"/>
        <c:majorTickMark val="none"/>
        <c:minorTickMark val="none"/>
        <c:tickLblPos val="nextTo"/>
        <c:crossAx val="343630408"/>
        <c:crosses val="autoZero"/>
        <c:auto val="1"/>
        <c:lblAlgn val="ctr"/>
        <c:lblOffset val="100"/>
        <c:noMultiLvlLbl val="0"/>
      </c:catAx>
      <c:valAx>
        <c:axId val="343630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GB" sz="1600">
                    <a:solidFill>
                      <a:sysClr val="windowText" lastClr="000000"/>
                    </a:solidFill>
                  </a:rPr>
                  <a:t> Weight</a:t>
                </a:r>
                <a:r>
                  <a:rPr lang="en-GB" sz="1600" baseline="0">
                    <a:solidFill>
                      <a:sysClr val="windowText" lastClr="000000"/>
                    </a:solidFill>
                  </a:rPr>
                  <a:t> (kg)</a:t>
                </a:r>
              </a:p>
            </c:rich>
          </c:tx>
          <c:layout>
            <c:manualLayout>
              <c:xMode val="edge"/>
              <c:yMode val="edge"/>
              <c:x val="1.9444444444444445E-2"/>
              <c:y val="0.305185185185185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343627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72C43-CC91-4B72-B917-C26E2DEC7137}"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GB"/>
        </a:p>
      </dgm:t>
    </dgm:pt>
    <dgm:pt modelId="{83280C3D-1CF3-47CD-BC8F-37EC93F2D260}">
      <dgm:prSet phldrT="[Text]" custT="1"/>
      <dgm:spPr>
        <a:solidFill>
          <a:schemeClr val="bg2"/>
        </a:solidFill>
        <a:ln>
          <a:solidFill>
            <a:schemeClr val="bg2">
              <a:lumMod val="50000"/>
            </a:schemeClr>
          </a:solidFill>
        </a:ln>
      </dgm:spPr>
      <dgm:t>
        <a:bodyPr/>
        <a:lstStyle/>
        <a:p>
          <a:r>
            <a:rPr lang="en-GB" sz="1800" b="1" dirty="0">
              <a:solidFill>
                <a:schemeClr val="accent5">
                  <a:lumMod val="50000"/>
                </a:schemeClr>
              </a:solidFill>
            </a:rPr>
            <a:t>Variables</a:t>
          </a:r>
        </a:p>
      </dgm:t>
    </dgm:pt>
    <dgm:pt modelId="{F9ADFA53-4A19-4985-AD0D-27B9B8FD4D20}" type="parTrans" cxnId="{F53B19BF-142D-4502-89F9-D382890ABA0E}">
      <dgm:prSet/>
      <dgm:spPr/>
      <dgm:t>
        <a:bodyPr/>
        <a:lstStyle/>
        <a:p>
          <a:endParaRPr lang="en-GB" sz="1800">
            <a:solidFill>
              <a:schemeClr val="accent5">
                <a:lumMod val="50000"/>
              </a:schemeClr>
            </a:solidFill>
          </a:endParaRPr>
        </a:p>
      </dgm:t>
    </dgm:pt>
    <dgm:pt modelId="{9DF2FA5A-DE89-4D59-AEA0-0A5045027689}" type="sibTrans" cxnId="{F53B19BF-142D-4502-89F9-D382890ABA0E}">
      <dgm:prSet/>
      <dgm:spPr/>
      <dgm:t>
        <a:bodyPr/>
        <a:lstStyle/>
        <a:p>
          <a:endParaRPr lang="en-GB" sz="1800">
            <a:solidFill>
              <a:schemeClr val="accent5">
                <a:lumMod val="50000"/>
              </a:schemeClr>
            </a:solidFill>
          </a:endParaRPr>
        </a:p>
      </dgm:t>
    </dgm:pt>
    <dgm:pt modelId="{EF58501C-3C99-43BF-80AF-98CA2B512A63}">
      <dgm:prSet phldrT="[Text]" custT="1"/>
      <dgm:spPr>
        <a:solidFill>
          <a:srgbClr val="00B050"/>
        </a:solidFill>
        <a:ln>
          <a:solidFill>
            <a:srgbClr val="00602B"/>
          </a:solidFill>
        </a:ln>
      </dgm:spPr>
      <dgm:t>
        <a:bodyPr/>
        <a:lstStyle/>
        <a:p>
          <a:r>
            <a:rPr lang="en-GB" sz="2000" b="1" dirty="0">
              <a:solidFill>
                <a:schemeClr val="accent5">
                  <a:lumMod val="50000"/>
                </a:schemeClr>
              </a:solidFill>
            </a:rPr>
            <a:t>Scale</a:t>
          </a:r>
        </a:p>
      </dgm:t>
    </dgm:pt>
    <dgm:pt modelId="{188C10EF-A95D-48E6-A067-B0B3D072B1D0}" type="parTrans" cxnId="{06848BAF-643D-4F46-B0CD-1D692E816D65}">
      <dgm:prSet/>
      <dgm:spPr/>
      <dgm:t>
        <a:bodyPr/>
        <a:lstStyle/>
        <a:p>
          <a:endParaRPr lang="en-GB" sz="1800">
            <a:solidFill>
              <a:schemeClr val="accent5">
                <a:lumMod val="50000"/>
              </a:schemeClr>
            </a:solidFill>
          </a:endParaRPr>
        </a:p>
      </dgm:t>
    </dgm:pt>
    <dgm:pt modelId="{CF698B20-B238-4E78-8E89-068D6A5C704C}" type="sibTrans" cxnId="{06848BAF-643D-4F46-B0CD-1D692E816D65}">
      <dgm:prSet/>
      <dgm:spPr/>
      <dgm:t>
        <a:bodyPr/>
        <a:lstStyle/>
        <a:p>
          <a:endParaRPr lang="en-GB" sz="1800">
            <a:solidFill>
              <a:schemeClr val="accent5">
                <a:lumMod val="50000"/>
              </a:schemeClr>
            </a:solidFill>
          </a:endParaRPr>
        </a:p>
      </dgm:t>
    </dgm:pt>
    <dgm:pt modelId="{78BF3024-E042-4081-AC59-72331EE540BC}">
      <dgm:prSet phldrT="[Text]" custT="1"/>
      <dgm:spPr>
        <a:solidFill>
          <a:schemeClr val="accent2">
            <a:lumMod val="40000"/>
            <a:lumOff val="60000"/>
          </a:schemeClr>
        </a:solidFill>
        <a:ln>
          <a:solidFill>
            <a:schemeClr val="accent2">
              <a:lumMod val="60000"/>
              <a:lumOff val="40000"/>
            </a:schemeClr>
          </a:solidFill>
        </a:ln>
      </dgm:spPr>
      <dgm:t>
        <a:bodyPr/>
        <a:lstStyle/>
        <a:p>
          <a:r>
            <a:rPr lang="en-GB" sz="2000" b="1" dirty="0">
              <a:solidFill>
                <a:schemeClr val="accent5">
                  <a:lumMod val="50000"/>
                </a:schemeClr>
              </a:solidFill>
            </a:rPr>
            <a:t>Categorical</a:t>
          </a:r>
        </a:p>
      </dgm:t>
    </dgm:pt>
    <dgm:pt modelId="{560E0E50-8C2F-471B-850F-5874A2E8A128}" type="parTrans" cxnId="{CB61ED6C-EB88-40A4-8F6D-59DE8E3EBE8F}">
      <dgm:prSet/>
      <dgm:spPr/>
      <dgm:t>
        <a:bodyPr/>
        <a:lstStyle/>
        <a:p>
          <a:endParaRPr lang="en-GB" sz="1800">
            <a:solidFill>
              <a:schemeClr val="accent5">
                <a:lumMod val="50000"/>
              </a:schemeClr>
            </a:solidFill>
          </a:endParaRPr>
        </a:p>
      </dgm:t>
    </dgm:pt>
    <dgm:pt modelId="{14FE5DE9-5F9C-4B97-829C-B29310FF3FE0}" type="sibTrans" cxnId="{CB61ED6C-EB88-40A4-8F6D-59DE8E3EBE8F}">
      <dgm:prSet/>
      <dgm:spPr/>
      <dgm:t>
        <a:bodyPr/>
        <a:lstStyle/>
        <a:p>
          <a:endParaRPr lang="en-GB" sz="1800">
            <a:solidFill>
              <a:schemeClr val="accent5">
                <a:lumMod val="50000"/>
              </a:schemeClr>
            </a:solidFill>
          </a:endParaRPr>
        </a:p>
      </dgm:t>
    </dgm:pt>
    <dgm:pt modelId="{40C0C150-8D74-4CDA-888C-9945884CBAB3}">
      <dgm:prSet custT="1"/>
      <dgm:spPr>
        <a:solidFill>
          <a:srgbClr val="74F08F"/>
        </a:solidFill>
        <a:ln>
          <a:solidFill>
            <a:srgbClr val="00B050"/>
          </a:solidFill>
        </a:ln>
      </dgm:spPr>
      <dgm:t>
        <a:bodyPr/>
        <a:lstStyle/>
        <a:p>
          <a:pPr>
            <a:spcBef>
              <a:spcPts val="600"/>
            </a:spcBef>
            <a:spcAft>
              <a:spcPts val="600"/>
            </a:spcAft>
          </a:pPr>
          <a:r>
            <a:rPr lang="en-GB" sz="1800" b="1" dirty="0">
              <a:solidFill>
                <a:schemeClr val="accent5">
                  <a:lumMod val="50000"/>
                </a:schemeClr>
              </a:solidFill>
            </a:rPr>
            <a:t>Continuous</a:t>
          </a:r>
        </a:p>
        <a:p>
          <a:pPr>
            <a:spcBef>
              <a:spcPts val="600"/>
            </a:spcBef>
            <a:spcAft>
              <a:spcPts val="600"/>
            </a:spcAft>
          </a:pPr>
          <a:r>
            <a:rPr lang="en-GB" sz="1800" dirty="0">
              <a:solidFill>
                <a:schemeClr val="accent5">
                  <a:lumMod val="50000"/>
                </a:schemeClr>
              </a:solidFill>
              <a:latin typeface="+mn-lt"/>
              <a:ea typeface="+mn-ea"/>
              <a:cs typeface="+mn-cs"/>
            </a:rPr>
            <a:t>Measurements</a:t>
          </a:r>
        </a:p>
        <a:p>
          <a:pPr>
            <a:spcBef>
              <a:spcPts val="600"/>
            </a:spcBef>
            <a:spcAft>
              <a:spcPts val="600"/>
            </a:spcAft>
          </a:pPr>
          <a:r>
            <a:rPr lang="en-GB" sz="1800" dirty="0">
              <a:solidFill>
                <a:schemeClr val="accent5">
                  <a:lumMod val="50000"/>
                </a:schemeClr>
              </a:solidFill>
              <a:latin typeface="+mn-lt"/>
              <a:ea typeface="+mn-ea"/>
              <a:cs typeface="+mn-cs"/>
            </a:rPr>
            <a:t>takes any value </a:t>
          </a:r>
          <a:endParaRPr lang="en-GB" sz="1800" b="1" dirty="0">
            <a:solidFill>
              <a:schemeClr val="accent5">
                <a:lumMod val="50000"/>
              </a:schemeClr>
            </a:solidFill>
          </a:endParaRPr>
        </a:p>
      </dgm:t>
    </dgm:pt>
    <dgm:pt modelId="{B02E6188-9427-48FF-A656-0A69DAE442D0}" type="parTrans" cxnId="{70DDCDB6-D4A3-4D58-B98B-EDF22E5818AA}">
      <dgm:prSet/>
      <dgm:spPr/>
      <dgm:t>
        <a:bodyPr/>
        <a:lstStyle/>
        <a:p>
          <a:endParaRPr lang="en-GB" sz="1800">
            <a:solidFill>
              <a:schemeClr val="accent5">
                <a:lumMod val="50000"/>
              </a:schemeClr>
            </a:solidFill>
          </a:endParaRPr>
        </a:p>
      </dgm:t>
    </dgm:pt>
    <dgm:pt modelId="{283E16A7-F278-4192-AA36-30AAFFBB8D7E}" type="sibTrans" cxnId="{70DDCDB6-D4A3-4D58-B98B-EDF22E5818AA}">
      <dgm:prSet/>
      <dgm:spPr/>
      <dgm:t>
        <a:bodyPr/>
        <a:lstStyle/>
        <a:p>
          <a:endParaRPr lang="en-GB" sz="1800">
            <a:solidFill>
              <a:schemeClr val="accent5">
                <a:lumMod val="50000"/>
              </a:schemeClr>
            </a:solidFill>
          </a:endParaRPr>
        </a:p>
      </dgm:t>
    </dgm:pt>
    <dgm:pt modelId="{973D4A2D-1237-402F-AB67-4FCE5E1649F3}">
      <dgm:prSet custT="1"/>
      <dgm:spPr>
        <a:solidFill>
          <a:srgbClr val="99FF99"/>
        </a:solidFill>
        <a:ln>
          <a:solidFill>
            <a:srgbClr val="00B050"/>
          </a:solidFill>
        </a:ln>
      </dgm:spPr>
      <dgm:t>
        <a:bodyPr/>
        <a:lstStyle/>
        <a:p>
          <a:r>
            <a:rPr lang="en-GB" sz="1800" b="1" dirty="0">
              <a:solidFill>
                <a:schemeClr val="accent5">
                  <a:lumMod val="50000"/>
                </a:schemeClr>
              </a:solidFill>
            </a:rPr>
            <a:t>Discrete:</a:t>
          </a:r>
        </a:p>
        <a:p>
          <a:r>
            <a:rPr lang="en-GB" sz="1800" dirty="0">
              <a:solidFill>
                <a:schemeClr val="accent5">
                  <a:lumMod val="50000"/>
                </a:schemeClr>
              </a:solidFill>
              <a:latin typeface="+mn-lt"/>
              <a:ea typeface="+mn-ea"/>
              <a:cs typeface="+mn-cs"/>
            </a:rPr>
            <a:t>Counts/ integers</a:t>
          </a:r>
          <a:endParaRPr lang="en-GB" sz="1800" b="1" dirty="0">
            <a:solidFill>
              <a:schemeClr val="accent5">
                <a:lumMod val="50000"/>
              </a:schemeClr>
            </a:solidFill>
          </a:endParaRPr>
        </a:p>
      </dgm:t>
    </dgm:pt>
    <dgm:pt modelId="{014C7509-1CAA-44FF-85F3-E543D16DFBB2}" type="parTrans" cxnId="{A6E2F4C7-F65C-43A4-8062-40E8E0692F2A}">
      <dgm:prSet/>
      <dgm:spPr/>
      <dgm:t>
        <a:bodyPr/>
        <a:lstStyle/>
        <a:p>
          <a:endParaRPr lang="en-GB" sz="1800">
            <a:solidFill>
              <a:schemeClr val="accent5">
                <a:lumMod val="50000"/>
              </a:schemeClr>
            </a:solidFill>
          </a:endParaRPr>
        </a:p>
      </dgm:t>
    </dgm:pt>
    <dgm:pt modelId="{E79948B3-65DA-4A14-B0C9-9B663DFEE190}" type="sibTrans" cxnId="{A6E2F4C7-F65C-43A4-8062-40E8E0692F2A}">
      <dgm:prSet/>
      <dgm:spPr/>
      <dgm:t>
        <a:bodyPr/>
        <a:lstStyle/>
        <a:p>
          <a:endParaRPr lang="en-GB" sz="1800">
            <a:solidFill>
              <a:schemeClr val="accent5">
                <a:lumMod val="50000"/>
              </a:schemeClr>
            </a:solidFill>
          </a:endParaRPr>
        </a:p>
      </dgm:t>
    </dgm:pt>
    <dgm:pt modelId="{58C2F5D4-72B6-44FA-88A3-C40DF993B5B6}">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Ordinal:</a:t>
          </a:r>
        </a:p>
        <a:p>
          <a:r>
            <a:rPr lang="en-GB" sz="1800" b="0" dirty="0">
              <a:solidFill>
                <a:schemeClr val="accent5">
                  <a:lumMod val="50000"/>
                </a:schemeClr>
              </a:solidFill>
              <a:latin typeface="+mn-lt"/>
              <a:ea typeface="+mn-ea"/>
              <a:cs typeface="+mn-cs"/>
            </a:rPr>
            <a:t>obvious order</a:t>
          </a:r>
          <a:endParaRPr lang="en-GB" sz="1800" b="1" dirty="0">
            <a:solidFill>
              <a:schemeClr val="accent5">
                <a:lumMod val="50000"/>
              </a:schemeClr>
            </a:solidFill>
          </a:endParaRPr>
        </a:p>
      </dgm:t>
    </dgm:pt>
    <dgm:pt modelId="{FF4644E1-5619-494F-8944-73BB73782F8D}" type="parTrans" cxnId="{9DB1B428-65B6-453B-B4A9-C1C492629032}">
      <dgm:prSet/>
      <dgm:spPr/>
      <dgm:t>
        <a:bodyPr/>
        <a:lstStyle/>
        <a:p>
          <a:endParaRPr lang="en-GB" sz="1800">
            <a:solidFill>
              <a:schemeClr val="accent5">
                <a:lumMod val="50000"/>
              </a:schemeClr>
            </a:solidFill>
          </a:endParaRPr>
        </a:p>
      </dgm:t>
    </dgm:pt>
    <dgm:pt modelId="{83CE8F69-BDB6-43F4-A64D-3F8A85D8C7F9}" type="sibTrans" cxnId="{9DB1B428-65B6-453B-B4A9-C1C492629032}">
      <dgm:prSet/>
      <dgm:spPr/>
      <dgm:t>
        <a:bodyPr/>
        <a:lstStyle/>
        <a:p>
          <a:endParaRPr lang="en-GB" sz="1800">
            <a:solidFill>
              <a:schemeClr val="accent5">
                <a:lumMod val="50000"/>
              </a:schemeClr>
            </a:solidFill>
          </a:endParaRPr>
        </a:p>
      </dgm:t>
    </dgm:pt>
    <dgm:pt modelId="{172D1300-D830-4C18-8AD0-502916B6EA75}">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Nominal:</a:t>
          </a:r>
        </a:p>
        <a:p>
          <a:r>
            <a:rPr lang="en-GB" sz="1800" b="0" dirty="0">
              <a:solidFill>
                <a:schemeClr val="accent5">
                  <a:lumMod val="50000"/>
                </a:schemeClr>
              </a:solidFill>
              <a:latin typeface="+mn-lt"/>
              <a:ea typeface="+mn-ea"/>
              <a:cs typeface="+mn-cs"/>
            </a:rPr>
            <a:t>no meaningful order</a:t>
          </a:r>
          <a:endParaRPr lang="en-GB" sz="1800" b="1" dirty="0">
            <a:solidFill>
              <a:schemeClr val="accent5">
                <a:lumMod val="50000"/>
              </a:schemeClr>
            </a:solidFill>
          </a:endParaRPr>
        </a:p>
      </dgm:t>
    </dgm:pt>
    <dgm:pt modelId="{CA1C63EE-E1A2-45D1-AFD7-56BA86D6175D}" type="parTrans" cxnId="{02D45D45-B871-4954-BBAE-D530890DEBB8}">
      <dgm:prSet/>
      <dgm:spPr/>
      <dgm:t>
        <a:bodyPr/>
        <a:lstStyle/>
        <a:p>
          <a:endParaRPr lang="en-GB" sz="1800">
            <a:solidFill>
              <a:schemeClr val="accent5">
                <a:lumMod val="50000"/>
              </a:schemeClr>
            </a:solidFill>
          </a:endParaRPr>
        </a:p>
      </dgm:t>
    </dgm:pt>
    <dgm:pt modelId="{78262F5F-3237-48CE-9DD2-DFA659EA0E7C}" type="sibTrans" cxnId="{02D45D45-B871-4954-BBAE-D530890DEBB8}">
      <dgm:prSet/>
      <dgm:spPr/>
      <dgm:t>
        <a:bodyPr/>
        <a:lstStyle/>
        <a:p>
          <a:endParaRPr lang="en-GB" sz="1800">
            <a:solidFill>
              <a:schemeClr val="accent5">
                <a:lumMod val="50000"/>
              </a:schemeClr>
            </a:solidFill>
          </a:endParaRPr>
        </a:p>
      </dgm:t>
    </dgm:pt>
    <dgm:pt modelId="{B7614A2C-8691-44E0-A7B6-0203FCC4E0BF}" type="pres">
      <dgm:prSet presAssocID="{B5A72C43-CC91-4B72-B917-C26E2DEC7137}" presName="hierChild1" presStyleCnt="0">
        <dgm:presLayoutVars>
          <dgm:orgChart val="1"/>
          <dgm:chPref val="1"/>
          <dgm:dir/>
          <dgm:animOne val="branch"/>
          <dgm:animLvl val="lvl"/>
          <dgm:resizeHandles/>
        </dgm:presLayoutVars>
      </dgm:prSet>
      <dgm:spPr/>
    </dgm:pt>
    <dgm:pt modelId="{8EC72459-B08E-490E-8BA1-856A62AD9360}" type="pres">
      <dgm:prSet presAssocID="{83280C3D-1CF3-47CD-BC8F-37EC93F2D260}" presName="hierRoot1" presStyleCnt="0">
        <dgm:presLayoutVars>
          <dgm:hierBranch val="init"/>
        </dgm:presLayoutVars>
      </dgm:prSet>
      <dgm:spPr/>
    </dgm:pt>
    <dgm:pt modelId="{BBB5FB9F-67F4-4EFC-BDBF-419148B81D86}" type="pres">
      <dgm:prSet presAssocID="{83280C3D-1CF3-47CD-BC8F-37EC93F2D260}" presName="rootComposite1" presStyleCnt="0"/>
      <dgm:spPr/>
    </dgm:pt>
    <dgm:pt modelId="{EC9AF973-7B6D-42D6-9404-086DE0B266EC}" type="pres">
      <dgm:prSet presAssocID="{83280C3D-1CF3-47CD-BC8F-37EC93F2D260}" presName="rootText1" presStyleLbl="node0" presStyleIdx="0" presStyleCnt="1" custScaleX="161872" custLinFactNeighborX="-2170" custLinFactNeighborY="-48307">
        <dgm:presLayoutVars>
          <dgm:chPref val="3"/>
        </dgm:presLayoutVars>
      </dgm:prSet>
      <dgm:spPr/>
    </dgm:pt>
    <dgm:pt modelId="{8B908B6B-EE4D-4C3E-B0A6-6CD1535BA0E2}" type="pres">
      <dgm:prSet presAssocID="{83280C3D-1CF3-47CD-BC8F-37EC93F2D260}" presName="rootConnector1" presStyleLbl="node1" presStyleIdx="0" presStyleCnt="0"/>
      <dgm:spPr/>
    </dgm:pt>
    <dgm:pt modelId="{A6805005-6260-43FA-9362-343C11383FBD}" type="pres">
      <dgm:prSet presAssocID="{83280C3D-1CF3-47CD-BC8F-37EC93F2D260}" presName="hierChild2" presStyleCnt="0"/>
      <dgm:spPr/>
    </dgm:pt>
    <dgm:pt modelId="{A17CD97F-8451-4F90-9BCC-93346D7536F7}" type="pres">
      <dgm:prSet presAssocID="{188C10EF-A95D-48E6-A067-B0B3D072B1D0}" presName="Name37" presStyleLbl="parChTrans1D2" presStyleIdx="0" presStyleCnt="2"/>
      <dgm:spPr/>
    </dgm:pt>
    <dgm:pt modelId="{B15A1DB8-19E4-4496-AE32-B1379917127E}" type="pres">
      <dgm:prSet presAssocID="{EF58501C-3C99-43BF-80AF-98CA2B512A63}" presName="hierRoot2" presStyleCnt="0">
        <dgm:presLayoutVars>
          <dgm:hierBranch/>
        </dgm:presLayoutVars>
      </dgm:prSet>
      <dgm:spPr/>
    </dgm:pt>
    <dgm:pt modelId="{235CA028-C708-438D-B63B-DC38AED87BF9}" type="pres">
      <dgm:prSet presAssocID="{EF58501C-3C99-43BF-80AF-98CA2B512A63}" presName="rootComposite" presStyleCnt="0"/>
      <dgm:spPr/>
    </dgm:pt>
    <dgm:pt modelId="{F83EFF51-DEC9-4E80-BEF3-F1326F0AB87F}" type="pres">
      <dgm:prSet presAssocID="{EF58501C-3C99-43BF-80AF-98CA2B512A63}" presName="rootText" presStyleLbl="node2" presStyleIdx="0" presStyleCnt="2" custScaleX="132010" custScaleY="86446" custLinFactNeighborX="-14535" custLinFactNeighborY="-41053">
        <dgm:presLayoutVars>
          <dgm:chPref val="3"/>
        </dgm:presLayoutVars>
      </dgm:prSet>
      <dgm:spPr/>
    </dgm:pt>
    <dgm:pt modelId="{B2B2B801-A01C-4530-9DDD-806E473501D1}" type="pres">
      <dgm:prSet presAssocID="{EF58501C-3C99-43BF-80AF-98CA2B512A63}" presName="rootConnector" presStyleLbl="node2" presStyleIdx="0" presStyleCnt="2"/>
      <dgm:spPr/>
    </dgm:pt>
    <dgm:pt modelId="{83500F31-DE01-42E6-88A6-52955508AFD1}" type="pres">
      <dgm:prSet presAssocID="{EF58501C-3C99-43BF-80AF-98CA2B512A63}" presName="hierChild4" presStyleCnt="0"/>
      <dgm:spPr/>
    </dgm:pt>
    <dgm:pt modelId="{0E3794A0-CBEA-4EED-94D3-DC42E4ED06EF}" type="pres">
      <dgm:prSet presAssocID="{B02E6188-9427-48FF-A656-0A69DAE442D0}" presName="Name35" presStyleLbl="parChTrans1D3" presStyleIdx="0" presStyleCnt="4"/>
      <dgm:spPr/>
    </dgm:pt>
    <dgm:pt modelId="{DBFBAEBD-79BD-480D-9682-B0A29C24E2DE}" type="pres">
      <dgm:prSet presAssocID="{40C0C150-8D74-4CDA-888C-9945884CBAB3}" presName="hierRoot2" presStyleCnt="0">
        <dgm:presLayoutVars>
          <dgm:hierBranch val="init"/>
        </dgm:presLayoutVars>
      </dgm:prSet>
      <dgm:spPr/>
    </dgm:pt>
    <dgm:pt modelId="{2BC144DC-1980-4BF3-AD73-55AEEFF761A1}" type="pres">
      <dgm:prSet presAssocID="{40C0C150-8D74-4CDA-888C-9945884CBAB3}" presName="rootComposite" presStyleCnt="0"/>
      <dgm:spPr/>
    </dgm:pt>
    <dgm:pt modelId="{B552C769-DF5B-477C-A631-B425FFCD6A0E}" type="pres">
      <dgm:prSet presAssocID="{40C0C150-8D74-4CDA-888C-9945884CBAB3}" presName="rootText" presStyleLbl="node3" presStyleIdx="0" presStyleCnt="4" custScaleX="112432" custScaleY="152335" custLinFactNeighborX="4151" custLinFactNeighborY="-38701">
        <dgm:presLayoutVars>
          <dgm:chPref val="3"/>
        </dgm:presLayoutVars>
      </dgm:prSet>
      <dgm:spPr/>
    </dgm:pt>
    <dgm:pt modelId="{CBD34939-4F02-469B-A12B-FFF9A7443868}" type="pres">
      <dgm:prSet presAssocID="{40C0C150-8D74-4CDA-888C-9945884CBAB3}" presName="rootConnector" presStyleLbl="node3" presStyleIdx="0" presStyleCnt="4"/>
      <dgm:spPr/>
    </dgm:pt>
    <dgm:pt modelId="{1C1B6590-EBD9-4961-9A3A-B1C0379670EA}" type="pres">
      <dgm:prSet presAssocID="{40C0C150-8D74-4CDA-888C-9945884CBAB3}" presName="hierChild4" presStyleCnt="0"/>
      <dgm:spPr/>
    </dgm:pt>
    <dgm:pt modelId="{1651B8B9-57FE-4B7E-BB81-4E275250FF83}" type="pres">
      <dgm:prSet presAssocID="{40C0C150-8D74-4CDA-888C-9945884CBAB3}" presName="hierChild5" presStyleCnt="0"/>
      <dgm:spPr/>
    </dgm:pt>
    <dgm:pt modelId="{E46B3259-C5F6-4E57-8282-E0B5EE9EAD22}" type="pres">
      <dgm:prSet presAssocID="{014C7509-1CAA-44FF-85F3-E543D16DFBB2}" presName="Name35" presStyleLbl="parChTrans1D3" presStyleIdx="1" presStyleCnt="4"/>
      <dgm:spPr/>
    </dgm:pt>
    <dgm:pt modelId="{0CC2EA35-5438-421F-8C71-A73970B4D741}" type="pres">
      <dgm:prSet presAssocID="{973D4A2D-1237-402F-AB67-4FCE5E1649F3}" presName="hierRoot2" presStyleCnt="0">
        <dgm:presLayoutVars>
          <dgm:hierBranch val="init"/>
        </dgm:presLayoutVars>
      </dgm:prSet>
      <dgm:spPr/>
    </dgm:pt>
    <dgm:pt modelId="{5003F011-3A10-4F50-86BE-6B9D9A17590E}" type="pres">
      <dgm:prSet presAssocID="{973D4A2D-1237-402F-AB67-4FCE5E1649F3}" presName="rootComposite" presStyleCnt="0"/>
      <dgm:spPr/>
    </dgm:pt>
    <dgm:pt modelId="{66E7073E-51DC-49E4-ACBA-705E4D232A7E}" type="pres">
      <dgm:prSet presAssocID="{973D4A2D-1237-402F-AB67-4FCE5E1649F3}" presName="rootText" presStyleLbl="node3" presStyleIdx="1" presStyleCnt="4" custScaleX="130075" custScaleY="147383" custLinFactNeighborX="1085" custLinFactNeighborY="-37311">
        <dgm:presLayoutVars>
          <dgm:chPref val="3"/>
        </dgm:presLayoutVars>
      </dgm:prSet>
      <dgm:spPr/>
    </dgm:pt>
    <dgm:pt modelId="{1EAFB714-DCBF-41D2-BDFD-31CB46C49156}" type="pres">
      <dgm:prSet presAssocID="{973D4A2D-1237-402F-AB67-4FCE5E1649F3}" presName="rootConnector" presStyleLbl="node3" presStyleIdx="1" presStyleCnt="4"/>
      <dgm:spPr/>
    </dgm:pt>
    <dgm:pt modelId="{3CA2A835-4315-4ABD-845B-BC9D7D7304E6}" type="pres">
      <dgm:prSet presAssocID="{973D4A2D-1237-402F-AB67-4FCE5E1649F3}" presName="hierChild4" presStyleCnt="0"/>
      <dgm:spPr/>
    </dgm:pt>
    <dgm:pt modelId="{E7393FD2-DE47-4845-B62D-2D71DD2DAAF1}" type="pres">
      <dgm:prSet presAssocID="{973D4A2D-1237-402F-AB67-4FCE5E1649F3}" presName="hierChild5" presStyleCnt="0"/>
      <dgm:spPr/>
    </dgm:pt>
    <dgm:pt modelId="{2A0A9EBD-81E6-4B6A-9705-3081AE485691}" type="pres">
      <dgm:prSet presAssocID="{EF58501C-3C99-43BF-80AF-98CA2B512A63}" presName="hierChild5" presStyleCnt="0"/>
      <dgm:spPr/>
    </dgm:pt>
    <dgm:pt modelId="{16C2886D-E67B-438F-B72D-D78B0A87CD28}" type="pres">
      <dgm:prSet presAssocID="{560E0E50-8C2F-471B-850F-5874A2E8A128}" presName="Name37" presStyleLbl="parChTrans1D2" presStyleIdx="1" presStyleCnt="2"/>
      <dgm:spPr/>
    </dgm:pt>
    <dgm:pt modelId="{7A4490DD-5259-4354-ACC7-E29F45AAF879}" type="pres">
      <dgm:prSet presAssocID="{78BF3024-E042-4081-AC59-72331EE540BC}" presName="hierRoot2" presStyleCnt="0">
        <dgm:presLayoutVars>
          <dgm:hierBranch/>
        </dgm:presLayoutVars>
      </dgm:prSet>
      <dgm:spPr/>
    </dgm:pt>
    <dgm:pt modelId="{A457F7EB-E508-49CE-A7DE-B38811DFC228}" type="pres">
      <dgm:prSet presAssocID="{78BF3024-E042-4081-AC59-72331EE540BC}" presName="rootComposite" presStyleCnt="0"/>
      <dgm:spPr/>
    </dgm:pt>
    <dgm:pt modelId="{578ECE26-1A55-4025-B8DF-AA0DB87AE8E6}" type="pres">
      <dgm:prSet presAssocID="{78BF3024-E042-4081-AC59-72331EE540BC}" presName="rootText" presStyleLbl="node2" presStyleIdx="1" presStyleCnt="2" custScaleX="155051" custScaleY="104144" custLinFactNeighborX="17101" custLinFactNeighborY="-42703">
        <dgm:presLayoutVars>
          <dgm:chPref val="3"/>
        </dgm:presLayoutVars>
      </dgm:prSet>
      <dgm:spPr/>
    </dgm:pt>
    <dgm:pt modelId="{A23E283E-1924-480F-AA12-5417CE1EEAA6}" type="pres">
      <dgm:prSet presAssocID="{78BF3024-E042-4081-AC59-72331EE540BC}" presName="rootConnector" presStyleLbl="node2" presStyleIdx="1" presStyleCnt="2"/>
      <dgm:spPr/>
    </dgm:pt>
    <dgm:pt modelId="{2F3A70D3-31E8-4E9E-B6ED-E0ED65184571}" type="pres">
      <dgm:prSet presAssocID="{78BF3024-E042-4081-AC59-72331EE540BC}" presName="hierChild4" presStyleCnt="0"/>
      <dgm:spPr/>
    </dgm:pt>
    <dgm:pt modelId="{7257F328-C2E1-40BF-B4B9-E230B2090A32}" type="pres">
      <dgm:prSet presAssocID="{FF4644E1-5619-494F-8944-73BB73782F8D}" presName="Name35" presStyleLbl="parChTrans1D3" presStyleIdx="2" presStyleCnt="4"/>
      <dgm:spPr/>
    </dgm:pt>
    <dgm:pt modelId="{561A9A35-222D-4B40-9F29-BB6281BE8DA9}" type="pres">
      <dgm:prSet presAssocID="{58C2F5D4-72B6-44FA-88A3-C40DF993B5B6}" presName="hierRoot2" presStyleCnt="0">
        <dgm:presLayoutVars>
          <dgm:hierBranch val="init"/>
        </dgm:presLayoutVars>
      </dgm:prSet>
      <dgm:spPr/>
    </dgm:pt>
    <dgm:pt modelId="{E77302AF-D2E1-4B42-9277-DE03EACD1F5E}" type="pres">
      <dgm:prSet presAssocID="{58C2F5D4-72B6-44FA-88A3-C40DF993B5B6}" presName="rootComposite" presStyleCnt="0"/>
      <dgm:spPr/>
    </dgm:pt>
    <dgm:pt modelId="{DF84D218-6990-4277-8DB1-92A9C1958688}" type="pres">
      <dgm:prSet presAssocID="{58C2F5D4-72B6-44FA-88A3-C40DF993B5B6}" presName="rootText" presStyleLbl="node3" presStyleIdx="2" presStyleCnt="4" custScaleX="103297" custScaleY="142931" custLinFactNeighborX="-1840" custLinFactNeighborY="-47038">
        <dgm:presLayoutVars>
          <dgm:chPref val="3"/>
        </dgm:presLayoutVars>
      </dgm:prSet>
      <dgm:spPr/>
    </dgm:pt>
    <dgm:pt modelId="{46EE89A1-7D21-45CE-8DC2-54AF28C5FC80}" type="pres">
      <dgm:prSet presAssocID="{58C2F5D4-72B6-44FA-88A3-C40DF993B5B6}" presName="rootConnector" presStyleLbl="node3" presStyleIdx="2" presStyleCnt="4"/>
      <dgm:spPr/>
    </dgm:pt>
    <dgm:pt modelId="{886EF69B-41A2-4EE0-B34E-24F5DBEC340A}" type="pres">
      <dgm:prSet presAssocID="{58C2F5D4-72B6-44FA-88A3-C40DF993B5B6}" presName="hierChild4" presStyleCnt="0"/>
      <dgm:spPr/>
    </dgm:pt>
    <dgm:pt modelId="{D54820EB-9FA5-4B8C-B8AB-38A76CBAC744}" type="pres">
      <dgm:prSet presAssocID="{58C2F5D4-72B6-44FA-88A3-C40DF993B5B6}" presName="hierChild5" presStyleCnt="0"/>
      <dgm:spPr/>
    </dgm:pt>
    <dgm:pt modelId="{0DA0569D-C164-490B-A1C0-2024EDA53669}" type="pres">
      <dgm:prSet presAssocID="{CA1C63EE-E1A2-45D1-AFD7-56BA86D6175D}" presName="Name35" presStyleLbl="parChTrans1D3" presStyleIdx="3" presStyleCnt="4"/>
      <dgm:spPr/>
    </dgm:pt>
    <dgm:pt modelId="{EDF9989A-28E0-4D4B-8F3C-F1958418278B}" type="pres">
      <dgm:prSet presAssocID="{172D1300-D830-4C18-8AD0-502916B6EA75}" presName="hierRoot2" presStyleCnt="0">
        <dgm:presLayoutVars>
          <dgm:hierBranch val="init"/>
        </dgm:presLayoutVars>
      </dgm:prSet>
      <dgm:spPr/>
    </dgm:pt>
    <dgm:pt modelId="{68C5F077-191A-4435-93F6-1C44DF04613F}" type="pres">
      <dgm:prSet presAssocID="{172D1300-D830-4C18-8AD0-502916B6EA75}" presName="rootComposite" presStyleCnt="0"/>
      <dgm:spPr/>
    </dgm:pt>
    <dgm:pt modelId="{A6E9E1E1-58AD-4023-923E-7114C29788DE}" type="pres">
      <dgm:prSet presAssocID="{172D1300-D830-4C18-8AD0-502916B6EA75}" presName="rootText" presStyleLbl="node3" presStyleIdx="3" presStyleCnt="4" custScaleX="122167" custScaleY="151424" custLinFactNeighborX="-6375" custLinFactNeighborY="-47038">
        <dgm:presLayoutVars>
          <dgm:chPref val="3"/>
        </dgm:presLayoutVars>
      </dgm:prSet>
      <dgm:spPr/>
    </dgm:pt>
    <dgm:pt modelId="{DCE2FA4D-078E-47F6-9005-7ECB11E1FDD0}" type="pres">
      <dgm:prSet presAssocID="{172D1300-D830-4C18-8AD0-502916B6EA75}" presName="rootConnector" presStyleLbl="node3" presStyleIdx="3" presStyleCnt="4"/>
      <dgm:spPr/>
    </dgm:pt>
    <dgm:pt modelId="{54ED0AAA-2BAF-4768-91D3-B9E9D704327E}" type="pres">
      <dgm:prSet presAssocID="{172D1300-D830-4C18-8AD0-502916B6EA75}" presName="hierChild4" presStyleCnt="0"/>
      <dgm:spPr/>
    </dgm:pt>
    <dgm:pt modelId="{82C55870-A8A3-4F23-AE0B-FB5DD34CEBD4}" type="pres">
      <dgm:prSet presAssocID="{172D1300-D830-4C18-8AD0-502916B6EA75}" presName="hierChild5" presStyleCnt="0"/>
      <dgm:spPr/>
    </dgm:pt>
    <dgm:pt modelId="{81A8A3AE-A628-409A-A3B5-AA5B92FCD221}" type="pres">
      <dgm:prSet presAssocID="{78BF3024-E042-4081-AC59-72331EE540BC}" presName="hierChild5" presStyleCnt="0"/>
      <dgm:spPr/>
    </dgm:pt>
    <dgm:pt modelId="{0B30CE88-3B0F-4B1E-88B0-BB7CD305619C}" type="pres">
      <dgm:prSet presAssocID="{83280C3D-1CF3-47CD-BC8F-37EC93F2D260}" presName="hierChild3" presStyleCnt="0"/>
      <dgm:spPr/>
    </dgm:pt>
  </dgm:ptLst>
  <dgm:cxnLst>
    <dgm:cxn modelId="{0D22B600-A3F5-4CCD-8E52-0277E5F99479}" type="presOf" srcId="{58C2F5D4-72B6-44FA-88A3-C40DF993B5B6}" destId="{46EE89A1-7D21-45CE-8DC2-54AF28C5FC80}" srcOrd="1" destOrd="0" presId="urn:microsoft.com/office/officeart/2005/8/layout/orgChart1"/>
    <dgm:cxn modelId="{1C57C011-D1A4-4542-A7B6-0D73D52165F9}" type="presOf" srcId="{58C2F5D4-72B6-44FA-88A3-C40DF993B5B6}" destId="{DF84D218-6990-4277-8DB1-92A9C1958688}" srcOrd="0" destOrd="0" presId="urn:microsoft.com/office/officeart/2005/8/layout/orgChart1"/>
    <dgm:cxn modelId="{D9E39915-D9EF-4986-8D2F-09814EE389C0}" type="presOf" srcId="{973D4A2D-1237-402F-AB67-4FCE5E1649F3}" destId="{1EAFB714-DCBF-41D2-BDFD-31CB46C49156}" srcOrd="1" destOrd="0" presId="urn:microsoft.com/office/officeart/2005/8/layout/orgChart1"/>
    <dgm:cxn modelId="{87EA8F19-BDD9-41CF-B361-E2CBA0CD596D}" type="presOf" srcId="{FF4644E1-5619-494F-8944-73BB73782F8D}" destId="{7257F328-C2E1-40BF-B4B9-E230B2090A32}" srcOrd="0" destOrd="0" presId="urn:microsoft.com/office/officeart/2005/8/layout/orgChart1"/>
    <dgm:cxn modelId="{9DB1B428-65B6-453B-B4A9-C1C492629032}" srcId="{78BF3024-E042-4081-AC59-72331EE540BC}" destId="{58C2F5D4-72B6-44FA-88A3-C40DF993B5B6}" srcOrd="0" destOrd="0" parTransId="{FF4644E1-5619-494F-8944-73BB73782F8D}" sibTransId="{83CE8F69-BDB6-43F4-A64D-3F8A85D8C7F9}"/>
    <dgm:cxn modelId="{CD58FB30-D03C-4A81-91A4-3A1FF7494BC3}" type="presOf" srcId="{014C7509-1CAA-44FF-85F3-E543D16DFBB2}" destId="{E46B3259-C5F6-4E57-8282-E0B5EE9EAD22}" srcOrd="0" destOrd="0" presId="urn:microsoft.com/office/officeart/2005/8/layout/orgChart1"/>
    <dgm:cxn modelId="{E7245F34-78DE-41A0-8C3A-629B6C064F60}" type="presOf" srcId="{188C10EF-A95D-48E6-A067-B0B3D072B1D0}" destId="{A17CD97F-8451-4F90-9BCC-93346D7536F7}" srcOrd="0" destOrd="0" presId="urn:microsoft.com/office/officeart/2005/8/layout/orgChart1"/>
    <dgm:cxn modelId="{2A06B33B-4A72-4571-9C3F-D5E4D94C4CDF}" type="presOf" srcId="{B02E6188-9427-48FF-A656-0A69DAE442D0}" destId="{0E3794A0-CBEA-4EED-94D3-DC42E4ED06EF}" srcOrd="0" destOrd="0" presId="urn:microsoft.com/office/officeart/2005/8/layout/orgChart1"/>
    <dgm:cxn modelId="{6787A65E-8D06-4CC6-BA6D-A28E4ADAC5CD}" type="presOf" srcId="{40C0C150-8D74-4CDA-888C-9945884CBAB3}" destId="{CBD34939-4F02-469B-A12B-FFF9A7443868}" srcOrd="1" destOrd="0" presId="urn:microsoft.com/office/officeart/2005/8/layout/orgChart1"/>
    <dgm:cxn modelId="{02D45D45-B871-4954-BBAE-D530890DEBB8}" srcId="{78BF3024-E042-4081-AC59-72331EE540BC}" destId="{172D1300-D830-4C18-8AD0-502916B6EA75}" srcOrd="1" destOrd="0" parTransId="{CA1C63EE-E1A2-45D1-AFD7-56BA86D6175D}" sibTransId="{78262F5F-3237-48CE-9DD2-DFA659EA0E7C}"/>
    <dgm:cxn modelId="{CB54C96B-14EC-4A7A-81D7-25424308743B}" type="presOf" srcId="{83280C3D-1CF3-47CD-BC8F-37EC93F2D260}" destId="{EC9AF973-7B6D-42D6-9404-086DE0B266EC}" srcOrd="0" destOrd="0" presId="urn:microsoft.com/office/officeart/2005/8/layout/orgChart1"/>
    <dgm:cxn modelId="{CB61ED6C-EB88-40A4-8F6D-59DE8E3EBE8F}" srcId="{83280C3D-1CF3-47CD-BC8F-37EC93F2D260}" destId="{78BF3024-E042-4081-AC59-72331EE540BC}" srcOrd="1" destOrd="0" parTransId="{560E0E50-8C2F-471B-850F-5874A2E8A128}" sibTransId="{14FE5DE9-5F9C-4B97-829C-B29310FF3FE0}"/>
    <dgm:cxn modelId="{54144D78-E162-43E7-9643-15EE419975F0}" type="presOf" srcId="{83280C3D-1CF3-47CD-BC8F-37EC93F2D260}" destId="{8B908B6B-EE4D-4C3E-B0A6-6CD1535BA0E2}" srcOrd="1" destOrd="0" presId="urn:microsoft.com/office/officeart/2005/8/layout/orgChart1"/>
    <dgm:cxn modelId="{9B5AA29E-2C63-4FB1-BF47-51DA0627A7F4}" type="presOf" srcId="{EF58501C-3C99-43BF-80AF-98CA2B512A63}" destId="{B2B2B801-A01C-4530-9DDD-806E473501D1}" srcOrd="1" destOrd="0" presId="urn:microsoft.com/office/officeart/2005/8/layout/orgChart1"/>
    <dgm:cxn modelId="{03554DA1-6154-4907-BFEA-97DE6AFD9C4C}" type="presOf" srcId="{78BF3024-E042-4081-AC59-72331EE540BC}" destId="{578ECE26-1A55-4025-B8DF-AA0DB87AE8E6}" srcOrd="0" destOrd="0" presId="urn:microsoft.com/office/officeart/2005/8/layout/orgChart1"/>
    <dgm:cxn modelId="{2DBDC9A9-5F88-4474-8CD2-7AF568A1B428}" type="presOf" srcId="{172D1300-D830-4C18-8AD0-502916B6EA75}" destId="{A6E9E1E1-58AD-4023-923E-7114C29788DE}" srcOrd="0" destOrd="0" presId="urn:microsoft.com/office/officeart/2005/8/layout/orgChart1"/>
    <dgm:cxn modelId="{06848BAF-643D-4F46-B0CD-1D692E816D65}" srcId="{83280C3D-1CF3-47CD-BC8F-37EC93F2D260}" destId="{EF58501C-3C99-43BF-80AF-98CA2B512A63}" srcOrd="0" destOrd="0" parTransId="{188C10EF-A95D-48E6-A067-B0B3D072B1D0}" sibTransId="{CF698B20-B238-4E78-8E89-068D6A5C704C}"/>
    <dgm:cxn modelId="{21F0FBB3-B257-4044-BEDD-CF05303E0E81}" type="presOf" srcId="{40C0C150-8D74-4CDA-888C-9945884CBAB3}" destId="{B552C769-DF5B-477C-A631-B425FFCD6A0E}" srcOrd="0" destOrd="0" presId="urn:microsoft.com/office/officeart/2005/8/layout/orgChart1"/>
    <dgm:cxn modelId="{682948B4-8398-4213-8342-006EF9519709}" type="presOf" srcId="{172D1300-D830-4C18-8AD0-502916B6EA75}" destId="{DCE2FA4D-078E-47F6-9005-7ECB11E1FDD0}" srcOrd="1" destOrd="0" presId="urn:microsoft.com/office/officeart/2005/8/layout/orgChart1"/>
    <dgm:cxn modelId="{70DDCDB6-D4A3-4D58-B98B-EDF22E5818AA}" srcId="{EF58501C-3C99-43BF-80AF-98CA2B512A63}" destId="{40C0C150-8D74-4CDA-888C-9945884CBAB3}" srcOrd="0" destOrd="0" parTransId="{B02E6188-9427-48FF-A656-0A69DAE442D0}" sibTransId="{283E16A7-F278-4192-AA36-30AAFFBB8D7E}"/>
    <dgm:cxn modelId="{F53B19BF-142D-4502-89F9-D382890ABA0E}" srcId="{B5A72C43-CC91-4B72-B917-C26E2DEC7137}" destId="{83280C3D-1CF3-47CD-BC8F-37EC93F2D260}" srcOrd="0" destOrd="0" parTransId="{F9ADFA53-4A19-4985-AD0D-27B9B8FD4D20}" sibTransId="{9DF2FA5A-DE89-4D59-AEA0-0A5045027689}"/>
    <dgm:cxn modelId="{A6E2F4C7-F65C-43A4-8062-40E8E0692F2A}" srcId="{EF58501C-3C99-43BF-80AF-98CA2B512A63}" destId="{973D4A2D-1237-402F-AB67-4FCE5E1649F3}" srcOrd="1" destOrd="0" parTransId="{014C7509-1CAA-44FF-85F3-E543D16DFBB2}" sibTransId="{E79948B3-65DA-4A14-B0C9-9B663DFEE190}"/>
    <dgm:cxn modelId="{63E108CA-66EF-4A03-AF7A-0047AB8C14C9}" type="presOf" srcId="{B5A72C43-CC91-4B72-B917-C26E2DEC7137}" destId="{B7614A2C-8691-44E0-A7B6-0203FCC4E0BF}" srcOrd="0" destOrd="0" presId="urn:microsoft.com/office/officeart/2005/8/layout/orgChart1"/>
    <dgm:cxn modelId="{8F1601D4-667A-40B4-A481-A21E77703252}" type="presOf" srcId="{560E0E50-8C2F-471B-850F-5874A2E8A128}" destId="{16C2886D-E67B-438F-B72D-D78B0A87CD28}" srcOrd="0" destOrd="0" presId="urn:microsoft.com/office/officeart/2005/8/layout/orgChart1"/>
    <dgm:cxn modelId="{40DF96E4-664B-46AE-8ADF-E344B8311631}" type="presOf" srcId="{78BF3024-E042-4081-AC59-72331EE540BC}" destId="{A23E283E-1924-480F-AA12-5417CE1EEAA6}" srcOrd="1" destOrd="0" presId="urn:microsoft.com/office/officeart/2005/8/layout/orgChart1"/>
    <dgm:cxn modelId="{93B56CE5-A3E0-4F0C-8196-482CF921F6B5}" type="presOf" srcId="{973D4A2D-1237-402F-AB67-4FCE5E1649F3}" destId="{66E7073E-51DC-49E4-ACBA-705E4D232A7E}" srcOrd="0" destOrd="0" presId="urn:microsoft.com/office/officeart/2005/8/layout/orgChart1"/>
    <dgm:cxn modelId="{9AE53EF3-53BD-43B3-97B8-6DC058AB3DD2}" type="presOf" srcId="{EF58501C-3C99-43BF-80AF-98CA2B512A63}" destId="{F83EFF51-DEC9-4E80-BEF3-F1326F0AB87F}" srcOrd="0" destOrd="0" presId="urn:microsoft.com/office/officeart/2005/8/layout/orgChart1"/>
    <dgm:cxn modelId="{E82A21F7-7805-4873-ABDA-FC84401001D1}" type="presOf" srcId="{CA1C63EE-E1A2-45D1-AFD7-56BA86D6175D}" destId="{0DA0569D-C164-490B-A1C0-2024EDA53669}" srcOrd="0" destOrd="0" presId="urn:microsoft.com/office/officeart/2005/8/layout/orgChart1"/>
    <dgm:cxn modelId="{1D2A3194-422A-4F92-BD88-B2799D7A91CF}" type="presParOf" srcId="{B7614A2C-8691-44E0-A7B6-0203FCC4E0BF}" destId="{8EC72459-B08E-490E-8BA1-856A62AD9360}" srcOrd="0" destOrd="0" presId="urn:microsoft.com/office/officeart/2005/8/layout/orgChart1"/>
    <dgm:cxn modelId="{9F12D715-CDE5-4F47-BBAE-DA726B497D77}" type="presParOf" srcId="{8EC72459-B08E-490E-8BA1-856A62AD9360}" destId="{BBB5FB9F-67F4-4EFC-BDBF-419148B81D86}" srcOrd="0" destOrd="0" presId="urn:microsoft.com/office/officeart/2005/8/layout/orgChart1"/>
    <dgm:cxn modelId="{79219C09-AE34-4178-B562-D6679856CBE1}" type="presParOf" srcId="{BBB5FB9F-67F4-4EFC-BDBF-419148B81D86}" destId="{EC9AF973-7B6D-42D6-9404-086DE0B266EC}" srcOrd="0" destOrd="0" presId="urn:microsoft.com/office/officeart/2005/8/layout/orgChart1"/>
    <dgm:cxn modelId="{BC00BA25-1691-41BC-AC13-134F77583930}" type="presParOf" srcId="{BBB5FB9F-67F4-4EFC-BDBF-419148B81D86}" destId="{8B908B6B-EE4D-4C3E-B0A6-6CD1535BA0E2}" srcOrd="1" destOrd="0" presId="urn:microsoft.com/office/officeart/2005/8/layout/orgChart1"/>
    <dgm:cxn modelId="{D527E4BC-DD00-4840-A69C-4911740C706C}" type="presParOf" srcId="{8EC72459-B08E-490E-8BA1-856A62AD9360}" destId="{A6805005-6260-43FA-9362-343C11383FBD}" srcOrd="1" destOrd="0" presId="urn:microsoft.com/office/officeart/2005/8/layout/orgChart1"/>
    <dgm:cxn modelId="{E18818EE-C991-4799-B267-ED116F388033}" type="presParOf" srcId="{A6805005-6260-43FA-9362-343C11383FBD}" destId="{A17CD97F-8451-4F90-9BCC-93346D7536F7}" srcOrd="0" destOrd="0" presId="urn:microsoft.com/office/officeart/2005/8/layout/orgChart1"/>
    <dgm:cxn modelId="{55C9DEEC-6374-4F57-A9E7-A9D7C1472459}" type="presParOf" srcId="{A6805005-6260-43FA-9362-343C11383FBD}" destId="{B15A1DB8-19E4-4496-AE32-B1379917127E}" srcOrd="1" destOrd="0" presId="urn:microsoft.com/office/officeart/2005/8/layout/orgChart1"/>
    <dgm:cxn modelId="{6BA42599-8E76-4D83-8C6F-02651C11B405}" type="presParOf" srcId="{B15A1DB8-19E4-4496-AE32-B1379917127E}" destId="{235CA028-C708-438D-B63B-DC38AED87BF9}" srcOrd="0" destOrd="0" presId="urn:microsoft.com/office/officeart/2005/8/layout/orgChart1"/>
    <dgm:cxn modelId="{CE1109B5-B85D-4B14-B04D-86221CDB933C}" type="presParOf" srcId="{235CA028-C708-438D-B63B-DC38AED87BF9}" destId="{F83EFF51-DEC9-4E80-BEF3-F1326F0AB87F}" srcOrd="0" destOrd="0" presId="urn:microsoft.com/office/officeart/2005/8/layout/orgChart1"/>
    <dgm:cxn modelId="{6A458FC9-D38E-4CEC-AD08-A8F7FEA13DE3}" type="presParOf" srcId="{235CA028-C708-438D-B63B-DC38AED87BF9}" destId="{B2B2B801-A01C-4530-9DDD-806E473501D1}" srcOrd="1" destOrd="0" presId="urn:microsoft.com/office/officeart/2005/8/layout/orgChart1"/>
    <dgm:cxn modelId="{59919135-AF1A-459B-A460-239DB86EAB2E}" type="presParOf" srcId="{B15A1DB8-19E4-4496-AE32-B1379917127E}" destId="{83500F31-DE01-42E6-88A6-52955508AFD1}" srcOrd="1" destOrd="0" presId="urn:microsoft.com/office/officeart/2005/8/layout/orgChart1"/>
    <dgm:cxn modelId="{0957A5FF-3940-484E-B768-88A5E6FB1ACB}" type="presParOf" srcId="{83500F31-DE01-42E6-88A6-52955508AFD1}" destId="{0E3794A0-CBEA-4EED-94D3-DC42E4ED06EF}" srcOrd="0" destOrd="0" presId="urn:microsoft.com/office/officeart/2005/8/layout/orgChart1"/>
    <dgm:cxn modelId="{3BA644C0-E01F-4BC5-A1A3-C7295F33D3D4}" type="presParOf" srcId="{83500F31-DE01-42E6-88A6-52955508AFD1}" destId="{DBFBAEBD-79BD-480D-9682-B0A29C24E2DE}" srcOrd="1" destOrd="0" presId="urn:microsoft.com/office/officeart/2005/8/layout/orgChart1"/>
    <dgm:cxn modelId="{7ED16938-C01A-4CA8-BD81-E5364D13AE2E}" type="presParOf" srcId="{DBFBAEBD-79BD-480D-9682-B0A29C24E2DE}" destId="{2BC144DC-1980-4BF3-AD73-55AEEFF761A1}" srcOrd="0" destOrd="0" presId="urn:microsoft.com/office/officeart/2005/8/layout/orgChart1"/>
    <dgm:cxn modelId="{221B846E-80C6-433E-B274-522F6F9FAF58}" type="presParOf" srcId="{2BC144DC-1980-4BF3-AD73-55AEEFF761A1}" destId="{B552C769-DF5B-477C-A631-B425FFCD6A0E}" srcOrd="0" destOrd="0" presId="urn:microsoft.com/office/officeart/2005/8/layout/orgChart1"/>
    <dgm:cxn modelId="{3496B6C9-630E-4E37-AC9A-12DBAF1EEC01}" type="presParOf" srcId="{2BC144DC-1980-4BF3-AD73-55AEEFF761A1}" destId="{CBD34939-4F02-469B-A12B-FFF9A7443868}" srcOrd="1" destOrd="0" presId="urn:microsoft.com/office/officeart/2005/8/layout/orgChart1"/>
    <dgm:cxn modelId="{96572A21-2BBC-45FF-81D9-D6B86DB27872}" type="presParOf" srcId="{DBFBAEBD-79BD-480D-9682-B0A29C24E2DE}" destId="{1C1B6590-EBD9-4961-9A3A-B1C0379670EA}" srcOrd="1" destOrd="0" presId="urn:microsoft.com/office/officeart/2005/8/layout/orgChart1"/>
    <dgm:cxn modelId="{110DBB48-CCA9-4D12-B5D3-E0CD0FD905B3}" type="presParOf" srcId="{DBFBAEBD-79BD-480D-9682-B0A29C24E2DE}" destId="{1651B8B9-57FE-4B7E-BB81-4E275250FF83}" srcOrd="2" destOrd="0" presId="urn:microsoft.com/office/officeart/2005/8/layout/orgChart1"/>
    <dgm:cxn modelId="{D9D60D65-7C49-46CA-840B-282B45563C99}" type="presParOf" srcId="{83500F31-DE01-42E6-88A6-52955508AFD1}" destId="{E46B3259-C5F6-4E57-8282-E0B5EE9EAD22}" srcOrd="2" destOrd="0" presId="urn:microsoft.com/office/officeart/2005/8/layout/orgChart1"/>
    <dgm:cxn modelId="{F3EEF301-CD8B-4567-A31B-EDE433D1AA1A}" type="presParOf" srcId="{83500F31-DE01-42E6-88A6-52955508AFD1}" destId="{0CC2EA35-5438-421F-8C71-A73970B4D741}" srcOrd="3" destOrd="0" presId="urn:microsoft.com/office/officeart/2005/8/layout/orgChart1"/>
    <dgm:cxn modelId="{D0F0C062-65DD-485D-8087-0223D8A88B73}" type="presParOf" srcId="{0CC2EA35-5438-421F-8C71-A73970B4D741}" destId="{5003F011-3A10-4F50-86BE-6B9D9A17590E}" srcOrd="0" destOrd="0" presId="urn:microsoft.com/office/officeart/2005/8/layout/orgChart1"/>
    <dgm:cxn modelId="{8B0E8A44-B3DE-4321-BE9E-A8416559290E}" type="presParOf" srcId="{5003F011-3A10-4F50-86BE-6B9D9A17590E}" destId="{66E7073E-51DC-49E4-ACBA-705E4D232A7E}" srcOrd="0" destOrd="0" presId="urn:microsoft.com/office/officeart/2005/8/layout/orgChart1"/>
    <dgm:cxn modelId="{FD7EFCC2-F12E-44A8-9F44-8FA4F9C8511B}" type="presParOf" srcId="{5003F011-3A10-4F50-86BE-6B9D9A17590E}" destId="{1EAFB714-DCBF-41D2-BDFD-31CB46C49156}" srcOrd="1" destOrd="0" presId="urn:microsoft.com/office/officeart/2005/8/layout/orgChart1"/>
    <dgm:cxn modelId="{9E0D85C9-4FB3-49DC-AE96-C16989A220EA}" type="presParOf" srcId="{0CC2EA35-5438-421F-8C71-A73970B4D741}" destId="{3CA2A835-4315-4ABD-845B-BC9D7D7304E6}" srcOrd="1" destOrd="0" presId="urn:microsoft.com/office/officeart/2005/8/layout/orgChart1"/>
    <dgm:cxn modelId="{F2991A61-66A5-4720-9981-868E853CEDAC}" type="presParOf" srcId="{0CC2EA35-5438-421F-8C71-A73970B4D741}" destId="{E7393FD2-DE47-4845-B62D-2D71DD2DAAF1}" srcOrd="2" destOrd="0" presId="urn:microsoft.com/office/officeart/2005/8/layout/orgChart1"/>
    <dgm:cxn modelId="{E5B19B69-4865-4954-9C52-BCEDB400DE68}" type="presParOf" srcId="{B15A1DB8-19E4-4496-AE32-B1379917127E}" destId="{2A0A9EBD-81E6-4B6A-9705-3081AE485691}" srcOrd="2" destOrd="0" presId="urn:microsoft.com/office/officeart/2005/8/layout/orgChart1"/>
    <dgm:cxn modelId="{D329F8AD-B75E-488C-BF3B-0B22D901C3D3}" type="presParOf" srcId="{A6805005-6260-43FA-9362-343C11383FBD}" destId="{16C2886D-E67B-438F-B72D-D78B0A87CD28}" srcOrd="2" destOrd="0" presId="urn:microsoft.com/office/officeart/2005/8/layout/orgChart1"/>
    <dgm:cxn modelId="{805507A2-3BB2-4233-8F51-E5F554AB8CC8}" type="presParOf" srcId="{A6805005-6260-43FA-9362-343C11383FBD}" destId="{7A4490DD-5259-4354-ACC7-E29F45AAF879}" srcOrd="3" destOrd="0" presId="urn:microsoft.com/office/officeart/2005/8/layout/orgChart1"/>
    <dgm:cxn modelId="{3D5DA0D2-5E18-4548-BFF9-331FBF7FA5DE}" type="presParOf" srcId="{7A4490DD-5259-4354-ACC7-E29F45AAF879}" destId="{A457F7EB-E508-49CE-A7DE-B38811DFC228}" srcOrd="0" destOrd="0" presId="urn:microsoft.com/office/officeart/2005/8/layout/orgChart1"/>
    <dgm:cxn modelId="{34F63977-C15E-40BD-8A12-00199D2238AB}" type="presParOf" srcId="{A457F7EB-E508-49CE-A7DE-B38811DFC228}" destId="{578ECE26-1A55-4025-B8DF-AA0DB87AE8E6}" srcOrd="0" destOrd="0" presId="urn:microsoft.com/office/officeart/2005/8/layout/orgChart1"/>
    <dgm:cxn modelId="{6DBD46F0-44B5-4A85-81D9-779C32B7B810}" type="presParOf" srcId="{A457F7EB-E508-49CE-A7DE-B38811DFC228}" destId="{A23E283E-1924-480F-AA12-5417CE1EEAA6}" srcOrd="1" destOrd="0" presId="urn:microsoft.com/office/officeart/2005/8/layout/orgChart1"/>
    <dgm:cxn modelId="{2300B121-7EBB-42A8-8F41-BEEB944505A5}" type="presParOf" srcId="{7A4490DD-5259-4354-ACC7-E29F45AAF879}" destId="{2F3A70D3-31E8-4E9E-B6ED-E0ED65184571}" srcOrd="1" destOrd="0" presId="urn:microsoft.com/office/officeart/2005/8/layout/orgChart1"/>
    <dgm:cxn modelId="{24327C4A-D004-4422-85DF-657ABB936812}" type="presParOf" srcId="{2F3A70D3-31E8-4E9E-B6ED-E0ED65184571}" destId="{7257F328-C2E1-40BF-B4B9-E230B2090A32}" srcOrd="0" destOrd="0" presId="urn:microsoft.com/office/officeart/2005/8/layout/orgChart1"/>
    <dgm:cxn modelId="{AA20F183-63E0-4477-BC7A-A7C520178514}" type="presParOf" srcId="{2F3A70D3-31E8-4E9E-B6ED-E0ED65184571}" destId="{561A9A35-222D-4B40-9F29-BB6281BE8DA9}" srcOrd="1" destOrd="0" presId="urn:microsoft.com/office/officeart/2005/8/layout/orgChart1"/>
    <dgm:cxn modelId="{D36E6813-2E1D-421B-A0C4-943DB2AE6290}" type="presParOf" srcId="{561A9A35-222D-4B40-9F29-BB6281BE8DA9}" destId="{E77302AF-D2E1-4B42-9277-DE03EACD1F5E}" srcOrd="0" destOrd="0" presId="urn:microsoft.com/office/officeart/2005/8/layout/orgChart1"/>
    <dgm:cxn modelId="{EC309905-46F7-4D1A-92CD-2AB51F923183}" type="presParOf" srcId="{E77302AF-D2E1-4B42-9277-DE03EACD1F5E}" destId="{DF84D218-6990-4277-8DB1-92A9C1958688}" srcOrd="0" destOrd="0" presId="urn:microsoft.com/office/officeart/2005/8/layout/orgChart1"/>
    <dgm:cxn modelId="{0828E173-8D70-4E16-99F4-135A6CE7CB0C}" type="presParOf" srcId="{E77302AF-D2E1-4B42-9277-DE03EACD1F5E}" destId="{46EE89A1-7D21-45CE-8DC2-54AF28C5FC80}" srcOrd="1" destOrd="0" presId="urn:microsoft.com/office/officeart/2005/8/layout/orgChart1"/>
    <dgm:cxn modelId="{DA5B5067-5BC3-43C1-9A84-1E9993219D5E}" type="presParOf" srcId="{561A9A35-222D-4B40-9F29-BB6281BE8DA9}" destId="{886EF69B-41A2-4EE0-B34E-24F5DBEC340A}" srcOrd="1" destOrd="0" presId="urn:microsoft.com/office/officeart/2005/8/layout/orgChart1"/>
    <dgm:cxn modelId="{66DB3773-5A88-4B1F-B650-21765B5CB0A6}" type="presParOf" srcId="{561A9A35-222D-4B40-9F29-BB6281BE8DA9}" destId="{D54820EB-9FA5-4B8C-B8AB-38A76CBAC744}" srcOrd="2" destOrd="0" presId="urn:microsoft.com/office/officeart/2005/8/layout/orgChart1"/>
    <dgm:cxn modelId="{E90EDC06-0C29-408C-9EE9-EDC0B8342B61}" type="presParOf" srcId="{2F3A70D3-31E8-4E9E-B6ED-E0ED65184571}" destId="{0DA0569D-C164-490B-A1C0-2024EDA53669}" srcOrd="2" destOrd="0" presId="urn:microsoft.com/office/officeart/2005/8/layout/orgChart1"/>
    <dgm:cxn modelId="{52ED0A14-1874-4A74-A8EA-9DE6631150BF}" type="presParOf" srcId="{2F3A70D3-31E8-4E9E-B6ED-E0ED65184571}" destId="{EDF9989A-28E0-4D4B-8F3C-F1958418278B}" srcOrd="3" destOrd="0" presId="urn:microsoft.com/office/officeart/2005/8/layout/orgChart1"/>
    <dgm:cxn modelId="{59E46B78-102C-4803-BF25-7258CE8A4529}" type="presParOf" srcId="{EDF9989A-28E0-4D4B-8F3C-F1958418278B}" destId="{68C5F077-191A-4435-93F6-1C44DF04613F}" srcOrd="0" destOrd="0" presId="urn:microsoft.com/office/officeart/2005/8/layout/orgChart1"/>
    <dgm:cxn modelId="{A324266F-6C1B-4289-970A-C587B886A273}" type="presParOf" srcId="{68C5F077-191A-4435-93F6-1C44DF04613F}" destId="{A6E9E1E1-58AD-4023-923E-7114C29788DE}" srcOrd="0" destOrd="0" presId="urn:microsoft.com/office/officeart/2005/8/layout/orgChart1"/>
    <dgm:cxn modelId="{97B01711-0B38-45A6-9756-D9D6497278B4}" type="presParOf" srcId="{68C5F077-191A-4435-93F6-1C44DF04613F}" destId="{DCE2FA4D-078E-47F6-9005-7ECB11E1FDD0}" srcOrd="1" destOrd="0" presId="urn:microsoft.com/office/officeart/2005/8/layout/orgChart1"/>
    <dgm:cxn modelId="{F5B13B8C-E266-4C5C-ADAA-E0C83F6FDD9F}" type="presParOf" srcId="{EDF9989A-28E0-4D4B-8F3C-F1958418278B}" destId="{54ED0AAA-2BAF-4768-91D3-B9E9D704327E}" srcOrd="1" destOrd="0" presId="urn:microsoft.com/office/officeart/2005/8/layout/orgChart1"/>
    <dgm:cxn modelId="{48A842BA-19BF-4F5A-8DCF-31EB9AA32C21}" type="presParOf" srcId="{EDF9989A-28E0-4D4B-8F3C-F1958418278B}" destId="{82C55870-A8A3-4F23-AE0B-FB5DD34CEBD4}" srcOrd="2" destOrd="0" presId="urn:microsoft.com/office/officeart/2005/8/layout/orgChart1"/>
    <dgm:cxn modelId="{6615901A-DA11-48A5-9BA4-44E083057ACA}" type="presParOf" srcId="{7A4490DD-5259-4354-ACC7-E29F45AAF879}" destId="{81A8A3AE-A628-409A-A3B5-AA5B92FCD221}" srcOrd="2" destOrd="0" presId="urn:microsoft.com/office/officeart/2005/8/layout/orgChart1"/>
    <dgm:cxn modelId="{535D4E6C-92EE-4795-9CCD-6DC55A6C930B}" type="presParOf" srcId="{8EC72459-B08E-490E-8BA1-856A62AD9360}" destId="{0B30CE88-3B0F-4B1E-88B0-BB7CD305619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0569D-C164-490B-A1C0-2024EDA53669}">
      <dsp:nvSpPr>
        <dsp:cNvPr id="0" name=""/>
        <dsp:cNvSpPr/>
      </dsp:nvSpPr>
      <dsp:spPr>
        <a:xfrm>
          <a:off x="6911693" y="2515026"/>
          <a:ext cx="629075" cy="306343"/>
        </a:xfrm>
        <a:custGeom>
          <a:avLst/>
          <a:gdLst/>
          <a:ahLst/>
          <a:cxnLst/>
          <a:rect l="0" t="0" r="0" b="0"/>
          <a:pathLst>
            <a:path>
              <a:moveTo>
                <a:pt x="0" y="0"/>
              </a:moveTo>
              <a:lnTo>
                <a:pt x="0" y="135542"/>
              </a:lnTo>
              <a:lnTo>
                <a:pt x="629075" y="135542"/>
              </a:lnTo>
              <a:lnTo>
                <a:pt x="629075" y="30634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57F328-C2E1-40BF-B4B9-E230B2090A32}">
      <dsp:nvSpPr>
        <dsp:cNvPr id="0" name=""/>
        <dsp:cNvSpPr/>
      </dsp:nvSpPr>
      <dsp:spPr>
        <a:xfrm>
          <a:off x="5439155" y="2515026"/>
          <a:ext cx="1472537" cy="306343"/>
        </a:xfrm>
        <a:custGeom>
          <a:avLst/>
          <a:gdLst/>
          <a:ahLst/>
          <a:cxnLst/>
          <a:rect l="0" t="0" r="0" b="0"/>
          <a:pathLst>
            <a:path>
              <a:moveTo>
                <a:pt x="1472537" y="0"/>
              </a:moveTo>
              <a:lnTo>
                <a:pt x="1472537" y="135542"/>
              </a:lnTo>
              <a:lnTo>
                <a:pt x="0" y="135542"/>
              </a:lnTo>
              <a:lnTo>
                <a:pt x="0" y="30634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2886D-E67B-438F-B72D-D78B0A87CD28}">
      <dsp:nvSpPr>
        <dsp:cNvPr id="0" name=""/>
        <dsp:cNvSpPr/>
      </dsp:nvSpPr>
      <dsp:spPr>
        <a:xfrm>
          <a:off x="4447226" y="1280804"/>
          <a:ext cx="2464467" cy="387180"/>
        </a:xfrm>
        <a:custGeom>
          <a:avLst/>
          <a:gdLst/>
          <a:ahLst/>
          <a:cxnLst/>
          <a:rect l="0" t="0" r="0" b="0"/>
          <a:pathLst>
            <a:path>
              <a:moveTo>
                <a:pt x="0" y="0"/>
              </a:moveTo>
              <a:lnTo>
                <a:pt x="0" y="216380"/>
              </a:lnTo>
              <a:lnTo>
                <a:pt x="2464467" y="216380"/>
              </a:lnTo>
              <a:lnTo>
                <a:pt x="2464467" y="38718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6B3259-C5F6-4E57-8282-E0B5EE9EAD22}">
      <dsp:nvSpPr>
        <dsp:cNvPr id="0" name=""/>
        <dsp:cNvSpPr/>
      </dsp:nvSpPr>
      <dsp:spPr>
        <a:xfrm>
          <a:off x="1907696" y="2384502"/>
          <a:ext cx="1339337" cy="372036"/>
        </a:xfrm>
        <a:custGeom>
          <a:avLst/>
          <a:gdLst/>
          <a:ahLst/>
          <a:cxnLst/>
          <a:rect l="0" t="0" r="0" b="0"/>
          <a:pathLst>
            <a:path>
              <a:moveTo>
                <a:pt x="0" y="0"/>
              </a:moveTo>
              <a:lnTo>
                <a:pt x="0" y="201235"/>
              </a:lnTo>
              <a:lnTo>
                <a:pt x="1339337" y="201235"/>
              </a:lnTo>
              <a:lnTo>
                <a:pt x="1339337" y="372036"/>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3794A0-CBEA-4EED-94D3-DC42E4ED06EF}">
      <dsp:nvSpPr>
        <dsp:cNvPr id="0" name=""/>
        <dsp:cNvSpPr/>
      </dsp:nvSpPr>
      <dsp:spPr>
        <a:xfrm>
          <a:off x="982908" y="2384502"/>
          <a:ext cx="924788" cy="360731"/>
        </a:xfrm>
        <a:custGeom>
          <a:avLst/>
          <a:gdLst/>
          <a:ahLst/>
          <a:cxnLst/>
          <a:rect l="0" t="0" r="0" b="0"/>
          <a:pathLst>
            <a:path>
              <a:moveTo>
                <a:pt x="924788" y="0"/>
              </a:moveTo>
              <a:lnTo>
                <a:pt x="924788" y="189930"/>
              </a:lnTo>
              <a:lnTo>
                <a:pt x="0" y="189930"/>
              </a:lnTo>
              <a:lnTo>
                <a:pt x="0" y="360731"/>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CD97F-8451-4F90-9BCC-93346D7536F7}">
      <dsp:nvSpPr>
        <dsp:cNvPr id="0" name=""/>
        <dsp:cNvSpPr/>
      </dsp:nvSpPr>
      <dsp:spPr>
        <a:xfrm>
          <a:off x="1907696" y="1280804"/>
          <a:ext cx="2539529" cy="400600"/>
        </a:xfrm>
        <a:custGeom>
          <a:avLst/>
          <a:gdLst/>
          <a:ahLst/>
          <a:cxnLst/>
          <a:rect l="0" t="0" r="0" b="0"/>
          <a:pathLst>
            <a:path>
              <a:moveTo>
                <a:pt x="2539529" y="0"/>
              </a:moveTo>
              <a:lnTo>
                <a:pt x="2539529" y="229800"/>
              </a:lnTo>
              <a:lnTo>
                <a:pt x="0" y="229800"/>
              </a:lnTo>
              <a:lnTo>
                <a:pt x="0" y="40060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AF973-7B6D-42D6-9404-086DE0B266EC}">
      <dsp:nvSpPr>
        <dsp:cNvPr id="0" name=""/>
        <dsp:cNvSpPr/>
      </dsp:nvSpPr>
      <dsp:spPr>
        <a:xfrm>
          <a:off x="3130662" y="467467"/>
          <a:ext cx="2633128" cy="813336"/>
        </a:xfrm>
        <a:prstGeom prst="rect">
          <a:avLst/>
        </a:prstGeom>
        <a:solidFill>
          <a:schemeClr val="bg2"/>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Variables</a:t>
          </a:r>
        </a:p>
      </dsp:txBody>
      <dsp:txXfrm>
        <a:off x="3130662" y="467467"/>
        <a:ext cx="2633128" cy="813336"/>
      </dsp:txXfrm>
    </dsp:sp>
    <dsp:sp modelId="{F83EFF51-DEC9-4E80-BEF3-F1326F0AB87F}">
      <dsp:nvSpPr>
        <dsp:cNvPr id="0" name=""/>
        <dsp:cNvSpPr/>
      </dsp:nvSpPr>
      <dsp:spPr>
        <a:xfrm>
          <a:off x="834010" y="1681405"/>
          <a:ext cx="2147371" cy="703097"/>
        </a:xfrm>
        <a:prstGeom prst="rect">
          <a:avLst/>
        </a:prstGeom>
        <a:solidFill>
          <a:srgbClr val="00B050"/>
        </a:solidFill>
        <a:ln w="12700" cap="flat" cmpd="sng" algn="ctr">
          <a:solidFill>
            <a:srgbClr val="00602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Scale</a:t>
          </a:r>
        </a:p>
      </dsp:txBody>
      <dsp:txXfrm>
        <a:off x="834010" y="1681405"/>
        <a:ext cx="2147371" cy="703097"/>
      </dsp:txXfrm>
    </dsp:sp>
    <dsp:sp modelId="{B552C769-DF5B-477C-A631-B425FFCD6A0E}">
      <dsp:nvSpPr>
        <dsp:cNvPr id="0" name=""/>
        <dsp:cNvSpPr/>
      </dsp:nvSpPr>
      <dsp:spPr>
        <a:xfrm>
          <a:off x="68457" y="2745233"/>
          <a:ext cx="1828901" cy="1238996"/>
        </a:xfrm>
        <a:prstGeom prst="rect">
          <a:avLst/>
        </a:prstGeom>
        <a:solidFill>
          <a:srgbClr val="74F08F"/>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ts val="600"/>
            </a:spcAft>
            <a:buNone/>
          </a:pPr>
          <a:r>
            <a:rPr lang="en-GB" sz="1800" b="1" kern="1200" dirty="0">
              <a:solidFill>
                <a:schemeClr val="accent5">
                  <a:lumMod val="50000"/>
                </a:schemeClr>
              </a:solidFill>
            </a:rPr>
            <a:t>Continuous</a:t>
          </a:r>
        </a:p>
        <a:p>
          <a:pPr marL="0" lvl="0" indent="0" algn="ctr" defTabSz="800100">
            <a:lnSpc>
              <a:spcPct val="90000"/>
            </a:lnSpc>
            <a:spcBef>
              <a:spcPct val="0"/>
            </a:spcBef>
            <a:spcAft>
              <a:spcPts val="600"/>
            </a:spcAft>
            <a:buNone/>
          </a:pPr>
          <a:r>
            <a:rPr lang="en-GB" sz="1800" kern="1200" dirty="0">
              <a:solidFill>
                <a:schemeClr val="accent5">
                  <a:lumMod val="50000"/>
                </a:schemeClr>
              </a:solidFill>
              <a:latin typeface="+mn-lt"/>
              <a:ea typeface="+mn-ea"/>
              <a:cs typeface="+mn-cs"/>
            </a:rPr>
            <a:t>Measurements</a:t>
          </a:r>
        </a:p>
        <a:p>
          <a:pPr marL="0" lvl="0" indent="0" algn="ctr" defTabSz="800100">
            <a:lnSpc>
              <a:spcPct val="90000"/>
            </a:lnSpc>
            <a:spcBef>
              <a:spcPct val="0"/>
            </a:spcBef>
            <a:spcAft>
              <a:spcPts val="600"/>
            </a:spcAft>
            <a:buNone/>
          </a:pPr>
          <a:r>
            <a:rPr lang="en-GB" sz="1800" kern="1200" dirty="0">
              <a:solidFill>
                <a:schemeClr val="accent5">
                  <a:lumMod val="50000"/>
                </a:schemeClr>
              </a:solidFill>
              <a:latin typeface="+mn-lt"/>
              <a:ea typeface="+mn-ea"/>
              <a:cs typeface="+mn-cs"/>
            </a:rPr>
            <a:t>takes any value </a:t>
          </a:r>
          <a:endParaRPr lang="en-GB" sz="1800" b="1" kern="1200" dirty="0">
            <a:solidFill>
              <a:schemeClr val="accent5">
                <a:lumMod val="50000"/>
              </a:schemeClr>
            </a:solidFill>
          </a:endParaRPr>
        </a:p>
      </dsp:txBody>
      <dsp:txXfrm>
        <a:off x="68457" y="2745233"/>
        <a:ext cx="1828901" cy="1238996"/>
      </dsp:txXfrm>
    </dsp:sp>
    <dsp:sp modelId="{66E7073E-51DC-49E4-ACBA-705E4D232A7E}">
      <dsp:nvSpPr>
        <dsp:cNvPr id="0" name=""/>
        <dsp:cNvSpPr/>
      </dsp:nvSpPr>
      <dsp:spPr>
        <a:xfrm>
          <a:off x="2189086" y="2756538"/>
          <a:ext cx="2115895" cy="1198720"/>
        </a:xfrm>
        <a:prstGeom prst="rect">
          <a:avLst/>
        </a:prstGeom>
        <a:solidFill>
          <a:srgbClr val="99FF99"/>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Discrete:</a:t>
          </a:r>
        </a:p>
        <a:p>
          <a:pPr marL="0" lvl="0" indent="0" algn="ctr" defTabSz="800100">
            <a:lnSpc>
              <a:spcPct val="90000"/>
            </a:lnSpc>
            <a:spcBef>
              <a:spcPct val="0"/>
            </a:spcBef>
            <a:spcAft>
              <a:spcPct val="35000"/>
            </a:spcAft>
            <a:buNone/>
          </a:pPr>
          <a:r>
            <a:rPr lang="en-GB" sz="1800" kern="1200" dirty="0">
              <a:solidFill>
                <a:schemeClr val="accent5">
                  <a:lumMod val="50000"/>
                </a:schemeClr>
              </a:solidFill>
              <a:latin typeface="+mn-lt"/>
              <a:ea typeface="+mn-ea"/>
              <a:cs typeface="+mn-cs"/>
            </a:rPr>
            <a:t>Counts/ integers</a:t>
          </a:r>
          <a:endParaRPr lang="en-GB" sz="1800" b="1" kern="1200" dirty="0">
            <a:solidFill>
              <a:schemeClr val="accent5">
                <a:lumMod val="50000"/>
              </a:schemeClr>
            </a:solidFill>
          </a:endParaRPr>
        </a:p>
      </dsp:txBody>
      <dsp:txXfrm>
        <a:off x="2189086" y="2756538"/>
        <a:ext cx="2115895" cy="1198720"/>
      </dsp:txXfrm>
    </dsp:sp>
    <dsp:sp modelId="{578ECE26-1A55-4025-B8DF-AA0DB87AE8E6}">
      <dsp:nvSpPr>
        <dsp:cNvPr id="0" name=""/>
        <dsp:cNvSpPr/>
      </dsp:nvSpPr>
      <dsp:spPr>
        <a:xfrm>
          <a:off x="5650607" y="1667985"/>
          <a:ext cx="2522173" cy="847041"/>
        </a:xfrm>
        <a:prstGeom prst="rect">
          <a:avLst/>
        </a:prstGeom>
        <a:solidFill>
          <a:schemeClr val="accent2">
            <a:lumMod val="40000"/>
            <a:lumOff val="60000"/>
          </a:schemeClr>
        </a:solidFill>
        <a:ln w="127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Categorical</a:t>
          </a:r>
        </a:p>
      </dsp:txBody>
      <dsp:txXfrm>
        <a:off x="5650607" y="1667985"/>
        <a:ext cx="2522173" cy="847041"/>
      </dsp:txXfrm>
    </dsp:sp>
    <dsp:sp modelId="{DF84D218-6990-4277-8DB1-92A9C1958688}">
      <dsp:nvSpPr>
        <dsp:cNvPr id="0" name=""/>
        <dsp:cNvSpPr/>
      </dsp:nvSpPr>
      <dsp:spPr>
        <a:xfrm>
          <a:off x="4599003" y="2821369"/>
          <a:ext cx="1680304" cy="1162510"/>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Ordinal: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obvious order</a:t>
          </a:r>
          <a:endParaRPr lang="en-GB" sz="1800" b="1" kern="1200" dirty="0">
            <a:solidFill>
              <a:schemeClr val="accent5">
                <a:lumMod val="50000"/>
              </a:schemeClr>
            </a:solidFill>
          </a:endParaRPr>
        </a:p>
      </dsp:txBody>
      <dsp:txXfrm>
        <a:off x="4599003" y="2821369"/>
        <a:ext cx="1680304" cy="1162510"/>
      </dsp:txXfrm>
    </dsp:sp>
    <dsp:sp modelId="{A6E9E1E1-58AD-4023-923E-7114C29788DE}">
      <dsp:nvSpPr>
        <dsp:cNvPr id="0" name=""/>
        <dsp:cNvSpPr/>
      </dsp:nvSpPr>
      <dsp:spPr>
        <a:xfrm>
          <a:off x="6547139" y="2821369"/>
          <a:ext cx="1987258" cy="1231586"/>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Nominal: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no meaningful order</a:t>
          </a:r>
          <a:endParaRPr lang="en-GB" sz="1800" b="1" kern="1200" dirty="0">
            <a:solidFill>
              <a:schemeClr val="accent5">
                <a:lumMod val="50000"/>
              </a:schemeClr>
            </a:solidFill>
          </a:endParaRPr>
        </a:p>
      </dsp:txBody>
      <dsp:txXfrm>
        <a:off x="6547139" y="2821369"/>
        <a:ext cx="1987258" cy="1231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1CC35-FACE-4CC9-9A61-01EB90ACD133}"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7639-F77E-4DD3-9E93-D1CA109A4455}" type="slidenum">
              <a:rPr lang="en-US" smtClean="0"/>
              <a:t>‹#›</a:t>
            </a:fld>
            <a:endParaRPr lang="en-US"/>
          </a:p>
        </p:txBody>
      </p:sp>
    </p:spTree>
    <p:extLst>
      <p:ext uri="{BB962C8B-B14F-4D97-AF65-F5344CB8AC3E}">
        <p14:creationId xmlns:p14="http://schemas.microsoft.com/office/powerpoint/2010/main" val="199955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lide Image Placeholder 1"/>
          <p:cNvSpPr>
            <a:spLocks noGrp="1" noRot="1" noChangeAspect="1" noTextEdit="1"/>
          </p:cNvSpPr>
          <p:nvPr>
            <p:ph type="sldImg"/>
          </p:nvPr>
        </p:nvSpPr>
        <p:spPr>
          <a:ln/>
        </p:spPr>
      </p:sp>
      <p:sp>
        <p:nvSpPr>
          <p:cNvPr id="488451" name="Notes Placeholder 2"/>
          <p:cNvSpPr>
            <a:spLocks noGrp="1"/>
          </p:cNvSpPr>
          <p:nvPr>
            <p:ph type="body" idx="1"/>
          </p:nvPr>
        </p:nvSpPr>
        <p:spPr>
          <a:noFill/>
          <a:ln/>
        </p:spPr>
        <p:txBody>
          <a:bodyPr/>
          <a:lstStyle/>
          <a:p>
            <a:endParaRPr lang="en-GB" dirty="0"/>
          </a:p>
        </p:txBody>
      </p:sp>
      <p:sp>
        <p:nvSpPr>
          <p:cNvPr id="488452" name="Slide Number Placeholder 3"/>
          <p:cNvSpPr>
            <a:spLocks noGrp="1"/>
          </p:cNvSpPr>
          <p:nvPr>
            <p:ph type="sldNum" sz="quarter" idx="5"/>
          </p:nvPr>
        </p:nvSpPr>
        <p:spPr>
          <a:noFill/>
        </p:spPr>
        <p:txBody>
          <a:bodyPr/>
          <a:lstStyle/>
          <a:p>
            <a:fld id="{E05B42DA-5699-499E-A28F-1A3DC22371B0}" type="slidenum">
              <a:rPr lang="en-GB"/>
              <a:pPr/>
              <a:t>3</a:t>
            </a:fld>
            <a:endParaRPr lang="en-GB"/>
          </a:p>
        </p:txBody>
      </p:sp>
    </p:spTree>
    <p:extLst>
      <p:ext uri="{BB962C8B-B14F-4D97-AF65-F5344CB8AC3E}">
        <p14:creationId xmlns:p14="http://schemas.microsoft.com/office/powerpoint/2010/main" val="246164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15</a:t>
            </a:fld>
            <a:endParaRPr lang="en-GB"/>
          </a:p>
        </p:txBody>
      </p:sp>
    </p:spTree>
    <p:extLst>
      <p:ext uri="{BB962C8B-B14F-4D97-AF65-F5344CB8AC3E}">
        <p14:creationId xmlns:p14="http://schemas.microsoft.com/office/powerpoint/2010/main" val="155686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16</a:t>
            </a:fld>
            <a:endParaRPr lang="en-GB"/>
          </a:p>
        </p:txBody>
      </p:sp>
    </p:spTree>
    <p:extLst>
      <p:ext uri="{BB962C8B-B14F-4D97-AF65-F5344CB8AC3E}">
        <p14:creationId xmlns:p14="http://schemas.microsoft.com/office/powerpoint/2010/main" val="288066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17</a:t>
            </a:fld>
            <a:endParaRPr lang="en-GB"/>
          </a:p>
        </p:txBody>
      </p:sp>
    </p:spTree>
    <p:extLst>
      <p:ext uri="{BB962C8B-B14F-4D97-AF65-F5344CB8AC3E}">
        <p14:creationId xmlns:p14="http://schemas.microsoft.com/office/powerpoint/2010/main" val="152141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For most students, the standard deviation is calculated using the computer</a:t>
            </a:r>
            <a:r>
              <a:rPr lang="en-GB" baseline="0" dirty="0"/>
              <a:t> so it is the interpretation that is most important.  Showing them how standard deviation is a measure of spread using histograms is helpful.</a:t>
            </a:r>
            <a:endParaRPr lang="en-GB" dirty="0"/>
          </a:p>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18</a:t>
            </a:fld>
            <a:endParaRPr lang="en-GB"/>
          </a:p>
        </p:txBody>
      </p:sp>
    </p:spTree>
    <p:extLst>
      <p:ext uri="{BB962C8B-B14F-4D97-AF65-F5344CB8AC3E}">
        <p14:creationId xmlns:p14="http://schemas.microsoft.com/office/powerpoint/2010/main" val="16710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You could explain what the</a:t>
            </a:r>
            <a:r>
              <a:rPr lang="en-US" baseline="0" dirty="0"/>
              <a:t> normal distribution is by building a histogram from data.  Here the exam score data is used.</a:t>
            </a:r>
          </a:p>
          <a:p>
            <a:r>
              <a:rPr lang="en-US" dirty="0"/>
              <a:t>First build a frequency distribution</a:t>
            </a:r>
            <a:r>
              <a:rPr lang="en-US" baseline="0" dirty="0"/>
              <a:t> by counting the number of students within each category.  </a:t>
            </a:r>
            <a:endParaRPr lang="en-US" dirty="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61FC9CD-B006-4904-9675-CC7F5E83DA90}" type="slidenum">
              <a:rPr lang="en-GB" sz="1200" smtClean="0">
                <a:latin typeface="Arial" charset="0"/>
                <a:cs typeface="Arial" charset="0"/>
              </a:rPr>
              <a:pPr eaLnBrk="1" hangingPunct="1"/>
              <a:t>19</a:t>
            </a:fld>
            <a:endParaRPr lang="en-GB" sz="1200">
              <a:latin typeface="Arial" charset="0"/>
              <a:cs typeface="Arial" charset="0"/>
            </a:endParaRPr>
          </a:p>
        </p:txBody>
      </p:sp>
    </p:spTree>
    <p:extLst>
      <p:ext uri="{BB962C8B-B14F-4D97-AF65-F5344CB8AC3E}">
        <p14:creationId xmlns:p14="http://schemas.microsoft.com/office/powerpoint/2010/main" val="51638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20</a:t>
            </a:fld>
            <a:endParaRPr lang="en-GB" sz="1200">
              <a:latin typeface="Arial" charset="0"/>
              <a:cs typeface="Arial" charset="0"/>
            </a:endParaRPr>
          </a:p>
        </p:txBody>
      </p:sp>
    </p:spTree>
    <p:extLst>
      <p:ext uri="{BB962C8B-B14F-4D97-AF65-F5344CB8AC3E}">
        <p14:creationId xmlns:p14="http://schemas.microsoft.com/office/powerpoint/2010/main" val="75211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normal curve can be added which </a:t>
            </a:r>
            <a:r>
              <a:rPr lang="en-US" dirty="0" err="1"/>
              <a:t>smoothes</a:t>
            </a:r>
            <a:r>
              <a:rPr lang="en-US" dirty="0"/>
              <a:t> out the histogram.  This can be used to estimate probabilities</a:t>
            </a:r>
            <a:r>
              <a:rPr lang="en-US" baseline="0" dirty="0"/>
              <a:t> given the mean and standard deviation.</a:t>
            </a:r>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21</a:t>
            </a:fld>
            <a:endParaRPr lang="en-GB" sz="1200">
              <a:latin typeface="Arial" charset="0"/>
              <a:cs typeface="Arial" charset="0"/>
            </a:endParaRPr>
          </a:p>
        </p:txBody>
      </p:sp>
    </p:spTree>
    <p:extLst>
      <p:ext uri="{BB962C8B-B14F-4D97-AF65-F5344CB8AC3E}">
        <p14:creationId xmlns:p14="http://schemas.microsoft.com/office/powerpoint/2010/main" val="338000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22</a:t>
            </a:fld>
            <a:endParaRPr lang="en-GB"/>
          </a:p>
        </p:txBody>
      </p:sp>
    </p:spTree>
    <p:extLst>
      <p:ext uri="{BB962C8B-B14F-4D97-AF65-F5344CB8AC3E}">
        <p14:creationId xmlns:p14="http://schemas.microsoft.com/office/powerpoint/2010/main" val="271502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important fact about normally distributed</a:t>
            </a:r>
            <a:r>
              <a:rPr lang="en-US" altLang="en-US" baseline="0" dirty="0"/>
              <a:t> data is that 95% of the population lie between plus and minus 1.96*SD’s of the mean.  For the IQ data this means that 95% of people have an IQ between 70 and 130 with only 2.5% above 130.  This is important when understanding confidence intervals.</a:t>
            </a:r>
            <a:endParaRPr lang="en-US" altLang="en-US" dirty="0"/>
          </a:p>
        </p:txBody>
      </p:sp>
      <p:sp>
        <p:nvSpPr>
          <p:cNvPr id="435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F6829F9-58A5-44CE-B78F-D38B26980CC3}" type="slidenum">
              <a:rPr lang="en-GB" altLang="en-US" smtClean="0">
                <a:latin typeface="Arial" pitchFamily="34" charset="0"/>
              </a:rPr>
              <a:pPr algn="r" eaLnBrk="1" hangingPunct="1">
                <a:spcBef>
                  <a:spcPct val="0"/>
                </a:spcBef>
              </a:pPr>
              <a:t>23</a:t>
            </a:fld>
            <a:endParaRPr lang="en-GB" altLang="en-US">
              <a:latin typeface="Arial" pitchFamily="34" charset="0"/>
            </a:endParaRPr>
          </a:p>
        </p:txBody>
      </p:sp>
    </p:spTree>
    <p:extLst>
      <p:ext uri="{BB962C8B-B14F-4D97-AF65-F5344CB8AC3E}">
        <p14:creationId xmlns:p14="http://schemas.microsoft.com/office/powerpoint/2010/main" val="191864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24</a:t>
            </a:fld>
            <a:endParaRPr lang="en-GB"/>
          </a:p>
        </p:txBody>
      </p:sp>
    </p:spTree>
    <p:extLst>
      <p:ext uri="{BB962C8B-B14F-4D97-AF65-F5344CB8AC3E}">
        <p14:creationId xmlns:p14="http://schemas.microsoft.com/office/powerpoint/2010/main" val="83573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43690404-CD23-4A74-9A66-F62F3ABD71A1}" type="slidenum">
              <a:rPr lang="en-GB" smtClean="0"/>
              <a:pPr/>
              <a:t>4</a:t>
            </a:fld>
            <a:endParaRPr lang="en-GB" dirty="0"/>
          </a:p>
        </p:txBody>
      </p:sp>
    </p:spTree>
    <p:extLst>
      <p:ext uri="{BB962C8B-B14F-4D97-AF65-F5344CB8AC3E}">
        <p14:creationId xmlns:p14="http://schemas.microsoft.com/office/powerpoint/2010/main" val="1229040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25</a:t>
            </a:fld>
            <a:endParaRPr lang="en-GB"/>
          </a:p>
        </p:txBody>
      </p:sp>
    </p:spTree>
    <p:extLst>
      <p:ext uri="{BB962C8B-B14F-4D97-AF65-F5344CB8AC3E}">
        <p14:creationId xmlns:p14="http://schemas.microsoft.com/office/powerpoint/2010/main" val="1203906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26</a:t>
            </a:fld>
            <a:endParaRPr lang="en-GB"/>
          </a:p>
        </p:txBody>
      </p:sp>
    </p:spTree>
    <p:extLst>
      <p:ext uri="{BB962C8B-B14F-4D97-AF65-F5344CB8AC3E}">
        <p14:creationId xmlns:p14="http://schemas.microsoft.com/office/powerpoint/2010/main" val="51453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27</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28</a:t>
            </a:fld>
            <a:endParaRPr lang="en-GB"/>
          </a:p>
        </p:txBody>
      </p:sp>
    </p:spTree>
    <p:extLst>
      <p:ext uri="{BB962C8B-B14F-4D97-AF65-F5344CB8AC3E}">
        <p14:creationId xmlns:p14="http://schemas.microsoft.com/office/powerpoint/2010/main" val="2208441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29</a:t>
            </a:fld>
            <a:endParaRPr lang="en-GB"/>
          </a:p>
        </p:txBody>
      </p:sp>
    </p:spTree>
    <p:extLst>
      <p:ext uri="{BB962C8B-B14F-4D97-AF65-F5344CB8AC3E}">
        <p14:creationId xmlns:p14="http://schemas.microsoft.com/office/powerpoint/2010/main" val="2368456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30</a:t>
            </a:fld>
            <a:endParaRPr lang="en-GB"/>
          </a:p>
        </p:txBody>
      </p:sp>
    </p:spTree>
    <p:extLst>
      <p:ext uri="{BB962C8B-B14F-4D97-AF65-F5344CB8AC3E}">
        <p14:creationId xmlns:p14="http://schemas.microsoft.com/office/powerpoint/2010/main" val="1956440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31</a:t>
            </a:fld>
            <a:endParaRPr lang="en-GB"/>
          </a:p>
        </p:txBody>
      </p:sp>
    </p:spTree>
    <p:extLst>
      <p:ext uri="{BB962C8B-B14F-4D97-AF65-F5344CB8AC3E}">
        <p14:creationId xmlns:p14="http://schemas.microsoft.com/office/powerpoint/2010/main" val="1436454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32</a:t>
            </a:fld>
            <a:endParaRPr lang="en-GB"/>
          </a:p>
        </p:txBody>
      </p:sp>
    </p:spTree>
    <p:extLst>
      <p:ext uri="{BB962C8B-B14F-4D97-AF65-F5344CB8AC3E}">
        <p14:creationId xmlns:p14="http://schemas.microsoft.com/office/powerpoint/2010/main" val="2473094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33</a:t>
            </a:fld>
            <a:endParaRPr lang="en-GB"/>
          </a:p>
        </p:txBody>
      </p:sp>
    </p:spTree>
    <p:extLst>
      <p:ext uri="{BB962C8B-B14F-4D97-AF65-F5344CB8AC3E}">
        <p14:creationId xmlns:p14="http://schemas.microsoft.com/office/powerpoint/2010/main" val="3781232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34</a:t>
            </a:fld>
            <a:endParaRPr lang="en-GB"/>
          </a:p>
        </p:txBody>
      </p:sp>
    </p:spTree>
    <p:extLst>
      <p:ext uri="{BB962C8B-B14F-4D97-AF65-F5344CB8AC3E}">
        <p14:creationId xmlns:p14="http://schemas.microsoft.com/office/powerpoint/2010/main" val="198663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a:t>
            </a:fld>
            <a:endParaRPr lang="en-GB"/>
          </a:p>
        </p:txBody>
      </p:sp>
    </p:spTree>
    <p:extLst>
      <p:ext uri="{BB962C8B-B14F-4D97-AF65-F5344CB8AC3E}">
        <p14:creationId xmlns:p14="http://schemas.microsoft.com/office/powerpoint/2010/main" val="1604407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show</a:t>
            </a:r>
            <a:r>
              <a:rPr lang="en-GB" baseline="0" dirty="0"/>
              <a:t> the % that were OBSERVED deaths in each class and are compared with the EXPECTED % shown in the previous slide. Discuss how the observed % for 1</a:t>
            </a:r>
            <a:r>
              <a:rPr lang="en-GB" baseline="30000" dirty="0"/>
              <a:t>st</a:t>
            </a:r>
            <a:r>
              <a:rPr lang="en-GB" baseline="0" dirty="0"/>
              <a:t> class is the lowest whilst 3</a:t>
            </a:r>
            <a:r>
              <a:rPr lang="en-GB" baseline="30000" dirty="0"/>
              <a:t>rd</a:t>
            </a:r>
            <a:r>
              <a:rPr lang="en-GB" baseline="0" dirty="0"/>
              <a:t> class is the highest.</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35</a:t>
            </a:fld>
            <a:endParaRPr lang="en-GB"/>
          </a:p>
        </p:txBody>
      </p:sp>
    </p:spTree>
    <p:extLst>
      <p:ext uri="{BB962C8B-B14F-4D97-AF65-F5344CB8AC3E}">
        <p14:creationId xmlns:p14="http://schemas.microsoft.com/office/powerpoint/2010/main" val="125506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36</a:t>
            </a:fld>
            <a:endParaRPr lang="en-GB"/>
          </a:p>
        </p:txBody>
      </p:sp>
    </p:spTree>
    <p:extLst>
      <p:ext uri="{BB962C8B-B14F-4D97-AF65-F5344CB8AC3E}">
        <p14:creationId xmlns:p14="http://schemas.microsoft.com/office/powerpoint/2010/main" val="4093232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37</a:t>
            </a:fld>
            <a:endParaRPr lang="en-GB"/>
          </a:p>
        </p:txBody>
      </p:sp>
    </p:spTree>
    <p:extLst>
      <p:ext uri="{BB962C8B-B14F-4D97-AF65-F5344CB8AC3E}">
        <p14:creationId xmlns:p14="http://schemas.microsoft.com/office/powerpoint/2010/main" val="532178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38</a:t>
            </a:fld>
            <a:endParaRPr lang="en-GB"/>
          </a:p>
        </p:txBody>
      </p:sp>
    </p:spTree>
    <p:extLst>
      <p:ext uri="{BB962C8B-B14F-4D97-AF65-F5344CB8AC3E}">
        <p14:creationId xmlns:p14="http://schemas.microsoft.com/office/powerpoint/2010/main" val="2317289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39</a:t>
            </a:fld>
            <a:endParaRPr lang="en-GB"/>
          </a:p>
        </p:txBody>
      </p:sp>
    </p:spTree>
    <p:extLst>
      <p:ext uri="{BB962C8B-B14F-4D97-AF65-F5344CB8AC3E}">
        <p14:creationId xmlns:p14="http://schemas.microsoft.com/office/powerpoint/2010/main" val="970185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This is to discuss what the</a:t>
            </a:r>
            <a:r>
              <a:rPr lang="en-GB" baseline="0" dirty="0"/>
              <a:t> p-value actually is.</a:t>
            </a:r>
            <a:endParaRPr lang="en-GB" dirty="0"/>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40</a:t>
            </a:fld>
            <a:endParaRPr lang="en-GB" sz="1200"/>
          </a:p>
        </p:txBody>
      </p:sp>
    </p:spTree>
    <p:extLst>
      <p:ext uri="{BB962C8B-B14F-4D97-AF65-F5344CB8AC3E}">
        <p14:creationId xmlns:p14="http://schemas.microsoft.com/office/powerpoint/2010/main" val="3597599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As we square the differences in the test statistic, the chi squared test is always one tailed.</a:t>
            </a:r>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41</a:t>
            </a:fld>
            <a:endParaRPr lang="en-GB" sz="1200"/>
          </a:p>
        </p:txBody>
      </p:sp>
    </p:spTree>
    <p:extLst>
      <p:ext uri="{BB962C8B-B14F-4D97-AF65-F5344CB8AC3E}">
        <p14:creationId xmlns:p14="http://schemas.microsoft.com/office/powerpoint/2010/main" val="547980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42</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43</a:t>
            </a:fld>
            <a:endParaRPr lang="en-GB"/>
          </a:p>
        </p:txBody>
      </p:sp>
    </p:spTree>
    <p:extLst>
      <p:ext uri="{BB962C8B-B14F-4D97-AF65-F5344CB8AC3E}">
        <p14:creationId xmlns:p14="http://schemas.microsoft.com/office/powerpoint/2010/main" val="1795052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53BBD947-ED6E-4A69-A131-877CC64307DA}" type="slidenum">
              <a:rPr lang="en-GB" sz="1200">
                <a:latin typeface="Times New Roman" pitchFamily="18" charset="0"/>
              </a:rPr>
              <a:pPr eaLnBrk="1" hangingPunct="1"/>
              <a:t>44</a:t>
            </a:fld>
            <a:endParaRPr lang="en-GB" sz="1200">
              <a:latin typeface="Times New Roman" pitchFamily="18" charset="0"/>
            </a:endParaRPr>
          </a:p>
        </p:txBody>
      </p:sp>
      <p:sp>
        <p:nvSpPr>
          <p:cNvPr id="584707" name="Rectangle 2"/>
          <p:cNvSpPr>
            <a:spLocks noGrp="1" noRot="1" noChangeAspect="1" noChangeArrowheads="1" noTextEdit="1"/>
          </p:cNvSpPr>
          <p:nvPr>
            <p:ph type="sldImg"/>
          </p:nvPr>
        </p:nvSpPr>
        <p:spPr>
          <a:xfrm>
            <a:off x="92075" y="744538"/>
            <a:ext cx="6615113" cy="3721100"/>
          </a:xfrm>
          <a:ln/>
        </p:spPr>
      </p:sp>
      <p:sp>
        <p:nvSpPr>
          <p:cNvPr id="584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5878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x bar and s to represent the sample mean and standard deviation but we are really interested in the parameters</a:t>
            </a:r>
            <a:r>
              <a:rPr lang="en-GB" baseline="0" dirty="0"/>
              <a:t> of the population.  The population parameters are represented by mu and sigma.</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a:t>
            </a:fld>
            <a:endParaRPr lang="en-GB"/>
          </a:p>
        </p:txBody>
      </p:sp>
    </p:spTree>
    <p:extLst>
      <p:ext uri="{BB962C8B-B14F-4D97-AF65-F5344CB8AC3E}">
        <p14:creationId xmlns:p14="http://schemas.microsoft.com/office/powerpoint/2010/main" val="3983325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examples of a paired and independent</a:t>
            </a:r>
            <a:r>
              <a:rPr lang="en-GB" baseline="0" dirty="0"/>
              <a:t> situation when comparing means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45</a:t>
            </a:fld>
            <a:endParaRPr lang="en-GB"/>
          </a:p>
        </p:txBody>
      </p:sp>
    </p:spTree>
    <p:extLst>
      <p:ext uri="{BB962C8B-B14F-4D97-AF65-F5344CB8AC3E}">
        <p14:creationId xmlns:p14="http://schemas.microsoft.com/office/powerpoint/2010/main" val="426684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Slide Image Placeholder 1"/>
          <p:cNvSpPr>
            <a:spLocks noGrp="1" noRot="1" noChangeAspect="1" noTextEdit="1"/>
          </p:cNvSpPr>
          <p:nvPr>
            <p:ph type="sldImg"/>
          </p:nvPr>
        </p:nvSpPr>
        <p:spPr>
          <a:ln/>
        </p:spPr>
      </p:sp>
      <p:sp>
        <p:nvSpPr>
          <p:cNvPr id="579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The t-distribution is similar to the standard normal distribution but has an additional parameter called degrees of freedom (</a:t>
            </a:r>
            <a:r>
              <a:rPr lang="en-GB" dirty="0" err="1"/>
              <a:t>df</a:t>
            </a:r>
            <a:r>
              <a:rPr lang="en-GB" dirty="0"/>
              <a:t>)  </a:t>
            </a:r>
          </a:p>
          <a:p>
            <a:r>
              <a:rPr lang="en-GB" dirty="0"/>
              <a:t>The degrees of freedom is calculated as the number of observations – 1 and is often referred to as v in many t-tables.</a:t>
            </a:r>
          </a:p>
          <a:p>
            <a:pPr eaLnBrk="1" hangingPunct="1"/>
            <a:r>
              <a:rPr lang="en-GB" dirty="0">
                <a:ea typeface="MS PGothic" pitchFamily="34" charset="-128"/>
              </a:rPr>
              <a:t>When we have small sample sizes (n &lt; 30), we replace the normal distribution with </a:t>
            </a:r>
            <a:r>
              <a:rPr lang="en-GB" b="1" i="1" u="sng" dirty="0">
                <a:ea typeface="MS PGothic" pitchFamily="34" charset="-128"/>
              </a:rPr>
              <a:t>Student’s t distribution</a:t>
            </a:r>
            <a:r>
              <a:rPr lang="en-GB" dirty="0">
                <a:ea typeface="MS PGothic" pitchFamily="34" charset="-128"/>
              </a:rPr>
              <a:t>, which has slightly less probability of being close to the mean and a somewhat larger probability of being in the tails. </a:t>
            </a:r>
            <a:r>
              <a:rPr lang="en-GB" dirty="0"/>
              <a:t>As the sample size increases, the critical values tend towards those of the normal distribution e.g. for a two tailed test with 5% significance, the critical value gets closer to 1.96, as the sample size increases.</a:t>
            </a:r>
          </a:p>
          <a:p>
            <a:endParaRPr lang="en-GB" dirty="0"/>
          </a:p>
          <a:p>
            <a:pPr eaLnBrk="1" hangingPunct="1"/>
            <a:endParaRPr lang="en-GB" dirty="0">
              <a:ea typeface="MS PGothic" pitchFamily="34" charset="-128"/>
            </a:endParaRPr>
          </a:p>
          <a:p>
            <a:endParaRPr lang="en-GB" dirty="0"/>
          </a:p>
        </p:txBody>
      </p:sp>
      <p:sp>
        <p:nvSpPr>
          <p:cNvPr id="579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4DA69439-557F-44A0-BE73-E4918D4A1A17}" type="slidenum">
              <a:rPr lang="en-GB" sz="1200"/>
              <a:pPr eaLnBrk="1" hangingPunct="1"/>
              <a:t>46</a:t>
            </a:fld>
            <a:endParaRPr lang="en-GB" sz="1200"/>
          </a:p>
        </p:txBody>
      </p:sp>
    </p:spTree>
    <p:extLst>
      <p:ext uri="{BB962C8B-B14F-4D97-AF65-F5344CB8AC3E}">
        <p14:creationId xmlns:p14="http://schemas.microsoft.com/office/powerpoint/2010/main" val="2183725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a:t>
            </a:r>
            <a:r>
              <a:rPr lang="en-GB" baseline="0" dirty="0"/>
              <a:t> sample size increase the </a:t>
            </a:r>
            <a:r>
              <a:rPr lang="en-GB" baseline="0" dirty="0" err="1"/>
              <a:t>df</a:t>
            </a:r>
            <a:r>
              <a:rPr lang="en-GB" baseline="0" dirty="0"/>
              <a:t> increases and the t-</a:t>
            </a:r>
            <a:r>
              <a:rPr lang="en-GB" baseline="0" dirty="0" err="1"/>
              <a:t>dist</a:t>
            </a:r>
            <a:r>
              <a:rPr lang="en-GB" baseline="0" dirty="0"/>
              <a:t> becomes more like the standard normal distribution.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47</a:t>
            </a:fld>
            <a:endParaRPr lang="en-GB"/>
          </a:p>
        </p:txBody>
      </p:sp>
    </p:spTree>
    <p:extLst>
      <p:ext uri="{BB962C8B-B14F-4D97-AF65-F5344CB8AC3E}">
        <p14:creationId xmlns:p14="http://schemas.microsoft.com/office/powerpoint/2010/main" val="3405431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FCA1B79B-A639-4F71-B4E1-19DF76F516E2}" type="slidenum">
              <a:rPr lang="en-GB" sz="1200" smtClean="0"/>
              <a:pPr eaLnBrk="1" hangingPunct="1"/>
              <a:t>48</a:t>
            </a:fld>
            <a:endParaRPr lang="en-GB" sz="1200"/>
          </a:p>
        </p:txBody>
      </p:sp>
    </p:spTree>
    <p:extLst>
      <p:ext uri="{BB962C8B-B14F-4D97-AF65-F5344CB8AC3E}">
        <p14:creationId xmlns:p14="http://schemas.microsoft.com/office/powerpoint/2010/main" val="3989510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49</a:t>
            </a:fld>
            <a:endParaRPr lang="en-GB"/>
          </a:p>
        </p:txBody>
      </p:sp>
    </p:spTree>
    <p:extLst>
      <p:ext uri="{BB962C8B-B14F-4D97-AF65-F5344CB8AC3E}">
        <p14:creationId xmlns:p14="http://schemas.microsoft.com/office/powerpoint/2010/main" val="123751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a:t>
            </a:r>
            <a:r>
              <a:rPr lang="en-GB" baseline="0" dirty="0"/>
              <a:t> covers correlation and regression.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50</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51</a:t>
            </a:fld>
            <a:endParaRPr lang="en-GB"/>
          </a:p>
        </p:txBody>
      </p:sp>
    </p:spTree>
    <p:extLst>
      <p:ext uri="{BB962C8B-B14F-4D97-AF65-F5344CB8AC3E}">
        <p14:creationId xmlns:p14="http://schemas.microsoft.com/office/powerpoint/2010/main" val="1112345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Slide Image Placeholder 1"/>
          <p:cNvSpPr>
            <a:spLocks noGrp="1" noRot="1" noChangeAspect="1" noTextEdit="1"/>
          </p:cNvSpPr>
          <p:nvPr>
            <p:ph type="sldImg"/>
          </p:nvPr>
        </p:nvSpPr>
        <p:spPr>
          <a:ln/>
        </p:spPr>
      </p:sp>
      <p:sp>
        <p:nvSpPr>
          <p:cNvPr id="521219" name="Notes Placeholder 2"/>
          <p:cNvSpPr>
            <a:spLocks noGrp="1"/>
          </p:cNvSpPr>
          <p:nvPr>
            <p:ph type="body" idx="1"/>
          </p:nvPr>
        </p:nvSpPr>
        <p:spPr>
          <a:noFill/>
          <a:ln/>
        </p:spPr>
        <p:txBody>
          <a:bodyPr/>
          <a:lstStyle/>
          <a:p>
            <a:endParaRPr lang="en-GB" dirty="0"/>
          </a:p>
        </p:txBody>
      </p:sp>
      <p:sp>
        <p:nvSpPr>
          <p:cNvPr id="521220" name="Slide Number Placeholder 3"/>
          <p:cNvSpPr>
            <a:spLocks noGrp="1"/>
          </p:cNvSpPr>
          <p:nvPr>
            <p:ph type="sldNum" sz="quarter" idx="5"/>
          </p:nvPr>
        </p:nvSpPr>
        <p:spPr>
          <a:noFill/>
        </p:spPr>
        <p:txBody>
          <a:bodyPr/>
          <a:lstStyle/>
          <a:p>
            <a:fld id="{D65A3950-2209-4A9E-A392-0CD8BAD69A12}" type="slidenum">
              <a:rPr lang="en-GB"/>
              <a:pPr/>
              <a:t>52</a:t>
            </a:fld>
            <a:endParaRPr lang="en-GB"/>
          </a:p>
        </p:txBody>
      </p:sp>
    </p:spTree>
    <p:extLst>
      <p:ext uri="{BB962C8B-B14F-4D97-AF65-F5344CB8AC3E}">
        <p14:creationId xmlns:p14="http://schemas.microsoft.com/office/powerpoint/2010/main" val="4282852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60</a:t>
            </a:fld>
            <a:endParaRPr lang="en-GB"/>
          </a:p>
        </p:txBody>
      </p:sp>
    </p:spTree>
    <p:extLst>
      <p:ext uri="{BB962C8B-B14F-4D97-AF65-F5344CB8AC3E}">
        <p14:creationId xmlns:p14="http://schemas.microsoft.com/office/powerpoint/2010/main" val="21110978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paper was published stating</a:t>
            </a:r>
            <a:r>
              <a:rPr lang="en-GB" baseline="0" dirty="0"/>
              <a:t> that there was a relationship between eating the chocolate consumption of a country and Nobel prize winners.  What else is related to chocolate??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61</a:t>
            </a:fld>
            <a:endParaRPr lang="en-GB"/>
          </a:p>
        </p:txBody>
      </p:sp>
    </p:spTree>
    <p:extLst>
      <p:ext uri="{BB962C8B-B14F-4D97-AF65-F5344CB8AC3E}">
        <p14:creationId xmlns:p14="http://schemas.microsoft.com/office/powerpoint/2010/main" val="3083529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8</a:t>
            </a:fld>
            <a:endParaRPr lang="en-GB"/>
          </a:p>
        </p:txBody>
      </p:sp>
    </p:spTree>
    <p:extLst>
      <p:ext uri="{BB962C8B-B14F-4D97-AF65-F5344CB8AC3E}">
        <p14:creationId xmlns:p14="http://schemas.microsoft.com/office/powerpoint/2010/main" val="309154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Apparently, the number of serial killers!  This was a reply to the paper making the first claim.</a:t>
            </a:r>
          </a:p>
        </p:txBody>
      </p:sp>
      <p:sp>
        <p:nvSpPr>
          <p:cNvPr id="4" name="Slide Number Placeholder 3"/>
          <p:cNvSpPr>
            <a:spLocks noGrp="1"/>
          </p:cNvSpPr>
          <p:nvPr>
            <p:ph type="sldNum" sz="quarter" idx="10"/>
          </p:nvPr>
        </p:nvSpPr>
        <p:spPr/>
        <p:txBody>
          <a:bodyPr/>
          <a:lstStyle/>
          <a:p>
            <a:fld id="{E98A5C98-5A61-4815-8FF6-58A01FAC9068}" type="slidenum">
              <a:rPr lang="en-GB" smtClean="0"/>
              <a:pPr/>
              <a:t>62</a:t>
            </a:fld>
            <a:endParaRPr lang="en-GB"/>
          </a:p>
        </p:txBody>
      </p:sp>
    </p:spTree>
    <p:extLst>
      <p:ext uri="{BB962C8B-B14F-4D97-AF65-F5344CB8AC3E}">
        <p14:creationId xmlns:p14="http://schemas.microsoft.com/office/powerpoint/2010/main" val="4270184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63</a:t>
            </a:fld>
            <a:endParaRPr lang="en-GB"/>
          </a:p>
        </p:txBody>
      </p:sp>
    </p:spTree>
    <p:extLst>
      <p:ext uri="{BB962C8B-B14F-4D97-AF65-F5344CB8AC3E}">
        <p14:creationId xmlns:p14="http://schemas.microsoft.com/office/powerpoint/2010/main" val="19923615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looking into correlations, it’s possible that a relationship between two variables may actually be caused by something else related to both.  These are called confounding variables.  In the case of chocolate consumption and </a:t>
            </a:r>
            <a:r>
              <a:rPr lang="en-GB" dirty="0" err="1"/>
              <a:t>nobel</a:t>
            </a:r>
            <a:r>
              <a:rPr lang="en-GB" dirty="0"/>
              <a:t> prize winners, the GDP and average temperature of a country are related to both chocolate consumption and </a:t>
            </a:r>
            <a:r>
              <a:rPr lang="en-GB" dirty="0" err="1"/>
              <a:t>nobel</a:t>
            </a:r>
            <a:r>
              <a:rPr lang="en-GB" dirty="0"/>
              <a:t> prize winners and it’s this relationship</a:t>
            </a:r>
            <a:r>
              <a:rPr lang="en-GB" baseline="0" dirty="0"/>
              <a:t> that is being measured with the correlation.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64</a:t>
            </a:fld>
            <a:endParaRPr lang="en-GB"/>
          </a:p>
        </p:txBody>
      </p:sp>
    </p:spTree>
    <p:extLst>
      <p:ext uri="{BB962C8B-B14F-4D97-AF65-F5344CB8AC3E}">
        <p14:creationId xmlns:p14="http://schemas.microsoft.com/office/powerpoint/2010/main" val="119353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74</a:t>
            </a:fld>
            <a:endParaRPr lang="en-GB"/>
          </a:p>
        </p:txBody>
      </p:sp>
    </p:spTree>
    <p:extLst>
      <p:ext uri="{BB962C8B-B14F-4D97-AF65-F5344CB8AC3E}">
        <p14:creationId xmlns:p14="http://schemas.microsoft.com/office/powerpoint/2010/main" val="2923371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75</a:t>
            </a:fld>
            <a:endParaRPr lang="en-GB"/>
          </a:p>
        </p:txBody>
      </p:sp>
    </p:spTree>
    <p:extLst>
      <p:ext uri="{BB962C8B-B14F-4D97-AF65-F5344CB8AC3E}">
        <p14:creationId xmlns:p14="http://schemas.microsoft.com/office/powerpoint/2010/main" val="28303154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produces an equation for the line</a:t>
            </a:r>
            <a:r>
              <a:rPr lang="en-GB" baseline="0" dirty="0"/>
              <a:t> of best fit.  The equation can be used to predict values for the dependent variable given the independent variable.  More commonly students use regression to look for significant relationships.  The computer classifies the line of best fit which minimises the sum of the squared residuals but what are the residuals?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76</a:t>
            </a:fld>
            <a:endParaRPr lang="en-GB"/>
          </a:p>
        </p:txBody>
      </p:sp>
    </p:spTree>
    <p:extLst>
      <p:ext uri="{BB962C8B-B14F-4D97-AF65-F5344CB8AC3E}">
        <p14:creationId xmlns:p14="http://schemas.microsoft.com/office/powerpoint/2010/main" val="2432566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Residuals</a:t>
            </a:r>
            <a:r>
              <a:rPr lang="en-GB" baseline="0" dirty="0"/>
              <a:t> are the differences between the observed dependent variables and the predicted value from the regression equation.  These residuals are squared and added together.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77</a:t>
            </a:fld>
            <a:endParaRPr lang="en-GB"/>
          </a:p>
        </p:txBody>
      </p:sp>
    </p:spTree>
    <p:extLst>
      <p:ext uri="{BB962C8B-B14F-4D97-AF65-F5344CB8AC3E}">
        <p14:creationId xmlns:p14="http://schemas.microsoft.com/office/powerpoint/2010/main" val="20239216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78</a:t>
            </a:fld>
            <a:endParaRPr lang="en-GB"/>
          </a:p>
        </p:txBody>
      </p:sp>
    </p:spTree>
    <p:extLst>
      <p:ext uri="{BB962C8B-B14F-4D97-AF65-F5344CB8AC3E}">
        <p14:creationId xmlns:p14="http://schemas.microsoft.com/office/powerpoint/2010/main" val="340171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important value contained in the output is R squared.  This is a measure of how well the model fits the data and therefore how reliable predictions</a:t>
            </a:r>
            <a:r>
              <a:rPr lang="en-GB" baseline="0" dirty="0"/>
              <a:t> are.  For simple linear regression, R squared is just the correlation coefficient squared.  It therefore takes values between 0 and 1.  Turning it into a percentage makes it easier to explain.  Here 50% of the variation in </a:t>
            </a:r>
            <a:r>
              <a:rPr lang="en-GB" baseline="0" dirty="0" err="1"/>
              <a:t>birthweight</a:t>
            </a:r>
            <a:r>
              <a:rPr lang="en-GB" baseline="0" dirty="0"/>
              <a:t> is explained by the model including gestational age.  This is quite good for a model containing only one independent variable.  What constitutes ‘good’ varies by discipline.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79</a:t>
            </a:fld>
            <a:endParaRPr lang="en-GB"/>
          </a:p>
        </p:txBody>
      </p:sp>
    </p:spTree>
    <p:extLst>
      <p:ext uri="{BB962C8B-B14F-4D97-AF65-F5344CB8AC3E}">
        <p14:creationId xmlns:p14="http://schemas.microsoft.com/office/powerpoint/2010/main" val="293564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80</a:t>
            </a:fld>
            <a:endParaRPr lang="en-GB"/>
          </a:p>
        </p:txBody>
      </p:sp>
    </p:spTree>
    <p:extLst>
      <p:ext uri="{BB962C8B-B14F-4D97-AF65-F5344CB8AC3E}">
        <p14:creationId xmlns:p14="http://schemas.microsoft.com/office/powerpoint/2010/main" val="429373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11</a:t>
            </a:fld>
            <a:endParaRPr lang="en-GB"/>
          </a:p>
        </p:txBody>
      </p:sp>
    </p:spTree>
    <p:extLst>
      <p:ext uri="{BB962C8B-B14F-4D97-AF65-F5344CB8AC3E}">
        <p14:creationId xmlns:p14="http://schemas.microsoft.com/office/powerpoint/2010/main" val="2624613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81</a:t>
            </a:fld>
            <a:endParaRPr lang="en-GB"/>
          </a:p>
        </p:txBody>
      </p:sp>
    </p:spTree>
    <p:extLst>
      <p:ext uri="{BB962C8B-B14F-4D97-AF65-F5344CB8AC3E}">
        <p14:creationId xmlns:p14="http://schemas.microsoft.com/office/powerpoint/2010/main" val="1578631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plot shows</a:t>
            </a:r>
            <a:r>
              <a:rPr lang="en-GB" baseline="0" dirty="0"/>
              <a:t> predicted values on the x axis and residuals on the y axis.  What we want is random scatter with no patterns.   One problem to look for is an increase in the width of the scatter as predicted values increase.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82</a:t>
            </a:fld>
            <a:endParaRPr lang="en-GB"/>
          </a:p>
        </p:txBody>
      </p:sp>
    </p:spTree>
    <p:extLst>
      <p:ext uri="{BB962C8B-B14F-4D97-AF65-F5344CB8AC3E}">
        <p14:creationId xmlns:p14="http://schemas.microsoft.com/office/powerpoint/2010/main" val="38062017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examples of problem data.  The histogram on the left</a:t>
            </a:r>
            <a:r>
              <a:rPr lang="en-GB" baseline="0" dirty="0"/>
              <a:t> shows residuals that are very positively skewed and the plot on the right shows an increase in variability of the residuals as predicted values increase.  The dependent variable needs to be transformed and the most common transformation is to take the log of the dependent variable.  The analysis is re-run using the transformed variable and the assumptions checked again.  The downside to this is the interpretation of the output changes and some students will struggle with the interpretation.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83</a:t>
            </a:fld>
            <a:endParaRPr lang="en-GB"/>
          </a:p>
        </p:txBody>
      </p:sp>
    </p:spTree>
    <p:extLst>
      <p:ext uri="{BB962C8B-B14F-4D97-AF65-F5344CB8AC3E}">
        <p14:creationId xmlns:p14="http://schemas.microsoft.com/office/powerpoint/2010/main" val="6982534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4CA46C-4F1A-4959-D009-1D7BDEED4F8C}"/>
              </a:ext>
            </a:extLst>
          </p:cNvPr>
          <p:cNvSpPr>
            <a:spLocks noGrp="1" noChangeArrowheads="1"/>
          </p:cNvSpPr>
          <p:nvPr>
            <p:ph type="sldNum" sz="quarter" idx="5"/>
          </p:nvPr>
        </p:nvSpPr>
        <p:spPr>
          <a:ln/>
        </p:spPr>
        <p:txBody>
          <a:bodyPr/>
          <a:lstStyle/>
          <a:p>
            <a:fld id="{1D7687A2-1FD7-4FAD-A249-A164A4F634AC}" type="slidenum">
              <a:rPr lang="en-US" altLang="en-US"/>
              <a:pPr/>
              <a:t>86</a:t>
            </a:fld>
            <a:endParaRPr lang="en-US" altLang="en-US"/>
          </a:p>
        </p:txBody>
      </p:sp>
      <p:sp>
        <p:nvSpPr>
          <p:cNvPr id="38914" name="Rectangle 2">
            <a:extLst>
              <a:ext uri="{FF2B5EF4-FFF2-40B4-BE49-F238E27FC236}">
                <a16:creationId xmlns:a16="http://schemas.microsoft.com/office/drawing/2014/main" id="{BA6DBA61-B330-6E3E-4BA7-1B44AACCB64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25B55C9-0DB6-5F11-4F43-65FAD4AEEEF8}"/>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30717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94</a:t>
            </a:fld>
            <a:endParaRPr lang="en-GB"/>
          </a:p>
        </p:txBody>
      </p:sp>
    </p:spTree>
    <p:extLst>
      <p:ext uri="{BB962C8B-B14F-4D97-AF65-F5344CB8AC3E}">
        <p14:creationId xmlns:p14="http://schemas.microsoft.com/office/powerpoint/2010/main" val="4009811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95</a:t>
            </a:fld>
            <a:endParaRPr lang="en-GB"/>
          </a:p>
        </p:txBody>
      </p:sp>
    </p:spTree>
    <p:extLst>
      <p:ext uri="{BB962C8B-B14F-4D97-AF65-F5344CB8AC3E}">
        <p14:creationId xmlns:p14="http://schemas.microsoft.com/office/powerpoint/2010/main" val="309011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96</a:t>
            </a:fld>
            <a:endParaRPr lang="en-GB"/>
          </a:p>
        </p:txBody>
      </p:sp>
    </p:spTree>
    <p:extLst>
      <p:ext uri="{BB962C8B-B14F-4D97-AF65-F5344CB8AC3E}">
        <p14:creationId xmlns:p14="http://schemas.microsoft.com/office/powerpoint/2010/main" val="25169854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33796" name="Slide Number Placeholder 3"/>
          <p:cNvSpPr txBox="1">
            <a:spLocks noGrp="1"/>
          </p:cNvSpPr>
          <p:nvPr/>
        </p:nvSpPr>
        <p:spPr bwMode="auto">
          <a:xfrm>
            <a:off x="3850443" y="9428583"/>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576412A-78FD-49CC-A8BD-88CE2D135088}" type="slidenum">
              <a:rPr lang="en-GB" altLang="en-US" sz="1200">
                <a:latin typeface="Times New Roman" pitchFamily="18" charset="0"/>
                <a:cs typeface="Times New Roman" pitchFamily="18" charset="0"/>
              </a:rPr>
              <a:pPr algn="r" eaLnBrk="1" hangingPunct="1"/>
              <a:t>97</a:t>
            </a:fld>
            <a:endParaRPr lang="en-GB" altLang="en-US" sz="1200">
              <a:latin typeface="Times New Roman" pitchFamily="18" charset="0"/>
              <a:cs typeface="Times New Roman" pitchFamily="18" charset="0"/>
            </a:endParaRPr>
          </a:p>
        </p:txBody>
      </p:sp>
    </p:spTree>
    <p:extLst>
      <p:ext uri="{BB962C8B-B14F-4D97-AF65-F5344CB8AC3E}">
        <p14:creationId xmlns:p14="http://schemas.microsoft.com/office/powerpoint/2010/main" val="22900905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98</a:t>
            </a:fld>
            <a:endParaRPr lang="en-GB"/>
          </a:p>
        </p:txBody>
      </p:sp>
    </p:spTree>
    <p:extLst>
      <p:ext uri="{BB962C8B-B14F-4D97-AF65-F5344CB8AC3E}">
        <p14:creationId xmlns:p14="http://schemas.microsoft.com/office/powerpoint/2010/main" val="30422485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99</a:t>
            </a:fld>
            <a:endParaRPr lang="en-GB"/>
          </a:p>
        </p:txBody>
      </p:sp>
    </p:spTree>
    <p:extLst>
      <p:ext uri="{BB962C8B-B14F-4D97-AF65-F5344CB8AC3E}">
        <p14:creationId xmlns:p14="http://schemas.microsoft.com/office/powerpoint/2010/main" val="324316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Example &amp; graphs from: https://www.youtube.com/watch?v=x0rmUXWtSS8</a:t>
            </a:r>
          </a:p>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12</a:t>
            </a:fld>
            <a:endParaRPr lang="en-GB"/>
          </a:p>
        </p:txBody>
      </p:sp>
    </p:spTree>
    <p:extLst>
      <p:ext uri="{BB962C8B-B14F-4D97-AF65-F5344CB8AC3E}">
        <p14:creationId xmlns:p14="http://schemas.microsoft.com/office/powerpoint/2010/main" val="13675494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100</a:t>
            </a:fld>
            <a:endParaRPr lang="en-GB"/>
          </a:p>
        </p:txBody>
      </p:sp>
    </p:spTree>
    <p:extLst>
      <p:ext uri="{BB962C8B-B14F-4D97-AF65-F5344CB8AC3E}">
        <p14:creationId xmlns:p14="http://schemas.microsoft.com/office/powerpoint/2010/main" val="16627760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39993D3D-2875-422E-BA70-DB26F3B071BF}" type="slidenum">
              <a:rPr lang="en-GB" smtClean="0"/>
              <a:pPr>
                <a:defRPr/>
              </a:pPr>
              <a:t>101</a:t>
            </a:fld>
            <a:endParaRPr lang="en-GB"/>
          </a:p>
        </p:txBody>
      </p:sp>
    </p:spTree>
    <p:extLst>
      <p:ext uri="{BB962C8B-B14F-4D97-AF65-F5344CB8AC3E}">
        <p14:creationId xmlns:p14="http://schemas.microsoft.com/office/powerpoint/2010/main" val="1477711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102</a:t>
            </a:fld>
            <a:endParaRPr lang="en-GB"/>
          </a:p>
        </p:txBody>
      </p:sp>
    </p:spTree>
    <p:extLst>
      <p:ext uri="{BB962C8B-B14F-4D97-AF65-F5344CB8AC3E}">
        <p14:creationId xmlns:p14="http://schemas.microsoft.com/office/powerpoint/2010/main" val="18133620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103</a:t>
            </a:fld>
            <a:endParaRPr lang="en-GB"/>
          </a:p>
        </p:txBody>
      </p:sp>
    </p:spTree>
    <p:extLst>
      <p:ext uri="{BB962C8B-B14F-4D97-AF65-F5344CB8AC3E}">
        <p14:creationId xmlns:p14="http://schemas.microsoft.com/office/powerpoint/2010/main" val="9369345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104</a:t>
            </a:fld>
            <a:endParaRPr lang="en-GB"/>
          </a:p>
        </p:txBody>
      </p:sp>
    </p:spTree>
    <p:extLst>
      <p:ext uri="{BB962C8B-B14F-4D97-AF65-F5344CB8AC3E}">
        <p14:creationId xmlns:p14="http://schemas.microsoft.com/office/powerpoint/2010/main" val="28324127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105</a:t>
            </a:fld>
            <a:endParaRPr lang="en-GB"/>
          </a:p>
        </p:txBody>
      </p:sp>
    </p:spTree>
    <p:extLst>
      <p:ext uri="{BB962C8B-B14F-4D97-AF65-F5344CB8AC3E}">
        <p14:creationId xmlns:p14="http://schemas.microsoft.com/office/powerpoint/2010/main" val="10091410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106</a:t>
            </a:fld>
            <a:endParaRPr lang="en-GB"/>
          </a:p>
        </p:txBody>
      </p:sp>
    </p:spTree>
    <p:extLst>
      <p:ext uri="{BB962C8B-B14F-4D97-AF65-F5344CB8AC3E}">
        <p14:creationId xmlns:p14="http://schemas.microsoft.com/office/powerpoint/2010/main" val="32345623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two main assumptions for ANOVA.</a:t>
            </a:r>
            <a:r>
              <a:rPr lang="en-GB" baseline="0" dirty="0"/>
              <a:t>  As previously discussed it is the residuals that need to normally distributed.  The residuals are the differences between individual scores and their group mean.  As with the t-test, the variances of the groups need to be similar.  The </a:t>
            </a:r>
            <a:r>
              <a:rPr lang="en-GB" baseline="0" dirty="0" err="1"/>
              <a:t>Levene’s</a:t>
            </a:r>
            <a:r>
              <a:rPr lang="en-GB" baseline="0" dirty="0"/>
              <a:t> test has to be requested in the options section of SPSS.  If either assumption is not met, the </a:t>
            </a:r>
            <a:r>
              <a:rPr lang="en-GB" baseline="0" dirty="0" err="1"/>
              <a:t>kruskall-wallis</a:t>
            </a:r>
            <a:r>
              <a:rPr lang="en-GB" baseline="0" dirty="0"/>
              <a:t> test can be carried out or the Welch test can be used instead of ANOVA and the Games Howell post hoc test instead of </a:t>
            </a:r>
            <a:r>
              <a:rPr lang="en-GB" baseline="0" dirty="0" err="1"/>
              <a:t>Tukey</a:t>
            </a:r>
            <a:r>
              <a:rPr lang="en-GB" baseline="0" dirty="0"/>
              <a:t>.</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107</a:t>
            </a:fld>
            <a:endParaRPr lang="en-GB"/>
          </a:p>
        </p:txBody>
      </p:sp>
    </p:spTree>
    <p:extLst>
      <p:ext uri="{BB962C8B-B14F-4D97-AF65-F5344CB8AC3E}">
        <p14:creationId xmlns:p14="http://schemas.microsoft.com/office/powerpoint/2010/main" val="30795500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108</a:t>
            </a:fld>
            <a:endParaRPr lang="en-GB"/>
          </a:p>
        </p:txBody>
      </p:sp>
    </p:spTree>
    <p:extLst>
      <p:ext uri="{BB962C8B-B14F-4D97-AF65-F5344CB8AC3E}">
        <p14:creationId xmlns:p14="http://schemas.microsoft.com/office/powerpoint/2010/main" val="2031014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109</a:t>
            </a:fld>
            <a:endParaRPr lang="en-GB"/>
          </a:p>
        </p:txBody>
      </p:sp>
    </p:spTree>
    <p:extLst>
      <p:ext uri="{BB962C8B-B14F-4D97-AF65-F5344CB8AC3E}">
        <p14:creationId xmlns:p14="http://schemas.microsoft.com/office/powerpoint/2010/main" val="1013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13</a:t>
            </a:fld>
            <a:endParaRPr lang="en-GB"/>
          </a:p>
        </p:txBody>
      </p:sp>
    </p:spTree>
    <p:extLst>
      <p:ext uri="{BB962C8B-B14F-4D97-AF65-F5344CB8AC3E}">
        <p14:creationId xmlns:p14="http://schemas.microsoft.com/office/powerpoint/2010/main" val="26887118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solidFill>
                  <a:prstClr val="black"/>
                </a:solidFill>
              </a:rPr>
              <a:pPr/>
              <a:t>110</a:t>
            </a:fld>
            <a:endParaRPr lang="en-GB">
              <a:solidFill>
                <a:prstClr val="black"/>
              </a:solidFill>
            </a:endParaRPr>
          </a:p>
        </p:txBody>
      </p:sp>
    </p:spTree>
    <p:extLst>
      <p:ext uri="{BB962C8B-B14F-4D97-AF65-F5344CB8AC3E}">
        <p14:creationId xmlns:p14="http://schemas.microsoft.com/office/powerpoint/2010/main" val="7971468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111</a:t>
            </a:fld>
            <a:endParaRPr lang="en-GB"/>
          </a:p>
        </p:txBody>
      </p:sp>
    </p:spTree>
    <p:extLst>
      <p:ext uri="{BB962C8B-B14F-4D97-AF65-F5344CB8AC3E}">
        <p14:creationId xmlns:p14="http://schemas.microsoft.com/office/powerpoint/2010/main" val="29020882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112</a:t>
            </a:fld>
            <a:endParaRPr lang="en-GB"/>
          </a:p>
        </p:txBody>
      </p:sp>
    </p:spTree>
    <p:extLst>
      <p:ext uri="{BB962C8B-B14F-4D97-AF65-F5344CB8AC3E}">
        <p14:creationId xmlns:p14="http://schemas.microsoft.com/office/powerpoint/2010/main" val="40487961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113</a:t>
            </a:fld>
            <a:endParaRPr lang="en-GB"/>
          </a:p>
        </p:txBody>
      </p:sp>
    </p:spTree>
    <p:extLst>
      <p:ext uri="{BB962C8B-B14F-4D97-AF65-F5344CB8AC3E}">
        <p14:creationId xmlns:p14="http://schemas.microsoft.com/office/powerpoint/2010/main" val="281733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14</a:t>
            </a:fld>
            <a:endParaRPr lang="en-GB"/>
          </a:p>
        </p:txBody>
      </p:sp>
    </p:spTree>
    <p:extLst>
      <p:ext uri="{BB962C8B-B14F-4D97-AF65-F5344CB8AC3E}">
        <p14:creationId xmlns:p14="http://schemas.microsoft.com/office/powerpoint/2010/main" val="330146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BA84-7B38-332F-D4F1-1C2342FD8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185A0-C162-D56A-DE03-2C14247C0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BBCC3-368D-AFC4-4028-231E7D87DA5F}"/>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5" name="Footer Placeholder 4">
            <a:extLst>
              <a:ext uri="{FF2B5EF4-FFF2-40B4-BE49-F238E27FC236}">
                <a16:creationId xmlns:a16="http://schemas.microsoft.com/office/drawing/2014/main" id="{D3640F4F-2BF9-32AD-D868-45607C9B0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16DCD-D880-40CE-BC14-F7E88F0B499F}"/>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67618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C677-5468-C8A6-14B2-B35153733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1753E-E008-D394-1107-2A677D555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38E09-CB72-C851-1AA3-0C26A830CFB7}"/>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5" name="Footer Placeholder 4">
            <a:extLst>
              <a:ext uri="{FF2B5EF4-FFF2-40B4-BE49-F238E27FC236}">
                <a16:creationId xmlns:a16="http://schemas.microsoft.com/office/drawing/2014/main" id="{8339E37B-1C3C-A194-7CE1-41C81B82C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8DD27-02C9-16B4-E757-9B46594B36C2}"/>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84473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1A06B-48F9-F939-0763-8435EE288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8B8AF-A6DB-40F6-51C5-B5E96B65F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179D1-714B-F101-1884-66D22E45137C}"/>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5" name="Footer Placeholder 4">
            <a:extLst>
              <a:ext uri="{FF2B5EF4-FFF2-40B4-BE49-F238E27FC236}">
                <a16:creationId xmlns:a16="http://schemas.microsoft.com/office/drawing/2014/main" id="{BF1D31E1-C745-BD68-DF2B-821D72AA1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DB31E-658E-B53A-CB0B-211D8BF9EC86}"/>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55400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p:cNvSpPr>
            <a:spLocks noGrp="1"/>
          </p:cNvSpPr>
          <p:nvPr>
            <p:ph type="chart" sz="half" idx="2"/>
          </p:nvPr>
        </p:nvSpPr>
        <p:spPr>
          <a:xfrm>
            <a:off x="6197600" y="1981200"/>
            <a:ext cx="5080000" cy="4114800"/>
          </a:xfrm>
        </p:spPr>
        <p:txBody>
          <a:bodyPr>
            <a:normAutofit/>
          </a:bodyPr>
          <a:lstStyle/>
          <a:p>
            <a:pPr lvl="0"/>
            <a:endParaRPr lang="en-GB" noProof="0"/>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0C49BA-E751-4CA3-94C3-D8AB21243AE0}" type="slidenum">
              <a:rPr lang="en-US"/>
              <a:pPr>
                <a:defRPr/>
              </a:pPr>
              <a:t>‹#›</a:t>
            </a:fld>
            <a:endParaRPr lang="en-US"/>
          </a:p>
        </p:txBody>
      </p:sp>
    </p:spTree>
    <p:extLst>
      <p:ext uri="{BB962C8B-B14F-4D97-AF65-F5344CB8AC3E}">
        <p14:creationId xmlns:p14="http://schemas.microsoft.com/office/powerpoint/2010/main" val="354557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09588AC9-391A-4EFD-9B90-886C6E5CF6D3}" type="slidenum">
              <a:rPr lang="en-US"/>
              <a:pPr/>
              <a:t>‹#›</a:t>
            </a:fld>
            <a:endParaRPr lang="en-US"/>
          </a:p>
        </p:txBody>
      </p:sp>
    </p:spTree>
    <p:extLst>
      <p:ext uri="{BB962C8B-B14F-4D97-AF65-F5344CB8AC3E}">
        <p14:creationId xmlns:p14="http://schemas.microsoft.com/office/powerpoint/2010/main" val="3794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SmartArt Placeholder 2"/>
          <p:cNvSpPr>
            <a:spLocks noGrp="1"/>
          </p:cNvSpPr>
          <p:nvPr>
            <p:ph type="dgm" idx="1"/>
          </p:nvPr>
        </p:nvSpPr>
        <p:spPr>
          <a:xfrm>
            <a:off x="609600" y="1600201"/>
            <a:ext cx="10972800" cy="4525963"/>
          </a:xfrm>
        </p:spPr>
        <p:txBody>
          <a:bodyPr>
            <a:normAutofit/>
          </a:bodyPr>
          <a:lstStyle/>
          <a:p>
            <a:pPr lvl="0"/>
            <a:endParaRPr lang="en-GB" noProof="0"/>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BFA8095B-80B0-4657-B1AF-BF6934029BA5}" type="slidenum">
              <a:rPr lang="en-GB">
                <a:solidFill>
                  <a:prstClr val="black"/>
                </a:solidFill>
              </a:rPr>
              <a:pPr>
                <a:defRPr/>
              </a:pPr>
              <a:t>‹#›</a:t>
            </a:fld>
            <a:endParaRPr lang="en-GB">
              <a:solidFill>
                <a:prstClr val="black"/>
              </a:solidFill>
            </a:endParaRPr>
          </a:p>
        </p:txBody>
      </p:sp>
    </p:spTree>
    <p:extLst>
      <p:ext uri="{BB962C8B-B14F-4D97-AF65-F5344CB8AC3E}">
        <p14:creationId xmlns:p14="http://schemas.microsoft.com/office/powerpoint/2010/main" val="359864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F4C-CE08-03C9-EFB0-0F2BAE3C2520}"/>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539A8B69-496C-CB98-7412-54531D94ABC7}"/>
              </a:ext>
            </a:extLst>
          </p:cNvPr>
          <p:cNvSpPr>
            <a:spLocks noGrp="1"/>
          </p:cNvSpPr>
          <p:nvPr>
            <p:ph type="chart"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001AECA1-01F3-845D-E3BE-F4D90E4F2A2E}"/>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EA2EC29-1F93-86F8-7AD3-9459931E87E5}"/>
              </a:ext>
            </a:extLst>
          </p:cNvPr>
          <p:cNvSpPr>
            <a:spLocks noGrp="1"/>
          </p:cNvSpPr>
          <p:nvPr>
            <p:ph type="sldNum" sz="quarter" idx="11"/>
          </p:nvPr>
        </p:nvSpPr>
        <p:spPr>
          <a:xfrm>
            <a:off x="8737600" y="6248400"/>
            <a:ext cx="2844800" cy="457200"/>
          </a:xfrm>
        </p:spPr>
        <p:txBody>
          <a:bodyPr/>
          <a:lstStyle>
            <a:lvl1pPr>
              <a:defRPr/>
            </a:lvl1pPr>
          </a:lstStyle>
          <a:p>
            <a:fld id="{605BD2ED-ED21-4E5D-837A-ECFA39B3C977}" type="slidenum">
              <a:rPr lang="en-US" altLang="en-US"/>
              <a:pPr/>
              <a:t>‹#›</a:t>
            </a:fld>
            <a:endParaRPr lang="en-US" altLang="en-US"/>
          </a:p>
        </p:txBody>
      </p:sp>
      <p:sp>
        <p:nvSpPr>
          <p:cNvPr id="6" name="Date Placeholder 5">
            <a:extLst>
              <a:ext uri="{FF2B5EF4-FFF2-40B4-BE49-F238E27FC236}">
                <a16:creationId xmlns:a16="http://schemas.microsoft.com/office/drawing/2014/main" id="{E690BD56-7307-DF52-C964-A3712C0E3C9B}"/>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1169420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67A4-41C0-128F-17CE-164171B6F78B}"/>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B97163FF-8E70-D3AD-2AD5-BA17067016F3}"/>
              </a:ext>
            </a:extLst>
          </p:cNvPr>
          <p:cNvSpPr>
            <a:spLocks noGrp="1"/>
          </p:cNvSpPr>
          <p:nvPr>
            <p:ph type="tbl"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A726CC07-5436-9A5B-096C-5EA34283D38D}"/>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FE9F7FA-7CEC-F3CD-30E3-6BA75FDD4709}"/>
              </a:ext>
            </a:extLst>
          </p:cNvPr>
          <p:cNvSpPr>
            <a:spLocks noGrp="1"/>
          </p:cNvSpPr>
          <p:nvPr>
            <p:ph type="sldNum" sz="quarter" idx="11"/>
          </p:nvPr>
        </p:nvSpPr>
        <p:spPr>
          <a:xfrm>
            <a:off x="8737600" y="6248400"/>
            <a:ext cx="2844800" cy="457200"/>
          </a:xfrm>
        </p:spPr>
        <p:txBody>
          <a:bodyPr/>
          <a:lstStyle>
            <a:lvl1pPr>
              <a:defRPr/>
            </a:lvl1pPr>
          </a:lstStyle>
          <a:p>
            <a:fld id="{5A9156A7-617B-4070-9DBC-F9406B9E2FBE}" type="slidenum">
              <a:rPr lang="en-US" altLang="en-US"/>
              <a:pPr/>
              <a:t>‹#›</a:t>
            </a:fld>
            <a:endParaRPr lang="en-US" altLang="en-US"/>
          </a:p>
        </p:txBody>
      </p:sp>
      <p:sp>
        <p:nvSpPr>
          <p:cNvPr id="6" name="Date Placeholder 5">
            <a:extLst>
              <a:ext uri="{FF2B5EF4-FFF2-40B4-BE49-F238E27FC236}">
                <a16:creationId xmlns:a16="http://schemas.microsoft.com/office/drawing/2014/main" id="{906E016E-2761-7750-6C67-BE7BDAE6C661}"/>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2401315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A82E-3A61-113F-41B5-3C71AD2E751C}"/>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25FF9-9438-AED1-6342-F32DFE9DA25A}"/>
              </a:ext>
            </a:extLst>
          </p:cNvPr>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859824-AFED-2673-C1F6-72F9A28F8401}"/>
              </a:ext>
            </a:extLst>
          </p:cNvPr>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2FC483-CA21-46ED-18EF-657362709ECC}"/>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89700EE-0297-E225-89C1-E73554264130}"/>
              </a:ext>
            </a:extLst>
          </p:cNvPr>
          <p:cNvSpPr>
            <a:spLocks noGrp="1"/>
          </p:cNvSpPr>
          <p:nvPr>
            <p:ph type="sldNum" sz="quarter" idx="11"/>
          </p:nvPr>
        </p:nvSpPr>
        <p:spPr>
          <a:xfrm>
            <a:off x="8737600" y="6248400"/>
            <a:ext cx="2844800" cy="457200"/>
          </a:xfrm>
        </p:spPr>
        <p:txBody>
          <a:bodyPr/>
          <a:lstStyle>
            <a:lvl1pPr>
              <a:defRPr/>
            </a:lvl1pPr>
          </a:lstStyle>
          <a:p>
            <a:fld id="{B23B4C8E-70A4-48B9-8482-52894DA06BE1}" type="slidenum">
              <a:rPr lang="en-US" altLang="en-US"/>
              <a:pPr/>
              <a:t>‹#›</a:t>
            </a:fld>
            <a:endParaRPr lang="en-US" altLang="en-US"/>
          </a:p>
        </p:txBody>
      </p:sp>
      <p:sp>
        <p:nvSpPr>
          <p:cNvPr id="7" name="Date Placeholder 6">
            <a:extLst>
              <a:ext uri="{FF2B5EF4-FFF2-40B4-BE49-F238E27FC236}">
                <a16:creationId xmlns:a16="http://schemas.microsoft.com/office/drawing/2014/main" id="{C2A430FF-25AA-3B0B-4984-F8D3BE0BED2F}"/>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1434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E253-8F71-7E94-EA4D-9B81D869B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7E6EC-DB85-9C96-AB22-0AC3391C4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BEACE-F4E7-714C-3B16-F8D81DA8D224}"/>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5" name="Footer Placeholder 4">
            <a:extLst>
              <a:ext uri="{FF2B5EF4-FFF2-40B4-BE49-F238E27FC236}">
                <a16:creationId xmlns:a16="http://schemas.microsoft.com/office/drawing/2014/main" id="{7EDA9D36-17ED-3C53-5757-B9EF1D95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EB697-7043-E091-4CA1-8D5D0B73BF9E}"/>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35575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4782-76D4-320F-B231-1748558C6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D9F26-1540-56BA-6FC1-55A1B6E02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4B813-CCFC-FF86-A8AE-A419F3DEBB24}"/>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5" name="Footer Placeholder 4">
            <a:extLst>
              <a:ext uri="{FF2B5EF4-FFF2-40B4-BE49-F238E27FC236}">
                <a16:creationId xmlns:a16="http://schemas.microsoft.com/office/drawing/2014/main" id="{EB1FAACE-B577-1869-7631-2264F92F7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5A103-4297-BB91-85B2-E1496F93F4ED}"/>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59130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A74-C1EB-8B74-0D0A-1E8FE019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1525A-F556-F0D7-E6FE-810CFB654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D3A8B2-526C-B56A-AED8-BF2B78D95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AF958-2BC8-C453-9221-F4CB66273629}"/>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6" name="Footer Placeholder 5">
            <a:extLst>
              <a:ext uri="{FF2B5EF4-FFF2-40B4-BE49-F238E27FC236}">
                <a16:creationId xmlns:a16="http://schemas.microsoft.com/office/drawing/2014/main" id="{FA6570D8-F2B2-C143-F786-0FEF64100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F546C-940C-1049-73AA-B48F0357920A}"/>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41806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0329-230A-93E1-9852-4C7228A12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DDD0C-16BC-F001-7C70-1027CFA25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33C41-14A6-4EA9-88BB-761BCFC02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2B076-48C3-4564-08B8-5905B84EB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38CBE-4298-774C-82A4-8FD139D5D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2107E-CFE1-4D41-A196-AD996EBBB270}"/>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8" name="Footer Placeholder 7">
            <a:extLst>
              <a:ext uri="{FF2B5EF4-FFF2-40B4-BE49-F238E27FC236}">
                <a16:creationId xmlns:a16="http://schemas.microsoft.com/office/drawing/2014/main" id="{801F959B-A104-947C-9AD2-94BA6460F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43D23-CECF-5D22-6A25-7E1A71F4A981}"/>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41634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D70-8434-19DE-20B2-3A6FB1BA99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31500-7069-BB43-D4B1-FDE6A5E208F8}"/>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4" name="Footer Placeholder 3">
            <a:extLst>
              <a:ext uri="{FF2B5EF4-FFF2-40B4-BE49-F238E27FC236}">
                <a16:creationId xmlns:a16="http://schemas.microsoft.com/office/drawing/2014/main" id="{35D8A11F-46CD-13BE-653D-13B30D897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2B4B5A-5F8E-559B-884D-07D6CA1C5CC4}"/>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11864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1166D-1AE1-B987-8C0C-C29A5AC30DF5}"/>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3" name="Footer Placeholder 2">
            <a:extLst>
              <a:ext uri="{FF2B5EF4-FFF2-40B4-BE49-F238E27FC236}">
                <a16:creationId xmlns:a16="http://schemas.microsoft.com/office/drawing/2014/main" id="{5F04E6E8-6A7B-A9C4-836C-FF59BA99AE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D9A604-9908-BE05-A0E5-478C75095DC0}"/>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33081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0965-93DD-F1E0-4625-897DCB496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5EE9F-3717-5D9D-3D1F-AB0D04990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0DE2F-69F3-3C01-AB3D-F43A0648C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B5DAA-AA19-E667-BEE6-22EB9F9CB476}"/>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6" name="Footer Placeholder 5">
            <a:extLst>
              <a:ext uri="{FF2B5EF4-FFF2-40B4-BE49-F238E27FC236}">
                <a16:creationId xmlns:a16="http://schemas.microsoft.com/office/drawing/2014/main" id="{8147DE38-A7FB-B879-46FB-82F93EA36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E5A8A-4E1F-50BF-5762-840E995DF6C0}"/>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95071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0BBE-6CB2-44F3-6837-E5EB12BB3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136EF3-53A9-A279-0089-4CB82D688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3D651-DD0B-AE78-932E-6FA870012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6DC4D-7D34-B7A9-1FF7-68B16E5002A2}"/>
              </a:ext>
            </a:extLst>
          </p:cNvPr>
          <p:cNvSpPr>
            <a:spLocks noGrp="1"/>
          </p:cNvSpPr>
          <p:nvPr>
            <p:ph type="dt" sz="half" idx="10"/>
          </p:nvPr>
        </p:nvSpPr>
        <p:spPr/>
        <p:txBody>
          <a:bodyPr/>
          <a:lstStyle/>
          <a:p>
            <a:fld id="{EDECDD52-1609-4B2A-A4D2-B0D7DC4FA548}" type="datetimeFigureOut">
              <a:rPr lang="en-US" smtClean="0"/>
              <a:t>9/20/2023</a:t>
            </a:fld>
            <a:endParaRPr lang="en-US"/>
          </a:p>
        </p:txBody>
      </p:sp>
      <p:sp>
        <p:nvSpPr>
          <p:cNvPr id="6" name="Footer Placeholder 5">
            <a:extLst>
              <a:ext uri="{FF2B5EF4-FFF2-40B4-BE49-F238E27FC236}">
                <a16:creationId xmlns:a16="http://schemas.microsoft.com/office/drawing/2014/main" id="{721F2BC9-1CF9-5FB3-8963-D81A477C8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1B473-EE8D-2C7F-C0EF-1FC562E26662}"/>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12591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2A62A-9326-F38F-FE16-88E85B996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DFB68-785D-C671-5F83-4131461DF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862C-3572-7035-1226-91E044646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CDD52-1609-4B2A-A4D2-B0D7DC4FA548}" type="datetimeFigureOut">
              <a:rPr lang="en-US" smtClean="0"/>
              <a:t>9/20/2023</a:t>
            </a:fld>
            <a:endParaRPr lang="en-US"/>
          </a:p>
        </p:txBody>
      </p:sp>
      <p:sp>
        <p:nvSpPr>
          <p:cNvPr id="5" name="Footer Placeholder 4">
            <a:extLst>
              <a:ext uri="{FF2B5EF4-FFF2-40B4-BE49-F238E27FC236}">
                <a16:creationId xmlns:a16="http://schemas.microsoft.com/office/drawing/2014/main" id="{D149AD19-DDD7-56B2-3DD9-A3CD07B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FE5857-35FC-D16E-7FEA-274783783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1429-7594-48AD-91E7-E5309C884544}" type="slidenum">
              <a:rPr lang="en-US" smtClean="0"/>
              <a:t>‹#›</a:t>
            </a:fld>
            <a:endParaRPr lang="en-US"/>
          </a:p>
        </p:txBody>
      </p:sp>
    </p:spTree>
    <p:extLst>
      <p:ext uri="{BB962C8B-B14F-4D97-AF65-F5344CB8AC3E}">
        <p14:creationId xmlns:p14="http://schemas.microsoft.com/office/powerpoint/2010/main" val="321052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74.wmf"/><Relationship Id="rId5" Type="http://schemas.openxmlformats.org/officeDocument/2006/relationships/oleObject" Target="../embeddings/oleObject24.bin"/><Relationship Id="rId4" Type="http://schemas.openxmlformats.org/officeDocument/2006/relationships/image" Target="../media/image73.wmf"/></Relationships>
</file>

<file path=ppt/slides/_rels/slide101.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78.wmf"/><Relationship Id="rId4" Type="http://schemas.openxmlformats.org/officeDocument/2006/relationships/oleObject" Target="../embeddings/oleObject25.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tatstutor.ac.u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8.xml"/><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jpeg"/><Relationship Id="rId5" Type="http://schemas.openxmlformats.org/officeDocument/2006/relationships/diagramQuickStyle" Target="../diagrams/quickStyle1.xml"/><Relationship Id="rId10" Type="http://schemas.openxmlformats.org/officeDocument/2006/relationships/image" Target="../media/image3.gif"/><Relationship Id="rId4" Type="http://schemas.openxmlformats.org/officeDocument/2006/relationships/diagramLayout" Target="../diagrams/layout1.xml"/><Relationship Id="rId9"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3.wmf"/></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50.wmf"/><Relationship Id="rId4"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12.bin"/><Relationship Id="rId1" Type="http://schemas.openxmlformats.org/officeDocument/2006/relationships/slideLayout" Target="../slideLayouts/slideLayout15.xml"/><Relationship Id="rId5" Type="http://schemas.openxmlformats.org/officeDocument/2006/relationships/image" Target="../media/image53.emf"/><Relationship Id="rId4"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14.bin"/><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56.wmf"/><Relationship Id="rId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audio" Target="../media/audio1.wav"/><Relationship Id="rId7"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1.bin"/><Relationship Id="rId10" Type="http://schemas.openxmlformats.org/officeDocument/2006/relationships/image" Target="../media/image10.png"/><Relationship Id="rId4" Type="http://schemas.openxmlformats.org/officeDocument/2006/relationships/audio" Target="../media/audio2.wav"/><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7.gif"/></Relationships>
</file>

<file path=ppt/slides/_rels/slide62.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openintro.org/data/index.php?data=ncbirth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18.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68.wmf"/><Relationship Id="rId4" Type="http://schemas.openxmlformats.org/officeDocument/2006/relationships/oleObject" Target="../embeddings/oleObject20.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70.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0AC1-EF37-4C8B-2E9B-4B0B61E2E97A}"/>
              </a:ext>
            </a:extLst>
          </p:cNvPr>
          <p:cNvSpPr>
            <a:spLocks noGrp="1"/>
          </p:cNvSpPr>
          <p:nvPr>
            <p:ph type="ctrTitle"/>
          </p:nvPr>
        </p:nvSpPr>
        <p:spPr/>
        <p:txBody>
          <a:bodyPr/>
          <a:lstStyle/>
          <a:p>
            <a:r>
              <a:rPr lang="en-US" dirty="0"/>
              <a:t>Lecture 2</a:t>
            </a:r>
            <a:br>
              <a:rPr lang="en-US" dirty="0"/>
            </a:br>
            <a:r>
              <a:rPr lang="en-US" dirty="0"/>
              <a:t>Statistical Tests</a:t>
            </a:r>
          </a:p>
        </p:txBody>
      </p:sp>
      <p:sp>
        <p:nvSpPr>
          <p:cNvPr id="3" name="Subtitle 2">
            <a:extLst>
              <a:ext uri="{FF2B5EF4-FFF2-40B4-BE49-F238E27FC236}">
                <a16:creationId xmlns:a16="http://schemas.microsoft.com/office/drawing/2014/main" id="{712F698F-7395-1769-E7A2-2E450B28F52D}"/>
              </a:ext>
            </a:extLst>
          </p:cNvPr>
          <p:cNvSpPr>
            <a:spLocks noGrp="1"/>
          </p:cNvSpPr>
          <p:nvPr>
            <p:ph type="subTitle" idx="1"/>
          </p:nvPr>
        </p:nvSpPr>
        <p:spPr/>
        <p:txBody>
          <a:bodyPr/>
          <a:lstStyle/>
          <a:p>
            <a:pPr algn="r"/>
            <a:r>
              <a:rPr lang="en-US" dirty="0"/>
              <a:t>09/20/23</a:t>
            </a:r>
          </a:p>
        </p:txBody>
      </p:sp>
    </p:spTree>
    <p:extLst>
      <p:ext uri="{BB962C8B-B14F-4D97-AF65-F5344CB8AC3E}">
        <p14:creationId xmlns:p14="http://schemas.microsoft.com/office/powerpoint/2010/main" val="156265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292-B72D-4C1D-B416-058EFCE6D244}"/>
              </a:ext>
            </a:extLst>
          </p:cNvPr>
          <p:cNvSpPr>
            <a:spLocks noGrp="1"/>
          </p:cNvSpPr>
          <p:nvPr>
            <p:ph type="title"/>
          </p:nvPr>
        </p:nvSpPr>
        <p:spPr/>
        <p:txBody>
          <a:bodyPr>
            <a:normAutofit/>
          </a:bodyPr>
          <a:lstStyle/>
          <a:p>
            <a:r>
              <a:rPr lang="en-US" sz="4800" dirty="0">
                <a:solidFill>
                  <a:srgbClr val="FF0000"/>
                </a:solidFill>
              </a:rPr>
              <a:t>         </a:t>
            </a:r>
            <a:r>
              <a:rPr lang="en-US" sz="4800" dirty="0"/>
              <a:t>Descriptive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9A0B17-2484-4A54-814B-FA66CC2C49A6}"/>
                  </a:ext>
                </a:extLst>
              </p:cNvPr>
              <p:cNvSpPr>
                <a:spLocks noGrp="1"/>
              </p:cNvSpPr>
              <p:nvPr>
                <p:ph idx="1"/>
              </p:nvPr>
            </p:nvSpPr>
            <p:spPr/>
            <p:txBody>
              <a:bodyPr>
                <a:normAutofit lnSpcReduction="10000"/>
              </a:bodyPr>
              <a:lstStyle/>
              <a:p>
                <a:pPr marL="0" indent="0">
                  <a:buNone/>
                </a:pPr>
                <a:r>
                  <a:rPr lang="en-US" sz="3200" dirty="0">
                    <a:solidFill>
                      <a:schemeClr val="accent1">
                        <a:lumMod val="75000"/>
                      </a:schemeClr>
                    </a:solidFill>
                  </a:rPr>
                  <a:t>Difference between Mean and Median</a:t>
                </a:r>
              </a:p>
              <a:p>
                <a:r>
                  <a:rPr lang="en-US" dirty="0">
                    <a:solidFill>
                      <a:schemeClr val="tx2">
                        <a:lumMod val="50000"/>
                      </a:schemeClr>
                    </a:solidFill>
                  </a:rPr>
                  <a:t>Both are single values that represent the center of a data set</a:t>
                </a:r>
              </a:p>
              <a:p>
                <a:r>
                  <a:rPr lang="en-US" dirty="0">
                    <a:solidFill>
                      <a:schemeClr val="tx2">
                        <a:lumMod val="50000"/>
                      </a:schemeClr>
                    </a:solidFill>
                  </a:rPr>
                  <a:t>But median is more resilient to outliers</a:t>
                </a:r>
              </a:p>
              <a:p>
                <a:pPr marL="0" indent="0">
                  <a:buNone/>
                </a:pPr>
                <a:r>
                  <a:rPr lang="en-US" sz="3200" dirty="0">
                    <a:solidFill>
                      <a:schemeClr val="accent1">
                        <a:lumMod val="75000"/>
                      </a:schemeClr>
                    </a:solidFill>
                  </a:rPr>
                  <a:t>Example 3</a:t>
                </a:r>
                <a:r>
                  <a:rPr lang="en-US" sz="3200" dirty="0">
                    <a:solidFill>
                      <a:schemeClr val="tx2">
                        <a:lumMod val="50000"/>
                      </a:schemeClr>
                    </a:solidFill>
                  </a:rPr>
                  <a:t>:      </a:t>
                </a:r>
                <a:r>
                  <a:rPr lang="en-US" sz="2400" dirty="0">
                    <a:solidFill>
                      <a:schemeClr val="tx2">
                        <a:lumMod val="50000"/>
                      </a:schemeClr>
                    </a:solidFill>
                  </a:rPr>
                  <a:t>3,1,4,2.5,50   (n=5)</a:t>
                </a:r>
              </a:p>
              <a:p>
                <a:r>
                  <a:rPr lang="en-US" i="1" dirty="0">
                    <a:solidFill>
                      <a:schemeClr val="tx2">
                        <a:lumMod val="50000"/>
                      </a:schemeClr>
                    </a:solidFill>
                  </a:rPr>
                  <a:t>50</a:t>
                </a:r>
                <a:r>
                  <a:rPr lang="en-US" dirty="0">
                    <a:solidFill>
                      <a:schemeClr val="tx2">
                        <a:lumMod val="50000"/>
                      </a:schemeClr>
                    </a:solidFill>
                  </a:rPr>
                  <a:t> is a value quite extreme compared to the rest (outlier)</a:t>
                </a:r>
              </a:p>
              <a:p>
                <a:pPr marL="0" indent="0">
                  <a:buNone/>
                </a:pPr>
                <a:endParaRPr lang="en-US" dirty="0">
                  <a:solidFill>
                    <a:schemeClr val="tx2">
                      <a:lumMod val="50000"/>
                    </a:schemeClr>
                  </a:solidFill>
                </a:endParaRPr>
              </a:p>
              <a:p>
                <a:r>
                  <a:rPr lang="en-US" sz="3200" dirty="0">
                    <a:solidFill>
                      <a:schemeClr val="tx2">
                        <a:lumMod val="50000"/>
                      </a:schemeClr>
                    </a:solidFill>
                  </a:rPr>
                  <a:t>Mean=</a:t>
                </a:r>
                <a14:m>
                  <m:oMath xmlns:m="http://schemas.openxmlformats.org/officeDocument/2006/math">
                    <m:f>
                      <m:fPr>
                        <m:ctrlPr>
                          <a:rPr lang="en-US" sz="3200" i="1">
                            <a:solidFill>
                              <a:schemeClr val="tx2">
                                <a:lumMod val="50000"/>
                              </a:schemeClr>
                            </a:solidFill>
                            <a:latin typeface="Cambria Math" panose="02040503050406030204" pitchFamily="18" charset="0"/>
                          </a:rPr>
                        </m:ctrlPr>
                      </m:fPr>
                      <m:num>
                        <m:r>
                          <a:rPr lang="en-US" sz="3200" i="1">
                            <a:solidFill>
                              <a:schemeClr val="tx2">
                                <a:lumMod val="50000"/>
                              </a:schemeClr>
                            </a:solidFill>
                            <a:latin typeface="Cambria Math" panose="02040503050406030204" pitchFamily="18" charset="0"/>
                          </a:rPr>
                          <m:t>3+1+4+2.5+50</m:t>
                        </m:r>
                      </m:num>
                      <m:den>
                        <m:r>
                          <a:rPr lang="en-US" sz="3200" i="1">
                            <a:solidFill>
                              <a:schemeClr val="tx2">
                                <a:lumMod val="50000"/>
                              </a:schemeClr>
                            </a:solidFill>
                            <a:latin typeface="Cambria Math" panose="02040503050406030204" pitchFamily="18" charset="0"/>
                          </a:rPr>
                          <m:t>5</m:t>
                        </m:r>
                      </m:den>
                    </m:f>
                  </m:oMath>
                </a14:m>
                <a:r>
                  <a:rPr lang="en-US" sz="3200" dirty="0">
                    <a:solidFill>
                      <a:schemeClr val="tx2">
                        <a:lumMod val="50000"/>
                      </a:schemeClr>
                    </a:solidFill>
                  </a:rPr>
                  <a:t>=12.1</a:t>
                </a:r>
              </a:p>
              <a:p>
                <a:r>
                  <a:rPr lang="en-US" sz="3200" dirty="0">
                    <a:solidFill>
                      <a:schemeClr val="tx2">
                        <a:lumMod val="50000"/>
                      </a:schemeClr>
                    </a:solidFill>
                  </a:rPr>
                  <a:t>Median: 1,2.5,3,4,50   =3</a:t>
                </a:r>
                <a:endParaRPr lang="en-US" sz="3200" dirty="0"/>
              </a:p>
            </p:txBody>
          </p:sp>
        </mc:Choice>
        <mc:Fallback xmlns="">
          <p:sp>
            <p:nvSpPr>
              <p:cNvPr id="3" name="Content Placeholder 2">
                <a:extLst>
                  <a:ext uri="{FF2B5EF4-FFF2-40B4-BE49-F238E27FC236}">
                    <a16:creationId xmlns:a16="http://schemas.microsoft.com/office/drawing/2014/main" id="{539A0B17-2484-4A54-814B-FA66CC2C49A6}"/>
                  </a:ext>
                </a:extLst>
              </p:cNvPr>
              <p:cNvSpPr>
                <a:spLocks noGrp="1" noRot="1" noChangeAspect="1" noMove="1" noResize="1" noEditPoints="1" noAdjustHandles="1" noChangeArrowheads="1" noChangeShapeType="1" noTextEdit="1"/>
              </p:cNvSpPr>
              <p:nvPr>
                <p:ph idx="1"/>
              </p:nvPr>
            </p:nvSpPr>
            <p:spPr>
              <a:blipFill>
                <a:blip r:embed="rId2"/>
                <a:stretch>
                  <a:fillRect l="-1507" t="-37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2FBC3B-2110-464D-9ACD-2D22B3E4B17F}"/>
              </a:ext>
            </a:extLst>
          </p:cNvPr>
          <p:cNvSpPr>
            <a:spLocks noGrp="1"/>
          </p:cNvSpPr>
          <p:nvPr>
            <p:ph type="sldNum" sz="quarter" idx="12"/>
          </p:nvPr>
        </p:nvSpPr>
        <p:spPr/>
        <p:txBody>
          <a:bodyPr/>
          <a:lstStyle/>
          <a:p>
            <a:fld id="{7A8C632D-7DBE-4534-8DFC-547A3DE1EDBD}" type="slidenum">
              <a:rPr lang="en-GB" smtClean="0"/>
              <a:pPr/>
              <a:t>10</a:t>
            </a:fld>
            <a:endParaRPr lang="en-GB"/>
          </a:p>
        </p:txBody>
      </p:sp>
    </p:spTree>
    <p:extLst>
      <p:ext uri="{BB962C8B-B14F-4D97-AF65-F5344CB8AC3E}">
        <p14:creationId xmlns:p14="http://schemas.microsoft.com/office/powerpoint/2010/main" val="37893588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K = number of groups</a:t>
            </a:r>
          </a:p>
        </p:txBody>
      </p:sp>
      <p:sp>
        <p:nvSpPr>
          <p:cNvPr id="4" name="Title 3"/>
          <p:cNvSpPr>
            <a:spLocks noGrp="1"/>
          </p:cNvSpPr>
          <p:nvPr>
            <p:ph type="title"/>
          </p:nvPr>
        </p:nvSpPr>
        <p:spPr/>
        <p:txBody>
          <a:bodyPr>
            <a:normAutofit/>
          </a:bodyPr>
          <a:lstStyle/>
          <a:p>
            <a:r>
              <a:rPr lang="en-GB" dirty="0"/>
              <a:t>Sum of squares calculations</a:t>
            </a:r>
          </a:p>
        </p:txBody>
      </p:sp>
      <p:graphicFrame>
        <p:nvGraphicFramePr>
          <p:cNvPr id="5" name="Object 4"/>
          <p:cNvGraphicFramePr>
            <a:graphicFrameLocks noChangeAspect="1"/>
          </p:cNvGraphicFramePr>
          <p:nvPr/>
        </p:nvGraphicFramePr>
        <p:xfrm>
          <a:off x="2286001" y="2057401"/>
          <a:ext cx="6351587" cy="1774825"/>
        </p:xfrm>
        <a:graphic>
          <a:graphicData uri="http://schemas.openxmlformats.org/presentationml/2006/ole">
            <mc:AlternateContent xmlns:mc="http://schemas.openxmlformats.org/markup-compatibility/2006">
              <mc:Choice xmlns:v="urn:schemas-microsoft-com:vml" Requires="v">
                <p:oleObj name="Equation" r:id="rId3" imgW="3568680" imgH="914400" progId="Equation.3">
                  <p:embed/>
                </p:oleObj>
              </mc:Choice>
              <mc:Fallback>
                <p:oleObj name="Equation" r:id="rId3" imgW="3568680" imgH="9144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2057401"/>
                        <a:ext cx="6351587"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514601" y="4114800"/>
          <a:ext cx="7563507" cy="1447800"/>
        </p:xfrm>
        <a:graphic>
          <a:graphicData uri="http://schemas.openxmlformats.org/presentationml/2006/ole">
            <mc:AlternateContent xmlns:mc="http://schemas.openxmlformats.org/markup-compatibility/2006">
              <mc:Choice xmlns:v="urn:schemas-microsoft-com:vml" Requires="v">
                <p:oleObj name="Equation" r:id="rId5" imgW="3848040" imgH="736560" progId="Equation.3">
                  <p:embed/>
                </p:oleObj>
              </mc:Choice>
              <mc:Fallback>
                <p:oleObj name="Equation" r:id="rId5" imgW="3848040" imgH="73656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1" y="4114800"/>
                        <a:ext cx="7563507"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456466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4"/>
          <p:cNvPicPr>
            <a:picLocks noGrp="1" noChangeAspect="1" noChangeArrowheads="1"/>
          </p:cNvPicPr>
          <p:nvPr>
            <p:ph idx="1"/>
          </p:nvPr>
        </p:nvPicPr>
        <p:blipFill>
          <a:blip r:embed="rId3" cstate="print"/>
          <a:srcRect/>
          <a:stretch>
            <a:fillRect/>
          </a:stretch>
        </p:blipFill>
        <p:spPr>
          <a:xfrm>
            <a:off x="1984375" y="1485119"/>
            <a:ext cx="8511916" cy="3190327"/>
          </a:xfrm>
        </p:spPr>
      </p:pic>
      <p:sp>
        <p:nvSpPr>
          <p:cNvPr id="30725" name="Text Box 8"/>
          <p:cNvSpPr txBox="1">
            <a:spLocks noChangeArrowheads="1"/>
          </p:cNvSpPr>
          <p:nvPr/>
        </p:nvSpPr>
        <p:spPr bwMode="auto">
          <a:xfrm>
            <a:off x="3124201" y="4876801"/>
            <a:ext cx="7488821" cy="1169551"/>
          </a:xfrm>
          <a:prstGeom prst="rect">
            <a:avLst/>
          </a:prstGeom>
          <a:noFill/>
          <a:ln w="9525">
            <a:noFill/>
            <a:miter lim="800000"/>
            <a:headEnd/>
            <a:tailEnd/>
          </a:ln>
        </p:spPr>
        <p:txBody>
          <a:bodyPr wrap="square">
            <a:spAutoFit/>
          </a:bodyPr>
          <a:lstStyle/>
          <a:p>
            <a:pPr>
              <a:spcBef>
                <a:spcPct val="50000"/>
              </a:spcBef>
            </a:pPr>
            <a:r>
              <a:rPr lang="en-GB" sz="2800" dirty="0">
                <a:latin typeface="Calibri" pitchFamily="34" charset="0"/>
              </a:rPr>
              <a:t>N = total observations in all groups, </a:t>
            </a:r>
          </a:p>
          <a:p>
            <a:pPr>
              <a:spcBef>
                <a:spcPct val="50000"/>
              </a:spcBef>
            </a:pPr>
            <a:r>
              <a:rPr lang="en-GB" sz="2800" dirty="0">
                <a:latin typeface="Calibri" pitchFamily="34" charset="0"/>
              </a:rPr>
              <a:t>K = number of groups</a:t>
            </a:r>
          </a:p>
        </p:txBody>
      </p:sp>
      <p:sp>
        <p:nvSpPr>
          <p:cNvPr id="6" name="Rectangle 5"/>
          <p:cNvSpPr/>
          <p:nvPr/>
        </p:nvSpPr>
        <p:spPr>
          <a:xfrm>
            <a:off x="9024226" y="2438400"/>
            <a:ext cx="850900" cy="1244600"/>
          </a:xfrm>
          <a:prstGeom prst="rect">
            <a:avLst/>
          </a:prstGeom>
          <a:solidFill>
            <a:schemeClr val="accent1">
              <a:alpha val="8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727" name="TextBox 6"/>
          <p:cNvSpPr txBox="1">
            <a:spLocks noChangeArrowheads="1"/>
          </p:cNvSpPr>
          <p:nvPr/>
        </p:nvSpPr>
        <p:spPr bwMode="auto">
          <a:xfrm>
            <a:off x="8839201" y="4267201"/>
            <a:ext cx="1662605" cy="1200329"/>
          </a:xfrm>
          <a:prstGeom prst="rect">
            <a:avLst/>
          </a:prstGeom>
          <a:solidFill>
            <a:schemeClr val="bg2"/>
          </a:solidFill>
          <a:ln w="28575">
            <a:solidFill>
              <a:schemeClr val="tx1"/>
            </a:solidFill>
            <a:miter lim="800000"/>
            <a:headEnd/>
            <a:tailEnd/>
          </a:ln>
        </p:spPr>
        <p:txBody>
          <a:bodyPr wrap="square">
            <a:spAutoFit/>
          </a:bodyPr>
          <a:lstStyle/>
          <a:p>
            <a:r>
              <a:rPr lang="en-GB" dirty="0">
                <a:solidFill>
                  <a:schemeClr val="bg2">
                    <a:lumMod val="10000"/>
                  </a:schemeClr>
                </a:solidFill>
                <a:latin typeface="Calibri" pitchFamily="34" charset="0"/>
              </a:rPr>
              <a:t>Test Statistic (usually reported in papers)</a:t>
            </a:r>
          </a:p>
        </p:txBody>
      </p:sp>
      <p:cxnSp>
        <p:nvCxnSpPr>
          <p:cNvPr id="9" name="Straight Arrow Connector 8"/>
          <p:cNvCxnSpPr/>
          <p:nvPr/>
        </p:nvCxnSpPr>
        <p:spPr>
          <a:xfrm rot="10800000">
            <a:off x="9449676" y="3683000"/>
            <a:ext cx="762000" cy="584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1931988" y="144463"/>
            <a:ext cx="8279688" cy="1244600"/>
          </a:xfrm>
        </p:spPr>
        <p:txBody>
          <a:bodyPr>
            <a:normAutofit fontScale="90000"/>
          </a:bodyPr>
          <a:lstStyle/>
          <a:p>
            <a:br>
              <a:rPr lang="en-GB" sz="3200" dirty="0">
                <a:latin typeface="Arial Rounded MT Bold" pitchFamily="-60" charset="0"/>
                <a:ea typeface="Times New Roman" pitchFamily="-60" charset="0"/>
                <a:cs typeface="Times New Roman" pitchFamily="-60" charset="0"/>
              </a:rPr>
            </a:br>
            <a:r>
              <a:rPr lang="en-GB" dirty="0">
                <a:ea typeface="Times New Roman" pitchFamily="-60" charset="0"/>
                <a:cs typeface="Times New Roman" pitchFamily="-60" charset="0"/>
              </a:rPr>
              <a:t>ANOVA test statistic</a:t>
            </a:r>
            <a:br>
              <a:rPr lang="en-GB" sz="3200" dirty="0">
                <a:latin typeface="Arial Rounded MT Bold" pitchFamily="-60" charset="0"/>
                <a:ea typeface="Times New Roman" pitchFamily="-60" charset="0"/>
                <a:cs typeface="Times New Roman" pitchFamily="-60" charset="0"/>
              </a:rPr>
            </a:br>
            <a:endParaRPr lang="en-GB" sz="3200" dirty="0">
              <a:latin typeface="Arial Rounded MT Bold" pitchFamily="-60" charset="0"/>
              <a:ea typeface="Times New Roman" pitchFamily="-60" charset="0"/>
              <a:cs typeface="Times New Roman" pitchFamily="-60" charset="0"/>
            </a:endParaRPr>
          </a:p>
        </p:txBody>
      </p:sp>
      <p:sp>
        <p:nvSpPr>
          <p:cNvPr id="2" name="AutoShape 2" descr="data:image/png;base64,iVBORw0KGgoAAAANSUhEUgAAAskAAAFVCAIAAACSG+UfAAAgAElEQVR4nO3dZ1Qch73//9859yb3xk65yT1x7NiWncQtcRxbdhzbSeQUxyqWLaxiScEGFSQBEk0UIRAdRFnK0nvRggQLoggJEE0CxNJ7XXoRvXe27/wf7F8cLlowZneZWc3ndXggdmdnvoj2ZmZ29v8RAAAAAMrz/8geAAAAAJ4oaAsAAABQJrQFAAAAKBPaAgAAAJQJbQEAAADKhLYAAAAAZUJbAAAAgDKhLQAAAECZ0BYAAACgTGgLAAAAUCa0BQAAACgT2gIAAACUCW0BAAAAyoS2AAAAAGVCW6iNmpoaJpPJZDIDAwOTk5OHh4flLjY5OTk+Pr7Ns20boVDIZrMrKysfv2tubm5wcJAgiMzMzLt37277aAAA8P9DW6gNBoPx9NNPHzx48PDhwzt27Dh58iSPx1uzzMzMzIULF8LDw0mZcBssLS0ZGhomJCSsuV0sFtvZ2VlZWREE4eLi4ubmRsZ0AABAEGgLNcJgMF588cXu7u7h4eFLly7t3Llzbm6Ox+MlJiYaGBgEBgZOTEykpaU9//zz+/btCw4O9vPz4/F49+/f9/T0nJ6e5nA4fn5+i4uLmZmZhoaGHh4eIyMjUqm0paXF3t7e3Nycw+EQBJGXlxcSEhIREWFoaJiVlbV6gKWlpaSkJENDw9TUVHt7ey6Xe/v27bCwMBsbm8zMzMnJyRs3bhgYGPj6+o6OjhIE4eTkVFlZKRAIEhISbt68OTQ05OXldePGDTMzs/Dw8Pn5edlqBQKBn59fXl6eVCqtra319vYeHx8vLCy0srKysLC4d+/e0tJSQkJCZGTk5cuX79+/7+HhcffuXT6fn5GRYWZmZmVlVVNTU11d/Zvf/Obdd9/Ny8uLiIiIjo4mCKK7u9vPz+/ChQsJCQmyDnNyckpJSbGysrKzsxsbG9vuTyGAUonFYqlUShCEVCp9/N9isXj1whKJRCKRbHwLNUkkEtmHtsECavGB0AraQm0wGIwf/vCHR48ePX78+BtvvOHu7i4SiZKTk1955RUrK6sPP/zwypUrN2/efOGFF7744ouAgIB33nmnurr6+PHjTz/9dHl5+YULF44fP56Tk/Paa6+Zm5t/8sknFy5cGBwc/PjjjzU0NM6dO7dz587+/n57e/tnn33W3Nz84MGDL730Ep/PXxkgNTX15z//+aVLl7S0tH74wx/euXPH0NDwRz/60alTp3Jzc62trV977TVTU9Pf//73enp6CwsLP//5z8PDwxcWFo4fP37q1Knq6upnn332k08+MTIy+uUvfxkVFbWy5nPnzh08eHB8fNzCwuKTTz4ZHBzU1NS8dOnSN9988+6777a0tBw/fvzZZ5/V0dG5f//+n/70p6tXr3K53M8//9zV1XXPnj2ff/75vXv3Xn311ffff//+/ftfffXVv//9b5FI9I9//OOjjz4yMDDYsWNHZGQkQRA//vGPP/74Yzs7u5dfftnDw4OEzyKAkgwPD7u5uZWWlkql0szMTFNT05qaGolEkpSUxGQyy8rKrK2tCYKYnp5uaGgQCASJiYmy7wIZsVjMZrNlFU5li4uLwcHBa/7OkRkbG2tsbCQIIjg4+ObNm9s+GmwEbaE2GAzGT3/6U2dnZzc3t3379r333nsDAwN6enqvvvqqj4/PoUOHPv7447q6ug8++MDX15fH4+3atcvR0XHnzp2//vWvbW1t33333YSEBDs7u2effdbb2/vkyZPvv/9+Zmbm97///QsXLtjY2Lz++utsNtve3v6jjz7q6+tLTEx85plnSkpKzp07d+DAgWvXrl26dOn1118XCoX19fVPP/20rC3eeuuthYUFkUj0wgsvODg48Pn84ODgN998s66u7vG22LFjB4vFmpqaOnz48JEjR1Y+tJKSkhdeeOHOnTtvv/32tWvXeDxeXl6eh4fHgQMHduzYISukvXv3Li8vz8zMyNpiZmbm9u3bLi4uf/3rX//85z93dnZ+9tlnurq6UqlU1hZNTU0//elP09PTeTyelpbWvn37FhYWnn76aSaTOTs7q6GhoaenR+JnE0BBY2Njf/nLX6ysrIRC4ZEjR773ve85OjryeLy9e/fq6OgUFBTo6elJJJLLly/r6+vPzMzo6up++eWXIpFIIBBIpVKRSBQREeHr60sQhFAoFIvFAoFAKBSu2YpUKhUIBCKRSCQSyXaHCIVCkUgkW1J2r0AgkC0sW4wgCIlEIltA9iihULiyzMqSst0qshVKpVLZPwQCgWwPhFgslm1ldnbWzc0tOTlZtlrZkFKpdGFhwcDAwNLSUiKRuLm5Xbt2TbZmoVDI5/NXduEIhULZo2SDwbZBW6gNBoPx0ksvyQ4l5Ofn//d//3dhYaGpqekbb7wRFhbm7u4eFhbW0dHx4Ycfyn5eXLly5Te/+c3OnTttbW3feuut119/vaOjw83N7fnnnw8NDfXy8goMDKysrPzRj35kbm4eGBjo4uLS0NBgb2//6aefjo2NpaamPvvssxUVFba2tnp6eqmpqe7u7jt27BCLxSUlJStt8c9//lP2E+ell15ycnKSSqWhoaFvvvlmfX39L37xi6CgoOnp6QMHDsja4oUXXoiJiZmdnT1y5MjqtpicnNy7d+8nn3zy29/+tre3t7S09A9/+IODg4Obm9uOHTuqqqqOHz+ura1NEMTc3JysLVJTU3/1q1+Fh4dfuHBB1hb79+/X1dUlCELWFq2trT/5yU+ysrKEQuGJEyf27NmzuLj49NNPs1isxcXFw4cPnz17lqTPJIBynDlz5osvvujr63v++effffddDQ2Nvr6+Z5555vr16/fu3Tt9+nR5eflrr7328ssvh4WF6erqfvDBB4aGhocOHcrKyuLz+bKfA6Ojo+bm5m5ubpqammfOnOnu7l5Zv1gszs3NPXbsmK6u7uXLl0NCQtrb20+dOmVqampqajo6Onrt2rUjR44cPXo0MzNTKpUGBAQEBAQIBIL09PRLly7xeDwfHx97e/szZ84cOnTo/v37K2v29vZmMplCobC5udnY2Li1tTUlJeWbb77R0NDw9fWV/YliYmLy9ddfJyQkODs7JyYmisViLy+vw4cPa2pqpqen5+bmPvfcc6+99lpGRoazs3NUVJREIikpKTlx4sT+/ftDQkJmZ2c7Ozv19fX9/f0PHjxoamoqO9cbtgfaQm0wGIynnnpq//79Bw4c+N3vfvfOO+8MDw9nZWW9+eabxsbGu3fvZjAYg4ODe/bs+fvf/87hcEpKSp566qmvv/76wYMHv/zlL7W0tBYWFh48ePDOO+/o6+sfOHDgypUrIyMjGhoan3766fnz53fv3j0wMLCmLYaHh/l8Po/HE4lEHA7nt7/97d///vdPPvnkhz/8YUZGhqGh4b/+9S/Z3x/29vavvPKKlpbW7373u4sXL/L5/E8//fSjjz6ysLB4+eWXZW3xzDPPvP/++1paWi+++OLq8zGlUmlwcPBPfvITU1NTPp9fVFT0+9//3szM7NixY7/4xS9KS0tlez6IVW2RmJj44osvuru7f/rppzt37uRyudra2m+++WZ6evrKMZE9e/a88847mpqav/rVr+Lj4wmCePrpp2NjY9EW8GSIjIx8++23o6OjX3/9dSaT+eabbyYkJDzzzDMVFRWRkZHPPPPMwMDAxx9//Le//Y3D4ejq6r7wwgs3b948cuTI559/Pjg4ePbs2cOHD3d1df3ud7/76quvrl+/vmPHDj8/P4FAsLi4uLy8PDo6+t5772lqakZGRr788ss6OjqlpaX/+Z//eezYseTkZDab/fLLLzs6Ourp6b399tu1tbVaWlra2tpLS0uenp7vvffe/Pz80aNHd+zYERAQcPDgwV27dsnOxCIIIjo6+te//vXo6OjVq1f/9re/DQ8PGxkZeXp62tnZ/eQnPxkaGtLR0dmxY4eNjU1hYeGePXvs7OwGBga0tbWjo6OPHDnyl7/8pba2dufOnZ9//nl7e/unn35qYGDQ2tr6wQcf6Ojo+Pr6Pvfcc5GRkRUVFS+99JKenl5SUtLTTz/NZrPJ/XzRCtpCbZSXl7u5ubm7u3t4eISEhDQ3N0ulUolEcuvWLQcHh5iYmJGREbFYnJOT4+DgUFNTMzs7GxISUlJSMj8/HxYWJjtVUyKR5OXlOTk5hYSEDAwMEATR0dHh6+vr5uZWXFxMEERxcTGbzV5aWmpvb/f3919cXFwZYGBgICgoyN/fPzs7+3//93/z8vLy8vISEhJkux/n5+eTk5Pt7OzCw8Pn5uYIgqivr3d2dmaxWImJiZmZmdXV1a+99pqzs7OTk9ONGzfWPMllaGgoNDS0qamJIAgej5ecnOzk5HTr1i0mk9nd3Z2enp6ZmUkQhEAgYLFYpaWl09PT169fv3r16p07d4KDg0dGRsrLy+3t7fPz89PS0tLT0wmCGBwcDA8Pt7OzS01Nle1o9fLyam5uFgqFqampeJ4qqLvOzs7/+Z//+etf/3ro0KGHDx/KzuPetWvX4OCgrC2kUumxY8dOnjw5Pz+vq6u7e/dugiACAgJku/pW2uLtt98ODw+fnZ3ds2ePmZmZq6vrm2+++fnnnxcUFHzve98rKCggCOKTTz6RtcV//Md/1NfXEwRx4cKFvXv3Tk9P9/T0vPrqq6GhoSttwWAwVtri4MGDCwsL6enpv/3tb0tKSmST9/b27ty5k8Fg7Nq1KzAwUCKRpKammpiY7Nu37/vf/35nZ6eOjs7u3bvFYvHExISsLRYWFkJCQvT19d9///033nhjdHR0//79ZmZmBEHI2iI9Pf2//uu/RkZGCILYu3fv4cOHy8vLX3rppXv37kml0hdffDEwMJCszxQNoS2eBI+f/r3x8o+fdL3xadgypaWlH330kba29qFDh/7+9793dHR8p0lqa2vffvvt/Pz8TZ7RvZmRNvOB4wRyeFItLy//+te/fuqppxwdHfl8/v79+5966qnTp08LhcKVtvj3v//9zTffTE5Oys63IAgiMDDwo48+Wt0WO3fujIuLm52d3bt3r7m5eWFhoa+vb2xsbHNz88svvxwRETE8PPz222/L2uIHP/gBl8slCMLR0fFPf/pTT08Ph8N59dVX4+Pjz5w5c+TIkfHxcUtLy3feeUfWFn/+85+HhoYiIiJkp2HJJheJRGZmZq+++uqvfvWrvr6+tra23//+9x4eHtHR0U899VRXV5eOjo6GhgZBECttwWaz33rrLTabLTsQPDY29sUXXxgZGYlEIllb5OXl/exnP6uoqFhcXNy5c+fZs2dl+y3Ky8tlB20DAgJI/GTRDdoCNovH42VnZ3t4eDCZTNnp2d/JxMQEm82W7SwBAMWJRCItLa0f/OAHxcXFUqnUy8vrv//7v0NDQwmCWGmLK1euPPfcc1evXt1kW1haWq6sn8fj2dravvjii7t27XrppZfOnj1bVlb21FNPydqitbV1165db7311iuvvPLNN9/MzMywWKznnnvuyJEjH3744bvvvitri+eff172cCMjo9XnilZXV//sZz87d+4cn88fGxv74x//uG/fvs8///zHP/5xSUmJjo7OwYMHiVVtUVBQ8MYbbxw9enTXrl3PPffc1NTUuXPnXnzxxRs3bsjaYmJiwsjI6JVXXvnDH/7w4Ycf1tTUoC1IhLYAAFBXnZ2dBQUFy8vLBEGMjIwUFhbKLss7NDT04MEDgiCGh4fT09MbGxu5XG5DQwNBEAMDA1VVVcvLy1wut7GxcXl5uaKiQnZEta6urqura2Xly8vLCQkJ165dKy8v/9e//mVubj4zM1NQULC0tEQQhFQq7evry87OzsnJkV0tZmFh4d69ewUFBc3NzVVVVWKx+OjRo5qamjk5OXfv3p2cnFw9uUgkKi4u7uvrk73b2NiYkZFRU1NTUlIyPj7e2toq+wNGKBTW1dV1d3cLBILS0tKsrKzm5ubCwkKRSNTb25uWltbV1VVbW9ve3k4QxPT09P379+/cudPV1SWRSObm5jgcjuwQLYfDwR822wltAQAAciwvL8uOXPztb3/buXNnbm7ud13DqVOnjIyMVl8mB2gCbQEAAPJNTEyUlpYWFhY2Nzdv4RIRnZ2dPT09mzl3Cp4waAsAAABQJrQFAAAAKBPaAgAAAJQJbQEAAADKhLYAAAAAZUJbAAAAgDKhLQAAAECZ0BYAAACgTGgLAAAAUCb1awuxWMzj8ZYBYEsEAgHZ38QA8IRTs7YQi8W3b98ODQ1lAcCWBAQELC4ukv2tDABPMjVrCx6PFxoaWldXNwIAW+Lp6Tk0NET2tzIAPMnUry1YLNbIyAjZgwCoq4iIiMHBQbKnUNTDhw/bAOA72raXjkNbANDLE9AWDx8+tLGxYQPAd2RhYdHd3b0N36RoCwB6eQLaoq2tjc1mkz0FgPpJSkpqbW3dhg2hLQDoBW0BQFtoC/nQFgAKQlsA0BZN26K/v7+srGyDBdAWAApCWwDQFh3bYm5uTldX18LCYoNl0BYACkJbANAWHdsiJSXFxMTE2dl5ze319fWRjwQHB+vo6GzPaa4ATyTqtwWfz+fz+RssgLZQUzwe7/79+2w2u7Ozc3ueCQlr0K4tKioqPDw8ioqKrl69uuau+fn5wUe4XO6JEyfa2tpIGRLgCUDxthCJRL6+vrm5uRssg7ZQRyKRKCwsjMViVVRUmJiYdHV1kT0RHdGrLYRCoZ2d3b59+/bu3fvBBx8UFRWtt6TsuAnaAmDLqNwWUqk0Jyfn8OHDCQkJa+6anZ2deKS0tDQmJoaMAWHrZmdn/f3929vby8vLi4uLb9++TfZEdESvtlhRUlLi6uq6wQJoCwAFUbkthoeHnZyc/P3917SFSCTKzs6OfsTa2lpfX5+sIWFr+Hx+ZGQki8UKCQnx9/evrq4meyI6omlbTE9Pd3R0bLAA2gJAQZRtC7FYbGtrm5yc7OXl5efnt+b1WoVCIe+R3NzcixcvkjUnbNns7Kyvr+/Jkyc5HI5YLCZ7HDqiaVt8K7QFgIIo2xY8Hi86OtrZ2fno0aM6Ojqjo6PrLVlQUGBqarqds4GydHd3s9lshAVZ0BbyoS0AFETZtliRkZGRmZm5wQJoC/WFtiAX2kI+tAWAgqjfFt8KbaG+0BbkQlvIh7YAUBDaAkiEtiAX2kI+tAWAgtAWQCK0BbnQFvKhLQAUhLYAEqEtyIW2kA9tAaAgtAWQCG1BLrSFfGgLAAWhLYBEaAtyoS3kQ1sAKAhtAUokFAqbmpqam5s3+dpjaAtyoS3kQ1sAKAhtAcoiEolCQkLCw8OZTGZwcLBIJPrWh6AtyIW2kA9tAaAgtAUoS0dHh7u7e29v7/DwsL+//waXUl2BtiAX2kI+tAWAgtAWoCy9vb0BAQGxsbElJSVMJnNsbOxbH4K2IBfaQj60BYCC0BagRHfv3tXW1ra2tr5//75EIvnW5dEW5EJbyIe2AFAQ2gKUSCwWR0dHl5eXbzIX0BbkQlvIh7YAUBDaApQrKSmJy+VucmG0BbnQFvKhLQAUhLYA5UJbqBG0hXxoCwAFoS1AudAWagRtIR/aAkBBaAtQLrSFGkFbyIe2AFAQ2gKUC22hRtAW8qEtABSEtgDlQluoEbSFfGgLAAWhLUC50BZqBG0hH9oCQEFoC1AutIUaQVvIh7YAUBDaApQLbaFG0BbyoS0AFIS2AOVCW6gRtIV8aAsABaEtQLnQFmoEbSEf2gJAQWgLUC65bbG0tJSRkREZGZmRkZGUlGRvb6+hoWFubu7s7BwXF4e2IAvaQj60BYCC0BagXHLbIjMz08fHp7293crK6ujRowkJCd7e3i4uLg4ODg4ODkKhkJRRAW0hH9oCQEFoC1AuuW0RExPT1tYWERFx+/ZtExMTe3v7Bw8e6Ovr5+TkmJiYLC8vkzIqoC3kQ1sAKAhtAcolty1yc3MdHBzOnj176dIlXV3dTz75ZN++fZ999pmZmZmLi4tIJCJlVEBbyIe2AFAQ2gKUS9YWs7OzCQkJwcHBubm5QqFQJBKVlJQcOXKkrKxsenrazs4uJiZGR0cnKioqISEB51uQBW0hH9oCQEFoC1CupKSkpqamkJCQpKSkhw8fenh4lJWVye5ydHSU/SMsLKynpyciIqK6uhrPEyER2kI+tAWAgtAWoFxJSUnV1dXh4eEtLS23b9+uqqpis9myu9AWVIO2kA9tAaAgtAUoV1JSUnNzc3p6uqGhoZubm5ubW3V1tewutAXVoC3kQ1sAKAhtAcqytLQ0NTWVkJDA5XJFIlFaWpq+vn5TU5NUKpUtgLagGrSFfGgLAAWhLUApRkdHg4KCmEzmV199Jft1NTw8HBsby+fzV5ZBW1AN2kI+tAWAgtAWoBR2dnbNzc39/f3W1ta5ubkE2kIdoC3kQ1sAKAhtAUrh6Og4NDSUkpLCZDITExMJtIU6QFvIh7YAUBDaApQiJyfH3d3d0NDw4MGDNTU1BNpCHdCxLQQCwezs7MbXa0NbACgIbQFKIRQKMzMzzc3N/f39ZdflRFtQH+3agsfjBQUFeXh4REZGbvBlh7YAUBDaArZsfn5+enpaIpHI3h0cHIyKilq55jfagvpo1xYdHR2xsbEPHz48ceLEwMDAeouhLQAUhLaArWlpafHz83N1dU1LS5PdgrZQO7RrC4IgFhcX/fz8tLW1eTze6tu5XO7NR2JjYw8cOLA9/zUATyQqt8X8/Hx0dLSfn19dXd3KNRIeh7bYfnNzc1euXGlpaRkeHmYymU1NTQTaQg3Rri3EYvHy8nJNTY2xsXFVVdXquyYmJpofKS8v19TUfPw19wBgk6jcFsXFxaGhoRwOx8DAYGFhYb3F0Bbbb2JiIiQkpKOjIzU19c6dO4WFhQTaQg3Rri2ampoyMzOlUqmLi0tKSsp6i+GYCICCqNwWIpFofHzc39//ypUrq0/rlkgkbW1tlY+Ehobq6+uTOCcNiUSimzdvenl5GRoampqaLi8vE2gLNUS7tpienr5y5YqxsbGzs/Pk5OR6i6EtABRE5bYgCGJ0dDQ6Ovry5curfw6IxeLKysqsRzw8PM6ePUvikPQkEAhSU1OtrKxWPjVoC7VDu7aQ2fgJqATagvIWFwkulxgfJ3sOWB+V26K8vJzL5S4sLJw/f36Dn4A4JkKW/v7+mJiYlXfRFmqHpm3xrdAWVCYUEl5eREwMYWZG1NeTPQ2sg8pt0dDQoKura2lp6enpOT8/v95iaAuyoC3UHdpCPrQFlaWmEoWFRE9PT3u7MCiIEAjIHgjkoXJbEASxtLS0sLCw8e8etAVZ0BbqDm0hH9qCythsoqSECAgIqKtb9PVFW1AUxdtiM9AWZEFbqDu0hXxoCypbWCA8PYljxzxsbBaKisieBtaBtoCNjYwQlZXy327f7rOziy4pmS4rW3jwYCAzc8DGJsLNLTEpqZXDGcvI6HV0ZD14MMPhTJSUTJaXL587Z19WtlRSMmllFXLrVveVK+GxsVVXr8aXlMyVlEytt5W+PrL/C55caAv50BYUNzNDmJl5dHQsrH/dIyAZ2gI21tdH5OQQd+/KecvImE9Obr96NT8wsO7UKe/MzMXk5LaUlK5bt8YvXWJfv96TktIRHd1hbZ1ia5seFdXJZtdERrbb2d2+ebM1I2MuOZl7+/Z4amp3cHCdi0uO3E3cvUvg4oiqg7aQD21BfZ6enouLi2RPAetCW4CCsrKyqqqqVo53EAQhEomio6NHRkYIgujo6IiPj09MTJT9oOZyuUlJSWvWUFtbe+fOne2cGWTQFvKhLagPbUFxaAtQENpCfaEt5ENbUB/aguLQFqAgtIX6QlvIh7agPrQFxaEtQEFoC/WFtpAPbUF9aAuKQ1uAgtAW6gttIR/agvrQFhSHtgAFoS3UF9pCPrQF9aEtKA5tAQpCW6gvtIV8aAvqQ1tQHNoCFIS2UF9oC/nQFtSHtqA4tAUoCG2hvtAW8qEtqA9tQXFoC1AQ2kJ9oS3kQ1tQH9qC4tAWoCC0hfpCW8iHtqA+tAXFoS1AQWgL9YW2kA9tQX1oC4pDW4CC0BbqC20hH9qC+tAWFIe2AAWhLdQX2kI+tAX1oS0oDm0BCtp8WwwMDDAYDB0dnXv37kkkkpXl0RZkQVvIh7agPrQFxaEtQEGbbwsnJ6cbN24wGAw3N7ehoaGV5dEWZEFbyIe2oD60BcWhLUBBG7TFxMREeHj4+fPn/f3929raGAzGwMBAVVXVjRs3amtrV5ZHW5AFbSEf2oL60BYUh7YABa3XFt3d3aGhodHR0bq6uvv378/Ozg4NDU1PTy8vLzcxMZHt1ZBBW5AFbSEf2oL60BYUh7YABa3XFtXV1SwWq7q6+rPPPvviiy8+/fTTpKSkgoKCxMTE0dHR1WtAW5AFbSEf2oL60BYUh7YABa3XFlwul8lkJiUl+fj4fPnllwUFBR4eHktLS4+vAW1BFrSFfGgL6kNbUBzaAhT0eFvMzs66uLg0NTUNDAxcvHhRQ0OjqqqqtrbWxsZGKBQ+vga0BVnQFvKhLagPbUFxaAtQ0Jq24PF4TCbz9OnTJ0+ebGhoWFpaSk5Ovnr1qqur63o/q9EWZEFbyIe2oD60BcWhLUBBa9pCdlIFi8WqqakJDQ1dXl7+1jWgLciCtpAPbUF9aAuKQ1uAgta0RVpaWkFBwcOHD7lcrre3t9wTLNZAW5AFbSEf2oL60BYUh7YABa1pi4WFBSsrKxaL5eLiUlVVtZk1oC3IgraQD21BfWgLikNbgCJEIhGLxcrJybG3t1+5cXFxsbW1dXh4eJMrQVuQBW0hH9qC+tAWFIe2gC2bn59nMBgGBgaHDh06evTolteDtiAL2kI+tAX1oS0oDm0BW9ba2urj43Pnzp2CggItLa25ubktrEQikZSVlSUnJ0ulUqVPCBtDW8iHtqA+tAXFoS1gy3p7e8PCwiYmJtrb248ePbqZ0zbXEAqFt2/fNjQ0/HflNQ8AACAASURBVPLLLzMzM1e/OCpsA7SFfGgL6kNbUBzaArZMKBTeuHHDwcHB0dHx1KlTW1hDf39/WFhYSUlJcnJySEhIf3+/0oeEDaAt5ENbUB/aguLQFqAUq6/LuXm9vb3+/v5jY2MDAwPOzs59fX1KHww2gLaQD21BfWgLikNbgFJsrS0EAkFERISzszOTyYyPjxeJREofDDaAtpAPbUF9aAuKQ1uAUmytLWQGBgZGRkZwLuf2Q1vIh7agPrQFxaEtQCkUaQsgC+3aQiwWFxcXR0dHl5aWisXi9RZDW1Af2oLi0BagFGgLdUS7tmhsbDQ3N6+oqDAyMqqvr19vMbQF9aEtKI7ibSEUCnk83sZ7y9EWVIC2UEe0a4vFxcWZmRk+n29mZsbhcFbfNTs72/dIU1OTtrY2l8sla074VmgLiqNyW0xOTvr4+Pj4+Ny9e3eDs/zQFlSAtlBHtGsLgiB4PF5ISIiHh4dQKFx9e2NjY8wjISEhn332WUtLC1lDwrdCW1Acldvizp07cXFx7e3tFy9eHBgYWG8xtAUVoC3UEe3ags/n+/v7M5nMjS8ii2Mi1Ie2oDgqt4UMl8vV09MbHx9fuUUkEpWUlNx6xMXF5cyZMyROCATaQj3Rri3S0tLee+89Ozs7Dw+Ppqam9RZDW1Af2oLiKN4WLS0txsbGNTU1q0+5kEgk3d3d9Y9ERkaeP3+exCGBQFuoJ9q1xfj4eENDQ319fWNj48zMzHqLoS2oD21BcVRui7a2Nn19/cbGxo0XwzERKqBbW/B4PNnOM7W+Tjnt2mKT0BbUh7agOCq3ha2t7Z/+9KcjR46cP3/+4cOH6y2GtqACWrWFVCplsVhhYWEPHjxwd3efnp4me6ItUr+2EAqFo6OjPT09U1NTqntpO7QF9aEtKI7KbbFJaAsqoFVbLC8v+/v7Dw8Pl5SUFBcXZ2VlkT3RFqlfW9y6dcvCwuL06dOenp5VVVXKWu0aaAvqQ1tQ3Da0haqv5Yy2oAJatYVAIGAymfn5+a6urpcvX25oaCB7oi1Sv7awsbGpq6szNTVtbm728PBQ1mrXQFtQH9qC4lTaFpOTk7KnchQXF695MrkSoS2ogFZtQRBEX1+fra3toUOH1HenBaGObeHn5+fk5HTgwIFLly6lpaUpa7VroC2oD21BcSptCyaTGRoaamJiEhoamp+fr6KtoC2ogG5tQRDE2NgYg8FQ3UH/baB+bTE+Ph4bG+vg4JCRkcHj8ZS12jXQFtSHtqA41bWFVCq1trZubW21tLSsrq728fFRxVYItAU10LAtZmdnfX19yZ5CIerXFpWVlRUVFSwWy8TEpLu7W1mrXQNtQX1oC4pT6X6LuLi4EydO/POf//z6669V9yMMbUEFaAt1pH5t4ezsXFFRcfTo0eTkZCaTqazVroG2oD60BcWptC0EAkFTU9OtW7eqq6tVtAkCbUENaAt1pH5tYf9IcnJyTEyMsla7BtqC+tAWFKfStoiKirp7966xsbGWllZ5ebmKtoK2oAK0hTpSv7ZoamoKCgrq7u7OysqanJxU1mrXQFtQH9qC4lR6voWdnV1NTY2Ojk5TU5Pq9l+iLagAbaGO1K8thoeH09LS4uPj4+Pjm5ublbXaNdAW1Ie2oDiV7rfw8PDQ1NSMjY11c3MrKipS0VbQFlSAtlBH6tcWV69edXFxuX79+vXr1zd4sTEFoS2oD21BcSpti/n5+ZaWFj6fv8EVuxWHtqACtIU6Ur+2cHd334ZLlaEtqA9tQXEqbYuCggITExM9Pb3z588XFhaqbitoC9KhLdSR+rWFo6PjP/7xDz09vQsXLty9e1dZq10DbUF9aAuKU+n5FqampgUFBQMDA4ODg6r7MlDTtpicnKypqZmamiJ7EOVAW6gj9WsLLpfr4uJy8eJFJpOJcznpDG1BcSrdb+Hu7p6SkvLw4cOBgYGFhQUVbUUd22JkZMTd3f3mzZvnz59X3RWAthPaQh2pX1sEBgba29tnZGSYm5tnZ2cra7VroC2oD21BcSpti+joaG1tbV1dXQsLCw6Ho6KtqGNbMBiMrq6ujo6Ompqa+Ph4Vb+cm6otLCyYmJjMzMyQPci2QltsnjKvndXZ2UkQRHNzs7Ozs7JWuwbagvrQFhSn6vMtDh06dODAAR0dHdXt/CexLaRSaW9vb3p6em5u7tLS0uYfGB4eXlFRERQUlJ2dHRMTo9ZtIdsHs3fvXgsLiydjH8wmba0txGLx5OTk5OQkFT7p6tcWCQkJJ0+e9PX1/eqrr1R3DhfagvrQFhSn0vMtrKysSkpKBALBzZs3IyMjVbEVgtS26OnpsbS0LC8vDwkJuX79+iZftmppaSk/P9/Q0PDrr792cXHp7e1V8ZiqxWaz09LSHB0d6+rqwsLCyB5n+2ytLW7cuOHn5+fv719QUCAWi1Ux2OapX1uIxeLa2tpr166p9Bc/2oL60BYUp9L9Fl5eXgUFBaOjo/Hx8VFRUSraColtUVpampqaWllZ2dfXx2AwZmdnv/UhAoHA1dU1Li7OxMRk7969T8C5nCkpKYWFhZ2dnc3NzaorSAraQlt0dXW5uroODg4ODg4GBASMjIyoaLZNUr+26OrqMjIyOnz4sJ2dHV4Hlc7QFhSn0raoqakxMDAwMDAwNTXdzO/drSGxLdrb2/38/MLCwoKCgpycnAQCwbc+pLy8PCwsrLW1taen59ixY5t5CMWNj48zmczIyEgvL6+BgQGyx9k+W2iL1tbWiIgINptdX18fHByclJQUFxfH5XJVNOG3Ur+2cHBwyM/P5/P58fHxISEhylrtGtvQFpKiIklO7pbfulJSpjIyFFmDur8F6esvpKeTPgaJbzVstkJruF8gUdkzrQgVt8Xy8nJNTU16enp7e7uKNkGQ2hYikai2tlZfX9/FxWVsbGwzD6murmaxWB4eHrW1tceOHRMKhaoechvMzMz09fVNTU1R4RyCbbOFthAKhcHBwQcOHLC3tz9y5Ii3t3ddXR2TySTrL2T1awsPDw8OhyMWi7OyskJCQjZ5GPK72o62qKmRlJVt+S3BxaWFzVZkDer+NlhYKCJ7BnLf7M6cUWgNVVWEyv7iJ1TcFrGxsbq6ujY2NmfOnFHdH2ekP08kJSVl81cflkqlLBZLQ0PDxcXF0NBQJBKpdDZQna2dbyESiXx8fJKTkwMDAzs6OioqKpqammJjY1Ux4bdSv7YICAjYt2/fN998s3fvXi0trRMnTszNzSlr5Suof0wkMTFxez5zQFn29vZkj7ARlZ7L6eDg0N7eLpFIHjx4EBgYqIqtEOrWFgRBCAQCOzs7Lpfr7++PtlBfW34OKpvNbm5uZrFYN27c8Pf3v3btmuquMLkx9WuLmZmZoaGhpqamW7duTU5OTk9Pq2JfGdoCqI/ObWFpaXnmzBk/P7+DBw8aGBiEhoaqYhem2rUFQRAMBmNsbCwgIABtob4UaYv29vbp6WkbG5sTJ06kpaWpaNf+t1K/tmAwGMnJycePHz9z5kxcXJyyVrsG2gKoj7ZtQRBEVVXVrVu30tLS4uLi7t69m5ubq4q/MajZFiKRaIMPFm3xBFCwLQiCGBoaCg4OVt3THb6V+rWFnZ1deXm5jo5Oe3u7h4eHsla7BtoCqI/ObXH//v3y8nJ/f38DA4O+vj4VbYWCbVFYWBgREXH9+nU+ny/3IWiLJ4DibTE2NhYdHU3ic4XUry3i4uKOHj2alZXl4eFRU1OjrNWugbYA6qNzWzg4OFRXV2tqamZlZQUFBaloK1Rri5KSkpiYmK6uroiIiFu3bsnde4G2eAKgLTZPaW3B5/MHBgZmZ2dVemVTtAVQH23bQiqV2tjYmJqaenp6RkZGJicnq2IrBPXaIjIysre3Nysrq7OzMzY2Vu6zTNEWTwC0xeYprS0KCgoMDAxOnz7t7u6uutHRFkB9tG0LgiA6OzsTExOHhoYePHiwvLysoq1QrS0qKysdHR0dHBz8/f3j4uKw3+JJhbbYPKW1ha2tbUVFxcWLF+vq6nx8fJS12jXQFkB9dG6LsbGx2NjYGzduZGdnq+4HKNXagiCI27dvf/XVV+np6Tjf4gm20hYjIyP5+fltbW2b3EmPttg6BoMRERGhqanp4+OjuquCoC2A+ujcFu7u7nFxcaampiwWKyMjQ0VboWBbCAQCX1/fhYWF9R6CtngCyNpieHjYzMwsJyfn8uXLubm5m3kg2mLrenp6XF1d9fT0oqKiurq6lLXaNdAWQH20bQvZ66A2NzfLXimUyWSqYisEVdvC399/g1fSQVs8AWRtkZ6enpeXx+FwBgcH/fz8NvNAtMVWzM7Oenl5GRgYFBUV1dbWGhgYxMfHK75audAWQH20bQuCIFJSUrS1tf/1r3+dPHlSdd+n6tIWi4uLY2NjsqMkaIsngKwtiouLY2JiLC0ty8rKoqKihoaGBgYGNn7xdLTFVnA4HDMzs+zsbGNjY01NTRaLRefXQUVbAD3bQiqVVldXJycn19TUlJaWstns7OxspW9FRi3aor+/38fHJzQ01N3dnc/noy2eALK24PF4gYGBu3fvDg4O9vPz8/HxCQkJSU9P3+BV6NAWW5GVlRUfH7+4uKipqdne3q7Sl8VDWwD10bMt6urqTp065ejo6OPjY2trq6+vPzIyovStyKhFW4SFheXl5fX09CQlJWVnZ69pi/n5edU9jwZUZOVcTqFQaG1t3dbW5uzsPDg4ODo6GhYW1tPTs94D0RZbkZmZyWKxxsfHz5w5MzU1tbi4qLoXEUZbAPXRsy0yMjLi4uKmpqYOHz4cFRW1wZkHilOLtggNDe3u7vb09JTtxVndFjU1NUFBQfb29r29vds9Oihg9XNQHR0d+/v7/fz8MjMzORxOaGhoR0fHeg9EW2xFeXm5hoaGhobG7t27Zf9ITExUfLVyoS2A+ujZFmlpaSkpKXNzc9ra2nw+XywWq24Xplq0xYMHDywtLb/66qsLFy5MTEystAWXy/Xx8RkYGGhtbXV1dZ2Zmdn28WGL1rSFRCJJTk7+7LPPrKysEhMTNygGtMVWSKVS4f+luld4Q1sA9dG2LTQ0NPT19d98800jIyMTE5MHDx4ofSsyJLbF0NBQf3//zZs3N3MuZ09Pz5kzZ4aHh4lV53KWl5enpqZWV1fX1tYGBwdvsCMdqGZNWxAEIZFIWCzWzZs3N/6th7agOrQFUB8922JhYYHL5bY80traOj09rfStyJDSFmKxOCUlxdfX18XFRU9Pr76+fvW96z0HVfYbiFjVFmNjY0wmMyAgwMHBwcbGhsRfM/BdPd4WBEHcvXu3oqJi4weiLUjW2dk5MTGxwQJoC6A+erbFdiKlLYaGhhwcHAYHB4eHh/X19ddcNGnzbSESiSYnJ21tbT09Pde7iCdQE9pi8yjUFmVlZZ9++unG+1HRFkB9aAsFTU1NbbyHmZS2GB4eDg4OLi0tTU5O1tfXz8vLW33vd2oLgiAKCwuLioq2Z3JQFrTF5lGlLaRSaXh4+OnTpx//fltcXBx5pKOjQ6XX5FEc2gLQForo6+vT09Pb+AxHso6J5ObmGhoanj59+uzZsw0NDavvRVvQAdpi86jSFgRBCIVCBoPx+PdbbW1t2CO+vr579+5taWkhZcLNQFsA2mLLFhYWjI2N//KXvzx+bFQgECw/kpOTc/Hixe0fTyKRFBUVsVispKSkTV7zG23xJEFbbB6F2oIgCLltsRqOiQD1oS22TCwWT05Onjp1ak1biESirKysiEcsLCxOnjxJyoSNjY2pqambfz0RtMWTZOO26OnpycnJGR0dffyBaAuSoS3gCYC2UNDjbUEQxOLi4swjd+7cMTY2JmU2tAWdbdAWxcXFTk5OhYWFhoaGnZ2dax6ItiBZZWXlwMDABgugLYD60BYKktsWq5F4fQu0BZ2t1xYcDicsLKyxsbGhoaG1tTUmJmbNA9EWVIe2AOpDWyjI1dV1dnZ2gwXQFkCK9dpCdln3hISEoKCgW7du3bhxY80D0RZUh7YA6kNbqBraAkixwTGR0dFRGxsbLS2t0NDQx78M0BZUR/G2EAqJ8HB2eTl1n8YC2wBtoWpoCyDFxudyTkxMBAYGyn36NNqC6qjcFhIJwWYTp04l6Os3l5aSPQ2QB22hamgLIMXGbTE3NxcZGSn3FYDRFlRH5baoqiKuXydiY5Oyslp8fQmVvZYCUB3aQtXQFkAKtMXmoS2UprCQuHOH6Ozs7Oub9PYmxsbIHghIgrZQNeq3hVQqHRkZWVpaQls8SdAWm4e2UJrZWcLUlEhKIoKDCRaLEIvJHgjIIBYTV67YUfmzj7b4Vvn5hKOj/DdLy34jo3Ijo3JLy34NjQALi8FvvrmlqXnTwmJATy/LxKTtxImsc+eqd+0K27077J//TN+zx9vYmHv6dP65c+k2NjN6elmGhk06OvdMTZtMTZvX20pBgeo+ONi69doiLS3t7t27qampYWFhaAsZtIUyLS8TRUVEXR3ZcwBJ+Hzi5k3is8/soqOJhQWyp1kH2kJZHB0d+/r6WCxWVFSU7L+0s7MzMTExKSnJzc3t2rVrBQUF3t7e1dXVt27dWnlUfX19eno6eVPD1s3OzjKZzNHR0YmJCQcHB9mNycnJFy5cKCoqYjAYpqamc3Nzjz8QbUF1FG8LoLmsLOLmTeLiRbtr14g7d8ieZh1oC2VZ0xZSqbSwsJDBYERGRoaEhAwNDXV2djo4OFRVVaEtngwzMzOff/55YGDgpUuX9u3bJ7sxOjqazWbX1tY2NTWdOnVqeHj48QeiLagObQFUFhhIDA4St2/fbmsjoqLInmYdaAtlWdMWOTk5hoaGxsbGOjo6X3zxhb+/v42NTXl5eUNDA9riydDf33/y5Mm+vr7e3t6vv/5adoW3hIQEGxubhISEmJgYTU3NaXmn8aMtqA5tAVRWVkaEhhJcrtDJicjPJ3uadaAtlGV1W7S2trq5udXU1KSnp6empkZERMzPz8sOvaMt1EtbGxEcTAQFyXlzcxvbvdvl0qXSixcffPCB8dWro0ZG9y5dKtbWTv/sM/+jR2+eO8d2dx8xMsqztKxycek7dy7V3X3UzIxz8WK2s3OnmVmxk1OnoWG6q+uAmRlH7iaCgoicHBV+dGgL+dAWQGViMVFYSERGEhUV1D2ZF22hLKvboqOjg8lk9vT0jI+PR0VFxcbGriyGtlAvAgExOSn/bXRUGBaWePGio6mpc0xMGpc74u0dMjoqGBsTjozwxsaEw8PLbW2jXl5BcXGpDx7UW1ra19R0hYbGjozwBgeXQ0JYjY39IyO86uqusLAb621FpadqoS3kQ1sAKAhtoSxrjon09/dfuHAhLCzs4sWLGRkZK4uhLZ4kIpFoYWFhcXFRIpGMjo6GhoauWWB8fDwkJCQtLa2hocHR0bG7u/v69esEQQgEgri4ONm3XldX1+OvObI90BbyoS0AFIS2UJbHnycyMzPT19dXVlaWmZm5shja4kmFttgA2gKAXtAWyvJ4W8hUVVVt0BYPHjyIioqSSCTbOiuoANpiA2gLAHpBWyjLFtqiqalJT0/v7NmzPj4+sgt0gvpCW2wAbQFAL2gLZfmubTEzM2NhYVFYWJiamhodHV1ZWUnC0KA8aIsNoC0A6AVtoSzftS3Gx8eZTOb4+PjDhw9v3759//59EoYG5UFbbABtAUAvaAtlcXBwaGpqCgwMDAsL20xbSKXS3Nzc0NDQW7du+fv7z8/PkzA0KA/aYgNoCwB6QVsoy6lTp+zs7L788ssvvvhiYGBg5faNz+VsbGwsLS1doOzrzcCmoS02gLYAoBe0heJmZ2dv3Ljx9ttv29jY+Pv7m5qalpeXr9y7cVvAEwNtsQG0BQC9oC0Ul5KSEhISoqGh4ePjExISYmNjk5eXt3Iv2oImvlNb8Pn8kJCQvr4+Am1BQWgLAAWhLRQXGxvb2trq4uLi5uamra29f/9+2e8MGbQFTTzeFlNTU9evXz958iSTyVzdFlNTUwEBAZqamsePH+dyuWgLykFbACgIbaG4oqKiS5cucTgcXV3dtLQ0b2/vzV87C54Ya9pCIBBER0fHxsbq6+t//fXXHA5npS1u3bqVkZERFxeXl5cXGRnZ3NyMtqAWtAWAgtAWipNKpa2trSkpKa2trVKp9DtdlxOeGGvaYmZmJjAwcHBw8Pbt205OTomJiSttkZmZmZGRMTw8XF9f7+vr29TUhLagFrQFgILQFkqHtqCnNW3B4/H8/f1ra2sfPnx46NChoqKilbaYnJy0tLT08vJycnLicDg4JkI5aAsABaEtlA5tQUMikSgrK0tfX7+mpkYqlcpunJ6e9vPz8/LyWnO+BUEQQqFwaGhocXGRwLmcFIS2AFAQ2kK5pqenjY2N2Wy2UCiU3YK2oIOUlBQfHx8TExNra+vu7u419z7+PJHV0BaUg7YAUBDaQonm5+cNDQ0NDAyYTObVq1dlLz+GtqADJyen8fHxtLQ0DoeTnZ295l60BdoCgF7QFkpUV1d3/fr1pKSkvr4+Hx+fpaUlAm1BD5GRkeXl5VNTU/b29oWFhWvuRVugLQDoBW2hRCMjI05OTk1NTZWVld7e3nw+n0Bb0MPS0pK3t7ezs/O9e/fEYvGae9EWaAsAekFbKFdhYaG3t3d4ePjKQXe0BU1IJBKBQCD3LrQF2gKAXtAWSrfyNAEZtAWgLdAWAPSCtlA1tAWgLdAWAPSCtlA1tAWw2ewrV67s2bPH3d09LCxszb1oC8pBWwAoCG2hamgLcHZ2dnFxMTc3j42NffxrFW1BOWgLAAWhLVQNbQHW1ta3b9++f/9+YWHh+fPn19yLtqActAWAgtAWqoa2gKCgIC0trdzcXGNjY1tb2zX3oi0oB20BoCC0haqhLSAtLe3u3bu5ubl5eXk4l5NkCwsLHR0dCwsLGyyDtgBQENpC1dAWIHueCEEQjz9PZHl5OTIy0sLCYn5+fvsHo11bCAQCJycnOzs7e3v79a5GQqAtABRG8bYYGRlpbW3d4IcAgbYAyluvLXg8XkBAQHh4uI6OzqVLl7Y/L2jXFtnZ2f7+/kKh0MPDo6CgYPVd8/Pzg49wudwTJ06gLQC2jMptMTY2ZmxsbG1tHR4e/vh1lFegLYDi1muL0dHRsLCwjo6O9PR0NpstW2Y70a4toqOj09LSCIK4fv36mgNRjY2N1x4JCQn57LPPWlpaSBoTQO1RuS2CgoKys7MXFxctLS17e3tXbpdKpSMjIz2PJCQkGBgYkDfmt0BbwHptMT8/7+rqWlpa2tbWZmFhMTo6us2D0a4tYmJikpOTCYJgsVgpKSmr75JIJKJHpqamzp07h/0WAFtG5bawtrZubm7m8/n29vZNTU0rt4tEovz8/LhHrly5cvr0aRLn3BjaAlbaoqOjg8ViSSSSlbuampoCAwODgoIqKyu3fzDatQWHw3F0dFxcXLSysqqvr19vMZxvAaAgKreFvb19bW0tn893dHTc4Nscx0SA4mRtUVFRYW5ufuTIER8fn8XFRbKHIggatoVYLPb39z99+nRsbOzqxFsDbQGgICq3RUpKSnBwcE9Pj5mZ2cTExHqLoS2A4lZeT6S8vDw2NjYxMbGmpobsoQiChm0hIxKJNl4AbQGgICq3BY/Hu3r16sWLF+vq6jZYDG0BFCdrCy8vr87Ozv7+/pCQkJKSErKHIgjatsW3QlsAKIjKbUEQhFQq3WDPpQzaAihO1halpaXnz58PDg728vKampoieyiCQFusB20BoCCKt8VmoC2A4lbO5ZRdQ+Fbc3nboC3kQ1sAKAhtoWpoC1hpC6pBW8iHtgBQENpC1dAWgLZAWwDQC9pC1dAWgLZAWwDQC9pC1dAWgLZAWwDQC9pC1Va3xdLS0vXr152dnScnJ8mdCrYT2gJtAUAvaAtVW90WTCbTw8PDyMjoypUry8vL5A4G2wZtgbYAoBe0haqtbgtnZ+eGhoasrKzo6Oju7m5yB4Ntg7ZAWwDQC9pCpZaXl6Ojo728vIRCIUEQDg4OZWVlnZ2dFy9exGER+kBboC0A6AVtoTpCoTA6OtrFxcXU1DQ6OlooFLa0tISGhvr7+3M4HKlUSvaAsE2Sk5M3vm49WdAW8qEtABSEtlCdtrY2FotVW1t7//796OjolpYWsieC7SaRSDgcjqGhobW1dVdXF9njrIW2kA9tAaAgtIXq9PX1eXl5DQ0NjY6OWlhY9Pf3kz0RbLeHDx9aWFgEBASEhYX5+PiIxWKyJ/o/0BbyoS0AFIS2UKmsrCxXV1cfH5+ioiKyZwESNDU1JSQk1NXVDQwMODg4zM3NkT3R/4G2kA9tAaAgtIWqjY+PT0xMkD0FkGNyctLT07O6uvrGjRuenp7UeZUyGbSFfGgLAAWhLQBUanh4ODExMScnh4JXNEFbyIe2AFAQ2gKAttAW8qEtABSEtgCgLbSFfGgLAAWhLQBoC20hH9oCQEFoCwDaQlvIh7YAUBDaAoC20BbyoS0AFIS2AKAttIV8aAsABaEtAGgLbSEf2gJAQWgLANpCW8iHtgBQENoCgLbQFvKhLQAUhLYAoC20hXxoCwAFoS0AaAttIR/aAkBBaAsA2kJbyIe2AFAQ2gKAttAW8qEtABSEtgCgLbSFfGgLAAWhLQBoC20hH9oCQEFoCwDaQlvIh7YAUBDaAoC20BbyoS0AFIS2AKAttIV8aAsABaEtAGgLbSEf2gJAQWgLANpCW8iHtgBQENoCgLbQFvKhLQAUhLYAoC2atoVUKt14AbQFgILQFgC0Rce24PF4fn5+jY2NGyyDtgBQEPXborW1VSgUbrAA2gJga+jYFq6urn/84x8LCwvX3C6VSiWPzMzMoC0AFEHltpBIJHl5eXv27JmamtpgMbQFwNbQsS16e3sZDEZRUdGa2ysrK/0eYTAYR44caW9vJ2VCgCcAldtiYWHB3d197969Y7rX1QAACRhJREFUExMTq28Xi8VVVVXZjzAYjLNnz5I1JID6oktbTExMBAYGslisubk5giDktoVAIJh7ZGxsLDQ0dHh4mIxhAZ4EFGyLpaWloaGhqakpsVjM5/NPnTq1pi0kEklbW1vFIwkJCV5eXmRNC6C+6NIW8/Pzubm5Dx48WFpaItZpi9V4PB6LxRoZGdmuAQGeNBRsi+rq6itXrly7dm15eZkgiMfbYo22tjY2m71d0wE8OejSFmugLQBUjYJtIRAIpqenFxYWZM8UQ1sAqAhN2+JboS0AFETBtlgjPT1dtgNjPWgLgK1BW8iHtgBQEPXb4luhLQC2Bm0hH9oCQEFoCwDaQlvIh7YAUBDaAoC20BbyoS0AFIS2AKAttIV8QqHQ29vb3t6eSVU2Njbnz583oDE9PT2yRyCZoaEh2V+GG9HV1d34qpfU19XVFRwc3ENVnZ2dTUBjbW1tZH8NrisoKGh7Lj6pZm1BEIRQKOTxeHyqun79em1t7RKNubq6TkxMkD0Fma5cuUL2l+FGeDwe2d/EilpaWmKz2YlU5erqqqurS3ZDksba2lpbW5vsKUjj4uKio6ND9tfguq5duya7UqWqqV9bUFxiYuL27HGiLE9Pz8XFRbKnIJO9vT3ZIwCZqqqqMjMzyZ6CNB0dHfHx8WRPQZrx8fGQkBCypyAf2kLJ0BZoC7QFzaEt0BZkT0E+tIWSoS3QFmgLmkNboC3InoJ8aAslu3fvXl9fH9lTkCk+Pv4JOKKviKioKLJHADKhLdAWZE9BPrSFkolEIolEQvYUZBIIBGSPQDL8D9Dc0tLS7Ows2VOQhs/nq/sTkRQhEonGxsbInoJ8aAsAAABQJrQFAAAAKBPaAgAAAJQJbQEAAADKhLYAAAAAZUJbKNnU1FRnZyfZU5BmamqqoKBgeHiY7EFI8/Dhw/z8/MnJSbIHAdKIRKKZmRmypyCHVCqdnJycmJiQSqVkz0ICqVQ6NTU1NjZG82cLEmgL5RoYGDA0NHRxcSF7EHLw+fyzZ8+y2Wxzc/PKykqyxyHByMjIxYsXWSyWubn5xMQE2eMAOXJzcx0dHYVCIdmDkKCwsJDBYFy9erWwsJDsWUhQWVnp5uZmZ2dXXFxM9iwkQ1soU0ZGxuXLlxkMBtmDkGN2draoqIggiKCgIHpePGdycpLL5fb19enp6T18+JDscYAEJSUlWlpahoaGNLzMiUAgiIqK6unpaWlp0dXVJXuc7SaRSHJycrhcblpaGm3/wlyBtlAmoVCYn5/PZDLJHoQ0Eomkubn5woULPT09ZM9CjtHRUQsLC1NT0+npabJnARJMT083Njba2NjQsC1kJBLJtWvXaPsnVkNDw4EDB5KTk8kehGRoCyWjeVtwOBwDAwMul0v2IOSYnZ2dmpri8/kWFhayXThAQ1wul7ZtIRAIbty4YW9vT8+2XlpaWlxcLC4uPn36NM1PuUBbKBmd22JoaGj//v2JiYnV1dXj4+Nkj0OCtrY2BweH2tpaIyOj+vp6sscBctC2LSQSSXx8vKur69TUFA3P5RSLxfHx8a2trT09PYcPHxaLxWRPRCa0hZL19vbS8zRGgiC4XK67u/vVq1evXr1aXV1N9jgkEAqFmZmZoaGhZWVl9DyVDwiC6O/vj4yMFIlEZA+y3WZmZoyNjQ8cOHD06FFLS0sa/uHe1NR05coVKysrnMuJtgBQMhr+xQYAK2gYVY9DWwAAAIAyoS0AAABAmdAWAAAAoExoCwAAAFAmtAUAAAAoE9oCAAAAlAltAQAAAMqEtgAAAABlQlsAAACAMqEtAAAAQJnQFgAAAKBMaAv4bgQCwejo6MjIyMjIyMYvoywQCHBdfQAAGkJbwHdTWlq6f/9+W1tbW1vbuLi4DV7tMzo6uq+vbztnA4BtYGFhcfjw4XPnzp07d66rq2u9xaqqqkpKSrZzMKAOtAV8NxwOx8LCYnl5eXl5WSwWLy4u2tvbnzx5Mjw8XCAQVFZWGhgY+Pn5cTicDz74gMlkdnV1ubq6GhkZVVdX9/T0uLm52djYjI6Okv1xAMAWWVlZrY6GmpoaKysrJyeniYkJkUgUFRXl6OjY0NBgYmJy+vTpoaGhnJycy5cv5+XlEQTBYrGYTGZTUxN548N2QFvAd8PhcPbs2WNpaWlpadnY2FhZWZmUlDQ0NHTs2LGWlpajR49WV1enpaUVFxcbGxs3Nzebm5vHx8ffu3fvzJkz9+/fP3DgQF1d3QZ7OwCA4oyNjfX19d3c3Nhs9sjIiLe3d0NDg4ODQ1RUVGRkpKenZ0VFhbe3d3h4+LVr17KyskxMTOrr68+cOVNZWblv377w8PCpqSmyPwhQLbQFfDccDkdPT6+hoaGhoWF2dnZoaOjSpUu6urpffPHF/fv3jx07JhKJ+Hz+4uKimZlZe3u7pqZmf3//5OTkuXPn7t69a2dnh7AAUGtmZmZMJjMnJ6e6unp5efnu3bvm5uYHDx5kMBhmZmayfRJTU1OxsbE3b95kMBh37twhCCI0NDQuLk5LSwu7LekAbQHfDYfDuXz58sq7bm5usbGxi4uL//73v8vKyjQ0NEZHRysqKh48eGBubs7lcs+dO8fhcNrb28+dO5efn+/s7Iy2AFBrq4+J9PX16ejocLnc0NBQT09Pa2vr/Pz85eVlNpvNYrESExPDwsJCQkJEIpGzs3NmZuaJEyew04IO0Bbw3VRUVDg5Oa28m5eXd/LkSQsLCx0dnfLycj8/vxMnTpiZmXG5XGdnZzs7u1u3bmlqap44cSI+Pr6mpsbLy0skEpE3PgAoanVbjI+Pnz9/3tra+uTJk7a2tqWlpd98842hoWF4ePi9e/e0tLTy8vK0tbV1dXWNjY3Hx8fRFjSBtgBFicXi1bnA5/Nl/5BKpbLnoIpEIvQEwBNDJBKtfnq5UCicnZ0VCASyb/Pl5eX5+XmJRCKVSpeWliQSCZ/Pn52dle2wxG5LmkBbAAAAgDKhLQAAAECZ0BYAAACgTGgLAAAAUCa0BQAAACgT2gIAAACUCW0BAAAAyoS2AAAAAGVCWwAAAIAyoS0AAABAmdAWAAAAoExoCwAAAFAmtAUAAAAoE9oCAAAAlAltAQAAAMr0/wFcmpckQU6/zgAAAABJRU5ErkJgg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211675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8229600" cy="4788091"/>
          </a:xfrm>
        </p:spPr>
        <p:txBody>
          <a:bodyPr/>
          <a:lstStyle/>
          <a:p>
            <a:r>
              <a:rPr lang="en-GB" dirty="0"/>
              <a:t>Filling in the boxes</a:t>
            </a:r>
          </a:p>
        </p:txBody>
      </p:sp>
      <p:sp>
        <p:nvSpPr>
          <p:cNvPr id="4" name="Title 3"/>
          <p:cNvSpPr>
            <a:spLocks noGrp="1"/>
          </p:cNvSpPr>
          <p:nvPr>
            <p:ph type="title"/>
          </p:nvPr>
        </p:nvSpPr>
        <p:spPr/>
        <p:txBody>
          <a:bodyPr/>
          <a:lstStyle/>
          <a:p>
            <a:r>
              <a:rPr lang="en-GB" dirty="0"/>
              <a:t>Test Statistic (by hand)</a:t>
            </a:r>
          </a:p>
        </p:txBody>
      </p:sp>
      <p:graphicFrame>
        <p:nvGraphicFramePr>
          <p:cNvPr id="5" name="Table 4"/>
          <p:cNvGraphicFramePr>
            <a:graphicFrameLocks noGrp="1"/>
          </p:cNvGraphicFramePr>
          <p:nvPr/>
        </p:nvGraphicFramePr>
        <p:xfrm>
          <a:off x="2743200" y="1828800"/>
          <a:ext cx="6705600" cy="2189640"/>
        </p:xfrm>
        <a:graphic>
          <a:graphicData uri="http://schemas.openxmlformats.org/drawingml/2006/table">
            <a:tbl>
              <a:tblPr/>
              <a:tblGrid>
                <a:gridCol w="134112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1120">
                  <a:extLst>
                    <a:ext uri="{9D8B030D-6E8A-4147-A177-3AD203B41FA5}">
                      <a16:colId xmlns:a16="http://schemas.microsoft.com/office/drawing/2014/main" val="20003"/>
                    </a:ext>
                  </a:extLst>
                </a:gridCol>
                <a:gridCol w="1341120">
                  <a:extLst>
                    <a:ext uri="{9D8B030D-6E8A-4147-A177-3AD203B41FA5}">
                      <a16:colId xmlns:a16="http://schemas.microsoft.com/office/drawing/2014/main" val="20004"/>
                    </a:ext>
                  </a:extLst>
                </a:gridCol>
              </a:tblGrid>
              <a:tr h="1051603">
                <a:tc>
                  <a:txBody>
                    <a:bodyPr/>
                    <a:lstStyle/>
                    <a:p>
                      <a:pPr algn="ctr" fontAlgn="b"/>
                      <a:r>
                        <a:rPr lang="en-GB" sz="2000" b="0" i="0" u="none" strike="noStrike" dirty="0">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Sum of squares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Degrees of freedom</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Mean square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F-ratio (test statistic)</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544">
                <a:tc>
                  <a:txBody>
                    <a:bodyPr/>
                    <a:lstStyle/>
                    <a:p>
                      <a:pPr algn="ctr" fontAlgn="b"/>
                      <a:r>
                        <a:rPr lang="en-GB" sz="2000" b="0" i="0" u="none" strike="noStrike">
                          <a:solidFill>
                            <a:srgbClr val="000000"/>
                          </a:solidFill>
                          <a:effectLst/>
                          <a:latin typeface="Calibri"/>
                        </a:rPr>
                        <a:t>SS</a:t>
                      </a:r>
                      <a:r>
                        <a:rPr lang="en-GB" sz="2000" b="0" i="0" u="none" strike="noStrike" baseline="-25000">
                          <a:solidFill>
                            <a:srgbClr val="000000"/>
                          </a:solidFill>
                          <a:effectLst/>
                          <a:latin typeface="Calibri"/>
                        </a:rPr>
                        <a:t>between</a:t>
                      </a:r>
                      <a:endParaRPr lang="en-GB" sz="20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a:solidFill>
                            <a:srgbClr val="000000"/>
                          </a:solidFill>
                          <a:effectLst/>
                          <a:latin typeface="Calibri"/>
                        </a:rPr>
                        <a:t>71.045</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dirty="0">
                          <a:solidFill>
                            <a:srgbClr val="000000"/>
                          </a:solidFill>
                          <a:effectLst/>
                          <a:latin typeface="Calibri"/>
                        </a:rPr>
                        <a:t>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dirty="0">
                          <a:solidFill>
                            <a:srgbClr val="000000"/>
                          </a:solidFill>
                          <a:effectLst/>
                          <a:latin typeface="Calibri"/>
                        </a:rPr>
                        <a:t>35.522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1" i="0" u="none" strike="noStrike" dirty="0">
                          <a:solidFill>
                            <a:schemeClr val="tx1"/>
                          </a:solidFill>
                          <a:effectLst/>
                          <a:latin typeface="Calibri"/>
                        </a:rPr>
                        <a:t>6.193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1"/>
                  </a:ext>
                </a:extLst>
              </a:tr>
              <a:tr h="374544">
                <a:tc>
                  <a:txBody>
                    <a:bodyPr/>
                    <a:lstStyle/>
                    <a:p>
                      <a:pPr algn="ctr" fontAlgn="b"/>
                      <a:r>
                        <a:rPr lang="en-GB" sz="2000" b="0" i="0" u="none" strike="noStrike">
                          <a:solidFill>
                            <a:srgbClr val="000000"/>
                          </a:solidFill>
                          <a:effectLst/>
                          <a:latin typeface="Calibri"/>
                        </a:rPr>
                        <a:t>SS</a:t>
                      </a:r>
                      <a:r>
                        <a:rPr lang="en-GB" sz="2000" b="0" i="0" u="none" strike="noStrike" baseline="-25000">
                          <a:solidFill>
                            <a:srgbClr val="000000"/>
                          </a:solidFill>
                          <a:effectLst/>
                          <a:latin typeface="Calibri"/>
                        </a:rPr>
                        <a:t>within</a:t>
                      </a:r>
                      <a:endParaRPr lang="en-GB" sz="20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GB" sz="2000" b="0" i="0" u="none" strike="noStrike">
                          <a:solidFill>
                            <a:srgbClr val="000000"/>
                          </a:solidFill>
                          <a:effectLst/>
                          <a:latin typeface="Calibri"/>
                        </a:rPr>
                        <a:t>430.180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2000" b="0" i="0" u="none" strike="noStrike">
                          <a:solidFill>
                            <a:srgbClr val="000000"/>
                          </a:solidFill>
                          <a:effectLst/>
                          <a:latin typeface="Calibri"/>
                        </a:rPr>
                        <a:t>75</a:t>
                      </a:r>
                    </a:p>
                  </a:txBody>
                  <a:tcPr marL="7620" marR="7620" marT="7620" marB="0" anchor="b">
                    <a:lnL>
                      <a:noFill/>
                    </a:lnL>
                    <a:lnR>
                      <a:noFill/>
                    </a:lnR>
                    <a:lnT>
                      <a:noFill/>
                    </a:lnT>
                    <a:lnB>
                      <a:noFill/>
                    </a:lnB>
                  </a:tcPr>
                </a:tc>
                <a:tc>
                  <a:txBody>
                    <a:bodyPr/>
                    <a:lstStyle/>
                    <a:p>
                      <a:pPr algn="ctr" fontAlgn="b"/>
                      <a:r>
                        <a:rPr lang="en-GB" sz="2000" b="0" i="0" u="none" strike="noStrike" dirty="0">
                          <a:solidFill>
                            <a:srgbClr val="000000"/>
                          </a:solidFill>
                          <a:effectLst/>
                          <a:latin typeface="Calibri"/>
                        </a:rPr>
                        <a:t>5.736</a:t>
                      </a:r>
                    </a:p>
                  </a:txBody>
                  <a:tcPr marL="7620" marR="7620" marT="7620" marB="0" anchor="b">
                    <a:lnL>
                      <a:noFill/>
                    </a:lnL>
                    <a:lnR>
                      <a:noFill/>
                    </a:lnR>
                    <a:lnT>
                      <a:noFill/>
                    </a:lnT>
                    <a:lnB>
                      <a:noFill/>
                    </a:lnB>
                  </a:tcPr>
                </a:tc>
                <a:tc>
                  <a:txBody>
                    <a:bodyPr/>
                    <a:lstStyle/>
                    <a:p>
                      <a:pPr algn="ctr" fontAlgn="b"/>
                      <a:r>
                        <a:rPr lang="en-GB" sz="2000" b="0" i="0" u="none" strike="noStrike" dirty="0">
                          <a:solidFill>
                            <a:srgbClr val="000000"/>
                          </a:solidFill>
                          <a:effectLst/>
                          <a:latin typeface="Calibri"/>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88949">
                <a:tc>
                  <a:txBody>
                    <a:bodyPr/>
                    <a:lstStyle/>
                    <a:p>
                      <a:pPr algn="ctr" fontAlgn="b"/>
                      <a:r>
                        <a:rPr lang="en-GB" sz="2000" b="0" i="0" u="none" strike="noStrike" dirty="0" err="1">
                          <a:solidFill>
                            <a:srgbClr val="000000"/>
                          </a:solidFill>
                          <a:effectLst/>
                          <a:latin typeface="Calibri"/>
                        </a:rPr>
                        <a:t>SS</a:t>
                      </a:r>
                      <a:r>
                        <a:rPr lang="en-GB" sz="2000" b="0" i="0" u="none" strike="noStrike" baseline="-25000" dirty="0" err="1">
                          <a:solidFill>
                            <a:srgbClr val="000000"/>
                          </a:solidFill>
                          <a:effectLst/>
                          <a:latin typeface="Calibri"/>
                        </a:rPr>
                        <a:t>total</a:t>
                      </a:r>
                      <a:endParaRPr lang="en-GB" sz="2000" b="0" i="0" u="none" strike="noStrike" dirty="0">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501.275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77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5"/>
          <p:cNvSpPr/>
          <p:nvPr/>
        </p:nvSpPr>
        <p:spPr>
          <a:xfrm>
            <a:off x="1981200" y="4267200"/>
            <a:ext cx="8229600" cy="1754326"/>
          </a:xfrm>
          <a:prstGeom prst="rect">
            <a:avLst/>
          </a:prstGeom>
        </p:spPr>
        <p:txBody>
          <a:bodyPr wrap="square">
            <a:spAutoFit/>
          </a:bodyPr>
          <a:lstStyle/>
          <a:p>
            <a:pPr marL="109728"/>
            <a:r>
              <a:rPr lang="en-GB" sz="2400" dirty="0"/>
              <a:t>F = </a:t>
            </a:r>
            <a:r>
              <a:rPr lang="en-GB" sz="2400" u="sng" dirty="0"/>
              <a:t>Mean </a:t>
            </a:r>
            <a:r>
              <a:rPr lang="en-GB" sz="2400" u="sng" dirty="0">
                <a:solidFill>
                  <a:srgbClr val="FF0000"/>
                </a:solidFill>
              </a:rPr>
              <a:t>between</a:t>
            </a:r>
            <a:r>
              <a:rPr lang="en-GB" sz="2400" u="sng" dirty="0"/>
              <a:t> group sum of squared differences</a:t>
            </a:r>
          </a:p>
          <a:p>
            <a:pPr marL="109728"/>
            <a:r>
              <a:rPr lang="en-GB" sz="2400" dirty="0"/>
              <a:t>      Mean </a:t>
            </a:r>
            <a:r>
              <a:rPr lang="en-GB" sz="2400" dirty="0">
                <a:solidFill>
                  <a:srgbClr val="00B050"/>
                </a:solidFill>
              </a:rPr>
              <a:t>within</a:t>
            </a:r>
            <a:r>
              <a:rPr lang="en-GB" sz="2400" dirty="0"/>
              <a:t> group sum of squared differences</a:t>
            </a:r>
          </a:p>
          <a:p>
            <a:pPr marL="109728"/>
            <a:endParaRPr lang="en-GB" sz="1200" dirty="0"/>
          </a:p>
          <a:p>
            <a:pPr marL="109728"/>
            <a:r>
              <a:rPr lang="en-GB" sz="2400" dirty="0"/>
              <a:t>If F &gt; 1, there is a bigger difference between groups than within groups</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967254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96753"/>
            <a:ext cx="8229600" cy="4810539"/>
          </a:xfrm>
        </p:spPr>
        <p:txBody>
          <a:bodyPr>
            <a:normAutofit/>
          </a:bodyPr>
          <a:lstStyle/>
          <a:p>
            <a:r>
              <a:rPr lang="en-GB" sz="2400" dirty="0"/>
              <a:t>The p-value for ANOVA is calculated using the F-distribution</a:t>
            </a:r>
          </a:p>
          <a:p>
            <a:r>
              <a:rPr lang="en-GB" sz="2400" dirty="0"/>
              <a:t>If you repeated the experiment numerous times, you would get a variety of test statistics</a:t>
            </a:r>
          </a:p>
        </p:txBody>
      </p:sp>
      <p:sp>
        <p:nvSpPr>
          <p:cNvPr id="3" name="Title 2"/>
          <p:cNvSpPr>
            <a:spLocks noGrp="1"/>
          </p:cNvSpPr>
          <p:nvPr>
            <p:ph type="title"/>
          </p:nvPr>
        </p:nvSpPr>
        <p:spPr/>
        <p:txBody>
          <a:bodyPr/>
          <a:lstStyle/>
          <a:p>
            <a:r>
              <a:rPr lang="en-GB" dirty="0"/>
              <a:t>P-value</a:t>
            </a:r>
          </a:p>
        </p:txBody>
      </p:sp>
      <p:pic>
        <p:nvPicPr>
          <p:cNvPr id="4" name="Picture 3" descr="http://www.pindling.org/Math/Statistics/Textbook/Chapter10_ANOVA/3dab1fa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4" y="3068960"/>
            <a:ext cx="3168352" cy="2376264"/>
          </a:xfrm>
          <a:prstGeom prst="rect">
            <a:avLst/>
          </a:prstGeom>
          <a:noFill/>
        </p:spPr>
      </p:pic>
      <p:sp>
        <p:nvSpPr>
          <p:cNvPr id="5" name="Rectangular Callout 4"/>
          <p:cNvSpPr/>
          <p:nvPr/>
        </p:nvSpPr>
        <p:spPr>
          <a:xfrm>
            <a:off x="5591944" y="3098800"/>
            <a:ext cx="3312368" cy="1338312"/>
          </a:xfrm>
          <a:prstGeom prst="wedgeRectCallout">
            <a:avLst>
              <a:gd name="adj1" fmla="val -64296"/>
              <a:gd name="adj2" fmla="val 1054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GB" sz="1600" dirty="0">
                <a:solidFill>
                  <a:srgbClr val="FF0000"/>
                </a:solidFill>
                <a:ea typeface="Calibri"/>
                <a:cs typeface="Times New Roman"/>
              </a:rPr>
              <a:t>p-value = probability of getting a test statistic at least as extreme as ours if the null is true </a:t>
            </a:r>
            <a:endParaRPr lang="en-GB" sz="1600" dirty="0">
              <a:ea typeface="Calibri"/>
              <a:cs typeface="Times New Roman"/>
            </a:endParaRPr>
          </a:p>
        </p:txBody>
      </p:sp>
      <p:sp>
        <p:nvSpPr>
          <p:cNvPr id="6" name="TextBox 5"/>
          <p:cNvSpPr txBox="1"/>
          <p:nvPr/>
        </p:nvSpPr>
        <p:spPr>
          <a:xfrm>
            <a:off x="4727848" y="5661249"/>
            <a:ext cx="1152128" cy="646331"/>
          </a:xfrm>
          <a:prstGeom prst="rect">
            <a:avLst/>
          </a:prstGeom>
          <a:noFill/>
        </p:spPr>
        <p:txBody>
          <a:bodyPr wrap="square" rtlCol="0">
            <a:spAutoFit/>
          </a:bodyPr>
          <a:lstStyle/>
          <a:p>
            <a:r>
              <a:rPr lang="en-GB" dirty="0"/>
              <a:t>Test Statistic</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997756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62443" y="228600"/>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One way 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pic>
        <p:nvPicPr>
          <p:cNvPr id="860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114" b="10353"/>
          <a:stretch/>
        </p:blipFill>
        <p:spPr bwMode="auto">
          <a:xfrm>
            <a:off x="3402228" y="1703505"/>
            <a:ext cx="6768752" cy="394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nvGraphicFramePr>
        <p:xfrm>
          <a:off x="2284413" y="990601"/>
          <a:ext cx="6621462" cy="798513"/>
        </p:xfrm>
        <a:graphic>
          <a:graphicData uri="http://schemas.openxmlformats.org/presentationml/2006/ole">
            <mc:AlternateContent xmlns:mc="http://schemas.openxmlformats.org/markup-compatibility/2006">
              <mc:Choice xmlns:v="urn:schemas-microsoft-com:vml" Requires="v">
                <p:oleObj name="Equation" r:id="rId4" imgW="3581280" imgH="431640" progId="Equation.3">
                  <p:embed/>
                </p:oleObj>
              </mc:Choice>
              <mc:Fallback>
                <p:oleObj name="Equation" r:id="rId4" imgW="3581280" imgH="4316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990601"/>
                        <a:ext cx="6621462"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043264" y="5646004"/>
            <a:ext cx="6624736" cy="830997"/>
          </a:xfrm>
          <a:prstGeom prst="rect">
            <a:avLst/>
          </a:prstGeom>
          <a:noFill/>
        </p:spPr>
        <p:txBody>
          <a:bodyPr wrap="square" rtlCol="0">
            <a:spAutoFit/>
          </a:bodyPr>
          <a:lstStyle/>
          <a:p>
            <a:r>
              <a:rPr lang="en-GB" sz="2400" dirty="0">
                <a:solidFill>
                  <a:srgbClr val="FF0000"/>
                </a:solidFill>
              </a:rPr>
              <a:t>There was a significant difference in weight lost between the diets (p=0.003)</a:t>
            </a:r>
          </a:p>
        </p:txBody>
      </p:sp>
      <p:sp>
        <p:nvSpPr>
          <p:cNvPr id="2" name="Rectangle 1"/>
          <p:cNvSpPr/>
          <p:nvPr/>
        </p:nvSpPr>
        <p:spPr>
          <a:xfrm>
            <a:off x="3429001" y="3861048"/>
            <a:ext cx="6712941" cy="775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1775520" y="3805590"/>
            <a:ext cx="1440160" cy="830997"/>
          </a:xfrm>
          <a:prstGeom prst="rect">
            <a:avLst/>
          </a:prstGeom>
          <a:noFill/>
        </p:spPr>
        <p:txBody>
          <a:bodyPr wrap="square" rtlCol="0">
            <a:spAutoFit/>
          </a:bodyPr>
          <a:lstStyle/>
          <a:p>
            <a:r>
              <a:rPr lang="en-GB" sz="2400" dirty="0" err="1"/>
              <a:t>MS</a:t>
            </a:r>
            <a:r>
              <a:rPr lang="en-GB" sz="2400" baseline="-25000" dirty="0" err="1"/>
              <a:t>between</a:t>
            </a:r>
            <a:endParaRPr lang="en-GB" sz="2400" baseline="-25000" dirty="0"/>
          </a:p>
          <a:p>
            <a:r>
              <a:rPr lang="en-GB" sz="2400" dirty="0" err="1"/>
              <a:t>MS</a:t>
            </a:r>
            <a:r>
              <a:rPr lang="en-GB" sz="2400" baseline="-25000" dirty="0" err="1"/>
              <a:t>within</a:t>
            </a:r>
            <a:endParaRPr lang="en-GB" sz="2400" dirty="0"/>
          </a:p>
        </p:txBody>
      </p:sp>
      <p:sp>
        <p:nvSpPr>
          <p:cNvPr id="11"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56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Post hoc tests</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268761"/>
            <a:ext cx="8507288" cy="4960708"/>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GB" sz="2800" dirty="0"/>
              <a:t>If there is a significant ANOVA result, pairwise comparisons are made</a:t>
            </a:r>
          </a:p>
          <a:p>
            <a:pPr marL="0" indent="0">
              <a:buNone/>
            </a:pPr>
            <a:endParaRPr lang="en-GB" sz="2800" dirty="0"/>
          </a:p>
          <a:p>
            <a:pPr marL="0" indent="0">
              <a:buNone/>
            </a:pPr>
            <a:r>
              <a:rPr lang="en-GB" sz="2800" dirty="0"/>
              <a:t>They are t-tests with adjustments to keep the type 1 error to a minimum</a:t>
            </a:r>
          </a:p>
          <a:p>
            <a:pPr marL="0" indent="0">
              <a:buNone/>
            </a:pPr>
            <a:endParaRPr lang="en-GB" sz="2800" dirty="0"/>
          </a:p>
          <a:p>
            <a:r>
              <a:rPr lang="en-GB" sz="2800" dirty="0" err="1"/>
              <a:t>Tukey’s</a:t>
            </a:r>
            <a:r>
              <a:rPr lang="en-GB" sz="2800" dirty="0"/>
              <a:t> and </a:t>
            </a:r>
            <a:r>
              <a:rPr lang="en-GB" sz="2800" dirty="0" err="1"/>
              <a:t>Scheffe’s</a:t>
            </a:r>
            <a:r>
              <a:rPr lang="en-GB" sz="2800" dirty="0"/>
              <a:t> tests are the most commonly used post hoc tests.  </a:t>
            </a:r>
          </a:p>
          <a:p>
            <a:r>
              <a:rPr lang="en-GB" sz="2800" dirty="0"/>
              <a:t>Hochberg’s GT2 is better where the sample sizes for the groups are very different.  </a:t>
            </a:r>
          </a:p>
        </p:txBody>
      </p:sp>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347415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1219200"/>
            <a:ext cx="8610600" cy="5181600"/>
          </a:xfrm>
        </p:spPr>
        <p:txBody>
          <a:bodyPr>
            <a:normAutofit/>
          </a:bodyPr>
          <a:lstStyle/>
          <a:p>
            <a:r>
              <a:rPr lang="en-GB" dirty="0"/>
              <a:t>Which diets are significantly different?</a:t>
            </a:r>
          </a:p>
          <a:p>
            <a:endParaRPr lang="en-GB" dirty="0"/>
          </a:p>
          <a:p>
            <a:endParaRPr lang="en-GB" dirty="0"/>
          </a:p>
          <a:p>
            <a:endParaRPr lang="en-GB" dirty="0"/>
          </a:p>
          <a:p>
            <a:endParaRPr lang="en-GB" dirty="0"/>
          </a:p>
          <a:p>
            <a:endParaRPr lang="en-GB" dirty="0"/>
          </a:p>
          <a:p>
            <a:endParaRPr lang="en-GB" dirty="0"/>
          </a:p>
          <a:p>
            <a:endParaRPr lang="en-GB" dirty="0"/>
          </a:p>
          <a:p>
            <a:r>
              <a:rPr lang="en-GB" dirty="0"/>
              <a:t>Write up the results and conclude with which diet is the best.</a:t>
            </a:r>
          </a:p>
          <a:p>
            <a:endParaRPr lang="en-GB" dirty="0"/>
          </a:p>
          <a:p>
            <a:endParaRPr lang="en-GB" dirty="0"/>
          </a:p>
          <a:p>
            <a:endParaRPr lang="en-GB" dirty="0"/>
          </a:p>
          <a:p>
            <a:endParaRPr lang="en-GB" dirty="0"/>
          </a:p>
          <a:p>
            <a:endParaRPr lang="en-GB" dirty="0"/>
          </a:p>
          <a:p>
            <a:endParaRPr lang="en-GB" dirty="0"/>
          </a:p>
          <a:p>
            <a:endParaRPr lang="en-GB" dirty="0"/>
          </a:p>
          <a:p>
            <a:pPr marL="109728" indent="0">
              <a:buNone/>
            </a:pPr>
            <a:endParaRPr lang="en-GB" sz="1800" dirty="0"/>
          </a:p>
          <a:p>
            <a:pPr marL="109728" indent="0">
              <a:buNone/>
            </a:pPr>
            <a:endParaRPr lang="en-GB" sz="1800" dirty="0"/>
          </a:p>
          <a:p>
            <a:pPr marL="109728" indent="0">
              <a:buNone/>
            </a:pPr>
            <a:endParaRPr lang="en-GB" sz="1800" dirty="0"/>
          </a:p>
        </p:txBody>
      </p:sp>
      <p:sp>
        <p:nvSpPr>
          <p:cNvPr id="4" name="Title 3"/>
          <p:cNvSpPr>
            <a:spLocks noGrp="1"/>
          </p:cNvSpPr>
          <p:nvPr>
            <p:ph type="title"/>
          </p:nvPr>
        </p:nvSpPr>
        <p:spPr/>
        <p:txBody>
          <a:bodyPr/>
          <a:lstStyle/>
          <a:p>
            <a:r>
              <a:rPr lang="en-GB" dirty="0"/>
              <a:t>Post hoc tests</a:t>
            </a:r>
          </a:p>
        </p:txBody>
      </p:sp>
      <p:pic>
        <p:nvPicPr>
          <p:cNvPr id="3" name="Picture 2"/>
          <p:cNvPicPr/>
          <p:nvPr/>
        </p:nvPicPr>
        <p:blipFill rotWithShape="1">
          <a:blip r:embed="rId3" cstate="print">
            <a:extLst>
              <a:ext uri="{28A0092B-C50C-407E-A947-70E740481C1C}">
                <a14:useLocalDpi xmlns:a14="http://schemas.microsoft.com/office/drawing/2010/main" val="0"/>
              </a:ext>
            </a:extLst>
          </a:blip>
          <a:srcRect b="44975"/>
          <a:stretch/>
        </p:blipFill>
        <p:spPr bwMode="auto">
          <a:xfrm>
            <a:off x="2057400" y="1752600"/>
            <a:ext cx="6705600" cy="2895600"/>
          </a:xfrm>
          <a:prstGeom prst="rect">
            <a:avLst/>
          </a:prstGeom>
          <a:noFill/>
          <a:ln>
            <a:noFill/>
          </a:ln>
          <a:extLst>
            <a:ext uri="{53640926-AAD7-44D8-BBD7-CCE9431645EC}">
              <a14:shadowObscured xmlns:a14="http://schemas.microsoft.com/office/drawing/2010/main"/>
            </a:ext>
          </a:extLst>
        </p:spPr>
      </p:pic>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32593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Assumptions for 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graphicFrame>
        <p:nvGraphicFramePr>
          <p:cNvPr id="3" name="Table 2"/>
          <p:cNvGraphicFramePr>
            <a:graphicFrameLocks noGrp="1"/>
          </p:cNvGraphicFramePr>
          <p:nvPr/>
        </p:nvGraphicFramePr>
        <p:xfrm>
          <a:off x="1847529" y="1703504"/>
          <a:ext cx="8136903" cy="3197331"/>
        </p:xfrm>
        <a:graphic>
          <a:graphicData uri="http://schemas.openxmlformats.org/drawingml/2006/table">
            <a:tbl>
              <a:tblPr firstRow="1" firstCol="1" bandRow="1">
                <a:tableStyleId>{5C22544A-7EE6-4342-B048-85BDC9FD1C3A}</a:tableStyleId>
              </a:tblPr>
              <a:tblGrid>
                <a:gridCol w="3431077">
                  <a:extLst>
                    <a:ext uri="{9D8B030D-6E8A-4147-A177-3AD203B41FA5}">
                      <a16:colId xmlns:a16="http://schemas.microsoft.com/office/drawing/2014/main" val="20000"/>
                    </a:ext>
                  </a:extLst>
                </a:gridCol>
                <a:gridCol w="1725825">
                  <a:extLst>
                    <a:ext uri="{9D8B030D-6E8A-4147-A177-3AD203B41FA5}">
                      <a16:colId xmlns:a16="http://schemas.microsoft.com/office/drawing/2014/main" val="20001"/>
                    </a:ext>
                  </a:extLst>
                </a:gridCol>
                <a:gridCol w="2980001">
                  <a:extLst>
                    <a:ext uri="{9D8B030D-6E8A-4147-A177-3AD203B41FA5}">
                      <a16:colId xmlns:a16="http://schemas.microsoft.com/office/drawing/2014/main" val="20002"/>
                    </a:ext>
                  </a:extLst>
                </a:gridCol>
              </a:tblGrid>
              <a:tr h="710518">
                <a:tc>
                  <a:txBody>
                    <a:bodyPr/>
                    <a:lstStyle/>
                    <a:p>
                      <a:pPr>
                        <a:lnSpc>
                          <a:spcPct val="115000"/>
                        </a:lnSpc>
                        <a:spcAft>
                          <a:spcPts val="1000"/>
                        </a:spcAft>
                      </a:pPr>
                      <a:r>
                        <a:rPr lang="en-GB" sz="1600" dirty="0">
                          <a:effectLst/>
                        </a:rPr>
                        <a:t>Assumption</a:t>
                      </a:r>
                      <a:endParaRPr lang="en-GB" sz="1600" dirty="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How to check</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What to do if assumption not met</a:t>
                      </a:r>
                      <a:endParaRPr lang="en-GB"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421036">
                <a:tc>
                  <a:txBody>
                    <a:bodyPr/>
                    <a:lstStyle/>
                    <a:p>
                      <a:pPr>
                        <a:lnSpc>
                          <a:spcPct val="115000"/>
                        </a:lnSpc>
                        <a:spcAft>
                          <a:spcPts val="1000"/>
                        </a:spcAft>
                      </a:pPr>
                      <a:r>
                        <a:rPr lang="en-GB" sz="1600">
                          <a:effectLst/>
                        </a:rPr>
                        <a:t>Normality: The residuals (difference between observed and expected values) should be normally distributed</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Histograms/ QQ plots/ normality tests of residuals</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Do a Kruskall-Wallis test which is non-parametric (does not assume normality)</a:t>
                      </a:r>
                      <a:endParaRPr lang="en-GB"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065777">
                <a:tc>
                  <a:txBody>
                    <a:bodyPr/>
                    <a:lstStyle/>
                    <a:p>
                      <a:pPr>
                        <a:lnSpc>
                          <a:spcPct val="115000"/>
                        </a:lnSpc>
                        <a:spcAft>
                          <a:spcPts val="1000"/>
                        </a:spcAft>
                      </a:pPr>
                      <a:r>
                        <a:rPr lang="en-GB" sz="1600">
                          <a:effectLst/>
                        </a:rPr>
                        <a:t>Homogeneity of variance (each group should have a similar standard deviation)</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dirty="0" err="1">
                          <a:effectLst/>
                        </a:rPr>
                        <a:t>Levene’s</a:t>
                      </a:r>
                      <a:r>
                        <a:rPr lang="en-GB" sz="1600" dirty="0">
                          <a:effectLst/>
                        </a:rPr>
                        <a:t> test</a:t>
                      </a:r>
                      <a:endParaRPr lang="en-GB" sz="1600" dirty="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dirty="0">
                          <a:effectLst/>
                        </a:rPr>
                        <a:t>Welch test instead of ANOVA and Games-Howell for post hoc or </a:t>
                      </a:r>
                      <a:r>
                        <a:rPr lang="en-GB" sz="1600" dirty="0" err="1">
                          <a:effectLst/>
                        </a:rPr>
                        <a:t>Kruskall</a:t>
                      </a:r>
                      <a:r>
                        <a:rPr lang="en-GB" sz="1600" dirty="0">
                          <a:effectLst/>
                        </a:rPr>
                        <a:t>-Wallis</a:t>
                      </a:r>
                      <a:endParaRPr lang="en-GB"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378318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948830" y="1700808"/>
            <a:ext cx="4387552" cy="3816424"/>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400" dirty="0"/>
              <a:t>Two-way ANOVA has 2 categorical independent between groups variables </a:t>
            </a:r>
          </a:p>
          <a:p>
            <a:endParaRPr lang="en-GB" sz="2400" dirty="0"/>
          </a:p>
          <a:p>
            <a:pPr marL="109728" indent="0">
              <a:buNone/>
            </a:pPr>
            <a:r>
              <a:rPr lang="en-GB" sz="2400" dirty="0"/>
              <a:t>e.g. Look at the effect of gender on weight lost as well as which diet they were on</a:t>
            </a:r>
          </a:p>
          <a:p>
            <a:endParaRPr lang="en-GB" sz="23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95" t="26146" r="64858" b="52100"/>
          <a:stretch/>
        </p:blipFill>
        <p:spPr bwMode="auto">
          <a:xfrm>
            <a:off x="6336382" y="1987177"/>
            <a:ext cx="4248162" cy="324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6600057" y="722798"/>
            <a:ext cx="1656184" cy="1000268"/>
          </a:xfrm>
          <a:prstGeom prst="wedgeRectCallout">
            <a:avLst>
              <a:gd name="adj1" fmla="val 84413"/>
              <a:gd name="adj2" fmla="val 712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6" name="Rectangular Callout 5"/>
          <p:cNvSpPr/>
          <p:nvPr/>
        </p:nvSpPr>
        <p:spPr>
          <a:xfrm>
            <a:off x="8616280" y="483190"/>
            <a:ext cx="1656184" cy="1000268"/>
          </a:xfrm>
          <a:prstGeom prst="wedgeRectCallout">
            <a:avLst>
              <a:gd name="adj1" fmla="val 29202"/>
              <a:gd name="adj2" fmla="val 1032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018205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t>Dependent = Weight Lost</a:t>
            </a:r>
          </a:p>
          <a:p>
            <a:r>
              <a:rPr lang="en-GB" dirty="0"/>
              <a:t>Independents: Diet and Gender</a:t>
            </a:r>
          </a:p>
          <a:p>
            <a:endParaRPr lang="en-GB" dirty="0"/>
          </a:p>
          <a:p>
            <a:r>
              <a:rPr lang="en-GB" dirty="0"/>
              <a:t>Tests 3 hypotheses:</a:t>
            </a:r>
          </a:p>
          <a:p>
            <a:pPr marL="624078" indent="-514350">
              <a:buFont typeface="+mj-lt"/>
              <a:buAutoNum type="arabicPeriod"/>
            </a:pPr>
            <a:r>
              <a:rPr lang="en-GB" dirty="0"/>
              <a:t>Mean weight loss does not differ by diet</a:t>
            </a:r>
          </a:p>
          <a:p>
            <a:pPr marL="624078" indent="-514350">
              <a:buFont typeface="+mj-lt"/>
              <a:buAutoNum type="arabicPeriod"/>
            </a:pPr>
            <a:r>
              <a:rPr lang="en-GB" dirty="0"/>
              <a:t>Mean weight loss does not differ by gender</a:t>
            </a:r>
          </a:p>
          <a:p>
            <a:pPr marL="624078" indent="-514350">
              <a:buFont typeface="+mj-lt"/>
              <a:buAutoNum type="arabicPeriod"/>
            </a:pPr>
            <a:r>
              <a:rPr lang="en-GB" dirty="0"/>
              <a:t>There is no interaction between diet and gender</a:t>
            </a:r>
          </a:p>
          <a:p>
            <a:pPr marL="109728" indent="0">
              <a:buNone/>
            </a:pPr>
            <a:endParaRPr lang="en-GB" dirty="0">
              <a:solidFill>
                <a:srgbClr val="FF0000"/>
              </a:solidFill>
            </a:endParaRPr>
          </a:p>
          <a:p>
            <a:pPr marL="109728" indent="0">
              <a:buNone/>
            </a:pPr>
            <a:r>
              <a:rPr lang="en-GB" dirty="0">
                <a:solidFill>
                  <a:srgbClr val="FF0000"/>
                </a:solidFill>
              </a:rPr>
              <a:t>What’s an interaction?</a:t>
            </a:r>
          </a:p>
        </p:txBody>
      </p:sp>
      <p:sp>
        <p:nvSpPr>
          <p:cNvPr id="3" name="Title 2"/>
          <p:cNvSpPr>
            <a:spLocks noGrp="1"/>
          </p:cNvSpPr>
          <p:nvPr>
            <p:ph type="title"/>
          </p:nvPr>
        </p:nvSpPr>
        <p:spPr/>
        <p:txBody>
          <a:bodyPr/>
          <a:lstStyle/>
          <a:p>
            <a:r>
              <a:rPr lang="en-GB" dirty="0"/>
              <a:t>Two-way ANOVA</a:t>
            </a:r>
          </a:p>
        </p:txBody>
      </p:sp>
      <p:sp>
        <p:nvSpPr>
          <p:cNvPr id="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4493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5102"/>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33074"/>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r>
                  <a:rPr lang="en-US" dirty="0">
                    <a:solidFill>
                      <a:schemeClr val="tx2">
                        <a:lumMod val="50000"/>
                      </a:schemeClr>
                    </a:solidFill>
                  </a:rPr>
                  <a:t>A measure to show how spread out our observations are</a:t>
                </a:r>
              </a:p>
              <a:p>
                <a:r>
                  <a:rPr lang="en-US" dirty="0">
                    <a:solidFill>
                      <a:schemeClr val="tx2">
                        <a:lumMod val="50000"/>
                      </a:schemeClr>
                    </a:solidFill>
                  </a:rPr>
                  <a:t>Based on the distance of each observation from the mean</a:t>
                </a: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33074"/>
                <a:ext cx="7886700" cy="4351338"/>
              </a:xfrm>
              <a:blipFill>
                <a:blip r:embed="rId3"/>
                <a:stretch>
                  <a:fillRect l="-1932" t="-2805" r="-23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11</a:t>
            </a:fld>
            <a:endParaRPr lang="en-GB"/>
          </a:p>
        </p:txBody>
      </p:sp>
      <p:grpSp>
        <p:nvGrpSpPr>
          <p:cNvPr id="25" name="Group 24" descr="Graph demonstrating variance">
            <a:extLst>
              <a:ext uri="{FF2B5EF4-FFF2-40B4-BE49-F238E27FC236}">
                <a16:creationId xmlns:a16="http://schemas.microsoft.com/office/drawing/2014/main" id="{50206A73-3466-4728-87F4-DE6817DB2ED1}"/>
              </a:ext>
            </a:extLst>
          </p:cNvPr>
          <p:cNvGrpSpPr/>
          <p:nvPr/>
        </p:nvGrpSpPr>
        <p:grpSpPr>
          <a:xfrm>
            <a:off x="3496697" y="3411912"/>
            <a:ext cx="3932360" cy="3309565"/>
            <a:chOff x="2525590" y="3411911"/>
            <a:chExt cx="3932360" cy="3309565"/>
          </a:xfrm>
        </p:grpSpPr>
        <p:pic>
          <p:nvPicPr>
            <p:cNvPr id="7" name="Picture 6">
              <a:extLst>
                <a:ext uri="{FF2B5EF4-FFF2-40B4-BE49-F238E27FC236}">
                  <a16:creationId xmlns:a16="http://schemas.microsoft.com/office/drawing/2014/main" id="{A8F53489-4381-4CDB-AD07-B47D683E67BD}"/>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9" name="Straight Arrow Connector 8">
              <a:extLst>
                <a:ext uri="{FF2B5EF4-FFF2-40B4-BE49-F238E27FC236}">
                  <a16:creationId xmlns:a16="http://schemas.microsoft.com/office/drawing/2014/main" id="{A0B8B054-898F-4ECA-8977-85AE464BDAA3}"/>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394407-E9C3-4DA3-AE09-1E70EFE8E6ED}"/>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BC9D68-98C4-43C3-8A3E-00AAB4635722}"/>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17D3F4-A0D6-4A50-8A1E-9EA494B735FE}"/>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906DB0-B338-44BA-9ED6-2AE8E6E95766}"/>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D47B6E-7B10-445E-8598-307F050C93E2}"/>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Picture 25" descr="Dog on scales">
            <a:extLst>
              <a:ext uri="{FF2B5EF4-FFF2-40B4-BE49-F238E27FC236}">
                <a16:creationId xmlns:a16="http://schemas.microsoft.com/office/drawing/2014/main" id="{C515AC88-126F-4F69-B5AD-46A65CFB6F3B}"/>
              </a:ext>
            </a:extLst>
          </p:cNvPr>
          <p:cNvPicPr>
            <a:picLocks noChangeAspect="1"/>
          </p:cNvPicPr>
          <p:nvPr/>
        </p:nvPicPr>
        <p:blipFill>
          <a:blip r:embed="rId5"/>
          <a:stretch>
            <a:fillRect/>
          </a:stretch>
        </p:blipFill>
        <p:spPr>
          <a:xfrm>
            <a:off x="7504913" y="3411912"/>
            <a:ext cx="3011475" cy="3309565"/>
          </a:xfrm>
          <a:prstGeom prst="rect">
            <a:avLst/>
          </a:prstGeom>
        </p:spPr>
      </p:pic>
    </p:spTree>
    <p:extLst>
      <p:ext uri="{BB962C8B-B14F-4D97-AF65-F5344CB8AC3E}">
        <p14:creationId xmlns:p14="http://schemas.microsoft.com/office/powerpoint/2010/main" val="39799224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base">
              <a:spcAft>
                <a:spcPct val="0"/>
              </a:spcAft>
            </a:pPr>
            <a:r>
              <a:rPr lang="en-GB" sz="4000" b="0" dirty="0">
                <a:solidFill>
                  <a:srgbClr val="464646"/>
                </a:solidFill>
              </a:rPr>
              <a:t>Means plot</a:t>
            </a:r>
            <a:endParaRPr lang="en-GB" sz="4000" b="0" dirty="0">
              <a:solidFill>
                <a:prstClr val="black">
                  <a:lumMod val="75000"/>
                  <a:lumOff val="25000"/>
                </a:prst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81200" y="1481329"/>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base">
              <a:buClr>
                <a:srgbClr val="2DA2BF"/>
              </a:buClr>
            </a:pPr>
            <a:r>
              <a:rPr lang="en-GB" dirty="0">
                <a:solidFill>
                  <a:prstClr val="black"/>
                </a:solidFill>
              </a:rPr>
              <a:t>Mean reaction times after consuming coffee, water or beer were taken and the results by drink or gender were compared.</a:t>
            </a:r>
          </a:p>
          <a:p>
            <a:pPr fontAlgn="base">
              <a:buClr>
                <a:srgbClr val="2DA2BF"/>
              </a:buClr>
            </a:pPr>
            <a:endParaRPr lang="en-GB" dirty="0">
              <a:solidFill>
                <a:prstClr val="black"/>
              </a:solidFill>
            </a:endParaRPr>
          </a:p>
          <a:p>
            <a:pPr marL="109728" indent="0" fontAlgn="base">
              <a:buClr>
                <a:srgbClr val="2DA2BF"/>
              </a:buClr>
              <a:buNone/>
            </a:pPr>
            <a:r>
              <a:rPr lang="en-GB" dirty="0">
                <a:solidFill>
                  <a:prstClr val="black"/>
                </a:solidFill>
              </a:rPr>
              <a:t>  </a:t>
            </a:r>
          </a:p>
        </p:txBody>
      </p:sp>
      <p:graphicFrame>
        <p:nvGraphicFramePr>
          <p:cNvPr id="3" name="Table 2"/>
          <p:cNvGraphicFramePr>
            <a:graphicFrameLocks noGrp="1"/>
          </p:cNvGraphicFramePr>
          <p:nvPr/>
        </p:nvGraphicFramePr>
        <p:xfrm>
          <a:off x="2423887" y="3420269"/>
          <a:ext cx="6952343" cy="1501140"/>
        </p:xfrm>
        <a:graphic>
          <a:graphicData uri="http://schemas.openxmlformats.org/drawingml/2006/table">
            <a:tbl>
              <a:tblPr>
                <a:tableStyleId>{5C22544A-7EE6-4342-B048-85BDC9FD1C3A}</a:tableStyleId>
              </a:tblPr>
              <a:tblGrid>
                <a:gridCol w="3648259">
                  <a:extLst>
                    <a:ext uri="{9D8B030D-6E8A-4147-A177-3AD203B41FA5}">
                      <a16:colId xmlns:a16="http://schemas.microsoft.com/office/drawing/2014/main" val="20000"/>
                    </a:ext>
                  </a:extLst>
                </a:gridCol>
                <a:gridCol w="1652042">
                  <a:extLst>
                    <a:ext uri="{9D8B030D-6E8A-4147-A177-3AD203B41FA5}">
                      <a16:colId xmlns:a16="http://schemas.microsoft.com/office/drawing/2014/main" val="20001"/>
                    </a:ext>
                  </a:extLst>
                </a:gridCol>
                <a:gridCol w="1652042">
                  <a:extLst>
                    <a:ext uri="{9D8B030D-6E8A-4147-A177-3AD203B41FA5}">
                      <a16:colId xmlns:a16="http://schemas.microsoft.com/office/drawing/2014/main" val="20002"/>
                    </a:ext>
                  </a:extLst>
                </a:gridCol>
              </a:tblGrid>
              <a:tr h="161925">
                <a:tc>
                  <a:txBody>
                    <a:bodyPr/>
                    <a:lstStyle/>
                    <a:p>
                      <a:pPr algn="l" fontAlgn="b"/>
                      <a:r>
                        <a:rPr lang="en-GB" sz="2400" u="none" strike="noStrike" dirty="0">
                          <a:effectLst/>
                        </a:rPr>
                        <a:t>Mean Reaction times </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male</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female</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61925">
                <a:tc>
                  <a:txBody>
                    <a:bodyPr/>
                    <a:lstStyle/>
                    <a:p>
                      <a:pPr algn="l" fontAlgn="b"/>
                      <a:r>
                        <a:rPr lang="en-GB" sz="2400" u="none" strike="noStrike">
                          <a:effectLst/>
                        </a:rPr>
                        <a:t>alcohol</a:t>
                      </a:r>
                      <a:endParaRPr lang="en-GB" sz="24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30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20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61925">
                <a:tc>
                  <a:txBody>
                    <a:bodyPr/>
                    <a:lstStyle/>
                    <a:p>
                      <a:pPr algn="l" fontAlgn="b"/>
                      <a:r>
                        <a:rPr lang="en-GB" sz="2400" u="none" strike="noStrike" dirty="0">
                          <a:effectLst/>
                        </a:rPr>
                        <a:t>water</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15</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9</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61925">
                <a:tc>
                  <a:txBody>
                    <a:bodyPr/>
                    <a:lstStyle/>
                    <a:p>
                      <a:pPr algn="l" fontAlgn="b"/>
                      <a:r>
                        <a:rPr lang="en-GB" sz="2400" u="none" strike="noStrike">
                          <a:effectLst/>
                        </a:rPr>
                        <a:t>coffee</a:t>
                      </a:r>
                      <a:endParaRPr lang="en-GB" sz="24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10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6</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70397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5234" y="1600200"/>
            <a:ext cx="6266528" cy="426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Means/ line/ interaction plot </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81200" y="1143001"/>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dirty="0"/>
              <a:t>No interaction between gender and drink</a:t>
            </a:r>
          </a:p>
        </p:txBody>
      </p:sp>
      <p:sp>
        <p:nvSpPr>
          <p:cNvPr id="3" name="Rectangular Callout 2"/>
          <p:cNvSpPr/>
          <p:nvPr/>
        </p:nvSpPr>
        <p:spPr>
          <a:xfrm>
            <a:off x="7467600" y="2233691"/>
            <a:ext cx="2203252" cy="1190852"/>
          </a:xfrm>
          <a:prstGeom prst="wedgeRectCallout">
            <a:avLst>
              <a:gd name="adj1" fmla="val -135087"/>
              <a:gd name="adj2" fmla="val 98774"/>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2060"/>
                </a:solidFill>
              </a:rPr>
              <a:t>Mean reaction time for men after water</a:t>
            </a:r>
          </a:p>
        </p:txBody>
      </p:sp>
      <p:sp>
        <p:nvSpPr>
          <p:cNvPr id="11" name="Rectangular Callout 10"/>
          <p:cNvSpPr/>
          <p:nvPr/>
        </p:nvSpPr>
        <p:spPr>
          <a:xfrm>
            <a:off x="7954579" y="3581401"/>
            <a:ext cx="2050852" cy="1252311"/>
          </a:xfrm>
          <a:prstGeom prst="wedgeRectCallout">
            <a:avLst>
              <a:gd name="adj1" fmla="val -81216"/>
              <a:gd name="adj2" fmla="val 46720"/>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2060"/>
                </a:solidFill>
              </a:rPr>
              <a:t>Mean reaction time for women after coffee</a:t>
            </a:r>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707365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Means plot</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71700" y="1196753"/>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dirty="0"/>
              <a:t>Interaction between gender and drink</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2" y="1772816"/>
            <a:ext cx="6125698" cy="36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653711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948830" y="1196752"/>
            <a:ext cx="8507288" cy="432048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300" dirty="0"/>
              <a:t>Mixed between-within ANOVA includes some repeated measures and some between group variables </a:t>
            </a:r>
          </a:p>
          <a:p>
            <a:pPr marL="109728" indent="0">
              <a:buNone/>
            </a:pPr>
            <a:r>
              <a:rPr lang="en-GB" sz="2300" dirty="0"/>
              <a:t>e.g. give some people margarine B instead of A and look at the change in cholesterol over time             </a:t>
            </a:r>
          </a:p>
          <a:p>
            <a:endParaRPr lang="en-GB" sz="2300"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86" t="17006" r="75714" b="66476"/>
          <a:stretch/>
        </p:blipFill>
        <p:spPr bwMode="auto">
          <a:xfrm>
            <a:off x="3757762" y="3462372"/>
            <a:ext cx="6072039" cy="2786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Right Arrow 2"/>
          <p:cNvSpPr/>
          <p:nvPr/>
        </p:nvSpPr>
        <p:spPr>
          <a:xfrm>
            <a:off x="4637584" y="2743200"/>
            <a:ext cx="3744416" cy="71223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Repeated measures</a:t>
            </a:r>
          </a:p>
        </p:txBody>
      </p:sp>
      <p:sp>
        <p:nvSpPr>
          <p:cNvPr id="4" name="Rectangular Callout 3"/>
          <p:cNvSpPr/>
          <p:nvPr/>
        </p:nvSpPr>
        <p:spPr>
          <a:xfrm>
            <a:off x="8616280" y="2352532"/>
            <a:ext cx="1839838" cy="1000268"/>
          </a:xfrm>
          <a:prstGeom prst="wedgeRectCallout">
            <a:avLst>
              <a:gd name="adj1" fmla="val -26010"/>
              <a:gd name="adj2" fmla="val 758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715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96871"/>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r>
                  <a:rPr lang="en-US" dirty="0">
                    <a:solidFill>
                      <a:schemeClr val="tx2">
                        <a:lumMod val="50000"/>
                      </a:schemeClr>
                    </a:solidFill>
                  </a:rPr>
                  <a:t>Squared (multiplied by itself)</a:t>
                </a:r>
              </a:p>
              <a:p>
                <a:r>
                  <a:rPr lang="en-US" dirty="0">
                    <a:solidFill>
                      <a:schemeClr val="tx2">
                        <a:lumMod val="50000"/>
                      </a:schemeClr>
                    </a:solidFill>
                  </a:rPr>
                  <a:t>The average of the squared differences from the mean.</a:t>
                </a: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96871"/>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12</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7674649" y="3248579"/>
            <a:ext cx="2380364" cy="2308324"/>
          </a:xfrm>
          <a:prstGeom prst="rect">
            <a:avLst/>
          </a:prstGeom>
          <a:noFill/>
        </p:spPr>
        <p:txBody>
          <a:bodyPr wrap="square" rtlCol="0">
            <a:spAutoFit/>
          </a:bodyPr>
          <a:lstStyle/>
          <a:p>
            <a:r>
              <a:rPr lang="en-GB" sz="2400" dirty="0"/>
              <a:t>Dog 1: 10kg</a:t>
            </a:r>
          </a:p>
          <a:p>
            <a:r>
              <a:rPr lang="en-GB" sz="2400" dirty="0"/>
              <a:t>Dog 2: 12kg</a:t>
            </a:r>
          </a:p>
          <a:p>
            <a:r>
              <a:rPr lang="en-GB" sz="2400" dirty="0"/>
              <a:t>Dog 3: 13kg</a:t>
            </a:r>
          </a:p>
          <a:p>
            <a:r>
              <a:rPr lang="en-GB" sz="2400" dirty="0"/>
              <a:t>Dog 4: 17kg</a:t>
            </a:r>
          </a:p>
          <a:p>
            <a:r>
              <a:rPr lang="en-GB" sz="2400" dirty="0"/>
              <a:t>Dog 5: 20kg</a:t>
            </a:r>
          </a:p>
          <a:p>
            <a:r>
              <a:rPr lang="en-GB" sz="2400" dirty="0"/>
              <a:t>Dog 6: 24kg</a:t>
            </a:r>
          </a:p>
        </p:txBody>
      </p:sp>
      <p:sp>
        <p:nvSpPr>
          <p:cNvPr id="5" name="TextBox 4">
            <a:extLst>
              <a:ext uri="{FF2B5EF4-FFF2-40B4-BE49-F238E27FC236}">
                <a16:creationId xmlns:a16="http://schemas.microsoft.com/office/drawing/2014/main" id="{6A2FF7EA-FC37-BE5A-A96B-9E3B97CAC2ED}"/>
              </a:ext>
            </a:extLst>
          </p:cNvPr>
          <p:cNvSpPr txBox="1"/>
          <p:nvPr/>
        </p:nvSpPr>
        <p:spPr>
          <a:xfrm>
            <a:off x="7674650" y="5691147"/>
            <a:ext cx="2364701" cy="400110"/>
          </a:xfrm>
          <a:prstGeom prst="rect">
            <a:avLst/>
          </a:prstGeom>
          <a:noFill/>
        </p:spPr>
        <p:txBody>
          <a:bodyPr wrap="square" rtlCol="0">
            <a:spAutoFit/>
          </a:bodyPr>
          <a:lstStyle/>
          <a:p>
            <a:r>
              <a:rPr lang="en-GB" sz="2000" b="1" dirty="0">
                <a:solidFill>
                  <a:srgbClr val="FF0000"/>
                </a:solidFill>
              </a:rPr>
              <a:t>Mean = 16kg</a:t>
            </a:r>
          </a:p>
        </p:txBody>
      </p:sp>
    </p:spTree>
    <p:extLst>
      <p:ext uri="{BB962C8B-B14F-4D97-AF65-F5344CB8AC3E}">
        <p14:creationId xmlns:p14="http://schemas.microsoft.com/office/powerpoint/2010/main" val="179411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270112"/>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pPr marL="514350" indent="-514350">
                  <a:buFont typeface="+mj-lt"/>
                  <a:buAutoNum type="arabicPeriod"/>
                </a:pPr>
                <a:r>
                  <a:rPr lang="en-US" dirty="0">
                    <a:solidFill>
                      <a:schemeClr val="tx2">
                        <a:lumMod val="50000"/>
                      </a:schemeClr>
                    </a:solidFill>
                  </a:rPr>
                  <a:t>Work out the difference from the mean and square each value (i.e., multiply it by itself).</a:t>
                </a:r>
              </a:p>
              <a:p>
                <a:pPr marL="514350" indent="-514350">
                  <a:buFont typeface="+mj-lt"/>
                  <a:buAutoNum type="arabicPeriod"/>
                </a:pPr>
                <a:r>
                  <a:rPr lang="en-US" dirty="0">
                    <a:solidFill>
                      <a:schemeClr val="tx2">
                        <a:lumMod val="50000"/>
                      </a:schemeClr>
                    </a:solidFill>
                  </a:rPr>
                  <a:t>Add all the squared values together.</a:t>
                </a:r>
              </a:p>
            </p:txBody>
          </p:sp>
        </mc:Choice>
        <mc:Fallback xmlns="">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270112"/>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13</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7674650" y="3248579"/>
            <a:ext cx="1443391" cy="2308324"/>
          </a:xfrm>
          <a:prstGeom prst="rect">
            <a:avLst/>
          </a:prstGeom>
          <a:noFill/>
        </p:spPr>
        <p:txBody>
          <a:bodyPr wrap="square" rtlCol="0">
            <a:spAutoFit/>
          </a:bodyPr>
          <a:lstStyle/>
          <a:p>
            <a:r>
              <a:rPr lang="en-GB" sz="2400" dirty="0"/>
              <a:t>Dog 1: </a:t>
            </a:r>
            <a:r>
              <a:rPr lang="en-GB" sz="2400" dirty="0">
                <a:solidFill>
                  <a:srgbClr val="FF0000"/>
                </a:solidFill>
              </a:rPr>
              <a:t>-6</a:t>
            </a:r>
            <a:endParaRPr lang="en-GB" sz="2400" dirty="0"/>
          </a:p>
          <a:p>
            <a:r>
              <a:rPr lang="en-GB" sz="2400" dirty="0"/>
              <a:t>Dog 2: </a:t>
            </a:r>
            <a:r>
              <a:rPr lang="en-GB" sz="2400" dirty="0">
                <a:solidFill>
                  <a:srgbClr val="FF0000"/>
                </a:solidFill>
              </a:rPr>
              <a:t>-4</a:t>
            </a:r>
          </a:p>
          <a:p>
            <a:r>
              <a:rPr lang="en-GB" sz="2400" dirty="0"/>
              <a:t>Dog 3: </a:t>
            </a:r>
            <a:r>
              <a:rPr lang="en-GB" sz="2400" dirty="0">
                <a:solidFill>
                  <a:srgbClr val="FF0000"/>
                </a:solidFill>
              </a:rPr>
              <a:t>-3</a:t>
            </a:r>
          </a:p>
          <a:p>
            <a:r>
              <a:rPr lang="en-GB" sz="2400" dirty="0"/>
              <a:t>Dog 4: </a:t>
            </a:r>
            <a:r>
              <a:rPr lang="en-GB" sz="2400" dirty="0">
                <a:solidFill>
                  <a:srgbClr val="FF0000"/>
                </a:solidFill>
              </a:rPr>
              <a:t>1</a:t>
            </a:r>
          </a:p>
          <a:p>
            <a:r>
              <a:rPr lang="en-GB" sz="2400" dirty="0"/>
              <a:t>Dog 5: </a:t>
            </a:r>
            <a:r>
              <a:rPr lang="en-GB" sz="2400" dirty="0">
                <a:solidFill>
                  <a:srgbClr val="FF0000"/>
                </a:solidFill>
              </a:rPr>
              <a:t>4</a:t>
            </a:r>
          </a:p>
          <a:p>
            <a:r>
              <a:rPr lang="en-GB" sz="2400" dirty="0"/>
              <a:t>Dog 6: </a:t>
            </a:r>
            <a:r>
              <a:rPr lang="en-GB" sz="2400" dirty="0">
                <a:solidFill>
                  <a:srgbClr val="FF0000"/>
                </a:solidFill>
              </a:rPr>
              <a:t>8</a:t>
            </a:r>
          </a:p>
        </p:txBody>
      </p:sp>
      <p:sp>
        <p:nvSpPr>
          <p:cNvPr id="18" name="TextBox 17">
            <a:extLst>
              <a:ext uri="{FF2B5EF4-FFF2-40B4-BE49-F238E27FC236}">
                <a16:creationId xmlns:a16="http://schemas.microsoft.com/office/drawing/2014/main" id="{75E5DE4E-3055-BB5C-EC23-89A16C5720E8}"/>
              </a:ext>
            </a:extLst>
          </p:cNvPr>
          <p:cNvSpPr txBox="1"/>
          <p:nvPr/>
        </p:nvSpPr>
        <p:spPr>
          <a:xfrm>
            <a:off x="7674650" y="5691147"/>
            <a:ext cx="2364701" cy="400110"/>
          </a:xfrm>
          <a:prstGeom prst="rect">
            <a:avLst/>
          </a:prstGeom>
          <a:noFill/>
        </p:spPr>
        <p:txBody>
          <a:bodyPr wrap="square" rtlCol="0">
            <a:spAutoFit/>
          </a:bodyPr>
          <a:lstStyle/>
          <a:p>
            <a:r>
              <a:rPr lang="en-GB" sz="2000" b="1" dirty="0">
                <a:solidFill>
                  <a:srgbClr val="FF0000"/>
                </a:solidFill>
              </a:rPr>
              <a:t>Mean = 16kg</a:t>
            </a:r>
          </a:p>
        </p:txBody>
      </p:sp>
      <p:sp>
        <p:nvSpPr>
          <p:cNvPr id="6" name="TextBox 5">
            <a:extLst>
              <a:ext uri="{FF2B5EF4-FFF2-40B4-BE49-F238E27FC236}">
                <a16:creationId xmlns:a16="http://schemas.microsoft.com/office/drawing/2014/main" id="{D41E7882-0BA3-3315-A96B-A902D822BCAC}"/>
              </a:ext>
            </a:extLst>
          </p:cNvPr>
          <p:cNvSpPr txBox="1"/>
          <p:nvPr/>
        </p:nvSpPr>
        <p:spPr>
          <a:xfrm>
            <a:off x="9435060" y="3248579"/>
            <a:ext cx="726270" cy="2308324"/>
          </a:xfrm>
          <a:prstGeom prst="rect">
            <a:avLst/>
          </a:prstGeom>
          <a:noFill/>
        </p:spPr>
        <p:txBody>
          <a:bodyPr wrap="square" rtlCol="0">
            <a:spAutoFit/>
          </a:bodyPr>
          <a:lstStyle/>
          <a:p>
            <a:r>
              <a:rPr lang="en-GB" sz="2400" dirty="0">
                <a:solidFill>
                  <a:schemeClr val="accent1"/>
                </a:solidFill>
              </a:rPr>
              <a:t>36</a:t>
            </a:r>
          </a:p>
          <a:p>
            <a:r>
              <a:rPr lang="en-GB" sz="2400" dirty="0">
                <a:solidFill>
                  <a:schemeClr val="accent1"/>
                </a:solidFill>
              </a:rPr>
              <a:t>16</a:t>
            </a:r>
          </a:p>
          <a:p>
            <a:r>
              <a:rPr lang="en-GB" sz="2400" dirty="0">
                <a:solidFill>
                  <a:schemeClr val="accent1"/>
                </a:solidFill>
              </a:rPr>
              <a:t>9</a:t>
            </a:r>
          </a:p>
          <a:p>
            <a:r>
              <a:rPr lang="en-GB" sz="2400" dirty="0">
                <a:solidFill>
                  <a:schemeClr val="accent1"/>
                </a:solidFill>
              </a:rPr>
              <a:t>1</a:t>
            </a:r>
          </a:p>
          <a:p>
            <a:r>
              <a:rPr lang="en-GB" sz="2400" dirty="0">
                <a:solidFill>
                  <a:schemeClr val="accent1"/>
                </a:solidFill>
              </a:rPr>
              <a:t>16</a:t>
            </a:r>
          </a:p>
          <a:p>
            <a:r>
              <a:rPr lang="en-GB" sz="2400" dirty="0">
                <a:solidFill>
                  <a:schemeClr val="accent1"/>
                </a:solidFill>
              </a:rPr>
              <a:t>64</a:t>
            </a:r>
          </a:p>
        </p:txBody>
      </p:sp>
      <p:cxnSp>
        <p:nvCxnSpPr>
          <p:cNvPr id="8" name="Straight Connector 7">
            <a:extLst>
              <a:ext uri="{FF2B5EF4-FFF2-40B4-BE49-F238E27FC236}">
                <a16:creationId xmlns:a16="http://schemas.microsoft.com/office/drawing/2014/main" id="{7DFA3017-C463-09A3-FECB-0E31B1CC6DEC}"/>
              </a:ext>
            </a:extLst>
          </p:cNvPr>
          <p:cNvCxnSpPr>
            <a:cxnSpLocks/>
          </p:cNvCxnSpPr>
          <p:nvPr/>
        </p:nvCxnSpPr>
        <p:spPr>
          <a:xfrm>
            <a:off x="9334100" y="5543324"/>
            <a:ext cx="72627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1452A768-7A49-3343-91C6-437AC2D8337F}"/>
              </a:ext>
            </a:extLst>
          </p:cNvPr>
          <p:cNvSpPr txBox="1"/>
          <p:nvPr/>
        </p:nvSpPr>
        <p:spPr>
          <a:xfrm>
            <a:off x="9364566" y="5543325"/>
            <a:ext cx="651140" cy="461665"/>
          </a:xfrm>
          <a:prstGeom prst="rect">
            <a:avLst/>
          </a:prstGeom>
          <a:noFill/>
        </p:spPr>
        <p:txBody>
          <a:bodyPr wrap="none" rtlCol="0">
            <a:spAutoFit/>
          </a:bodyPr>
          <a:lstStyle/>
          <a:p>
            <a:r>
              <a:rPr lang="en-GB" sz="2400" b="1" dirty="0">
                <a:solidFill>
                  <a:schemeClr val="accent1"/>
                </a:solidFill>
              </a:rPr>
              <a:t>142</a:t>
            </a:r>
          </a:p>
        </p:txBody>
      </p:sp>
    </p:spTree>
    <p:extLst>
      <p:ext uri="{BB962C8B-B14F-4D97-AF65-F5344CB8AC3E}">
        <p14:creationId xmlns:p14="http://schemas.microsoft.com/office/powerpoint/2010/main" val="401304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96871"/>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pPr marL="0" indent="0">
                  <a:buNone/>
                </a:pPr>
                <a:r>
                  <a:rPr lang="en-US" dirty="0">
                    <a:solidFill>
                      <a:schemeClr val="tx2">
                        <a:lumMod val="50000"/>
                      </a:schemeClr>
                    </a:solidFill>
                  </a:rPr>
                  <a:t>3. 	Divide the squared value by the number of 	observations (n) [n-1 for sample variance)</a:t>
                </a:r>
              </a:p>
              <a:p>
                <a:pPr marL="0" indent="0">
                  <a:buNone/>
                </a:pPr>
                <a:endParaRPr lang="en-US" dirty="0">
                  <a:solidFill>
                    <a:schemeClr val="tx2">
                      <a:lumMod val="50000"/>
                    </a:schemeClr>
                  </a:solidFill>
                </a:endParaRPr>
              </a:p>
            </p:txBody>
          </p:sp>
        </mc:Choice>
        <mc:Fallback>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96871"/>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14</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8650909" y="3846646"/>
            <a:ext cx="869001" cy="584775"/>
          </a:xfrm>
          <a:prstGeom prst="rect">
            <a:avLst/>
          </a:prstGeom>
          <a:noFill/>
        </p:spPr>
        <p:txBody>
          <a:bodyPr wrap="square" rtlCol="0">
            <a:spAutoFit/>
          </a:bodyPr>
          <a:lstStyle/>
          <a:p>
            <a:pPr algn="ctr"/>
            <a:r>
              <a:rPr lang="en-GB" sz="3200" dirty="0">
                <a:solidFill>
                  <a:schemeClr val="accent1"/>
                </a:solidFill>
              </a:rPr>
              <a:t>142</a:t>
            </a:r>
          </a:p>
        </p:txBody>
      </p:sp>
      <p:cxnSp>
        <p:nvCxnSpPr>
          <p:cNvPr id="20" name="Straight Connector 19">
            <a:extLst>
              <a:ext uri="{FF2B5EF4-FFF2-40B4-BE49-F238E27FC236}">
                <a16:creationId xmlns:a16="http://schemas.microsoft.com/office/drawing/2014/main" id="{8054FC92-CFA0-E199-5D30-77A3842A54DF}"/>
              </a:ext>
            </a:extLst>
          </p:cNvPr>
          <p:cNvCxnSpPr>
            <a:cxnSpLocks/>
          </p:cNvCxnSpPr>
          <p:nvPr/>
        </p:nvCxnSpPr>
        <p:spPr>
          <a:xfrm>
            <a:off x="8444761" y="4471000"/>
            <a:ext cx="1255677" cy="0"/>
          </a:xfrm>
          <a:prstGeom prst="line">
            <a:avLst/>
          </a:prstGeom>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E10DD7CF-A348-1EA2-1DA0-1662F74A5693}"/>
              </a:ext>
            </a:extLst>
          </p:cNvPr>
          <p:cNvSpPr txBox="1"/>
          <p:nvPr/>
        </p:nvSpPr>
        <p:spPr>
          <a:xfrm>
            <a:off x="8560644" y="4510582"/>
            <a:ext cx="1049529" cy="584775"/>
          </a:xfrm>
          <a:prstGeom prst="rect">
            <a:avLst/>
          </a:prstGeom>
          <a:noFill/>
        </p:spPr>
        <p:txBody>
          <a:bodyPr wrap="square" rtlCol="0">
            <a:spAutoFit/>
          </a:bodyPr>
          <a:lstStyle/>
          <a:p>
            <a:pPr algn="ctr"/>
            <a:r>
              <a:rPr lang="en-GB" sz="3200" dirty="0">
                <a:solidFill>
                  <a:schemeClr val="accent1"/>
                </a:solidFill>
              </a:rPr>
              <a:t>6-1</a:t>
            </a:r>
          </a:p>
        </p:txBody>
      </p:sp>
      <p:sp>
        <p:nvSpPr>
          <p:cNvPr id="8" name="TextBox 7">
            <a:extLst>
              <a:ext uri="{FF2B5EF4-FFF2-40B4-BE49-F238E27FC236}">
                <a16:creationId xmlns:a16="http://schemas.microsoft.com/office/drawing/2014/main" id="{C3D52420-FA48-32CD-6C0D-E0C3B557D7E5}"/>
              </a:ext>
            </a:extLst>
          </p:cNvPr>
          <p:cNvSpPr txBox="1"/>
          <p:nvPr/>
        </p:nvSpPr>
        <p:spPr>
          <a:xfrm>
            <a:off x="7728281" y="5309595"/>
            <a:ext cx="2753606" cy="1077218"/>
          </a:xfrm>
          <a:prstGeom prst="rect">
            <a:avLst/>
          </a:prstGeom>
          <a:noFill/>
        </p:spPr>
        <p:txBody>
          <a:bodyPr wrap="square" rtlCol="0">
            <a:spAutoFit/>
          </a:bodyPr>
          <a:lstStyle/>
          <a:p>
            <a:pPr algn="ctr"/>
            <a:r>
              <a:rPr lang="en-GB" sz="3200" dirty="0">
                <a:solidFill>
                  <a:schemeClr val="accent1"/>
                </a:solidFill>
              </a:rPr>
              <a:t>Variance value: 28.4kg²</a:t>
            </a:r>
          </a:p>
        </p:txBody>
      </p:sp>
      <p:sp>
        <p:nvSpPr>
          <p:cNvPr id="9" name="TextBox 8">
            <a:extLst>
              <a:ext uri="{FF2B5EF4-FFF2-40B4-BE49-F238E27FC236}">
                <a16:creationId xmlns:a16="http://schemas.microsoft.com/office/drawing/2014/main" id="{EC7E863D-81AE-8C3F-42A5-E471B31CB550}"/>
              </a:ext>
            </a:extLst>
          </p:cNvPr>
          <p:cNvSpPr txBox="1"/>
          <p:nvPr/>
        </p:nvSpPr>
        <p:spPr>
          <a:xfrm>
            <a:off x="6473368" y="2642114"/>
            <a:ext cx="899605" cy="523220"/>
          </a:xfrm>
          <a:prstGeom prst="rect">
            <a:avLst/>
          </a:prstGeom>
          <a:noFill/>
        </p:spPr>
        <p:txBody>
          <a:bodyPr wrap="none" rtlCol="0">
            <a:spAutoFit/>
          </a:bodyPr>
          <a:lstStyle/>
          <a:p>
            <a:r>
              <a:rPr lang="en-GB" sz="2800" dirty="0">
                <a:solidFill>
                  <a:schemeClr val="accent1"/>
                </a:solidFill>
              </a:rPr>
              <a:t>n = 6</a:t>
            </a:r>
          </a:p>
        </p:txBody>
      </p:sp>
    </p:spTree>
    <p:extLst>
      <p:ext uri="{BB962C8B-B14F-4D97-AF65-F5344CB8AC3E}">
        <p14:creationId xmlns:p14="http://schemas.microsoft.com/office/powerpoint/2010/main" val="16319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fontScale="92500" lnSpcReduction="10000"/>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p>
          <a:p>
            <a:pPr marL="0" indent="0">
              <a:buNone/>
            </a:pPr>
            <a:endParaRPr lang="en-US" sz="3200" i="1" u="sng" dirty="0">
              <a:solidFill>
                <a:schemeClr val="tx2">
                  <a:lumMod val="60000"/>
                  <a:lumOff val="40000"/>
                </a:schemeClr>
              </a:solidFill>
            </a:endParaRPr>
          </a:p>
          <a:p>
            <a:r>
              <a:rPr lang="en-GB" dirty="0"/>
              <a:t>Standard deviation (s) is a measure of how much the individuals differ from the mean</a:t>
            </a:r>
            <a:endParaRPr lang="en-US" dirty="0">
              <a:solidFill>
                <a:schemeClr val="tx2">
                  <a:lumMod val="50000"/>
                </a:schemeClr>
              </a:solidFill>
            </a:endParaRPr>
          </a:p>
          <a:p>
            <a:r>
              <a:rPr lang="en-US" dirty="0">
                <a:solidFill>
                  <a:schemeClr val="tx2">
                    <a:lumMod val="50000"/>
                  </a:schemeClr>
                </a:solidFill>
              </a:rPr>
              <a:t>It is the square root of </a:t>
            </a:r>
            <a:r>
              <a:rPr lang="en-US" b="1" i="1" dirty="0">
                <a:solidFill>
                  <a:schemeClr val="tx2">
                    <a:lumMod val="50000"/>
                  </a:schemeClr>
                </a:solidFill>
              </a:rPr>
              <a:t>variance</a:t>
            </a:r>
          </a:p>
          <a:p>
            <a:r>
              <a:rPr lang="en-US" dirty="0">
                <a:solidFill>
                  <a:schemeClr val="tx2">
                    <a:lumMod val="50000"/>
                  </a:schemeClr>
                </a:solidFill>
              </a:rPr>
              <a:t>The result is in the same measurement units as our data (e.g., kg).</a:t>
            </a:r>
          </a:p>
          <a:p>
            <a:r>
              <a:rPr lang="en-US" dirty="0">
                <a:solidFill>
                  <a:schemeClr val="tx2">
                    <a:lumMod val="50000"/>
                  </a:schemeClr>
                </a:solidFill>
              </a:rPr>
              <a:t>This</a:t>
            </a:r>
            <a:r>
              <a:rPr lang="en-US" b="1" dirty="0">
                <a:solidFill>
                  <a:schemeClr val="tx2">
                    <a:lumMod val="50000"/>
                  </a:schemeClr>
                </a:solidFill>
              </a:rPr>
              <a:t> </a:t>
            </a:r>
            <a:r>
              <a:rPr lang="en-US" dirty="0">
                <a:solidFill>
                  <a:schemeClr val="tx2">
                    <a:lumMod val="50000"/>
                  </a:schemeClr>
                </a:solidFill>
              </a:rPr>
              <a:t>makes it easier to interpret and understand the spread of the data than </a:t>
            </a:r>
            <a:r>
              <a:rPr lang="en-US" b="1" i="1" dirty="0">
                <a:solidFill>
                  <a:schemeClr val="tx2">
                    <a:lumMod val="50000"/>
                  </a:schemeClr>
                </a:solidFill>
              </a:rPr>
              <a:t>variance</a:t>
            </a:r>
            <a:r>
              <a:rPr lang="en-US" dirty="0">
                <a:solidFill>
                  <a:schemeClr val="tx2">
                    <a:lumMod val="50000"/>
                  </a:schemeClr>
                </a:solidFill>
              </a:rPr>
              <a:t> alone.</a:t>
            </a:r>
          </a:p>
          <a:p>
            <a:r>
              <a:rPr lang="en-GB" sz="3200" dirty="0"/>
              <a:t>Large SD = spread out data</a:t>
            </a:r>
            <a:br>
              <a:rPr lang="en-GB" sz="3200" dirty="0"/>
            </a:br>
            <a:r>
              <a:rPr lang="en-GB" sz="3200" dirty="0"/>
              <a:t>Small SD = there is little variation from the mean</a:t>
            </a:r>
          </a:p>
          <a:p>
            <a:pPr marL="109728" indent="0">
              <a:buNone/>
            </a:pPr>
            <a:endParaRPr lang="en-GB" sz="3200" dirty="0"/>
          </a:p>
          <a:p>
            <a:pPr marL="109728" indent="0">
              <a:buNone/>
            </a:pPr>
            <a:endParaRPr lang="en-GB" sz="3200" dirty="0"/>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15</a:t>
            </a:fld>
            <a:endParaRPr lang="en-GB"/>
          </a:p>
        </p:txBody>
      </p:sp>
      <p:sp>
        <p:nvSpPr>
          <p:cNvPr id="5" name="Content Placeholder 1">
            <a:extLst>
              <a:ext uri="{FF2B5EF4-FFF2-40B4-BE49-F238E27FC236}">
                <a16:creationId xmlns:a16="http://schemas.microsoft.com/office/drawing/2014/main" id="{CBBC032D-8EF9-E86F-F77A-298BBD82E859}"/>
              </a:ext>
            </a:extLst>
          </p:cNvPr>
          <p:cNvSpPr txBox="1">
            <a:spLocks/>
          </p:cNvSpPr>
          <p:nvPr/>
        </p:nvSpPr>
        <p:spPr>
          <a:xfrm>
            <a:off x="6096000" y="1227042"/>
            <a:ext cx="4801121" cy="1108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                                                           Mean =</a:t>
            </a:r>
          </a:p>
          <a:p>
            <a:pPr marL="109728" indent="0">
              <a:buFont typeface="Arial" panose="020B0604020202020204" pitchFamily="34" charset="0"/>
              <a:buNone/>
            </a:pPr>
            <a:endParaRPr lang="en-GB" sz="2400" dirty="0"/>
          </a:p>
          <a:p>
            <a:pPr marL="109728" indent="0">
              <a:buFont typeface="Arial" panose="020B0604020202020204" pitchFamily="34" charset="0"/>
              <a:buNone/>
            </a:pPr>
            <a:endParaRPr lang="en-GB" sz="2400" dirty="0"/>
          </a:p>
          <a:p>
            <a:pPr marL="109728" indent="0">
              <a:buFont typeface="Arial" panose="020B0604020202020204" pitchFamily="34" charset="0"/>
              <a:buNone/>
            </a:pPr>
            <a:endParaRPr lang="en-GB" sz="2400" dirty="0"/>
          </a:p>
        </p:txBody>
      </p:sp>
      <p:graphicFrame>
        <p:nvGraphicFramePr>
          <p:cNvPr id="6" name="Object 5">
            <a:extLst>
              <a:ext uri="{FF2B5EF4-FFF2-40B4-BE49-F238E27FC236}">
                <a16:creationId xmlns:a16="http://schemas.microsoft.com/office/drawing/2014/main" id="{BADC32FA-5D8B-E134-546A-D9590510E047}"/>
              </a:ext>
            </a:extLst>
          </p:cNvPr>
          <p:cNvGraphicFramePr>
            <a:graphicFrameLocks noChangeAspect="1"/>
          </p:cNvGraphicFramePr>
          <p:nvPr>
            <p:extLst>
              <p:ext uri="{D42A27DB-BD31-4B8C-83A1-F6EECF244321}">
                <p14:modId xmlns:p14="http://schemas.microsoft.com/office/powerpoint/2010/main" val="84661644"/>
              </p:ext>
            </p:extLst>
          </p:nvPr>
        </p:nvGraphicFramePr>
        <p:xfrm>
          <a:off x="7086203" y="1076230"/>
          <a:ext cx="1268413" cy="1339850"/>
        </p:xfrm>
        <a:graphic>
          <a:graphicData uri="http://schemas.openxmlformats.org/presentationml/2006/ole">
            <mc:AlternateContent xmlns:mc="http://schemas.openxmlformats.org/markup-compatibility/2006">
              <mc:Choice xmlns:v="urn:schemas-microsoft-com:vml" Requires="v">
                <p:oleObj name="Equation" r:id="rId3" imgW="571320" imgH="609480" progId="Equation.3">
                  <p:embed/>
                </p:oleObj>
              </mc:Choice>
              <mc:Fallback>
                <p:oleObj name="Equation" r:id="rId3" imgW="571320" imgH="60948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203" y="1076230"/>
                        <a:ext cx="1268413"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004CFE2A-7494-D869-E82A-09A657B99248}"/>
              </a:ext>
            </a:extLst>
          </p:cNvPr>
          <p:cNvGraphicFramePr>
            <a:graphicFrameLocks noChangeAspect="1"/>
          </p:cNvGraphicFramePr>
          <p:nvPr>
            <p:extLst>
              <p:ext uri="{D42A27DB-BD31-4B8C-83A1-F6EECF244321}">
                <p14:modId xmlns:p14="http://schemas.microsoft.com/office/powerpoint/2010/main" val="333635207"/>
              </p:ext>
            </p:extLst>
          </p:nvPr>
        </p:nvGraphicFramePr>
        <p:xfrm>
          <a:off x="8585721" y="992188"/>
          <a:ext cx="2311400" cy="1308100"/>
        </p:xfrm>
        <a:graphic>
          <a:graphicData uri="http://schemas.openxmlformats.org/presentationml/2006/ole">
            <mc:AlternateContent xmlns:mc="http://schemas.openxmlformats.org/markup-compatibility/2006">
              <mc:Choice xmlns:v="urn:schemas-microsoft-com:vml" Requires="v">
                <p:oleObj name="Equation" r:id="rId5" imgW="1143000" imgH="647640" progId="Equation.3">
                  <p:embed/>
                </p:oleObj>
              </mc:Choice>
              <mc:Fallback>
                <p:oleObj name="Equation" r:id="rId5" imgW="1143000" imgH="64764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5721" y="992188"/>
                        <a:ext cx="231140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274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endParaRPr lang="en-US" sz="3200" i="1" u="sng" dirty="0">
              <a:solidFill>
                <a:schemeClr val="tx2">
                  <a:lumMod val="60000"/>
                  <a:lumOff val="40000"/>
                </a:schemeClr>
              </a:solidFill>
            </a:endParaRPr>
          </a:p>
          <a:p>
            <a:pPr marL="0" indent="0">
              <a:buNone/>
            </a:pPr>
            <a:endParaRPr lang="en-US" sz="3200" dirty="0"/>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16</a:t>
            </a:fld>
            <a:endParaRPr lang="en-GB"/>
          </a:p>
        </p:txBody>
      </p:sp>
      <p:grpSp>
        <p:nvGrpSpPr>
          <p:cNvPr id="5" name="Group 4" descr="Graph demonstrating variance">
            <a:extLst>
              <a:ext uri="{FF2B5EF4-FFF2-40B4-BE49-F238E27FC236}">
                <a16:creationId xmlns:a16="http://schemas.microsoft.com/office/drawing/2014/main" id="{B4CEDCC7-7A12-5F14-8B3A-FECFEF41305F}"/>
              </a:ext>
            </a:extLst>
          </p:cNvPr>
          <p:cNvGrpSpPr/>
          <p:nvPr/>
        </p:nvGrpSpPr>
        <p:grpSpPr>
          <a:xfrm>
            <a:off x="2309061" y="2684835"/>
            <a:ext cx="4364455" cy="3808039"/>
            <a:chOff x="2525590" y="3411911"/>
            <a:chExt cx="3932360" cy="3309565"/>
          </a:xfrm>
        </p:grpSpPr>
        <p:pic>
          <p:nvPicPr>
            <p:cNvPr id="6" name="Picture 5">
              <a:extLst>
                <a:ext uri="{FF2B5EF4-FFF2-40B4-BE49-F238E27FC236}">
                  <a16:creationId xmlns:a16="http://schemas.microsoft.com/office/drawing/2014/main" id="{A6619A95-637F-951F-29C5-6AB9BA076636}"/>
                </a:ext>
              </a:extLst>
            </p:cNvPr>
            <p:cNvPicPr>
              <a:picLocks noChangeAspect="1"/>
            </p:cNvPicPr>
            <p:nvPr/>
          </p:nvPicPr>
          <p:blipFill rotWithShape="1">
            <a:blip r:embed="rId3"/>
            <a:srcRect t="2720"/>
            <a:stretch/>
          </p:blipFill>
          <p:spPr>
            <a:xfrm>
              <a:off x="2525590" y="3411911"/>
              <a:ext cx="3932360" cy="3309565"/>
            </a:xfrm>
            <a:prstGeom prst="rect">
              <a:avLst/>
            </a:prstGeom>
          </p:spPr>
        </p:pic>
        <p:cxnSp>
          <p:nvCxnSpPr>
            <p:cNvPr id="7" name="Straight Arrow Connector 6">
              <a:extLst>
                <a:ext uri="{FF2B5EF4-FFF2-40B4-BE49-F238E27FC236}">
                  <a16:creationId xmlns:a16="http://schemas.microsoft.com/office/drawing/2014/main" id="{E915E785-D228-637F-A904-35775C74EA88}"/>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ACABF8-3862-0A2E-2DC0-DEC9BA8D9312}"/>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967A9F-C137-F594-F030-64AF146C473C}"/>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5974AA-9F9C-124D-DAC3-10F2FF79F5C8}"/>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E67E1A-3BCD-C45B-DA34-2BFD6CADD70A}"/>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1E09A7-A0C0-9E0D-1133-15AEB552F9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A6AFCD28-F92F-2941-1942-66D0A0B72578}"/>
              </a:ext>
            </a:extLst>
          </p:cNvPr>
          <p:cNvSpPr txBox="1"/>
          <p:nvPr/>
        </p:nvSpPr>
        <p:spPr>
          <a:xfrm>
            <a:off x="5638801" y="2971801"/>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FA31872-2790-0E9C-E81F-92EF4D49ECEC}"/>
                  </a:ext>
                </a:extLst>
              </p:cNvPr>
              <p:cNvSpPr txBox="1"/>
              <p:nvPr/>
            </p:nvSpPr>
            <p:spPr>
              <a:xfrm>
                <a:off x="6037640" y="2959105"/>
                <a:ext cx="4572000" cy="16565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ad>
                        <m:radPr>
                          <m:degHide m:val="on"/>
                          <m:ctrlPr>
                            <a:rPr lang="en-US" sz="4800" i="1">
                              <a:solidFill>
                                <a:schemeClr val="accent1"/>
                              </a:solidFill>
                              <a:latin typeface="Cambria Math" panose="02040503050406030204" pitchFamily="18" charset="0"/>
                            </a:rPr>
                          </m:ctrlPr>
                        </m:radPr>
                        <m:deg/>
                        <m:e>
                          <m:r>
                            <a:rPr lang="en-GB" sz="4800" i="1">
                              <a:solidFill>
                                <a:schemeClr val="accent1"/>
                              </a:solidFill>
                              <a:latin typeface="Cambria Math" panose="02040503050406030204" pitchFamily="18" charset="0"/>
                            </a:rPr>
                            <m:t>28.4</m:t>
                          </m:r>
                        </m:e>
                      </m:rad>
                    </m:oMath>
                  </m:oMathPara>
                </a14:m>
                <a:endParaRPr lang="en-GB" sz="4800" dirty="0">
                  <a:solidFill>
                    <a:schemeClr val="accent1"/>
                  </a:solidFill>
                </a:endParaRPr>
              </a:p>
              <a:p>
                <a:pPr algn="ctr"/>
                <a:r>
                  <a:rPr lang="en-GB" sz="4800" dirty="0">
                    <a:solidFill>
                      <a:schemeClr val="accent1"/>
                    </a:solidFill>
                  </a:rPr>
                  <a:t>= 5.3kg</a:t>
                </a:r>
              </a:p>
            </p:txBody>
          </p:sp>
        </mc:Choice>
        <mc:Fallback xmlns="">
          <p:sp>
            <p:nvSpPr>
              <p:cNvPr id="16" name="TextBox 15">
                <a:extLst>
                  <a:ext uri="{FF2B5EF4-FFF2-40B4-BE49-F238E27FC236}">
                    <a16:creationId xmlns:a16="http://schemas.microsoft.com/office/drawing/2014/main" id="{2FA31872-2790-0E9C-E81F-92EF4D49ECEC}"/>
                  </a:ext>
                </a:extLst>
              </p:cNvPr>
              <p:cNvSpPr txBox="1">
                <a:spLocks noRot="1" noChangeAspect="1" noMove="1" noResize="1" noEditPoints="1" noAdjustHandles="1" noChangeArrowheads="1" noChangeShapeType="1" noTextEdit="1"/>
              </p:cNvSpPr>
              <p:nvPr/>
            </p:nvSpPr>
            <p:spPr>
              <a:xfrm>
                <a:off x="6037640" y="2959105"/>
                <a:ext cx="4572000" cy="1656544"/>
              </a:xfrm>
              <a:prstGeom prst="rect">
                <a:avLst/>
              </a:prstGeom>
              <a:blipFill>
                <a:blip r:embed="rId4"/>
                <a:stretch>
                  <a:fillRect b="-18750"/>
                </a:stretch>
              </a:blipFill>
            </p:spPr>
            <p:txBody>
              <a:bodyPr/>
              <a:lstStyle/>
              <a:p>
                <a:r>
                  <a:rPr lang="en-US">
                    <a:noFill/>
                  </a:rPr>
                  <a:t> </a:t>
                </a:r>
              </a:p>
            </p:txBody>
          </p:sp>
        </mc:Fallback>
      </mc:AlternateContent>
    </p:spTree>
    <p:extLst>
      <p:ext uri="{BB962C8B-B14F-4D97-AF65-F5344CB8AC3E}">
        <p14:creationId xmlns:p14="http://schemas.microsoft.com/office/powerpoint/2010/main" val="20668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endParaRPr lang="en-US" sz="3200" i="1" u="sng" dirty="0">
              <a:solidFill>
                <a:schemeClr val="tx2">
                  <a:lumMod val="60000"/>
                  <a:lumOff val="40000"/>
                </a:schemeClr>
              </a:solidFill>
            </a:endParaRPr>
          </a:p>
          <a:p>
            <a:r>
              <a:rPr lang="en-US" sz="3200" dirty="0"/>
              <a:t>Often plotted as error bars above and below the mean </a:t>
            </a:r>
            <a:r>
              <a:rPr lang="en-US" sz="3200" dirty="0">
                <a:solidFill>
                  <a:schemeClr val="accent1"/>
                </a:solidFill>
              </a:rPr>
              <a:t>(5.3kg in our example).</a:t>
            </a:r>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17</a:t>
            </a:fld>
            <a:endParaRPr lang="en-GB"/>
          </a:p>
        </p:txBody>
      </p:sp>
      <p:sp>
        <p:nvSpPr>
          <p:cNvPr id="14" name="TextBox 13">
            <a:extLst>
              <a:ext uri="{FF2B5EF4-FFF2-40B4-BE49-F238E27FC236}">
                <a16:creationId xmlns:a16="http://schemas.microsoft.com/office/drawing/2014/main" id="{A6AFCD28-F92F-2941-1942-66D0A0B72578}"/>
              </a:ext>
            </a:extLst>
          </p:cNvPr>
          <p:cNvSpPr txBox="1"/>
          <p:nvPr/>
        </p:nvSpPr>
        <p:spPr>
          <a:xfrm>
            <a:off x="5638801" y="2971801"/>
            <a:ext cx="65" cy="276999"/>
          </a:xfrm>
          <a:prstGeom prst="rect">
            <a:avLst/>
          </a:prstGeom>
          <a:noFill/>
        </p:spPr>
        <p:txBody>
          <a:bodyPr wrap="none" lIns="0" tIns="0" rIns="0" bIns="0" rtlCol="0">
            <a:spAutoFit/>
          </a:bodyPr>
          <a:lstStyle/>
          <a:p>
            <a:endParaRPr lang="en-GB" dirty="0"/>
          </a:p>
        </p:txBody>
      </p:sp>
      <p:sp>
        <p:nvSpPr>
          <p:cNvPr id="17" name="TextBox 16">
            <a:extLst>
              <a:ext uri="{FF2B5EF4-FFF2-40B4-BE49-F238E27FC236}">
                <a16:creationId xmlns:a16="http://schemas.microsoft.com/office/drawing/2014/main" id="{FD9B02DB-C64F-1B27-2B67-D961EC2E4AC2}"/>
              </a:ext>
            </a:extLst>
          </p:cNvPr>
          <p:cNvSpPr txBox="1"/>
          <p:nvPr/>
        </p:nvSpPr>
        <p:spPr>
          <a:xfrm>
            <a:off x="6874182" y="3678695"/>
            <a:ext cx="3649440" cy="2677656"/>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tx2">
                    <a:lumMod val="50000"/>
                  </a:schemeClr>
                </a:solidFill>
              </a:rPr>
              <a:t>Small value indicates data are gathered close to the mean</a:t>
            </a:r>
          </a:p>
          <a:p>
            <a:pPr marL="285750" indent="-285750">
              <a:buFont typeface="Arial" panose="020B0604020202020204" pitchFamily="34" charset="0"/>
              <a:buChar char="•"/>
            </a:pPr>
            <a:endParaRPr lang="en-US" sz="2400" dirty="0">
              <a:solidFill>
                <a:schemeClr val="tx2">
                  <a:lumMod val="50000"/>
                </a:schemeClr>
              </a:solidFill>
            </a:endParaRPr>
          </a:p>
          <a:p>
            <a:pPr marL="285750" indent="-285750">
              <a:buFont typeface="Arial" panose="020B0604020202020204" pitchFamily="34" charset="0"/>
              <a:buChar char="•"/>
            </a:pPr>
            <a:r>
              <a:rPr lang="en-US" sz="2400" dirty="0">
                <a:solidFill>
                  <a:schemeClr val="tx2">
                    <a:lumMod val="50000"/>
                  </a:schemeClr>
                </a:solidFill>
              </a:rPr>
              <a:t>Large value indicates data are gathered far from the mean</a:t>
            </a:r>
          </a:p>
        </p:txBody>
      </p:sp>
      <p:graphicFrame>
        <p:nvGraphicFramePr>
          <p:cNvPr id="19" name="Chart 18" descr="Graph to show standard deviation plotted">
            <a:extLst>
              <a:ext uri="{FF2B5EF4-FFF2-40B4-BE49-F238E27FC236}">
                <a16:creationId xmlns:a16="http://schemas.microsoft.com/office/drawing/2014/main" id="{3CF8D8F5-4905-E1AC-5C83-08204DAF8121}"/>
              </a:ext>
            </a:extLst>
          </p:cNvPr>
          <p:cNvGraphicFramePr>
            <a:graphicFrameLocks/>
          </p:cNvGraphicFramePr>
          <p:nvPr/>
        </p:nvGraphicFramePr>
        <p:xfrm>
          <a:off x="2227416" y="365112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6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981201"/>
            <a:ext cx="5562600" cy="445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1981200" y="1196753"/>
            <a:ext cx="8254181" cy="4810539"/>
          </a:xfrm>
        </p:spPr>
        <p:txBody>
          <a:bodyPr>
            <a:normAutofit/>
          </a:bodyPr>
          <a:lstStyle/>
          <a:p>
            <a:r>
              <a:rPr lang="en-GB" dirty="0"/>
              <a:t>The larger the standard deviation, the more spread out the data is.</a:t>
            </a:r>
          </a:p>
          <a:p>
            <a:endParaRPr lang="en-GB" dirty="0"/>
          </a:p>
        </p:txBody>
      </p:sp>
      <p:sp>
        <p:nvSpPr>
          <p:cNvPr id="3" name="Title 2"/>
          <p:cNvSpPr>
            <a:spLocks noGrp="1"/>
          </p:cNvSpPr>
          <p:nvPr>
            <p:ph type="title"/>
          </p:nvPr>
        </p:nvSpPr>
        <p:spPr>
          <a:xfrm>
            <a:off x="1981200" y="274638"/>
            <a:ext cx="8435280" cy="1143000"/>
          </a:xfrm>
        </p:spPr>
        <p:txBody>
          <a:bodyPr>
            <a:normAutofit/>
          </a:bodyPr>
          <a:lstStyle/>
          <a:p>
            <a:r>
              <a:rPr lang="en-GB" dirty="0"/>
              <a:t>Interpretation of standard deviation</a:t>
            </a:r>
          </a:p>
        </p:txBody>
      </p:sp>
    </p:spTree>
    <p:extLst>
      <p:ext uri="{BB962C8B-B14F-4D97-AF65-F5344CB8AC3E}">
        <p14:creationId xmlns:p14="http://schemas.microsoft.com/office/powerpoint/2010/main" val="47440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08213" y="228600"/>
            <a:ext cx="7772400" cy="1143000"/>
          </a:xfrm>
        </p:spPr>
        <p:txBody>
          <a:bodyPr/>
          <a:lstStyle/>
          <a:p>
            <a:pPr algn="ctr"/>
            <a:r>
              <a:rPr lang="en-GB" sz="3600" dirty="0"/>
              <a:t>Group Frequency Table</a:t>
            </a:r>
          </a:p>
        </p:txBody>
      </p:sp>
      <p:graphicFrame>
        <p:nvGraphicFramePr>
          <p:cNvPr id="20524" name="Group 44"/>
          <p:cNvGraphicFramePr>
            <a:graphicFrameLocks noGrp="1"/>
          </p:cNvGraphicFramePr>
          <p:nvPr/>
        </p:nvGraphicFramePr>
        <p:xfrm>
          <a:off x="2133600" y="1447801"/>
          <a:ext cx="7848600" cy="4419603"/>
        </p:xfrm>
        <a:graphic>
          <a:graphicData uri="http://schemas.openxmlformats.org/drawingml/2006/table">
            <a:tbl>
              <a:tblPr/>
              <a:tblGrid>
                <a:gridCol w="228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90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Frequency</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Percent</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92125">
                <a:tc rowSpan="8">
                  <a:txBody>
                    <a:bodyPr/>
                    <a:lstStyle/>
                    <a:p>
                      <a:pPr marL="0" marR="0" lvl="0" indent="0" algn="l" defTabSz="914400" rtl="0" eaLnBrk="1" fontAlgn="base" latinLnBrk="0" hangingPunct="1">
                        <a:lnSpc>
                          <a:spcPts val="16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Arial"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0 but less than 10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4</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6.7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10 but less than 20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15.0</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20 but less than 30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28.3</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30 but less than 40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40 but less than 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50 but less than 60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8.3</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60 or over</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Total</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60</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100.0</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14035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3AB9-3780-D0B1-C814-390F25FCC7FF}"/>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4821A0D1-7CB9-ADB4-F37F-430086A0038E}"/>
              </a:ext>
            </a:extLst>
          </p:cNvPr>
          <p:cNvSpPr>
            <a:spLocks noGrp="1"/>
          </p:cNvSpPr>
          <p:nvPr>
            <p:ph idx="1"/>
          </p:nvPr>
        </p:nvSpPr>
        <p:spPr/>
        <p:txBody>
          <a:bodyPr>
            <a:normAutofit/>
          </a:bodyPr>
          <a:lstStyle/>
          <a:p>
            <a:r>
              <a:rPr lang="en-GB" dirty="0"/>
              <a:t>Understand basic statistical methods and tests and scenarios where they can be applied</a:t>
            </a:r>
          </a:p>
          <a:p>
            <a:r>
              <a:rPr lang="en-GB" dirty="0"/>
              <a:t>Understand the basics of these methods, implement these methods in R and interpret output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i="1" dirty="0"/>
              <a:t>Slides adapted from </a:t>
            </a:r>
            <a:r>
              <a:rPr lang="en-US" i="1" dirty="0" err="1"/>
              <a:t>StatsTutor</a:t>
            </a:r>
            <a:r>
              <a:rPr lang="en-US" i="1" dirty="0"/>
              <a:t> (</a:t>
            </a:r>
            <a:r>
              <a:rPr lang="en-GB" sz="2800" i="1" dirty="0">
                <a:solidFill>
                  <a:srgbClr val="4F81BD"/>
                </a:solidFill>
                <a:ea typeface="SimSun"/>
                <a:cs typeface="Times New Roman"/>
                <a:hlinkClick r:id="rId2"/>
              </a:rPr>
              <a:t>http://www.statstutor.ac.uk/</a:t>
            </a:r>
            <a:r>
              <a:rPr lang="en-US" i="1" dirty="0"/>
              <a:t>)</a:t>
            </a:r>
          </a:p>
        </p:txBody>
      </p:sp>
    </p:spTree>
    <p:extLst>
      <p:ext uri="{BB962C8B-B14F-4D97-AF65-F5344CB8AC3E}">
        <p14:creationId xmlns:p14="http://schemas.microsoft.com/office/powerpoint/2010/main" val="151686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09801" y="609601"/>
            <a:ext cx="7847013" cy="1090613"/>
          </a:xfrm>
        </p:spPr>
        <p:txBody>
          <a:bodyPr>
            <a:normAutofit/>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7560" t="28615" r="27686" b="12408"/>
          <a:stretch>
            <a:fillRect/>
          </a:stretch>
        </p:blipFill>
        <p:spPr bwMode="auto">
          <a:xfrm>
            <a:off x="1847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1847850" y="2997201"/>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pic>
        <p:nvPicPr>
          <p:cNvPr id="6" name="Picture 12"/>
          <p:cNvPicPr>
            <a:picLocks noChangeAspect="1" noChangeArrowheads="1"/>
          </p:cNvPicPr>
          <p:nvPr/>
        </p:nvPicPr>
        <p:blipFill>
          <a:blip r:embed="rId4" cstate="print">
            <a:lum contrast="28000"/>
            <a:extLst>
              <a:ext uri="{28A0092B-C50C-407E-A947-70E740481C1C}">
                <a14:useLocalDpi xmlns:a14="http://schemas.microsoft.com/office/drawing/2010/main" val="0"/>
              </a:ext>
            </a:extLst>
          </a:blip>
          <a:srcRect t="13333" r="2966" b="9492"/>
          <a:stretch>
            <a:fillRect/>
          </a:stretch>
        </p:blipFill>
        <p:spPr bwMode="auto">
          <a:xfrm>
            <a:off x="6005513" y="2060576"/>
            <a:ext cx="44370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a:spLocks noChangeArrowheads="1"/>
          </p:cNvSpPr>
          <p:nvPr/>
        </p:nvSpPr>
        <p:spPr bwMode="auto">
          <a:xfrm>
            <a:off x="5880100" y="2924176"/>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693807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514" y="2034600"/>
            <a:ext cx="4569147" cy="35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Title 1"/>
          <p:cNvSpPr>
            <a:spLocks noGrp="1"/>
          </p:cNvSpPr>
          <p:nvPr>
            <p:ph type="title"/>
          </p:nvPr>
        </p:nvSpPr>
        <p:spPr>
          <a:xfrm>
            <a:off x="2209801" y="609601"/>
            <a:ext cx="7847013" cy="1090613"/>
          </a:xfrm>
        </p:spPr>
        <p:txBody>
          <a:bodyPr>
            <a:normAutofit/>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560" t="28615" r="27686" b="12408"/>
          <a:stretch>
            <a:fillRect/>
          </a:stretch>
        </p:blipFill>
        <p:spPr bwMode="auto">
          <a:xfrm>
            <a:off x="1847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1847850" y="2997201"/>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
        <p:nvSpPr>
          <p:cNvPr id="7" name="Oval 6"/>
          <p:cNvSpPr>
            <a:spLocks noChangeArrowheads="1"/>
          </p:cNvSpPr>
          <p:nvPr/>
        </p:nvSpPr>
        <p:spPr bwMode="auto">
          <a:xfrm>
            <a:off x="5880100" y="2924176"/>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7250662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IQ is normally distributed</a:t>
            </a:r>
          </a:p>
        </p:txBody>
      </p:sp>
      <p:pic>
        <p:nvPicPr>
          <p:cNvPr id="6092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636" y="1390619"/>
            <a:ext cx="6408712" cy="443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92144" y="2645296"/>
            <a:ext cx="1584176" cy="64807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70C0"/>
                </a:solidFill>
              </a:rPr>
              <a:t>Above average</a:t>
            </a:r>
          </a:p>
        </p:txBody>
      </p:sp>
      <p:sp>
        <p:nvSpPr>
          <p:cNvPr id="5" name="Left-Right Arrow 4"/>
          <p:cNvSpPr/>
          <p:nvPr/>
        </p:nvSpPr>
        <p:spPr>
          <a:xfrm>
            <a:off x="5195900" y="2996952"/>
            <a:ext cx="1440160" cy="612068"/>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Average</a:t>
            </a:r>
          </a:p>
        </p:txBody>
      </p:sp>
      <p:cxnSp>
        <p:nvCxnSpPr>
          <p:cNvPr id="7" name="Straight Arrow Connector 6"/>
          <p:cNvCxnSpPr/>
          <p:nvPr/>
        </p:nvCxnSpPr>
        <p:spPr>
          <a:xfrm flipH="1">
            <a:off x="7247736" y="3302986"/>
            <a:ext cx="144016" cy="4320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idx="1"/>
          </p:nvPr>
        </p:nvSpPr>
        <p:spPr>
          <a:xfrm>
            <a:off x="8580276" y="3735035"/>
            <a:ext cx="1450504" cy="634075"/>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 indent="0" algn="ctr">
              <a:buNone/>
            </a:pPr>
            <a:r>
              <a:rPr lang="en-GB" b="1" dirty="0">
                <a:solidFill>
                  <a:srgbClr val="C00000"/>
                </a:solidFill>
              </a:rPr>
              <a:t>Mensa</a:t>
            </a:r>
          </a:p>
        </p:txBody>
      </p:sp>
      <p:cxnSp>
        <p:nvCxnSpPr>
          <p:cNvPr id="9" name="Straight Arrow Connector 8"/>
          <p:cNvCxnSpPr/>
          <p:nvPr/>
        </p:nvCxnSpPr>
        <p:spPr>
          <a:xfrm flipH="1">
            <a:off x="8138668" y="4365104"/>
            <a:ext cx="792088" cy="28803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23792" y="5877273"/>
            <a:ext cx="5004556" cy="461665"/>
          </a:xfrm>
          <a:prstGeom prst="rect">
            <a:avLst/>
          </a:prstGeom>
          <a:noFill/>
        </p:spPr>
        <p:txBody>
          <a:bodyPr wrap="square" rtlCol="0">
            <a:spAutoFit/>
          </a:bodyPr>
          <a:lstStyle/>
          <a:p>
            <a:r>
              <a:rPr lang="en-GB" sz="2400" dirty="0"/>
              <a:t>Mean = 100, SD = 15.3</a:t>
            </a:r>
          </a:p>
        </p:txBody>
      </p:sp>
    </p:spTree>
    <p:extLst>
      <p:ext uri="{BB962C8B-B14F-4D97-AF65-F5344CB8AC3E}">
        <p14:creationId xmlns:p14="http://schemas.microsoft.com/office/powerpoint/2010/main" val="392953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7" descr="normal curve"/>
          <p:cNvPicPr>
            <a:picLocks noGrp="1" noChangeAspect="1" noChangeArrowheads="1"/>
          </p:cNvPicPr>
          <p:nvPr>
            <p:ph type="chart" sz="half" idx="2"/>
          </p:nvPr>
        </p:nvPicPr>
        <p:blipFill>
          <a:blip r:embed="rId4" cstate="print">
            <a:extLst>
              <a:ext uri="{28A0092B-C50C-407E-A947-70E740481C1C}">
                <a14:useLocalDpi xmlns:a14="http://schemas.microsoft.com/office/drawing/2010/main" val="0"/>
              </a:ext>
            </a:extLst>
          </a:blip>
          <a:srcRect/>
          <a:stretch>
            <a:fillRect/>
          </a:stretch>
        </p:blipFill>
        <p:spPr>
          <a:xfrm>
            <a:off x="2289286" y="836712"/>
            <a:ext cx="7469413" cy="3744416"/>
          </a:xfrm>
          <a:noFill/>
        </p:spPr>
      </p:pic>
      <p:sp>
        <p:nvSpPr>
          <p:cNvPr id="2" name="Left-Right Arrow 1"/>
          <p:cNvSpPr/>
          <p:nvPr/>
        </p:nvSpPr>
        <p:spPr>
          <a:xfrm>
            <a:off x="4151784" y="1916833"/>
            <a:ext cx="3744416" cy="836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95% of values </a:t>
            </a:r>
          </a:p>
        </p:txBody>
      </p:sp>
      <p:sp>
        <p:nvSpPr>
          <p:cNvPr id="67587" name="Rectangle 2"/>
          <p:cNvSpPr>
            <a:spLocks noGrp="1" noChangeArrowheads="1"/>
          </p:cNvSpPr>
          <p:nvPr>
            <p:ph type="title"/>
          </p:nvPr>
        </p:nvSpPr>
        <p:spPr>
          <a:xfrm>
            <a:off x="2207568" y="188640"/>
            <a:ext cx="7772400" cy="990600"/>
          </a:xfrm>
        </p:spPr>
        <p:txBody>
          <a:bodyPr>
            <a:normAutofit/>
          </a:bodyPr>
          <a:lstStyle/>
          <a:p>
            <a:pPr>
              <a:defRPr/>
            </a:pPr>
            <a:r>
              <a:rPr lang="en-GB" sz="4000" dirty="0"/>
              <a:t>95% 1.96 x SD’s from the mean</a:t>
            </a:r>
            <a:endParaRPr lang="en-GB" sz="3600" dirty="0"/>
          </a:p>
        </p:txBody>
      </p:sp>
      <p:sp>
        <p:nvSpPr>
          <p:cNvPr id="4" name="TextBox 3"/>
          <p:cNvSpPr txBox="1"/>
          <p:nvPr/>
        </p:nvSpPr>
        <p:spPr>
          <a:xfrm>
            <a:off x="3719736" y="4545994"/>
            <a:ext cx="792088" cy="400110"/>
          </a:xfrm>
          <a:prstGeom prst="rect">
            <a:avLst/>
          </a:prstGeom>
          <a:noFill/>
        </p:spPr>
        <p:txBody>
          <a:bodyPr wrap="square" rtlCol="0">
            <a:spAutoFit/>
          </a:bodyPr>
          <a:lstStyle/>
          <a:p>
            <a:r>
              <a:rPr lang="en-GB" sz="2000" b="1" dirty="0">
                <a:solidFill>
                  <a:srgbClr val="FF0000"/>
                </a:solidFill>
              </a:rPr>
              <a:t>70</a:t>
            </a:r>
          </a:p>
        </p:txBody>
      </p:sp>
      <p:sp>
        <p:nvSpPr>
          <p:cNvPr id="8" name="TextBox 7"/>
          <p:cNvSpPr txBox="1"/>
          <p:nvPr/>
        </p:nvSpPr>
        <p:spPr>
          <a:xfrm>
            <a:off x="7458980" y="4477716"/>
            <a:ext cx="792088" cy="400110"/>
          </a:xfrm>
          <a:prstGeom prst="rect">
            <a:avLst/>
          </a:prstGeom>
          <a:noFill/>
        </p:spPr>
        <p:txBody>
          <a:bodyPr wrap="square" rtlCol="0">
            <a:spAutoFit/>
          </a:bodyPr>
          <a:lstStyle/>
          <a:p>
            <a:r>
              <a:rPr lang="en-GB" sz="2000" b="1" dirty="0">
                <a:solidFill>
                  <a:srgbClr val="FF0000"/>
                </a:solidFill>
              </a:rPr>
              <a:t>130</a:t>
            </a:r>
          </a:p>
        </p:txBody>
      </p:sp>
      <p:sp>
        <p:nvSpPr>
          <p:cNvPr id="9" name="TextBox 8"/>
          <p:cNvSpPr txBox="1"/>
          <p:nvPr/>
        </p:nvSpPr>
        <p:spPr>
          <a:xfrm>
            <a:off x="5627948" y="4397042"/>
            <a:ext cx="792088" cy="400110"/>
          </a:xfrm>
          <a:prstGeom prst="rect">
            <a:avLst/>
          </a:prstGeom>
          <a:noFill/>
        </p:spPr>
        <p:txBody>
          <a:bodyPr wrap="square" rtlCol="0">
            <a:spAutoFit/>
          </a:bodyPr>
          <a:lstStyle/>
          <a:p>
            <a:r>
              <a:rPr lang="en-GB" sz="2000" b="1" dirty="0">
                <a:solidFill>
                  <a:srgbClr val="00B050"/>
                </a:solidFill>
              </a:rPr>
              <a:t>100</a:t>
            </a:r>
          </a:p>
        </p:txBody>
      </p:sp>
      <p:sp>
        <p:nvSpPr>
          <p:cNvPr id="6" name="TextBox 5"/>
          <p:cNvSpPr txBox="1"/>
          <p:nvPr/>
        </p:nvSpPr>
        <p:spPr>
          <a:xfrm>
            <a:off x="8112224" y="2636913"/>
            <a:ext cx="2232248" cy="646331"/>
          </a:xfrm>
          <a:prstGeom prst="rect">
            <a:avLst/>
          </a:prstGeom>
          <a:noFill/>
        </p:spPr>
        <p:txBody>
          <a:bodyPr wrap="square" rtlCol="0">
            <a:spAutoFit/>
          </a:bodyPr>
          <a:lstStyle/>
          <a:p>
            <a:r>
              <a:rPr lang="en-GB" dirty="0"/>
              <a:t>P(score &gt; 130) = 0.025</a:t>
            </a:r>
          </a:p>
        </p:txBody>
      </p:sp>
      <p:sp>
        <p:nvSpPr>
          <p:cNvPr id="7" name="TextBox 6"/>
          <p:cNvSpPr txBox="1"/>
          <p:nvPr/>
        </p:nvSpPr>
        <p:spPr>
          <a:xfrm>
            <a:off x="4019092" y="5867401"/>
            <a:ext cx="6572708" cy="430887"/>
          </a:xfrm>
          <a:prstGeom prst="rect">
            <a:avLst/>
          </a:prstGeom>
          <a:solidFill>
            <a:schemeClr val="bg1"/>
          </a:solidFill>
        </p:spPr>
        <p:txBody>
          <a:bodyPr wrap="square" rtlCol="0">
            <a:spAutoFit/>
          </a:bodyPr>
          <a:lstStyle/>
          <a:p>
            <a:r>
              <a:rPr lang="en-GB" sz="2200" b="1" dirty="0">
                <a:solidFill>
                  <a:srgbClr val="0070C0"/>
                </a:solidFill>
              </a:rPr>
              <a:t>95% of people have an IQ between 70 and 130</a:t>
            </a:r>
          </a:p>
        </p:txBody>
      </p:sp>
      <p:graphicFrame>
        <p:nvGraphicFramePr>
          <p:cNvPr id="10" name="Object 9"/>
          <p:cNvGraphicFramePr>
            <a:graphicFrameLocks noChangeAspect="1"/>
          </p:cNvGraphicFramePr>
          <p:nvPr/>
        </p:nvGraphicFramePr>
        <p:xfrm>
          <a:off x="2342682" y="4931216"/>
          <a:ext cx="3179763" cy="844550"/>
        </p:xfrm>
        <a:graphic>
          <a:graphicData uri="http://schemas.openxmlformats.org/presentationml/2006/ole">
            <mc:AlternateContent xmlns:mc="http://schemas.openxmlformats.org/markup-compatibility/2006">
              <mc:Choice xmlns:v="urn:schemas-microsoft-com:vml" Requires="v">
                <p:oleObj name="Equation" r:id="rId5" imgW="1422360" imgH="431640" progId="Equation.3">
                  <p:embed/>
                </p:oleObj>
              </mc:Choice>
              <mc:Fallback>
                <p:oleObj name="Equation" r:id="rId5" imgW="1422360" imgH="431640" progId="Equation.3">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2682" y="4931216"/>
                        <a:ext cx="317976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7027122" y="4946104"/>
          <a:ext cx="3322638" cy="844550"/>
        </p:xfrm>
        <a:graphic>
          <a:graphicData uri="http://schemas.openxmlformats.org/presentationml/2006/ole">
            <mc:AlternateContent xmlns:mc="http://schemas.openxmlformats.org/markup-compatibility/2006">
              <mc:Choice xmlns:v="urn:schemas-microsoft-com:vml" Requires="v">
                <p:oleObj name="Equation" r:id="rId7" imgW="1485720" imgH="431640" progId="Equation.3">
                  <p:embed/>
                </p:oleObj>
              </mc:Choice>
              <mc:Fallback>
                <p:oleObj name="Equation" r:id="rId7" imgW="1485720" imgH="431640"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7122" y="4946104"/>
                        <a:ext cx="332263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extLst>
      <p:ext uri="{BB962C8B-B14F-4D97-AF65-F5344CB8AC3E}">
        <p14:creationId xmlns:p14="http://schemas.microsoft.com/office/powerpoint/2010/main" val="396879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1473630"/>
            <a:ext cx="8763000" cy="609600"/>
          </a:xfrm>
        </p:spPr>
        <p:txBody>
          <a:bodyPr>
            <a:noAutofit/>
          </a:bodyPr>
          <a:lstStyle/>
          <a:p>
            <a:pPr marL="109728" indent="0">
              <a:buNone/>
            </a:pPr>
            <a:r>
              <a:rPr lang="en-GB" sz="2400" dirty="0"/>
              <a:t>Charts can be used to </a:t>
            </a:r>
            <a:r>
              <a:rPr lang="en-GB" sz="2400" b="1" dirty="0"/>
              <a:t>informally</a:t>
            </a:r>
            <a:r>
              <a:rPr lang="en-GB" sz="2400" dirty="0"/>
              <a:t> assess whether data is:</a:t>
            </a:r>
          </a:p>
        </p:txBody>
      </p:sp>
      <p:sp>
        <p:nvSpPr>
          <p:cNvPr id="3" name="Title 2"/>
          <p:cNvSpPr>
            <a:spLocks noGrp="1"/>
          </p:cNvSpPr>
          <p:nvPr>
            <p:ph type="title"/>
          </p:nvPr>
        </p:nvSpPr>
        <p:spPr/>
        <p:txBody>
          <a:bodyPr>
            <a:normAutofit/>
          </a:bodyPr>
          <a:lstStyle/>
          <a:p>
            <a:r>
              <a:rPr lang="en-GB" dirty="0"/>
              <a:t>Assessing Normality</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133600" y="3294139"/>
            <a:ext cx="2209801" cy="2249729"/>
          </a:xfrm>
          <a:prstGeom prst="rect">
            <a:avLst/>
          </a:prstGeom>
        </p:spPr>
      </p:pic>
      <p:sp>
        <p:nvSpPr>
          <p:cNvPr id="5" name="Rectangle 4"/>
          <p:cNvSpPr/>
          <p:nvPr/>
        </p:nvSpPr>
        <p:spPr>
          <a:xfrm>
            <a:off x="2209801" y="2096125"/>
            <a:ext cx="2012667" cy="1077218"/>
          </a:xfrm>
          <a:prstGeom prst="rect">
            <a:avLst/>
          </a:prstGeom>
        </p:spPr>
        <p:txBody>
          <a:bodyPr wrap="none">
            <a:spAutoFit/>
          </a:bodyPr>
          <a:lstStyle/>
          <a:p>
            <a:r>
              <a:rPr lang="en-GB" sz="3200" dirty="0"/>
              <a:t>Normally</a:t>
            </a:r>
          </a:p>
          <a:p>
            <a:r>
              <a:rPr lang="en-GB" sz="3200" dirty="0"/>
              <a:t>distributed</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800600" y="3356045"/>
            <a:ext cx="2876128" cy="2187822"/>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7543800" y="3351606"/>
            <a:ext cx="2895600" cy="2287194"/>
          </a:xfrm>
          <a:prstGeom prst="rect">
            <a:avLst/>
          </a:prstGeom>
        </p:spPr>
      </p:pic>
      <p:sp>
        <p:nvSpPr>
          <p:cNvPr id="10" name="Rectangle 9"/>
          <p:cNvSpPr/>
          <p:nvPr/>
        </p:nvSpPr>
        <p:spPr>
          <a:xfrm>
            <a:off x="5747897" y="2342347"/>
            <a:ext cx="2261004" cy="584775"/>
          </a:xfrm>
          <a:prstGeom prst="rect">
            <a:avLst/>
          </a:prstGeom>
        </p:spPr>
        <p:txBody>
          <a:bodyPr wrap="none">
            <a:spAutoFit/>
          </a:bodyPr>
          <a:lstStyle/>
          <a:p>
            <a:r>
              <a:rPr lang="en-GB" sz="3200" dirty="0"/>
              <a:t>Or….Skewed</a:t>
            </a:r>
          </a:p>
        </p:txBody>
      </p:sp>
      <p:sp>
        <p:nvSpPr>
          <p:cNvPr id="8" name="TextBox 7"/>
          <p:cNvSpPr txBox="1"/>
          <p:nvPr/>
        </p:nvSpPr>
        <p:spPr>
          <a:xfrm>
            <a:off x="5270938" y="5638801"/>
            <a:ext cx="5016062" cy="830997"/>
          </a:xfrm>
          <a:prstGeom prst="rect">
            <a:avLst/>
          </a:prstGeom>
          <a:noFill/>
        </p:spPr>
        <p:txBody>
          <a:bodyPr wrap="square" rtlCol="0">
            <a:spAutoFit/>
          </a:bodyPr>
          <a:lstStyle/>
          <a:p>
            <a:r>
              <a:rPr lang="en-GB" sz="2400" b="1" dirty="0">
                <a:solidFill>
                  <a:srgbClr val="FF0000"/>
                </a:solidFill>
              </a:rPr>
              <a:t>The mean and median are very different for skewed data.</a:t>
            </a:r>
          </a:p>
        </p:txBody>
      </p:sp>
    </p:spTree>
    <p:extLst>
      <p:ext uri="{BB962C8B-B14F-4D97-AF65-F5344CB8AC3E}">
        <p14:creationId xmlns:p14="http://schemas.microsoft.com/office/powerpoint/2010/main" val="17434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32" t="34183" r="26873" b="18424"/>
          <a:stretch/>
        </p:blipFill>
        <p:spPr bwMode="auto">
          <a:xfrm>
            <a:off x="2209801" y="962365"/>
            <a:ext cx="7609609" cy="460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895600" y="5726794"/>
            <a:ext cx="7620000" cy="750207"/>
          </a:xfrm>
        </p:spPr>
        <p:txBody>
          <a:bodyPr>
            <a:normAutofit fontScale="85000" lnSpcReduction="10000"/>
          </a:bodyPr>
          <a:lstStyle/>
          <a:p>
            <a:pPr marL="0" indent="0">
              <a:buNone/>
            </a:pPr>
            <a:r>
              <a:rPr lang="en-GB" sz="2300" dirty="0"/>
              <a:t>Source: </a:t>
            </a:r>
            <a:r>
              <a:rPr lang="en-GB" sz="2400" dirty="0"/>
              <a:t>Households Below Average Income: An analysis of the income distribution1994/95 – 2011/12, Department for Work and Pensions</a:t>
            </a:r>
            <a:endParaRPr lang="en-GB" sz="2300" dirty="0"/>
          </a:p>
        </p:txBody>
      </p:sp>
      <p:sp>
        <p:nvSpPr>
          <p:cNvPr id="3" name="Title 2"/>
          <p:cNvSpPr>
            <a:spLocks noGrp="1"/>
          </p:cNvSpPr>
          <p:nvPr>
            <p:ph type="title"/>
          </p:nvPr>
        </p:nvSpPr>
        <p:spPr>
          <a:xfrm>
            <a:off x="1614120" y="229221"/>
            <a:ext cx="8579296" cy="795763"/>
          </a:xfrm>
        </p:spPr>
        <p:txBody>
          <a:bodyPr>
            <a:normAutofit/>
          </a:bodyPr>
          <a:lstStyle/>
          <a:p>
            <a:pPr>
              <a:defRPr/>
            </a:pPr>
            <a:r>
              <a:rPr lang="en-GB" sz="3600" dirty="0"/>
              <a:t>Sometimes the median makes more sense!</a:t>
            </a:r>
          </a:p>
        </p:txBody>
      </p:sp>
      <p:sp>
        <p:nvSpPr>
          <p:cNvPr id="7" name="Left-Right Arrow 6"/>
          <p:cNvSpPr/>
          <p:nvPr/>
        </p:nvSpPr>
        <p:spPr>
          <a:xfrm>
            <a:off x="2743200" y="2133600"/>
            <a:ext cx="3429000" cy="4762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        2/3</a:t>
            </a:r>
            <a:r>
              <a:rPr lang="en-GB" sz="2000" baseline="30000" dirty="0"/>
              <a:t>rd</a:t>
            </a:r>
            <a:r>
              <a:rPr lang="en-GB" sz="2000" dirty="0"/>
              <a:t> people</a:t>
            </a:r>
          </a:p>
        </p:txBody>
      </p:sp>
      <p:sp>
        <p:nvSpPr>
          <p:cNvPr id="10" name="Left-Right Arrow 9"/>
          <p:cNvSpPr/>
          <p:nvPr/>
        </p:nvSpPr>
        <p:spPr>
          <a:xfrm>
            <a:off x="2743200" y="3667125"/>
            <a:ext cx="2819400" cy="47625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50%  people</a:t>
            </a:r>
          </a:p>
        </p:txBody>
      </p:sp>
    </p:spTree>
    <p:extLst>
      <p:ext uri="{BB962C8B-B14F-4D97-AF65-F5344CB8AC3E}">
        <p14:creationId xmlns:p14="http://schemas.microsoft.com/office/powerpoint/2010/main" val="20503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Choosing summary statistics</a:t>
            </a:r>
          </a:p>
        </p:txBody>
      </p:sp>
      <p:grpSp>
        <p:nvGrpSpPr>
          <p:cNvPr id="2" name="Group 1"/>
          <p:cNvGrpSpPr/>
          <p:nvPr/>
        </p:nvGrpSpPr>
        <p:grpSpPr>
          <a:xfrm>
            <a:off x="1798879" y="1529371"/>
            <a:ext cx="8472181" cy="3905762"/>
            <a:chOff x="286601" y="1629713"/>
            <a:chExt cx="8472181" cy="3905762"/>
          </a:xfrm>
        </p:grpSpPr>
        <p:sp>
          <p:nvSpPr>
            <p:cNvPr id="6" name="Freeform 5"/>
            <p:cNvSpPr/>
            <p:nvPr/>
          </p:nvSpPr>
          <p:spPr>
            <a:xfrm>
              <a:off x="7334061" y="3510262"/>
              <a:ext cx="560498" cy="909338"/>
            </a:xfrm>
            <a:custGeom>
              <a:avLst/>
              <a:gdLst/>
              <a:ahLst/>
              <a:cxnLst/>
              <a:rect l="0" t="0" r="0" b="0"/>
              <a:pathLst>
                <a:path>
                  <a:moveTo>
                    <a:pt x="0" y="0"/>
                  </a:moveTo>
                  <a:lnTo>
                    <a:pt x="0" y="121754"/>
                  </a:lnTo>
                  <a:lnTo>
                    <a:pt x="440563" y="121754"/>
                  </a:lnTo>
                  <a:lnTo>
                    <a:pt x="440563" y="225742"/>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7" name="Freeform 6"/>
            <p:cNvSpPr/>
            <p:nvPr/>
          </p:nvSpPr>
          <p:spPr>
            <a:xfrm>
              <a:off x="5672888" y="3510262"/>
              <a:ext cx="1414974" cy="375935"/>
            </a:xfrm>
            <a:custGeom>
              <a:avLst/>
              <a:gdLst/>
              <a:ahLst/>
              <a:cxnLst/>
              <a:rect l="0" t="0" r="0" b="0"/>
              <a:pathLst>
                <a:path>
                  <a:moveTo>
                    <a:pt x="971219" y="0"/>
                  </a:moveTo>
                  <a:lnTo>
                    <a:pt x="971219" y="140927"/>
                  </a:lnTo>
                  <a:lnTo>
                    <a:pt x="0" y="140927"/>
                  </a:lnTo>
                  <a:lnTo>
                    <a:pt x="0" y="244915"/>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8" name="Freeform 7"/>
            <p:cNvSpPr/>
            <p:nvPr/>
          </p:nvSpPr>
          <p:spPr>
            <a:xfrm>
              <a:off x="4761267" y="2607219"/>
              <a:ext cx="2732002" cy="515873"/>
            </a:xfrm>
            <a:custGeom>
              <a:avLst/>
              <a:gdLst/>
              <a:ahLst/>
              <a:cxnLst/>
              <a:rect l="0" t="0" r="0" b="0"/>
              <a:pathLst>
                <a:path>
                  <a:moveTo>
                    <a:pt x="0" y="0"/>
                  </a:moveTo>
                  <a:lnTo>
                    <a:pt x="0" y="115164"/>
                  </a:lnTo>
                  <a:lnTo>
                    <a:pt x="1904394" y="115164"/>
                  </a:lnTo>
                  <a:lnTo>
                    <a:pt x="1904394" y="219152"/>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9" name="Freeform 8"/>
            <p:cNvSpPr/>
            <p:nvPr/>
          </p:nvSpPr>
          <p:spPr>
            <a:xfrm>
              <a:off x="2894409" y="3491495"/>
              <a:ext cx="1245375" cy="325677"/>
            </a:xfrm>
            <a:custGeom>
              <a:avLst/>
              <a:gdLst/>
              <a:ahLst/>
              <a:cxnLst/>
              <a:rect l="0" t="0" r="0" b="0"/>
              <a:pathLst>
                <a:path>
                  <a:moveTo>
                    <a:pt x="0" y="0"/>
                  </a:moveTo>
                  <a:lnTo>
                    <a:pt x="0" y="180879"/>
                  </a:lnTo>
                  <a:lnTo>
                    <a:pt x="787988" y="180879"/>
                  </a:lnTo>
                  <a:lnTo>
                    <a:pt x="787988"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0" name="Freeform 9"/>
            <p:cNvSpPr/>
            <p:nvPr/>
          </p:nvSpPr>
          <p:spPr>
            <a:xfrm>
              <a:off x="1638048" y="3510262"/>
              <a:ext cx="1130326" cy="325677"/>
            </a:xfrm>
            <a:custGeom>
              <a:avLst/>
              <a:gdLst/>
              <a:ahLst/>
              <a:cxnLst/>
              <a:rect l="0" t="0" r="0" b="0"/>
              <a:pathLst>
                <a:path>
                  <a:moveTo>
                    <a:pt x="814465" y="0"/>
                  </a:moveTo>
                  <a:lnTo>
                    <a:pt x="814465" y="180879"/>
                  </a:lnTo>
                  <a:lnTo>
                    <a:pt x="0" y="180879"/>
                  </a:lnTo>
                  <a:lnTo>
                    <a:pt x="0"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1" name="Freeform 10"/>
            <p:cNvSpPr/>
            <p:nvPr/>
          </p:nvSpPr>
          <p:spPr>
            <a:xfrm>
              <a:off x="2583657" y="2607219"/>
              <a:ext cx="2177610" cy="511883"/>
            </a:xfrm>
            <a:custGeom>
              <a:avLst/>
              <a:gdLst/>
              <a:ahLst/>
              <a:cxnLst/>
              <a:rect l="0" t="0" r="0" b="0"/>
              <a:pathLst>
                <a:path>
                  <a:moveTo>
                    <a:pt x="1503353" y="0"/>
                  </a:moveTo>
                  <a:lnTo>
                    <a:pt x="1503353" y="112277"/>
                  </a:lnTo>
                  <a:lnTo>
                    <a:pt x="0" y="112277"/>
                  </a:lnTo>
                  <a:lnTo>
                    <a:pt x="0" y="216265"/>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2" name="Freeform 11"/>
            <p:cNvSpPr/>
            <p:nvPr/>
          </p:nvSpPr>
          <p:spPr>
            <a:xfrm>
              <a:off x="2686422" y="1629713"/>
              <a:ext cx="4149690" cy="977505"/>
            </a:xfrm>
            <a:custGeom>
              <a:avLst/>
              <a:gdLst>
                <a:gd name="connsiteX0" fmla="*/ 0 w 4149690"/>
                <a:gd name="connsiteY0" fmla="*/ 0 h 977505"/>
                <a:gd name="connsiteX1" fmla="*/ 4149690 w 4149690"/>
                <a:gd name="connsiteY1" fmla="*/ 0 h 977505"/>
                <a:gd name="connsiteX2" fmla="*/ 4149690 w 4149690"/>
                <a:gd name="connsiteY2" fmla="*/ 977505 h 977505"/>
                <a:gd name="connsiteX3" fmla="*/ 0 w 4149690"/>
                <a:gd name="connsiteY3" fmla="*/ 977505 h 977505"/>
                <a:gd name="connsiteX4" fmla="*/ 0 w 4149690"/>
                <a:gd name="connsiteY4" fmla="*/ 0 h 977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690" h="977505">
                  <a:moveTo>
                    <a:pt x="0" y="0"/>
                  </a:moveTo>
                  <a:lnTo>
                    <a:pt x="4149690" y="0"/>
                  </a:lnTo>
                  <a:lnTo>
                    <a:pt x="4149690" y="977505"/>
                  </a:lnTo>
                  <a:lnTo>
                    <a:pt x="0" y="977505"/>
                  </a:lnTo>
                  <a:lnTo>
                    <a:pt x="0" y="0"/>
                  </a:lnTo>
                  <a:close/>
                </a:path>
              </a:pathLst>
            </a:custGeom>
            <a:solidFill>
              <a:srgbClr val="EEECE1"/>
            </a:solidFill>
            <a:ln w="25400" cap="flat" cmpd="sng" algn="ctr">
              <a:solidFill>
                <a:srgbClr val="EEECE1">
                  <a:lumMod val="5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Which average and measure of spread?</a:t>
              </a:r>
            </a:p>
          </p:txBody>
        </p:sp>
        <p:sp>
          <p:nvSpPr>
            <p:cNvPr id="13" name="Freeform 12"/>
            <p:cNvSpPr/>
            <p:nvPr/>
          </p:nvSpPr>
          <p:spPr>
            <a:xfrm>
              <a:off x="1960836" y="2906667"/>
              <a:ext cx="1451171" cy="584828"/>
            </a:xfrm>
            <a:custGeom>
              <a:avLst/>
              <a:gdLst>
                <a:gd name="connsiteX0" fmla="*/ 0 w 1451171"/>
                <a:gd name="connsiteY0" fmla="*/ 0 h 441417"/>
                <a:gd name="connsiteX1" fmla="*/ 1451171 w 1451171"/>
                <a:gd name="connsiteY1" fmla="*/ 0 h 441417"/>
                <a:gd name="connsiteX2" fmla="*/ 1451171 w 1451171"/>
                <a:gd name="connsiteY2" fmla="*/ 441417 h 441417"/>
                <a:gd name="connsiteX3" fmla="*/ 0 w 1451171"/>
                <a:gd name="connsiteY3" fmla="*/ 441417 h 441417"/>
                <a:gd name="connsiteX4" fmla="*/ 0 w 1451171"/>
                <a:gd name="connsiteY4" fmla="*/ 0 h 441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171" h="441417">
                  <a:moveTo>
                    <a:pt x="0" y="0"/>
                  </a:moveTo>
                  <a:lnTo>
                    <a:pt x="1451171" y="0"/>
                  </a:lnTo>
                  <a:lnTo>
                    <a:pt x="1451171" y="441417"/>
                  </a:lnTo>
                  <a:lnTo>
                    <a:pt x="0" y="441417"/>
                  </a:lnTo>
                  <a:lnTo>
                    <a:pt x="0" y="0"/>
                  </a:lnTo>
                  <a:close/>
                </a:path>
              </a:pathLst>
            </a:custGeom>
            <a:solidFill>
              <a:srgbClr val="92D050"/>
            </a:solidFill>
            <a:ln w="25400" cap="flat" cmpd="sng" algn="ctr">
              <a:solidFill>
                <a:srgbClr val="00602B"/>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Scale</a:t>
              </a:r>
            </a:p>
          </p:txBody>
        </p:sp>
        <p:sp>
          <p:nvSpPr>
            <p:cNvPr id="14" name="Freeform 13"/>
            <p:cNvSpPr/>
            <p:nvPr/>
          </p:nvSpPr>
          <p:spPr>
            <a:xfrm>
              <a:off x="286601" y="3830179"/>
              <a:ext cx="2297056" cy="1663676"/>
            </a:xfrm>
            <a:custGeom>
              <a:avLst/>
              <a:gdLst>
                <a:gd name="connsiteX0" fmla="*/ 0 w 2297056"/>
                <a:gd name="connsiteY0" fmla="*/ 0 h 1663676"/>
                <a:gd name="connsiteX1" fmla="*/ 2297056 w 2297056"/>
                <a:gd name="connsiteY1" fmla="*/ 0 h 1663676"/>
                <a:gd name="connsiteX2" fmla="*/ 2297056 w 2297056"/>
                <a:gd name="connsiteY2" fmla="*/ 1663676 h 1663676"/>
                <a:gd name="connsiteX3" fmla="*/ 0 w 2297056"/>
                <a:gd name="connsiteY3" fmla="*/ 1663676 h 1663676"/>
                <a:gd name="connsiteX4" fmla="*/ 0 w 2297056"/>
                <a:gd name="connsiteY4" fmla="*/ 0 h 16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056" h="1663676">
                  <a:moveTo>
                    <a:pt x="0" y="0"/>
                  </a:moveTo>
                  <a:lnTo>
                    <a:pt x="2297056" y="0"/>
                  </a:lnTo>
                  <a:lnTo>
                    <a:pt x="2297056" y="1663676"/>
                  </a:lnTo>
                  <a:lnTo>
                    <a:pt x="0" y="166367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ysClr val="windowText" lastClr="000000"/>
                  </a:solidFill>
                  <a:latin typeface="Calibri"/>
                </a:rPr>
                <a:t>Normally distributed</a:t>
              </a:r>
            </a:p>
            <a:p>
              <a:pPr algn="ctr" defTabSz="1066800">
                <a:spcBef>
                  <a:spcPct val="0"/>
                </a:spcBef>
              </a:pPr>
              <a:r>
                <a:rPr lang="en-GB" sz="2400" dirty="0">
                  <a:solidFill>
                    <a:sysClr val="windowText" lastClr="000000"/>
                  </a:solidFill>
                  <a:latin typeface="Calibri"/>
                </a:rPr>
                <a:t>Mean (Standard deviation)</a:t>
              </a:r>
            </a:p>
          </p:txBody>
        </p:sp>
        <p:sp>
          <p:nvSpPr>
            <p:cNvPr id="15" name="Freeform 14"/>
            <p:cNvSpPr/>
            <p:nvPr/>
          </p:nvSpPr>
          <p:spPr>
            <a:xfrm>
              <a:off x="2894409" y="3830179"/>
              <a:ext cx="1866858" cy="1705296"/>
            </a:xfrm>
            <a:custGeom>
              <a:avLst/>
              <a:gdLst>
                <a:gd name="connsiteX0" fmla="*/ 0 w 1866858"/>
                <a:gd name="connsiteY0" fmla="*/ 0 h 1705296"/>
                <a:gd name="connsiteX1" fmla="*/ 1866858 w 1866858"/>
                <a:gd name="connsiteY1" fmla="*/ 0 h 1705296"/>
                <a:gd name="connsiteX2" fmla="*/ 1866858 w 1866858"/>
                <a:gd name="connsiteY2" fmla="*/ 1705296 h 1705296"/>
                <a:gd name="connsiteX3" fmla="*/ 0 w 1866858"/>
                <a:gd name="connsiteY3" fmla="*/ 1705296 h 1705296"/>
                <a:gd name="connsiteX4" fmla="*/ 0 w 1866858"/>
                <a:gd name="connsiteY4" fmla="*/ 0 h 1705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58" h="1705296">
                  <a:moveTo>
                    <a:pt x="0" y="0"/>
                  </a:moveTo>
                  <a:lnTo>
                    <a:pt x="1866858" y="0"/>
                  </a:lnTo>
                  <a:lnTo>
                    <a:pt x="1866858" y="1705296"/>
                  </a:lnTo>
                  <a:lnTo>
                    <a:pt x="0" y="170529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ysClr val="windowText" lastClr="000000"/>
                  </a:solidFill>
                  <a:latin typeface="Calibri"/>
                </a:rPr>
                <a:t>Skewed data</a:t>
              </a:r>
            </a:p>
            <a:p>
              <a:pPr algn="ctr" defTabSz="1066800">
                <a:spcBef>
                  <a:spcPct val="0"/>
                </a:spcBef>
              </a:pPr>
              <a:r>
                <a:rPr lang="en-GB" sz="2400" dirty="0">
                  <a:solidFill>
                    <a:sysClr val="windowText" lastClr="000000"/>
                  </a:solidFill>
                  <a:latin typeface="Calibri"/>
                </a:rPr>
                <a:t>Median (Interquartile range)</a:t>
              </a:r>
            </a:p>
          </p:txBody>
        </p:sp>
        <p:sp>
          <p:nvSpPr>
            <p:cNvPr id="16" name="Freeform 15"/>
            <p:cNvSpPr/>
            <p:nvPr/>
          </p:nvSpPr>
          <p:spPr>
            <a:xfrm>
              <a:off x="6043066" y="2885502"/>
              <a:ext cx="1586092" cy="624760"/>
            </a:xfrm>
            <a:custGeom>
              <a:avLst/>
              <a:gdLst>
                <a:gd name="connsiteX0" fmla="*/ 0 w 1586092"/>
                <a:gd name="connsiteY0" fmla="*/ 0 h 387169"/>
                <a:gd name="connsiteX1" fmla="*/ 1586092 w 1586092"/>
                <a:gd name="connsiteY1" fmla="*/ 0 h 387169"/>
                <a:gd name="connsiteX2" fmla="*/ 1586092 w 1586092"/>
                <a:gd name="connsiteY2" fmla="*/ 387169 h 387169"/>
                <a:gd name="connsiteX3" fmla="*/ 0 w 1586092"/>
                <a:gd name="connsiteY3" fmla="*/ 387169 h 387169"/>
                <a:gd name="connsiteX4" fmla="*/ 0 w 1586092"/>
                <a:gd name="connsiteY4" fmla="*/ 0 h 38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092" h="387169">
                  <a:moveTo>
                    <a:pt x="0" y="0"/>
                  </a:moveTo>
                  <a:lnTo>
                    <a:pt x="1586092" y="0"/>
                  </a:lnTo>
                  <a:lnTo>
                    <a:pt x="1586092" y="387169"/>
                  </a:lnTo>
                  <a:lnTo>
                    <a:pt x="0" y="387169"/>
                  </a:lnTo>
                  <a:lnTo>
                    <a:pt x="0" y="0"/>
                  </a:lnTo>
                  <a:close/>
                </a:path>
              </a:pathLst>
            </a:custGeom>
            <a:solidFill>
              <a:srgbClr val="C0504D">
                <a:lumMod val="40000"/>
                <a:lumOff val="60000"/>
              </a:srgbClr>
            </a:solidFill>
            <a:ln w="25400" cap="flat" cmpd="sng" algn="ctr">
              <a:solidFill>
                <a:srgbClr val="C0504D">
                  <a:lumMod val="60000"/>
                  <a:lumOff val="4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Categorical</a:t>
              </a:r>
            </a:p>
          </p:txBody>
        </p:sp>
        <p:sp>
          <p:nvSpPr>
            <p:cNvPr id="17" name="Freeform 16"/>
            <p:cNvSpPr/>
            <p:nvPr/>
          </p:nvSpPr>
          <p:spPr>
            <a:xfrm>
              <a:off x="5070167" y="3865387"/>
              <a:ext cx="1945798" cy="1593259"/>
            </a:xfrm>
            <a:custGeom>
              <a:avLst/>
              <a:gdLst>
                <a:gd name="connsiteX0" fmla="*/ 0 w 1945798"/>
                <a:gd name="connsiteY0" fmla="*/ 0 h 1593259"/>
                <a:gd name="connsiteX1" fmla="*/ 1945798 w 1945798"/>
                <a:gd name="connsiteY1" fmla="*/ 0 h 1593259"/>
                <a:gd name="connsiteX2" fmla="*/ 1945798 w 1945798"/>
                <a:gd name="connsiteY2" fmla="*/ 1593259 h 1593259"/>
                <a:gd name="connsiteX3" fmla="*/ 0 w 1945798"/>
                <a:gd name="connsiteY3" fmla="*/ 1593259 h 1593259"/>
                <a:gd name="connsiteX4" fmla="*/ 0 w 1945798"/>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98" h="1593259">
                  <a:moveTo>
                    <a:pt x="0" y="0"/>
                  </a:moveTo>
                  <a:lnTo>
                    <a:pt x="1945798" y="0"/>
                  </a:lnTo>
                  <a:lnTo>
                    <a:pt x="1945798"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Ordinal:</a:t>
              </a:r>
            </a:p>
            <a:p>
              <a:pPr algn="ctr" defTabSz="1066800">
                <a:spcBef>
                  <a:spcPct val="0"/>
                </a:spcBef>
              </a:pPr>
              <a:r>
                <a:rPr lang="en-GB" sz="2400" dirty="0">
                  <a:solidFill>
                    <a:srgbClr val="4BACC6">
                      <a:lumMod val="50000"/>
                    </a:srgbClr>
                  </a:solidFill>
                  <a:latin typeface="Calibri"/>
                </a:rPr>
                <a:t>Median </a:t>
              </a:r>
            </a:p>
            <a:p>
              <a:pPr algn="ctr" defTabSz="1066800">
                <a:spcBef>
                  <a:spcPct val="0"/>
                </a:spcBef>
              </a:pPr>
              <a:r>
                <a:rPr lang="en-GB" sz="2400" dirty="0">
                  <a:solidFill>
                    <a:srgbClr val="4BACC6">
                      <a:lumMod val="50000"/>
                    </a:srgbClr>
                  </a:solidFill>
                  <a:latin typeface="Calibri"/>
                </a:rPr>
                <a:t>(Interquartile range)</a:t>
              </a:r>
              <a:endParaRPr lang="en-GB" sz="2400" b="1" dirty="0">
                <a:solidFill>
                  <a:srgbClr val="4BACC6">
                    <a:lumMod val="50000"/>
                  </a:srgbClr>
                </a:solidFill>
                <a:latin typeface="Calibri"/>
              </a:endParaRPr>
            </a:p>
          </p:txBody>
        </p:sp>
        <p:sp>
          <p:nvSpPr>
            <p:cNvPr id="18" name="Freeform 17"/>
            <p:cNvSpPr/>
            <p:nvPr/>
          </p:nvSpPr>
          <p:spPr>
            <a:xfrm>
              <a:off x="7129250" y="3865386"/>
              <a:ext cx="1629532" cy="1593259"/>
            </a:xfrm>
            <a:custGeom>
              <a:avLst/>
              <a:gdLst>
                <a:gd name="connsiteX0" fmla="*/ 0 w 1629532"/>
                <a:gd name="connsiteY0" fmla="*/ 0 h 1593259"/>
                <a:gd name="connsiteX1" fmla="*/ 1629532 w 1629532"/>
                <a:gd name="connsiteY1" fmla="*/ 0 h 1593259"/>
                <a:gd name="connsiteX2" fmla="*/ 1629532 w 1629532"/>
                <a:gd name="connsiteY2" fmla="*/ 1593259 h 1593259"/>
                <a:gd name="connsiteX3" fmla="*/ 0 w 1629532"/>
                <a:gd name="connsiteY3" fmla="*/ 1593259 h 1593259"/>
                <a:gd name="connsiteX4" fmla="*/ 0 w 1629532"/>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532" h="1593259">
                  <a:moveTo>
                    <a:pt x="0" y="0"/>
                  </a:moveTo>
                  <a:lnTo>
                    <a:pt x="1629532" y="0"/>
                  </a:lnTo>
                  <a:lnTo>
                    <a:pt x="1629532"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Nominal:</a:t>
              </a:r>
            </a:p>
            <a:p>
              <a:pPr algn="ctr" defTabSz="1066800">
                <a:spcBef>
                  <a:spcPct val="0"/>
                </a:spcBef>
              </a:pPr>
              <a:r>
                <a:rPr lang="en-GB" sz="2400" dirty="0">
                  <a:solidFill>
                    <a:srgbClr val="4BACC6">
                      <a:lumMod val="50000"/>
                    </a:srgbClr>
                  </a:solidFill>
                  <a:latin typeface="Calibri"/>
                </a:rPr>
                <a:t>Mode (None)</a:t>
              </a:r>
            </a:p>
            <a:p>
              <a:pPr algn="ctr" defTabSz="1066800">
                <a:spcBef>
                  <a:spcPct val="0"/>
                </a:spcBef>
              </a:pPr>
              <a:endParaRPr lang="en-GB" sz="2400" b="1" dirty="0">
                <a:solidFill>
                  <a:srgbClr val="4BACC6">
                    <a:lumMod val="50000"/>
                  </a:srgbClr>
                </a:solidFill>
                <a:latin typeface="Calibri"/>
              </a:endParaRPr>
            </a:p>
          </p:txBody>
        </p:sp>
      </p:grpSp>
    </p:spTree>
    <p:extLst>
      <p:ext uri="{BB962C8B-B14F-4D97-AF65-F5344CB8AC3E}">
        <p14:creationId xmlns:p14="http://schemas.microsoft.com/office/powerpoint/2010/main" val="369089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Hypothesis Testing</a:t>
            </a:r>
            <a:endParaRPr lang="en-GB" dirty="0"/>
          </a:p>
        </p:txBody>
      </p:sp>
    </p:spTree>
    <p:extLst>
      <p:ext uri="{BB962C8B-B14F-4D97-AF65-F5344CB8AC3E}">
        <p14:creationId xmlns:p14="http://schemas.microsoft.com/office/powerpoint/2010/main" val="911436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2756" y="1460500"/>
            <a:ext cx="11324492" cy="4711700"/>
          </a:xfrm>
        </p:spPr>
        <p:txBody>
          <a:bodyPr>
            <a:normAutofit fontScale="92500" lnSpcReduction="20000"/>
          </a:bodyPr>
          <a:lstStyle/>
          <a:p>
            <a:r>
              <a:rPr lang="en-GB" dirty="0"/>
              <a:t>An </a:t>
            </a:r>
            <a:r>
              <a:rPr lang="en-GB" b="1" dirty="0"/>
              <a:t>objective</a:t>
            </a:r>
            <a:r>
              <a:rPr lang="en-GB" dirty="0"/>
              <a:t> method of making decisions or </a:t>
            </a:r>
            <a:r>
              <a:rPr lang="en-GB" b="1" dirty="0"/>
              <a:t>inferences</a:t>
            </a:r>
            <a:r>
              <a:rPr lang="en-GB" dirty="0"/>
              <a:t> from sample data (evidence)</a:t>
            </a:r>
          </a:p>
          <a:p>
            <a:r>
              <a:rPr lang="en-GB" dirty="0"/>
              <a:t>Sample data used </a:t>
            </a:r>
            <a:r>
              <a:rPr lang="en-GB" dirty="0">
                <a:solidFill>
                  <a:schemeClr val="dk1"/>
                </a:solidFill>
              </a:rPr>
              <a:t>to choose between two choices i.e.  </a:t>
            </a:r>
            <a:r>
              <a:rPr lang="en-GB" b="1" dirty="0">
                <a:solidFill>
                  <a:schemeClr val="dk1"/>
                </a:solidFill>
              </a:rPr>
              <a:t>hypotheses</a:t>
            </a:r>
            <a:r>
              <a:rPr lang="en-GB" dirty="0">
                <a:solidFill>
                  <a:schemeClr val="dk1"/>
                </a:solidFill>
              </a:rPr>
              <a:t> or statements about a population</a:t>
            </a:r>
          </a:p>
          <a:p>
            <a:r>
              <a:rPr lang="en-GB" dirty="0">
                <a:solidFill>
                  <a:schemeClr val="dk1"/>
                </a:solidFill>
              </a:rPr>
              <a:t>We typically do this by comparing what we have observed to what we expected if one of the statements (</a:t>
            </a:r>
            <a:r>
              <a:rPr lang="en-GB" b="1" dirty="0">
                <a:solidFill>
                  <a:schemeClr val="dk1"/>
                </a:solidFill>
              </a:rPr>
              <a:t>Null Hypothesis</a:t>
            </a:r>
            <a:r>
              <a:rPr lang="en-GB" dirty="0">
                <a:solidFill>
                  <a:schemeClr val="dk1"/>
                </a:solidFill>
              </a:rPr>
              <a:t>) was true</a:t>
            </a:r>
            <a:endParaRPr lang="en-GB" dirty="0"/>
          </a:p>
          <a:p>
            <a:r>
              <a:rPr lang="en-GB" dirty="0">
                <a:solidFill>
                  <a:schemeClr val="dk1"/>
                </a:solidFill>
              </a:rPr>
              <a:t>In statistical parlance:</a:t>
            </a:r>
          </a:p>
          <a:p>
            <a:pPr marL="0" indent="0">
              <a:buNone/>
            </a:pPr>
            <a:r>
              <a:rPr lang="en-GB" dirty="0"/>
              <a:t>H</a:t>
            </a:r>
            <a:r>
              <a:rPr lang="en-GB" baseline="-25000" dirty="0"/>
              <a:t>A</a:t>
            </a:r>
            <a:r>
              <a:rPr lang="en-GB" dirty="0"/>
              <a:t>: Research (Alternative) Hypothesis</a:t>
            </a:r>
          </a:p>
          <a:p>
            <a:pPr lvl="2"/>
            <a:r>
              <a:rPr lang="en-GB" dirty="0"/>
              <a:t>What we aim to gather evidence of</a:t>
            </a:r>
          </a:p>
          <a:p>
            <a:pPr lvl="2"/>
            <a:r>
              <a:rPr lang="en-GB" dirty="0"/>
              <a:t>Typically that there </a:t>
            </a:r>
            <a:r>
              <a:rPr lang="en-GB" b="1" dirty="0"/>
              <a:t>is</a:t>
            </a:r>
            <a:r>
              <a:rPr lang="en-GB" dirty="0"/>
              <a:t> a difference/effect/relationship etc.</a:t>
            </a:r>
          </a:p>
          <a:p>
            <a:pPr>
              <a:buFont typeface="Arial" charset="0"/>
              <a:buNone/>
            </a:pPr>
            <a:r>
              <a:rPr lang="en-GB" dirty="0"/>
              <a:t>H</a:t>
            </a:r>
            <a:r>
              <a:rPr lang="en-GB" baseline="-25000" dirty="0"/>
              <a:t>0</a:t>
            </a:r>
            <a:r>
              <a:rPr lang="en-GB" dirty="0"/>
              <a:t>: Null Hypothesis</a:t>
            </a:r>
          </a:p>
          <a:p>
            <a:pPr lvl="2"/>
            <a:r>
              <a:rPr lang="en-GB" dirty="0"/>
              <a:t>What we assume is true to begin with</a:t>
            </a:r>
          </a:p>
          <a:p>
            <a:pPr lvl="2"/>
            <a:r>
              <a:rPr lang="en-GB" dirty="0"/>
              <a:t>Typically that there is </a:t>
            </a:r>
            <a:r>
              <a:rPr lang="en-GB" b="1" dirty="0"/>
              <a:t>no</a:t>
            </a:r>
            <a:r>
              <a:rPr lang="en-GB" dirty="0"/>
              <a:t> difference/effect/relationship etc.</a:t>
            </a:r>
            <a:endParaRPr lang="en-GB" sz="1800" dirty="0"/>
          </a:p>
          <a:p>
            <a:pPr marL="0" indent="0">
              <a:buNone/>
            </a:pPr>
            <a:endParaRPr lang="en-GB" dirty="0">
              <a:solidFill>
                <a:schemeClr val="dk1"/>
              </a:solidFill>
            </a:endParaRPr>
          </a:p>
        </p:txBody>
      </p:sp>
      <p:sp>
        <p:nvSpPr>
          <p:cNvPr id="3" name="Title 2"/>
          <p:cNvSpPr>
            <a:spLocks noGrp="1"/>
          </p:cNvSpPr>
          <p:nvPr>
            <p:ph type="title"/>
          </p:nvPr>
        </p:nvSpPr>
        <p:spPr/>
        <p:txBody>
          <a:bodyPr/>
          <a:lstStyle/>
          <a:p>
            <a:r>
              <a:rPr lang="en-GB" dirty="0"/>
              <a:t>Hypothesis testing </a:t>
            </a:r>
          </a:p>
        </p:txBody>
      </p:sp>
    </p:spTree>
    <p:extLst>
      <p:ext uri="{BB962C8B-B14F-4D97-AF65-F5344CB8AC3E}">
        <p14:creationId xmlns:p14="http://schemas.microsoft.com/office/powerpoint/2010/main" val="3042565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2901" y="1752601"/>
            <a:ext cx="10902462" cy="4525963"/>
          </a:xfrm>
        </p:spPr>
        <p:txBody>
          <a:bodyPr>
            <a:normAutofit/>
          </a:bodyPr>
          <a:lstStyle/>
          <a:p>
            <a:r>
              <a:rPr lang="en-GB" dirty="0"/>
              <a:t>Members of a jury have to decide whether a person is guilty or innocent based on evidence </a:t>
            </a:r>
          </a:p>
          <a:p>
            <a:pPr marL="109728" indent="0">
              <a:buNone/>
            </a:pPr>
            <a:endParaRPr lang="en-GB" sz="1300" dirty="0"/>
          </a:p>
          <a:p>
            <a:pPr marL="365125" indent="0">
              <a:buNone/>
            </a:pPr>
            <a:r>
              <a:rPr lang="en-GB" b="1" dirty="0">
                <a:solidFill>
                  <a:schemeClr val="accent1">
                    <a:lumMod val="75000"/>
                  </a:schemeClr>
                </a:solidFill>
              </a:rPr>
              <a:t>Null:</a:t>
            </a:r>
            <a:r>
              <a:rPr lang="en-GB" b="1" dirty="0"/>
              <a:t> </a:t>
            </a:r>
            <a:r>
              <a:rPr lang="en-GB" dirty="0"/>
              <a:t>The person is innocent (legal requirement)</a:t>
            </a:r>
          </a:p>
          <a:p>
            <a:pPr marL="365125" indent="0">
              <a:buNone/>
            </a:pPr>
            <a:r>
              <a:rPr lang="en-GB" b="1" dirty="0">
                <a:solidFill>
                  <a:schemeClr val="accent1">
                    <a:lumMod val="75000"/>
                  </a:schemeClr>
                </a:solidFill>
              </a:rPr>
              <a:t>Alternative: </a:t>
            </a:r>
            <a:r>
              <a:rPr lang="en-GB" dirty="0"/>
              <a:t>The person is not innocent (i.e. guilty)</a:t>
            </a:r>
          </a:p>
          <a:p>
            <a:endParaRPr lang="en-GB" sz="1300" dirty="0"/>
          </a:p>
          <a:p>
            <a:r>
              <a:rPr lang="en-GB" dirty="0"/>
              <a:t>The null can only be rejected if there is enough evidence to doubt it</a:t>
            </a:r>
          </a:p>
          <a:p>
            <a:r>
              <a:rPr lang="en-GB" dirty="0"/>
              <a:t>The jury can only convict if there is beyond reasonable doubt for the null of innocence</a:t>
            </a:r>
            <a:endParaRPr lang="en-GB" sz="1300" dirty="0"/>
          </a:p>
          <a:p>
            <a:r>
              <a:rPr lang="en-GB" dirty="0"/>
              <a:t>They may make a mistake</a:t>
            </a:r>
          </a:p>
        </p:txBody>
      </p:sp>
      <p:sp>
        <p:nvSpPr>
          <p:cNvPr id="2" name="Title 1"/>
          <p:cNvSpPr>
            <a:spLocks noGrp="1"/>
          </p:cNvSpPr>
          <p:nvPr>
            <p:ph type="title"/>
          </p:nvPr>
        </p:nvSpPr>
        <p:spPr>
          <a:xfrm>
            <a:off x="1676400" y="223855"/>
            <a:ext cx="8382000" cy="1143000"/>
          </a:xfrm>
        </p:spPr>
        <p:txBody>
          <a:bodyPr>
            <a:normAutofit/>
          </a:bodyPr>
          <a:lstStyle/>
          <a:p>
            <a:r>
              <a:rPr lang="en-GB" dirty="0"/>
              <a:t>“Jury Trial”</a:t>
            </a:r>
          </a:p>
        </p:txBody>
      </p:sp>
    </p:spTree>
    <p:extLst>
      <p:ext uri="{BB962C8B-B14F-4D97-AF65-F5344CB8AC3E}">
        <p14:creationId xmlns:p14="http://schemas.microsoft.com/office/powerpoint/2010/main" val="178123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733" y="1298803"/>
            <a:ext cx="3610689" cy="4525963"/>
          </a:xfrm>
        </p:spPr>
        <p:txBody>
          <a:bodyPr/>
          <a:lstStyle/>
          <a:p>
            <a:pPr marL="0" indent="0">
              <a:spcBef>
                <a:spcPts val="1800"/>
              </a:spcBef>
              <a:buNone/>
              <a:defRPr/>
            </a:pPr>
            <a:r>
              <a:rPr lang="en-GB" sz="2400" dirty="0">
                <a:solidFill>
                  <a:schemeClr val="dk1"/>
                </a:solidFill>
              </a:rPr>
              <a:t>DATA: the answers to questions or measurements from the experiment</a:t>
            </a:r>
          </a:p>
          <a:p>
            <a:pPr marL="0" indent="0">
              <a:spcBef>
                <a:spcPts val="1800"/>
              </a:spcBef>
              <a:buNone/>
              <a:defRPr/>
            </a:pPr>
            <a:endParaRPr lang="en-GB" sz="2400" dirty="0">
              <a:solidFill>
                <a:schemeClr val="dk1"/>
              </a:solidFill>
            </a:endParaRPr>
          </a:p>
          <a:p>
            <a:pPr marL="0" indent="0">
              <a:spcBef>
                <a:spcPts val="1800"/>
              </a:spcBef>
              <a:buNone/>
              <a:defRPr/>
            </a:pPr>
            <a:r>
              <a:rPr lang="en-GB" sz="2400" dirty="0">
                <a:solidFill>
                  <a:schemeClr val="dk1"/>
                </a:solidFill>
              </a:rPr>
              <a:t>VARIABLE = measurement which varies between subjects e.g. height or gender</a:t>
            </a:r>
          </a:p>
          <a:p>
            <a:endParaRPr lang="en-GB" dirty="0"/>
          </a:p>
        </p:txBody>
      </p:sp>
      <p:sp>
        <p:nvSpPr>
          <p:cNvPr id="10" name="Rectangle 2"/>
          <p:cNvSpPr>
            <a:spLocks noGrp="1" noChangeArrowheads="1"/>
          </p:cNvSpPr>
          <p:nvPr>
            <p:ph type="title"/>
          </p:nvPr>
        </p:nvSpPr>
        <p:spPr>
          <a:xfrm>
            <a:off x="838200" y="221037"/>
            <a:ext cx="10515600" cy="1325563"/>
          </a:xfrm>
        </p:spPr>
        <p:txBody>
          <a:bodyPr>
            <a:noAutofit/>
          </a:bodyPr>
          <a:lstStyle/>
          <a:p>
            <a:pPr>
              <a:defRPr/>
            </a:pPr>
            <a:br>
              <a:rPr lang="en-GB" sz="3200" dirty="0">
                <a:latin typeface="Arial Rounded MT Bold" pitchFamily="34" charset="0"/>
                <a:cs typeface="Times New Roman" pitchFamily="18" charset="0"/>
              </a:rPr>
            </a:br>
            <a:r>
              <a:rPr lang="en-GB" sz="4000" dirty="0">
                <a:effectLst>
                  <a:outerShdw blurRad="38100" dist="38100" dir="2700000" algn="tl">
                    <a:srgbClr val="000000">
                      <a:alpha val="43137"/>
                    </a:srgbClr>
                  </a:outerShdw>
                </a:effectLst>
                <a:cs typeface="Times New Roman" pitchFamily="18" charset="0"/>
              </a:rPr>
              <a:t>Data and variables</a:t>
            </a:r>
            <a:br>
              <a:rPr lang="en-GB" sz="3600" dirty="0">
                <a:effectLst>
                  <a:outerShdw blurRad="38100" dist="38100" dir="2700000" algn="tl">
                    <a:srgbClr val="000000">
                      <a:alpha val="43137"/>
                    </a:srgbClr>
                  </a:outerShdw>
                </a:effectLst>
                <a:cs typeface="Times New Roman" pitchFamily="18" charset="0"/>
              </a:rPr>
            </a:br>
            <a:endParaRPr lang="en-GB" sz="3600" dirty="0">
              <a:effectLst>
                <a:outerShdw blurRad="38100" dist="38100" dir="2700000" algn="tl">
                  <a:srgbClr val="000000">
                    <a:alpha val="43137"/>
                  </a:srgbClr>
                </a:outerShdw>
              </a:effectLst>
              <a:cs typeface="Times New Roman" pitchFamily="18" charset="0"/>
            </a:endParaRPr>
          </a:p>
        </p:txBody>
      </p:sp>
      <p:sp>
        <p:nvSpPr>
          <p:cNvPr id="8" name="Rectangular Callout 7"/>
          <p:cNvSpPr/>
          <p:nvPr/>
        </p:nvSpPr>
        <p:spPr>
          <a:xfrm>
            <a:off x="2308328" y="5099051"/>
            <a:ext cx="2350201" cy="725714"/>
          </a:xfrm>
          <a:prstGeom prst="wedgeRectCallout">
            <a:avLst>
              <a:gd name="adj1" fmla="val -2576"/>
              <a:gd name="adj2" fmla="val -1521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row per subject</a:t>
            </a:r>
          </a:p>
        </p:txBody>
      </p:sp>
      <p:sp>
        <p:nvSpPr>
          <p:cNvPr id="9" name="Rectangular Callout 8"/>
          <p:cNvSpPr/>
          <p:nvPr/>
        </p:nvSpPr>
        <p:spPr>
          <a:xfrm>
            <a:off x="7569200" y="1483667"/>
            <a:ext cx="2350201" cy="725714"/>
          </a:xfrm>
          <a:prstGeom prst="wedgeRectCallout">
            <a:avLst>
              <a:gd name="adj1" fmla="val 5500"/>
              <a:gd name="adj2" fmla="val 10588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variable per column</a:t>
            </a:r>
          </a:p>
        </p:txBody>
      </p:sp>
      <p:graphicFrame>
        <p:nvGraphicFramePr>
          <p:cNvPr id="6" name="Table 5">
            <a:extLst>
              <a:ext uri="{FF2B5EF4-FFF2-40B4-BE49-F238E27FC236}">
                <a16:creationId xmlns:a16="http://schemas.microsoft.com/office/drawing/2014/main" id="{EF1B87E3-AAEC-10B6-A1E2-B953FEF4560E}"/>
              </a:ext>
            </a:extLst>
          </p:cNvPr>
          <p:cNvGraphicFramePr>
            <a:graphicFrameLocks noGrp="1"/>
          </p:cNvGraphicFramePr>
          <p:nvPr>
            <p:extLst>
              <p:ext uri="{D42A27DB-BD31-4B8C-83A1-F6EECF244321}">
                <p14:modId xmlns:p14="http://schemas.microsoft.com/office/powerpoint/2010/main" val="3281792560"/>
              </p:ext>
            </p:extLst>
          </p:nvPr>
        </p:nvGraphicFramePr>
        <p:xfrm>
          <a:off x="3483429" y="2728074"/>
          <a:ext cx="8597900" cy="2059305"/>
        </p:xfrm>
        <a:graphic>
          <a:graphicData uri="http://schemas.openxmlformats.org/drawingml/2006/table">
            <a:tbl>
              <a:tblPr/>
              <a:tblGrid>
                <a:gridCol w="609375">
                  <a:extLst>
                    <a:ext uri="{9D8B030D-6E8A-4147-A177-3AD203B41FA5}">
                      <a16:colId xmlns:a16="http://schemas.microsoft.com/office/drawing/2014/main" val="2125994852"/>
                    </a:ext>
                  </a:extLst>
                </a:gridCol>
                <a:gridCol w="609375">
                  <a:extLst>
                    <a:ext uri="{9D8B030D-6E8A-4147-A177-3AD203B41FA5}">
                      <a16:colId xmlns:a16="http://schemas.microsoft.com/office/drawing/2014/main" val="1913442813"/>
                    </a:ext>
                  </a:extLst>
                </a:gridCol>
                <a:gridCol w="901367">
                  <a:extLst>
                    <a:ext uri="{9D8B030D-6E8A-4147-A177-3AD203B41FA5}">
                      <a16:colId xmlns:a16="http://schemas.microsoft.com/office/drawing/2014/main" val="3086948686"/>
                    </a:ext>
                  </a:extLst>
                </a:gridCol>
                <a:gridCol w="609375">
                  <a:extLst>
                    <a:ext uri="{9D8B030D-6E8A-4147-A177-3AD203B41FA5}">
                      <a16:colId xmlns:a16="http://schemas.microsoft.com/office/drawing/2014/main" val="3395902070"/>
                    </a:ext>
                  </a:extLst>
                </a:gridCol>
                <a:gridCol w="609375">
                  <a:extLst>
                    <a:ext uri="{9D8B030D-6E8A-4147-A177-3AD203B41FA5}">
                      <a16:colId xmlns:a16="http://schemas.microsoft.com/office/drawing/2014/main" val="2835526388"/>
                    </a:ext>
                  </a:extLst>
                </a:gridCol>
                <a:gridCol w="609375">
                  <a:extLst>
                    <a:ext uri="{9D8B030D-6E8A-4147-A177-3AD203B41FA5}">
                      <a16:colId xmlns:a16="http://schemas.microsoft.com/office/drawing/2014/main" val="3299296423"/>
                    </a:ext>
                  </a:extLst>
                </a:gridCol>
                <a:gridCol w="761719">
                  <a:extLst>
                    <a:ext uri="{9D8B030D-6E8A-4147-A177-3AD203B41FA5}">
                      <a16:colId xmlns:a16="http://schemas.microsoft.com/office/drawing/2014/main" val="842680787"/>
                    </a:ext>
                  </a:extLst>
                </a:gridCol>
                <a:gridCol w="609375">
                  <a:extLst>
                    <a:ext uri="{9D8B030D-6E8A-4147-A177-3AD203B41FA5}">
                      <a16:colId xmlns:a16="http://schemas.microsoft.com/office/drawing/2014/main" val="3495426450"/>
                    </a:ext>
                  </a:extLst>
                </a:gridCol>
                <a:gridCol w="609375">
                  <a:extLst>
                    <a:ext uri="{9D8B030D-6E8A-4147-A177-3AD203B41FA5}">
                      <a16:colId xmlns:a16="http://schemas.microsoft.com/office/drawing/2014/main" val="1617903156"/>
                    </a:ext>
                  </a:extLst>
                </a:gridCol>
                <a:gridCol w="609375">
                  <a:extLst>
                    <a:ext uri="{9D8B030D-6E8A-4147-A177-3AD203B41FA5}">
                      <a16:colId xmlns:a16="http://schemas.microsoft.com/office/drawing/2014/main" val="1868008523"/>
                    </a:ext>
                  </a:extLst>
                </a:gridCol>
                <a:gridCol w="609375">
                  <a:extLst>
                    <a:ext uri="{9D8B030D-6E8A-4147-A177-3AD203B41FA5}">
                      <a16:colId xmlns:a16="http://schemas.microsoft.com/office/drawing/2014/main" val="2186513027"/>
                    </a:ext>
                  </a:extLst>
                </a:gridCol>
                <a:gridCol w="736328">
                  <a:extLst>
                    <a:ext uri="{9D8B030D-6E8A-4147-A177-3AD203B41FA5}">
                      <a16:colId xmlns:a16="http://schemas.microsoft.com/office/drawing/2014/main" val="1624858141"/>
                    </a:ext>
                  </a:extLst>
                </a:gridCol>
                <a:gridCol w="714111">
                  <a:extLst>
                    <a:ext uri="{9D8B030D-6E8A-4147-A177-3AD203B41FA5}">
                      <a16:colId xmlns:a16="http://schemas.microsoft.com/office/drawing/2014/main" val="1092244514"/>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fage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mage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mature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weeks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err="1">
                          <a:solidFill>
                            <a:srgbClr val="000000"/>
                          </a:solidFill>
                          <a:effectLst/>
                          <a:latin typeface="Calibri" panose="020F0502020204030204" pitchFamily="34" charset="0"/>
                        </a:rPr>
                        <a:t>premie</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visits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marital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gained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lowbirthweight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gender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habit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whitemom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185629"/>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9952587"/>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09348"/>
                  </a:ext>
                </a:extLst>
              </a:tr>
              <a:tr h="190500">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69462"/>
                  </a:ext>
                </a:extLst>
              </a:tr>
              <a:tr h="190500">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671417"/>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701787"/>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868466"/>
                  </a:ext>
                </a:extLst>
              </a:tr>
              <a:tr h="190500">
                <a:tc>
                  <a:txBody>
                    <a:bodyPr/>
                    <a:lstStyle/>
                    <a:p>
                      <a:pPr algn="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785769"/>
                  </a:ext>
                </a:extLst>
              </a:tr>
              <a:tr h="190500">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premie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523341"/>
                  </a:ext>
                </a:extLst>
              </a:tr>
              <a:tr h="190500">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younger mom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full term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married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not 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nonsmoker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996158"/>
                  </a:ext>
                </a:extLst>
              </a:tr>
            </a:tbl>
          </a:graphicData>
        </a:graphic>
      </p:graphicFrame>
    </p:spTree>
    <p:extLst>
      <p:ext uri="{BB962C8B-B14F-4D97-AF65-F5344CB8AC3E}">
        <p14:creationId xmlns:p14="http://schemas.microsoft.com/office/powerpoint/2010/main" val="32212354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PQuestion"/>
          <p:cNvSpPr>
            <a:spLocks noGrp="1"/>
          </p:cNvSpPr>
          <p:nvPr>
            <p:ph type="title"/>
          </p:nvPr>
        </p:nvSpPr>
        <p:spPr>
          <a:xfrm>
            <a:off x="1905000" y="46038"/>
            <a:ext cx="8305800" cy="715962"/>
          </a:xfrm>
        </p:spPr>
        <p:txBody>
          <a:bodyPr>
            <a:noAutofit/>
          </a:bodyPr>
          <a:lstStyle/>
          <a:p>
            <a:pPr>
              <a:defRPr/>
            </a:pPr>
            <a:r>
              <a:rPr lang="en-GB" sz="3600" b="1" dirty="0"/>
              <a:t>Types of Errors</a:t>
            </a:r>
            <a:endParaRPr lang="en-GB" sz="3600" dirty="0"/>
          </a:p>
        </p:txBody>
      </p:sp>
      <p:graphicFrame>
        <p:nvGraphicFramePr>
          <p:cNvPr id="6" name="Group 37"/>
          <p:cNvGraphicFramePr>
            <a:graphicFrameLocks/>
          </p:cNvGraphicFramePr>
          <p:nvPr/>
        </p:nvGraphicFramePr>
        <p:xfrm>
          <a:off x="2133601" y="1795344"/>
          <a:ext cx="8001003" cy="4224456"/>
        </p:xfrm>
        <a:graphic>
          <a:graphicData uri="http://schemas.openxmlformats.org/drawingml/2006/table">
            <a:tbl>
              <a:tblPr/>
              <a:tblGrid>
                <a:gridCol w="2667001">
                  <a:extLst>
                    <a:ext uri="{9D8B030D-6E8A-4147-A177-3AD203B41FA5}">
                      <a16:colId xmlns:a16="http://schemas.microsoft.com/office/drawing/2014/main" val="20000"/>
                    </a:ext>
                  </a:extLst>
                </a:gridCol>
                <a:gridCol w="26670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1209469">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 </a:t>
                      </a:r>
                      <a:r>
                        <a:rPr kumimoji="0" lang="en-GB" sz="2400" b="1" i="0" u="none" strike="noStrike" cap="none" normalizeH="0" baseline="0" dirty="0">
                          <a:ln>
                            <a:noFill/>
                          </a:ln>
                          <a:solidFill>
                            <a:schemeClr val="tx1"/>
                          </a:solidFill>
                          <a:effectLst/>
                          <a:latin typeface="Calibri" pitchFamily="34" charset="0"/>
                          <a:cs typeface="Times New Roman" pitchFamily="18" charset="0"/>
                        </a:rPr>
                        <a:t>NO</a:t>
                      </a:r>
                      <a:r>
                        <a:rPr kumimoji="0" lang="en-GB" sz="2400" b="0" i="0" u="none" strike="noStrike" cap="none" normalizeH="0" baseline="0" dirty="0">
                          <a:ln>
                            <a:noFill/>
                          </a:ln>
                          <a:solidFill>
                            <a:schemeClr val="tx1"/>
                          </a:solidFill>
                          <a:effectLst/>
                          <a:latin typeface="Calibri" pitchFamily="34" charset="0"/>
                          <a:cs typeface="Times New Roman" pitchFamily="18" charset="0"/>
                        </a:rPr>
                        <a:t>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(Do not 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 </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dirty="0">
                          <a:ln>
                            <a:noFill/>
                          </a:ln>
                          <a:solidFill>
                            <a:schemeClr val="tx1"/>
                          </a:solidFill>
                          <a:effectLst/>
                          <a:latin typeface="Calibri" pitchFamily="34" charset="0"/>
                          <a:cs typeface="Times New Roman" pitchFamily="18" charset="0"/>
                        </a:rPr>
                        <a:t>IS </a:t>
                      </a:r>
                      <a:r>
                        <a:rPr kumimoji="0" lang="en-GB" sz="2400" b="0" i="0" u="none" strike="noStrike" cap="none" normalizeH="0" baseline="0" dirty="0">
                          <a:ln>
                            <a:noFill/>
                          </a:ln>
                          <a:solidFill>
                            <a:schemeClr val="tx1"/>
                          </a:solidFill>
                          <a:effectLst/>
                          <a:latin typeface="Calibri" pitchFamily="34" charset="0"/>
                          <a:cs typeface="Times New Roman" pitchFamily="18" charset="0"/>
                        </a:rPr>
                        <a:t>a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889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Does </a:t>
                      </a:r>
                      <a:r>
                        <a:rPr kumimoji="0" lang="en-GB" sz="2400" b="1" i="0" u="none" strike="noStrike" cap="none" normalizeH="0" baseline="0" dirty="0">
                          <a:ln>
                            <a:noFill/>
                          </a:ln>
                          <a:solidFill>
                            <a:schemeClr val="tx1"/>
                          </a:solidFill>
                          <a:effectLst/>
                          <a:latin typeface="Calibri" pitchFamily="34" charset="0"/>
                          <a:cs typeface="Times New Roman" pitchFamily="18" charset="0"/>
                        </a:rPr>
                        <a:t>NOT</a:t>
                      </a:r>
                      <a:r>
                        <a:rPr kumimoji="0" lang="en-GB" sz="2400" b="0" i="0" u="none" strike="noStrike" cap="none" normalizeH="0" baseline="0" dirty="0">
                          <a:ln>
                            <a:noFill/>
                          </a:ln>
                          <a:solidFill>
                            <a:schemeClr val="tx1"/>
                          </a:solidFill>
                          <a:effectLst/>
                          <a:latin typeface="Calibri" pitchFamily="34" charset="0"/>
                          <a:cs typeface="Times New Roman" pitchFamily="18" charset="0"/>
                        </a:rPr>
                        <a:t> 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84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A</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a:t>
                      </a:r>
                      <a:r>
                        <a:rPr kumimoji="0" lang="en-GB" sz="2400" b="1" i="0" u="none" strike="noStrike" cap="none" normalizeH="0" baseline="0" dirty="0">
                          <a:ln>
                            <a:noFill/>
                          </a:ln>
                          <a:solidFill>
                            <a:schemeClr val="tx1"/>
                          </a:solidFill>
                          <a:effectLst/>
                          <a:latin typeface="Calibri" pitchFamily="34" charset="0"/>
                          <a:cs typeface="Times New Roman" pitchFamily="18" charset="0"/>
                        </a:rPr>
                        <a:t>DOES </a:t>
                      </a:r>
                      <a:r>
                        <a:rPr kumimoji="0" lang="en-GB" sz="2400" b="0" i="0" u="none" strike="noStrike" cap="none" normalizeH="0" baseline="0" dirty="0">
                          <a:ln>
                            <a:noFill/>
                          </a:ln>
                          <a:solidFill>
                            <a:schemeClr val="tx1"/>
                          </a:solidFill>
                          <a:effectLst/>
                          <a:latin typeface="Calibri" pitchFamily="34" charset="0"/>
                          <a:cs typeface="Times New Roman" pitchFamily="18" charset="0"/>
                        </a:rPr>
                        <a:t>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6"/>
          <p:cNvSpPr>
            <a:spLocks noChangeArrowheads="1"/>
          </p:cNvSpPr>
          <p:nvPr/>
        </p:nvSpPr>
        <p:spPr bwMode="auto">
          <a:xfrm>
            <a:off x="1676400" y="762000"/>
            <a:ext cx="3733800" cy="914400"/>
          </a:xfrm>
          <a:prstGeom prst="wedgeRoundRectCallout">
            <a:avLst>
              <a:gd name="adj1" fmla="val 70942"/>
              <a:gd name="adj2" fmla="val 416419"/>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Controlled via sample size (=1-Power of test)</a:t>
            </a:r>
          </a:p>
        </p:txBody>
      </p:sp>
      <p:pic>
        <p:nvPicPr>
          <p:cNvPr id="8" name="Picture 27"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581400"/>
            <a:ext cx="762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8"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953001"/>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36"/>
          <p:cNvSpPr>
            <a:spLocks noChangeArrowheads="1"/>
          </p:cNvSpPr>
          <p:nvPr/>
        </p:nvSpPr>
        <p:spPr bwMode="auto">
          <a:xfrm>
            <a:off x="5816600" y="762000"/>
            <a:ext cx="4699000" cy="952500"/>
          </a:xfrm>
          <a:prstGeom prst="wedgeRoundRectCallout">
            <a:avLst>
              <a:gd name="adj1" fmla="val 13184"/>
              <a:gd name="adj2" fmla="val 252412"/>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Typically restrict to a 5% Risk</a:t>
            </a:r>
          </a:p>
          <a:p>
            <a:pPr algn="ctr"/>
            <a:r>
              <a:rPr lang="en-GB" sz="2400" b="1" dirty="0">
                <a:solidFill>
                  <a:srgbClr val="006600"/>
                </a:solidFill>
              </a:rPr>
              <a:t>= level of significance</a:t>
            </a:r>
          </a:p>
        </p:txBody>
      </p:sp>
      <p:sp>
        <p:nvSpPr>
          <p:cNvPr id="11" name="AutoShape 36"/>
          <p:cNvSpPr>
            <a:spLocks noChangeArrowheads="1"/>
          </p:cNvSpPr>
          <p:nvPr/>
        </p:nvSpPr>
        <p:spPr bwMode="auto">
          <a:xfrm>
            <a:off x="5486401" y="6172200"/>
            <a:ext cx="4571999" cy="609600"/>
          </a:xfrm>
          <a:prstGeom prst="wedgeRoundRectCallout">
            <a:avLst>
              <a:gd name="adj1" fmla="val 20265"/>
              <a:gd name="adj2" fmla="val -128720"/>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err="1">
                <a:solidFill>
                  <a:srgbClr val="006600"/>
                </a:solidFill>
              </a:rPr>
              <a:t>Prob</a:t>
            </a:r>
            <a:r>
              <a:rPr lang="en-GB" sz="2400" b="1" dirty="0">
                <a:solidFill>
                  <a:srgbClr val="006600"/>
                </a:solidFill>
              </a:rPr>
              <a:t> of this = Power of test</a:t>
            </a:r>
          </a:p>
        </p:txBody>
      </p:sp>
      <p:sp>
        <p:nvSpPr>
          <p:cNvPr id="12" name="Text Box 40"/>
          <p:cNvSpPr txBox="1">
            <a:spLocks noChangeArrowheads="1"/>
          </p:cNvSpPr>
          <p:nvPr/>
        </p:nvSpPr>
        <p:spPr bwMode="auto">
          <a:xfrm>
            <a:off x="8686799" y="3588604"/>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 Error</a:t>
            </a:r>
          </a:p>
        </p:txBody>
      </p:sp>
      <p:sp>
        <p:nvSpPr>
          <p:cNvPr id="13" name="Text Box 34"/>
          <p:cNvSpPr txBox="1">
            <a:spLocks noChangeArrowheads="1"/>
          </p:cNvSpPr>
          <p:nvPr/>
        </p:nvSpPr>
        <p:spPr bwMode="auto">
          <a:xfrm>
            <a:off x="7848599" y="3352800"/>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
        <p:nvSpPr>
          <p:cNvPr id="14" name="Text Box 42"/>
          <p:cNvSpPr txBox="1">
            <a:spLocks noChangeArrowheads="1"/>
          </p:cNvSpPr>
          <p:nvPr/>
        </p:nvSpPr>
        <p:spPr bwMode="auto">
          <a:xfrm>
            <a:off x="6172200" y="4965701"/>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II Error</a:t>
            </a:r>
          </a:p>
        </p:txBody>
      </p:sp>
      <p:sp>
        <p:nvSpPr>
          <p:cNvPr id="15" name="Text Box 41"/>
          <p:cNvSpPr txBox="1">
            <a:spLocks noChangeArrowheads="1"/>
          </p:cNvSpPr>
          <p:nvPr/>
        </p:nvSpPr>
        <p:spPr bwMode="auto">
          <a:xfrm>
            <a:off x="5334000" y="4725533"/>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Tree>
    <p:custDataLst>
      <p:tags r:id="rId1"/>
    </p:custDataLst>
    <p:extLst>
      <p:ext uri="{BB962C8B-B14F-4D97-AF65-F5344CB8AC3E}">
        <p14:creationId xmlns:p14="http://schemas.microsoft.com/office/powerpoint/2010/main" val="30183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981200" y="485775"/>
            <a:ext cx="8172400" cy="566738"/>
          </a:xfrm>
        </p:spPr>
        <p:txBody>
          <a:bodyPr>
            <a:normAutofit fontScale="90000"/>
          </a:bodyPr>
          <a:lstStyle/>
          <a:p>
            <a:pPr>
              <a:defRPr/>
            </a:pPr>
            <a:r>
              <a:rPr lang="en-GB" sz="4000" dirty="0">
                <a:cs typeface="Arial" pitchFamily="34" charset="0"/>
              </a:rPr>
              <a:t>Steps to undertaking a Hypothesis test</a:t>
            </a:r>
          </a:p>
        </p:txBody>
      </p:sp>
      <p:grpSp>
        <p:nvGrpSpPr>
          <p:cNvPr id="12" name="Group 11"/>
          <p:cNvGrpSpPr/>
          <p:nvPr/>
        </p:nvGrpSpPr>
        <p:grpSpPr>
          <a:xfrm>
            <a:off x="3719736" y="1371600"/>
            <a:ext cx="4680520" cy="4659034"/>
            <a:chOff x="2195736" y="1700808"/>
            <a:chExt cx="4680520" cy="4659034"/>
          </a:xfrm>
        </p:grpSpPr>
        <p:sp>
          <p:nvSpPr>
            <p:cNvPr id="289795" name="Text Box 3"/>
            <p:cNvSpPr txBox="1">
              <a:spLocks noChangeArrowheads="1"/>
            </p:cNvSpPr>
            <p:nvPr/>
          </p:nvSpPr>
          <p:spPr bwMode="auto">
            <a:xfrm>
              <a:off x="2195736" y="2596793"/>
              <a:ext cx="4680520" cy="43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Set null and alternative hypothesis </a:t>
              </a:r>
            </a:p>
          </p:txBody>
        </p:sp>
        <p:sp>
          <p:nvSpPr>
            <p:cNvPr id="289799" name="Line 10"/>
            <p:cNvSpPr>
              <a:spLocks noChangeShapeType="1"/>
            </p:cNvSpPr>
            <p:nvPr/>
          </p:nvSpPr>
          <p:spPr bwMode="auto">
            <a:xfrm>
              <a:off x="4644008" y="2201862"/>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0" name="Line 11"/>
            <p:cNvSpPr>
              <a:spLocks noChangeShapeType="1"/>
            </p:cNvSpPr>
            <p:nvPr/>
          </p:nvSpPr>
          <p:spPr bwMode="auto">
            <a:xfrm>
              <a:off x="4679950" y="3067050"/>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1" name="Line 12"/>
            <p:cNvSpPr>
              <a:spLocks noChangeShapeType="1"/>
            </p:cNvSpPr>
            <p:nvPr/>
          </p:nvSpPr>
          <p:spPr bwMode="auto">
            <a:xfrm>
              <a:off x="4716463" y="4099741"/>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2" name="Text Box 9"/>
            <p:cNvSpPr txBox="1">
              <a:spLocks noChangeArrowheads="1"/>
            </p:cNvSpPr>
            <p:nvPr/>
          </p:nvSpPr>
          <p:spPr bwMode="auto">
            <a:xfrm>
              <a:off x="2483768" y="5590401"/>
              <a:ext cx="4392488"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Make a decision and interpret your conclusions</a:t>
              </a:r>
            </a:p>
          </p:txBody>
        </p:sp>
        <p:sp>
          <p:nvSpPr>
            <p:cNvPr id="289803" name="Line 15"/>
            <p:cNvSpPr>
              <a:spLocks noChangeShapeType="1"/>
            </p:cNvSpPr>
            <p:nvPr/>
          </p:nvSpPr>
          <p:spPr bwMode="auto">
            <a:xfrm>
              <a:off x="4716463" y="5086449"/>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4" name="Text Box 9"/>
            <p:cNvSpPr txBox="1">
              <a:spLocks noChangeArrowheads="1"/>
            </p:cNvSpPr>
            <p:nvPr/>
          </p:nvSpPr>
          <p:spPr bwMode="auto">
            <a:xfrm>
              <a:off x="2771304" y="1700808"/>
              <a:ext cx="3744912" cy="430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Define study question</a:t>
              </a:r>
            </a:p>
          </p:txBody>
        </p:sp>
        <p:sp>
          <p:nvSpPr>
            <p:cNvPr id="2" name="TextBox 1"/>
            <p:cNvSpPr txBox="1"/>
            <p:nvPr/>
          </p:nvSpPr>
          <p:spPr>
            <a:xfrm>
              <a:off x="3059113" y="3599934"/>
              <a:ext cx="3241079"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test statistic</a:t>
              </a:r>
            </a:p>
          </p:txBody>
        </p:sp>
        <p:sp>
          <p:nvSpPr>
            <p:cNvPr id="16" name="TextBox 15"/>
            <p:cNvSpPr txBox="1"/>
            <p:nvPr/>
          </p:nvSpPr>
          <p:spPr>
            <a:xfrm>
              <a:off x="2627784" y="4553727"/>
              <a:ext cx="3960341"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p-value</a:t>
              </a:r>
            </a:p>
          </p:txBody>
        </p:sp>
      </p:grpSp>
      <p:sp>
        <p:nvSpPr>
          <p:cNvPr id="3" name="Curved Left Arrow 2"/>
          <p:cNvSpPr/>
          <p:nvPr/>
        </p:nvSpPr>
        <p:spPr>
          <a:xfrm>
            <a:off x="8534400" y="1600201"/>
            <a:ext cx="1828800" cy="1885969"/>
          </a:xfrm>
          <a:prstGeom prst="curvedLeftArrow">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Choose a suitable test</a:t>
            </a:r>
          </a:p>
        </p:txBody>
      </p:sp>
    </p:spTree>
    <p:custDataLst>
      <p:tags r:id="rId1"/>
    </p:custDataLst>
    <p:extLst>
      <p:ext uri="{BB962C8B-B14F-4D97-AF65-F5344CB8AC3E}">
        <p14:creationId xmlns:p14="http://schemas.microsoft.com/office/powerpoint/2010/main" val="393715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1"/>
          <p:cNvSpPr>
            <a:spLocks noGrp="1"/>
          </p:cNvSpPr>
          <p:nvPr>
            <p:ph idx="1"/>
          </p:nvPr>
        </p:nvSpPr>
        <p:spPr>
          <a:xfrm>
            <a:off x="1981200" y="2209801"/>
            <a:ext cx="8229600" cy="3916363"/>
          </a:xfrm>
        </p:spPr>
        <p:txBody>
          <a:bodyPr/>
          <a:lstStyle/>
          <a:p>
            <a:pPr marL="107950" indent="0">
              <a:buNone/>
            </a:pPr>
            <a:endParaRPr lang="en-GB" altLang="en-US" dirty="0"/>
          </a:p>
          <a:p>
            <a:pPr marL="565150" indent="-457200"/>
            <a:r>
              <a:rPr lang="en-GB" altLang="en-US" dirty="0"/>
              <a:t>The ship Titanic sank in 1912 with the loss of most of its passengers</a:t>
            </a:r>
          </a:p>
          <a:p>
            <a:pPr marL="565150" indent="-457200"/>
            <a:r>
              <a:rPr lang="en-GB" altLang="en-US" dirty="0"/>
              <a:t>809 of the 1,309 passengers and crew died</a:t>
            </a:r>
          </a:p>
          <a:p>
            <a:pPr marL="508000" lvl="1" indent="0">
              <a:buNone/>
            </a:pPr>
            <a:r>
              <a:rPr lang="en-GB" altLang="en-US" sz="3200" dirty="0"/>
              <a:t>= 61.8%</a:t>
            </a:r>
          </a:p>
          <a:p>
            <a:pPr marL="565150" indent="-457200"/>
            <a:r>
              <a:rPr lang="en-GB" b="1" dirty="0">
                <a:solidFill>
                  <a:schemeClr val="accent1">
                    <a:lumMod val="75000"/>
                  </a:schemeClr>
                </a:solidFill>
              </a:rPr>
              <a:t>Research question: </a:t>
            </a:r>
            <a:r>
              <a:rPr lang="en-GB" dirty="0"/>
              <a:t>Did class (of travel) affect survival?</a:t>
            </a:r>
          </a:p>
          <a:p>
            <a:pPr marL="107950" indent="0">
              <a:buNone/>
            </a:pPr>
            <a:endParaRPr lang="en-GB" altLang="en-US" dirty="0"/>
          </a:p>
          <a:p>
            <a:pPr marL="107950" indent="0">
              <a:buNone/>
            </a:pPr>
            <a:endParaRPr lang="en-GB" altLang="en-US" dirty="0"/>
          </a:p>
          <a:p>
            <a:pPr marL="107950" indent="0">
              <a:buNone/>
            </a:pPr>
            <a:endParaRPr lang="en-GB" altLang="en-US" dirty="0"/>
          </a:p>
        </p:txBody>
      </p:sp>
      <p:sp>
        <p:nvSpPr>
          <p:cNvPr id="3" name="Title 2"/>
          <p:cNvSpPr>
            <a:spLocks noGrp="1"/>
          </p:cNvSpPr>
          <p:nvPr>
            <p:ph type="title"/>
          </p:nvPr>
        </p:nvSpPr>
        <p:spPr>
          <a:xfrm>
            <a:off x="411982" y="856713"/>
            <a:ext cx="6458718" cy="1143000"/>
          </a:xfrm>
        </p:spPr>
        <p:txBody>
          <a:bodyPr>
            <a:normAutofit fontScale="90000"/>
          </a:bodyPr>
          <a:lstStyle/>
          <a:p>
            <a:pPr eaLnBrk="1" hangingPunct="1">
              <a:defRPr/>
            </a:pPr>
            <a:r>
              <a:rPr lang="en-GB" dirty="0"/>
              <a:t>Categorical Data Analysis- Example</a:t>
            </a:r>
          </a:p>
        </p:txBody>
      </p:sp>
    </p:spTree>
    <p:extLst>
      <p:ext uri="{BB962C8B-B14F-4D97-AF65-F5344CB8AC3E}">
        <p14:creationId xmlns:p14="http://schemas.microsoft.com/office/powerpoint/2010/main" val="875055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24745"/>
            <a:ext cx="8363272" cy="4666523"/>
          </a:xfrm>
        </p:spPr>
        <p:txBody>
          <a:bodyPr/>
          <a:lstStyle/>
          <a:p>
            <a:pPr marL="360363" indent="-250825">
              <a:tabLst>
                <a:tab pos="2428875" algn="l"/>
              </a:tabLst>
            </a:pPr>
            <a:r>
              <a:rPr lang="en-GB" b="1" dirty="0">
                <a:solidFill>
                  <a:schemeClr val="accent1">
                    <a:lumMod val="75000"/>
                  </a:schemeClr>
                </a:solidFill>
              </a:rPr>
              <a:t>Null: </a:t>
            </a:r>
            <a:r>
              <a:rPr lang="en-GB" dirty="0"/>
              <a:t>	There is </a:t>
            </a:r>
            <a:r>
              <a:rPr lang="en-GB" b="1" dirty="0"/>
              <a:t>NO</a:t>
            </a:r>
            <a:r>
              <a:rPr lang="en-GB" dirty="0"/>
              <a:t> association between </a:t>
            </a:r>
          </a:p>
          <a:p>
            <a:pPr marL="360363" indent="-250825">
              <a:buNone/>
              <a:tabLst>
                <a:tab pos="2428875" algn="l"/>
              </a:tabLst>
            </a:pPr>
            <a:r>
              <a:rPr lang="en-GB" dirty="0"/>
              <a:t>		class and survival</a:t>
            </a:r>
          </a:p>
          <a:p>
            <a:pPr marL="360363" indent="-250825">
              <a:tabLst>
                <a:tab pos="2428875" algn="l"/>
              </a:tabLst>
            </a:pPr>
            <a:r>
              <a:rPr lang="en-GB" b="1" dirty="0">
                <a:solidFill>
                  <a:schemeClr val="accent1">
                    <a:lumMod val="75000"/>
                  </a:schemeClr>
                </a:solidFill>
              </a:rPr>
              <a:t>Alternative:</a:t>
            </a:r>
            <a:r>
              <a:rPr lang="en-GB" b="1" dirty="0"/>
              <a:t> </a:t>
            </a:r>
            <a:r>
              <a:rPr lang="en-GB" dirty="0"/>
              <a:t>There </a:t>
            </a:r>
            <a:r>
              <a:rPr lang="en-GB" b="1" dirty="0"/>
              <a:t>IS</a:t>
            </a:r>
            <a:r>
              <a:rPr lang="en-GB" dirty="0"/>
              <a:t> an association between</a:t>
            </a:r>
          </a:p>
          <a:p>
            <a:pPr marL="360363" indent="-250825">
              <a:buNone/>
              <a:tabLst>
                <a:tab pos="2428875" algn="l"/>
              </a:tabLst>
            </a:pPr>
            <a:r>
              <a:rPr lang="en-GB" dirty="0"/>
              <a:t>		class and survival</a:t>
            </a:r>
          </a:p>
        </p:txBody>
      </p:sp>
      <p:sp>
        <p:nvSpPr>
          <p:cNvPr id="3" name="Title 2"/>
          <p:cNvSpPr>
            <a:spLocks noGrp="1"/>
          </p:cNvSpPr>
          <p:nvPr>
            <p:ph type="title"/>
          </p:nvPr>
        </p:nvSpPr>
        <p:spPr>
          <a:xfrm>
            <a:off x="1981200" y="116632"/>
            <a:ext cx="8229600" cy="1143000"/>
          </a:xfrm>
        </p:spPr>
        <p:txBody>
          <a:bodyPr>
            <a:normAutofit/>
          </a:bodyPr>
          <a:lstStyle/>
          <a:p>
            <a:r>
              <a:rPr lang="en-GB" dirty="0"/>
              <a:t>Chi squared Test?</a:t>
            </a:r>
          </a:p>
        </p:txBody>
      </p:sp>
      <p:pic>
        <p:nvPicPr>
          <p:cNvPr id="4" name="Picture 2"/>
          <p:cNvPicPr>
            <a:picLocks noChangeAspect="1" noChangeArrowheads="1"/>
          </p:cNvPicPr>
          <p:nvPr/>
        </p:nvPicPr>
        <p:blipFill>
          <a:blip r:embed="rId3" cstate="print"/>
          <a:srcRect/>
          <a:stretch>
            <a:fillRect/>
          </a:stretch>
        </p:blipFill>
        <p:spPr bwMode="auto">
          <a:xfrm>
            <a:off x="4724400" y="3200401"/>
            <a:ext cx="5531296" cy="3162073"/>
          </a:xfrm>
          <a:prstGeom prst="rect">
            <a:avLst/>
          </a:prstGeom>
          <a:solidFill>
            <a:srgbClr val="FFFF00">
              <a:alpha val="17000"/>
            </a:srgbClr>
          </a:solidFill>
          <a:ln>
            <a:noFill/>
          </a:ln>
          <a:effectLst/>
        </p:spPr>
      </p:pic>
      <p:sp>
        <p:nvSpPr>
          <p:cNvPr id="8" name="Rectangle 7"/>
          <p:cNvSpPr/>
          <p:nvPr/>
        </p:nvSpPr>
        <p:spPr>
          <a:xfrm rot="16200000" flipH="1">
            <a:off x="2084676" y="4316126"/>
            <a:ext cx="3308669" cy="1077218"/>
          </a:xfrm>
          <a:prstGeom prst="rect">
            <a:avLst/>
          </a:prstGeom>
          <a:noFill/>
        </p:spPr>
        <p:txBody>
          <a:bodyPr wrap="square" lIns="91440" tIns="45720" rIns="91440" bIns="45720">
            <a:spAutoFit/>
          </a:bodyPr>
          <a:lstStyle/>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x 2 </a:t>
            </a:r>
          </a:p>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contingency table</a:t>
            </a:r>
          </a:p>
        </p:txBody>
      </p:sp>
      <p:sp>
        <p:nvSpPr>
          <p:cNvPr id="6" name="Rectangle 5"/>
          <p:cNvSpPr/>
          <p:nvPr/>
        </p:nvSpPr>
        <p:spPr>
          <a:xfrm>
            <a:off x="6781800" y="4800601"/>
            <a:ext cx="2209800" cy="1165065"/>
          </a:xfrm>
          <a:prstGeom prst="rect">
            <a:avLst/>
          </a:prstGeom>
          <a:solidFill>
            <a:schemeClr val="accent1">
              <a:alpha val="0"/>
            </a:schemeClr>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52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1000"/>
                                        <p:tgtEl>
                                          <p:spTgt spid="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458200" cy="2057400"/>
          </a:xfrm>
        </p:spPr>
        <p:txBody>
          <a:bodyPr>
            <a:normAutofit/>
          </a:bodyPr>
          <a:lstStyle/>
          <a:p>
            <a:r>
              <a:rPr lang="en-GB" sz="2600" dirty="0"/>
              <a:t>Same proportion of people would have died in each class!</a:t>
            </a:r>
          </a:p>
          <a:p>
            <a:r>
              <a:rPr lang="en-GB" sz="2600" dirty="0"/>
              <a:t>Overall, 809 people died out of 1309 = 61.8%</a:t>
            </a:r>
          </a:p>
        </p:txBody>
      </p:sp>
      <p:sp>
        <p:nvSpPr>
          <p:cNvPr id="6" name="Footer Placeholder 5"/>
          <p:cNvSpPr>
            <a:spLocks noGrp="1"/>
          </p:cNvSpPr>
          <p:nvPr>
            <p:ph type="ftr" sz="quarter" idx="11"/>
          </p:nvPr>
        </p:nvSpPr>
        <p:spPr/>
        <p:txBody>
          <a:bodyPr/>
          <a:lstStyle/>
          <a:p>
            <a:endParaRPr lang="en-US" dirty="0"/>
          </a:p>
        </p:txBody>
      </p:sp>
      <p:sp>
        <p:nvSpPr>
          <p:cNvPr id="3" name="Title 2"/>
          <p:cNvSpPr>
            <a:spLocks noGrp="1"/>
          </p:cNvSpPr>
          <p:nvPr>
            <p:ph type="title"/>
          </p:nvPr>
        </p:nvSpPr>
        <p:spPr>
          <a:xfrm>
            <a:off x="1676400" y="25400"/>
            <a:ext cx="8839200" cy="1143000"/>
          </a:xfrm>
        </p:spPr>
        <p:txBody>
          <a:bodyPr>
            <a:normAutofit/>
          </a:bodyPr>
          <a:lstStyle/>
          <a:p>
            <a:r>
              <a:rPr lang="en-GB" sz="3600" dirty="0"/>
              <a:t>What would be expected if the null is true?</a:t>
            </a:r>
          </a:p>
        </p:txBody>
      </p:sp>
      <p:pic>
        <p:nvPicPr>
          <p:cNvPr id="389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2381601"/>
            <a:ext cx="6705600" cy="371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7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down)">
                                      <p:cBhvr>
                                        <p:cTn id="7" dur="1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458200" cy="2057400"/>
          </a:xfrm>
        </p:spPr>
        <p:txBody>
          <a:bodyPr>
            <a:normAutofit/>
          </a:bodyPr>
          <a:lstStyle/>
          <a:p>
            <a:r>
              <a:rPr lang="en-GB" sz="2600" dirty="0"/>
              <a:t>Same proportion of people would have died in each class!</a:t>
            </a:r>
          </a:p>
          <a:p>
            <a:r>
              <a:rPr lang="en-GB" sz="2600" dirty="0"/>
              <a:t>Overall, 809 people died out of 1309 = 61.8%</a:t>
            </a:r>
          </a:p>
        </p:txBody>
      </p:sp>
      <p:sp>
        <p:nvSpPr>
          <p:cNvPr id="3" name="Title 2"/>
          <p:cNvSpPr>
            <a:spLocks noGrp="1"/>
          </p:cNvSpPr>
          <p:nvPr>
            <p:ph type="title"/>
          </p:nvPr>
        </p:nvSpPr>
        <p:spPr>
          <a:xfrm>
            <a:off x="1676400" y="25400"/>
            <a:ext cx="8839200" cy="1143000"/>
          </a:xfrm>
        </p:spPr>
        <p:txBody>
          <a:bodyPr>
            <a:normAutofit/>
          </a:bodyPr>
          <a:lstStyle/>
          <a:p>
            <a:r>
              <a:rPr lang="en-GB" sz="3600" dirty="0"/>
              <a:t>What would be expected if the null is true?</a:t>
            </a:r>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297185"/>
            <a:ext cx="6858000" cy="379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88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25400"/>
            <a:ext cx="8839200" cy="1143000"/>
          </a:xfrm>
        </p:spPr>
        <p:txBody>
          <a:bodyPr>
            <a:normAutofit/>
          </a:bodyPr>
          <a:lstStyle/>
          <a:p>
            <a:r>
              <a:rPr lang="en-GB" sz="3600" dirty="0"/>
              <a:t>Chi-Squared Test Actually Compares Observed and Expected Frequencies</a:t>
            </a:r>
          </a:p>
        </p:txBody>
      </p:sp>
      <p:pic>
        <p:nvPicPr>
          <p:cNvPr id="399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1" y="1219200"/>
            <a:ext cx="701575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2600" y="5410201"/>
            <a:ext cx="8382000" cy="430887"/>
          </a:xfrm>
          <a:prstGeom prst="rect">
            <a:avLst/>
          </a:prstGeom>
          <a:noFill/>
        </p:spPr>
        <p:txBody>
          <a:bodyPr wrap="square" rtlCol="0">
            <a:spAutoFit/>
          </a:bodyPr>
          <a:lstStyle/>
          <a:p>
            <a:r>
              <a:rPr lang="en-GB" sz="2200" dirty="0"/>
              <a:t>Expected number dying in each class = 0.618 * no. in class</a:t>
            </a:r>
          </a:p>
        </p:txBody>
      </p:sp>
    </p:spTree>
    <p:extLst>
      <p:ext uri="{BB962C8B-B14F-4D97-AF65-F5344CB8AC3E}">
        <p14:creationId xmlns:p14="http://schemas.microsoft.com/office/powerpoint/2010/main" val="2806624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1"/>
            <a:ext cx="8229600" cy="4525963"/>
          </a:xfrm>
        </p:spPr>
        <p:txBody>
          <a:bodyPr/>
          <a:lstStyle/>
          <a:p>
            <a:r>
              <a:rPr lang="en-GB" dirty="0"/>
              <a:t>The chi-squared test is used when we want to see if two  categorical variables are related</a:t>
            </a:r>
          </a:p>
          <a:p>
            <a:r>
              <a:rPr lang="en-GB" dirty="0">
                <a:solidFill>
                  <a:schemeClr val="dk1"/>
                </a:solidFill>
              </a:rPr>
              <a:t>The test statistic for the Chi-squared test uses the sum of the squared differences between each pair of observed (O) and expected values (E)</a:t>
            </a:r>
          </a:p>
          <a:p>
            <a:endParaRPr lang="en-GB" dirty="0">
              <a:solidFill>
                <a:schemeClr val="dk1"/>
              </a:solidFill>
            </a:endParaRPr>
          </a:p>
        </p:txBody>
      </p:sp>
      <p:sp>
        <p:nvSpPr>
          <p:cNvPr id="3" name="Title 2"/>
          <p:cNvSpPr>
            <a:spLocks noGrp="1"/>
          </p:cNvSpPr>
          <p:nvPr>
            <p:ph type="title"/>
          </p:nvPr>
        </p:nvSpPr>
        <p:spPr>
          <a:xfrm>
            <a:off x="1981200" y="228600"/>
            <a:ext cx="8229600" cy="1143000"/>
          </a:xfrm>
        </p:spPr>
        <p:txBody>
          <a:bodyPr/>
          <a:lstStyle/>
          <a:p>
            <a:r>
              <a:rPr lang="en-GB" dirty="0"/>
              <a:t>Chi-squared test statistic</a:t>
            </a:r>
          </a:p>
        </p:txBody>
      </p:sp>
      <p:sp>
        <p:nvSpPr>
          <p:cNvPr id="4" name="Rectangle 3"/>
          <p:cNvSpPr/>
          <p:nvPr/>
        </p:nvSpPr>
        <p:spPr>
          <a:xfrm>
            <a:off x="3810000" y="2690336"/>
            <a:ext cx="4572000" cy="369332"/>
          </a:xfrm>
          <a:prstGeom prst="rect">
            <a:avLst/>
          </a:prstGeom>
        </p:spPr>
        <p:txBody>
          <a:bodyPr>
            <a:spAutoFit/>
          </a:bodyPr>
          <a:lstStyle/>
          <a:p>
            <a:endParaRPr lang="en-GB" dirty="0">
              <a:solidFill>
                <a:schemeClr val="dk1"/>
              </a:solidFill>
            </a:endParaRPr>
          </a:p>
        </p:txBody>
      </p:sp>
      <p:graphicFrame>
        <p:nvGraphicFramePr>
          <p:cNvPr id="5" name="Object 4"/>
          <p:cNvGraphicFramePr>
            <a:graphicFrameLocks noChangeAspect="1"/>
          </p:cNvGraphicFramePr>
          <p:nvPr/>
        </p:nvGraphicFramePr>
        <p:xfrm>
          <a:off x="4191001" y="4876801"/>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1" y="4876801"/>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6357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Chi-Square Test in R</a:t>
            </a:r>
          </a:p>
        </p:txBody>
      </p:sp>
      <p:sp>
        <p:nvSpPr>
          <p:cNvPr id="8" name="TextBox 7"/>
          <p:cNvSpPr txBox="1"/>
          <p:nvPr/>
        </p:nvSpPr>
        <p:spPr>
          <a:xfrm>
            <a:off x="1370763" y="3336042"/>
            <a:ext cx="3657600" cy="707886"/>
          </a:xfrm>
          <a:prstGeom prst="rect">
            <a:avLst/>
          </a:prstGeom>
          <a:noFill/>
        </p:spPr>
        <p:txBody>
          <a:bodyPr wrap="square" rtlCol="0">
            <a:spAutoFit/>
          </a:bodyPr>
          <a:lstStyle/>
          <a:p>
            <a:r>
              <a:rPr lang="en-GB" sz="2000" b="1" dirty="0">
                <a:solidFill>
                  <a:srgbClr val="00B0F0"/>
                </a:solidFill>
              </a:rPr>
              <a:t>Test Statistic = 127.859</a:t>
            </a:r>
          </a:p>
          <a:p>
            <a:r>
              <a:rPr lang="en-GB" sz="2000" b="1" dirty="0">
                <a:solidFill>
                  <a:srgbClr val="00B0F0"/>
                </a:solidFill>
              </a:rPr>
              <a:t>p-value &lt; 2.2e-16</a:t>
            </a:r>
          </a:p>
        </p:txBody>
      </p:sp>
      <p:sp>
        <p:nvSpPr>
          <p:cNvPr id="17" name="TextBox 16">
            <a:extLst>
              <a:ext uri="{FF2B5EF4-FFF2-40B4-BE49-F238E27FC236}">
                <a16:creationId xmlns:a16="http://schemas.microsoft.com/office/drawing/2014/main" id="{2D264176-9812-7497-B606-61CDE5B43C6D}"/>
              </a:ext>
            </a:extLst>
          </p:cNvPr>
          <p:cNvSpPr txBox="1"/>
          <p:nvPr/>
        </p:nvSpPr>
        <p:spPr>
          <a:xfrm>
            <a:off x="3011156" y="1690688"/>
            <a:ext cx="6169688" cy="1477328"/>
          </a:xfrm>
          <a:prstGeom prst="rect">
            <a:avLst/>
          </a:prstGeom>
          <a:noFill/>
        </p:spPr>
        <p:txBody>
          <a:bodyPr wrap="square">
            <a:spAutoFit/>
          </a:bodyPr>
          <a:lstStyle/>
          <a:p>
            <a:endParaRPr lang="en-US" dirty="0"/>
          </a:p>
          <a:p>
            <a:r>
              <a:rPr lang="en-US" dirty="0"/>
              <a:t>	Pearson's Chi-squared test</a:t>
            </a:r>
          </a:p>
          <a:p>
            <a:endParaRPr lang="en-US" dirty="0"/>
          </a:p>
          <a:p>
            <a:r>
              <a:rPr lang="en-US" dirty="0"/>
              <a:t>data:  titanic</a:t>
            </a:r>
          </a:p>
          <a:p>
            <a:r>
              <a:rPr lang="en-US" dirty="0"/>
              <a:t>X-squared = 127.86, </a:t>
            </a:r>
            <a:r>
              <a:rPr lang="en-US" dirty="0" err="1"/>
              <a:t>df</a:t>
            </a:r>
            <a:r>
              <a:rPr lang="en-US" dirty="0"/>
              <a:t> = 2, p-value &lt; 2.2e-16</a:t>
            </a:r>
          </a:p>
        </p:txBody>
      </p:sp>
      <p:sp>
        <p:nvSpPr>
          <p:cNvPr id="19" name="TextBox 18">
            <a:extLst>
              <a:ext uri="{FF2B5EF4-FFF2-40B4-BE49-F238E27FC236}">
                <a16:creationId xmlns:a16="http://schemas.microsoft.com/office/drawing/2014/main" id="{A3A0112D-B59B-722B-026D-A3D94B1A0BE0}"/>
              </a:ext>
            </a:extLst>
          </p:cNvPr>
          <p:cNvSpPr txBox="1"/>
          <p:nvPr/>
        </p:nvSpPr>
        <p:spPr>
          <a:xfrm>
            <a:off x="1172308" y="4367093"/>
            <a:ext cx="9847384" cy="800219"/>
          </a:xfrm>
          <a:prstGeom prst="rect">
            <a:avLst/>
          </a:prstGeom>
          <a:noFill/>
        </p:spPr>
        <p:txBody>
          <a:bodyPr wrap="square">
            <a:spAutoFit/>
          </a:bodyPr>
          <a:lstStyle/>
          <a:p>
            <a:r>
              <a:rPr lang="en-GB" dirty="0"/>
              <a:t>If P </a:t>
            </a:r>
            <a:r>
              <a:rPr lang="en-GB" b="1" dirty="0"/>
              <a:t>&lt; 0.05 reject </a:t>
            </a:r>
            <a:r>
              <a:rPr lang="en-GB" dirty="0"/>
              <a:t>H</a:t>
            </a:r>
            <a:r>
              <a:rPr lang="en-GB" baseline="-25000" dirty="0"/>
              <a:t>0   </a:t>
            </a:r>
            <a:r>
              <a:rPr lang="en-GB" dirty="0"/>
              <a:t>=&gt; </a:t>
            </a:r>
            <a:r>
              <a:rPr lang="en-GB" b="1" dirty="0"/>
              <a:t>Evidence</a:t>
            </a:r>
            <a:r>
              <a:rPr lang="en-GB" dirty="0"/>
              <a:t> of H</a:t>
            </a:r>
            <a:r>
              <a:rPr lang="en-GB" baseline="-25000" dirty="0"/>
              <a:t>A</a:t>
            </a:r>
            <a:r>
              <a:rPr lang="en-GB" dirty="0"/>
              <a:t> being true (i.e. </a:t>
            </a:r>
            <a:r>
              <a:rPr lang="en-GB" b="1" dirty="0"/>
              <a:t>IS</a:t>
            </a:r>
            <a:r>
              <a:rPr lang="en-GB" dirty="0"/>
              <a:t> association)</a:t>
            </a:r>
          </a:p>
          <a:p>
            <a:endParaRPr lang="en-GB" sz="1000" dirty="0"/>
          </a:p>
          <a:p>
            <a:r>
              <a:rPr lang="en-GB" dirty="0"/>
              <a:t>If P </a:t>
            </a:r>
            <a:r>
              <a:rPr lang="en-GB" b="1" dirty="0"/>
              <a:t>&gt; 0.05 do not </a:t>
            </a:r>
            <a:r>
              <a:rPr lang="en-GB" dirty="0"/>
              <a:t>reject H</a:t>
            </a:r>
            <a:r>
              <a:rPr lang="en-GB" baseline="-25000" dirty="0"/>
              <a:t>0 </a:t>
            </a:r>
            <a:r>
              <a:rPr lang="en-GB" dirty="0"/>
              <a:t>(i.e. </a:t>
            </a:r>
            <a:r>
              <a:rPr lang="en-GB" b="1" dirty="0"/>
              <a:t>NO</a:t>
            </a:r>
            <a:r>
              <a:rPr lang="en-GB" dirty="0"/>
              <a:t> association)</a:t>
            </a:r>
          </a:p>
        </p:txBody>
      </p:sp>
    </p:spTree>
    <p:extLst>
      <p:ext uri="{BB962C8B-B14F-4D97-AF65-F5344CB8AC3E}">
        <p14:creationId xmlns:p14="http://schemas.microsoft.com/office/powerpoint/2010/main" val="275563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080218"/>
            <a:ext cx="8229600" cy="4525963"/>
          </a:xfrm>
        </p:spPr>
        <p:txBody>
          <a:bodyPr>
            <a:normAutofit/>
          </a:bodyPr>
          <a:lstStyle/>
          <a:p>
            <a:r>
              <a:rPr lang="en-GB" sz="2400" dirty="0"/>
              <a:t>The p-value is calculated using the Chi-squared distribution for this test</a:t>
            </a:r>
          </a:p>
          <a:p>
            <a:r>
              <a:rPr lang="en-GB" sz="2400" dirty="0"/>
              <a:t>Chi-squared is a skewed distribution which varies depending on the degrees of freedom</a:t>
            </a:r>
          </a:p>
        </p:txBody>
      </p:sp>
      <p:sp>
        <p:nvSpPr>
          <p:cNvPr id="3" name="Title 2"/>
          <p:cNvSpPr>
            <a:spLocks noGrp="1"/>
          </p:cNvSpPr>
          <p:nvPr>
            <p:ph type="title"/>
          </p:nvPr>
        </p:nvSpPr>
        <p:spPr>
          <a:xfrm>
            <a:off x="2057400" y="5255"/>
            <a:ext cx="8229600" cy="1143000"/>
          </a:xfrm>
        </p:spPr>
        <p:txBody>
          <a:bodyPr/>
          <a:lstStyle/>
          <a:p>
            <a:r>
              <a:rPr lang="en-GB" dirty="0"/>
              <a:t>Chi squared distribution</a:t>
            </a:r>
          </a:p>
        </p:txBody>
      </p:sp>
      <p:pic>
        <p:nvPicPr>
          <p:cNvPr id="15364" name="Picture 4" descr="http://www.vassarstats.net/textbook/f080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667000"/>
            <a:ext cx="3925172" cy="308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10807" y="2795676"/>
            <a:ext cx="5483906" cy="1446550"/>
          </a:xfrm>
          <a:prstGeom prst="rect">
            <a:avLst/>
          </a:prstGeom>
          <a:noFill/>
        </p:spPr>
        <p:txBody>
          <a:bodyPr wrap="square" rtlCol="0">
            <a:spAutoFit/>
          </a:bodyPr>
          <a:lstStyle/>
          <a:p>
            <a:endParaRPr lang="en-GB" sz="2200" dirty="0"/>
          </a:p>
          <a:p>
            <a:r>
              <a:rPr lang="en-GB" sz="2200" dirty="0"/>
              <a:t>Testing relationships between 2:</a:t>
            </a:r>
          </a:p>
          <a:p>
            <a:r>
              <a:rPr lang="en-GB" sz="2200" dirty="0"/>
              <a:t>v = degrees of freedom</a:t>
            </a:r>
          </a:p>
          <a:p>
            <a:r>
              <a:rPr lang="en-GB" sz="2200" dirty="0"/>
              <a:t>(no. of rows – 1) x (no. of columns – 1)</a:t>
            </a:r>
          </a:p>
        </p:txBody>
      </p:sp>
      <p:sp>
        <p:nvSpPr>
          <p:cNvPr id="5" name="Rectangle 4"/>
          <p:cNvSpPr/>
          <p:nvPr/>
        </p:nvSpPr>
        <p:spPr>
          <a:xfrm>
            <a:off x="6400800" y="4648200"/>
            <a:ext cx="3429000" cy="707886"/>
          </a:xfrm>
          <a:prstGeom prst="rect">
            <a:avLst/>
          </a:prstGeom>
        </p:spPr>
        <p:txBody>
          <a:bodyPr wrap="square">
            <a:spAutoFit/>
          </a:bodyPr>
          <a:lstStyle/>
          <a:p>
            <a:r>
              <a:rPr lang="en-GB" sz="2000" i="1" dirty="0"/>
              <a:t>Note: One sample test:</a:t>
            </a:r>
          </a:p>
          <a:p>
            <a:r>
              <a:rPr lang="en-GB" sz="2000" i="1" dirty="0"/>
              <a:t>v = </a:t>
            </a:r>
            <a:r>
              <a:rPr lang="en-GB" sz="2000" i="1" dirty="0" err="1"/>
              <a:t>df</a:t>
            </a:r>
            <a:r>
              <a:rPr lang="en-GB" sz="2000" i="1" dirty="0"/>
              <a:t> = outcomes – 1 </a:t>
            </a:r>
          </a:p>
        </p:txBody>
      </p:sp>
    </p:spTree>
    <p:extLst>
      <p:ext uri="{BB962C8B-B14F-4D97-AF65-F5344CB8AC3E}">
        <p14:creationId xmlns:p14="http://schemas.microsoft.com/office/powerpoint/2010/main" val="229710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311400" y="1384301"/>
            <a:ext cx="7683500" cy="1384300"/>
          </a:xfrm>
        </p:spPr>
        <p:txBody>
          <a:bodyPr numCol="1"/>
          <a:lstStyle/>
          <a:p>
            <a:pPr>
              <a:lnSpc>
                <a:spcPct val="80000"/>
              </a:lnSpc>
              <a:buNone/>
            </a:pPr>
            <a:endParaRPr lang="en-GB" sz="2400" dirty="0">
              <a:latin typeface="+mj-lt"/>
            </a:endParaRPr>
          </a:p>
          <a:p>
            <a:pPr>
              <a:lnSpc>
                <a:spcPct val="80000"/>
              </a:lnSpc>
              <a:buNone/>
            </a:pPr>
            <a:endParaRPr lang="en-GB" sz="2400" dirty="0">
              <a:latin typeface="+mj-lt"/>
            </a:endParaRPr>
          </a:p>
        </p:txBody>
      </p:sp>
      <p:sp>
        <p:nvSpPr>
          <p:cNvPr id="10" name="Rectangle 2"/>
          <p:cNvSpPr>
            <a:spLocks noGrp="1" noChangeArrowheads="1"/>
          </p:cNvSpPr>
          <p:nvPr>
            <p:ph type="title"/>
          </p:nvPr>
        </p:nvSpPr>
        <p:spPr>
          <a:xfrm>
            <a:off x="591007" y="98199"/>
            <a:ext cx="6860474" cy="1244600"/>
          </a:xfrm>
        </p:spPr>
        <p:txBody>
          <a:bodyPr>
            <a:noAutofit/>
          </a:bodyPr>
          <a:lstStyle/>
          <a:p>
            <a:r>
              <a:rPr lang="en-GB" sz="4000" dirty="0">
                <a:cs typeface="Times New Roman" pitchFamily="18" charset="0"/>
              </a:rPr>
              <a:t>Data types</a:t>
            </a:r>
            <a:endParaRPr lang="en-GB" sz="4000" dirty="0">
              <a:latin typeface="Arial Rounded MT Bold" pitchFamily="34" charset="0"/>
              <a:cs typeface="Times New Roman" pitchFamily="18" charset="0"/>
            </a:endParaRPr>
          </a:p>
        </p:txBody>
      </p:sp>
      <p:graphicFrame>
        <p:nvGraphicFramePr>
          <p:cNvPr id="8" name="Diagram 7"/>
          <p:cNvGraphicFramePr/>
          <p:nvPr/>
        </p:nvGraphicFramePr>
        <p:xfrm>
          <a:off x="1828801" y="762000"/>
          <a:ext cx="8639033"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1618" name="Picture 2" descr="http://teamxtremebeastmode.com/wp-content/uploads/2012/09/measuring-tap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93471" y="4953000"/>
            <a:ext cx="926848" cy="970254"/>
          </a:xfrm>
          <a:prstGeom prst="rect">
            <a:avLst/>
          </a:prstGeom>
          <a:noFill/>
          <a:extLst>
            <a:ext uri="{909E8E84-426E-40DD-AFC4-6F175D3DCCD1}">
              <a14:hiddenFill xmlns:a14="http://schemas.microsoft.com/office/drawing/2010/main">
                <a:solidFill>
                  <a:srgbClr val="FFFFFF"/>
                </a:solidFill>
              </a14:hiddenFill>
            </a:ext>
          </a:extLst>
        </p:spPr>
      </p:pic>
      <p:pic>
        <p:nvPicPr>
          <p:cNvPr id="111622" name="Picture 6" descr="http://www.plasticjungle.com/blog/wp-content/uploads/2012/02/podium.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5601" y="4800600"/>
            <a:ext cx="1491761" cy="1215798"/>
          </a:xfrm>
          <a:prstGeom prst="rect">
            <a:avLst/>
          </a:prstGeom>
          <a:noFill/>
          <a:extLst>
            <a:ext uri="{909E8E84-426E-40DD-AFC4-6F175D3DCCD1}">
              <a14:hiddenFill xmlns:a14="http://schemas.microsoft.com/office/drawing/2010/main">
                <a:solidFill>
                  <a:srgbClr val="FFFFFF"/>
                </a:solidFill>
              </a14:hiddenFill>
            </a:ext>
          </a:extLst>
        </p:spPr>
      </p:pic>
      <p:pic>
        <p:nvPicPr>
          <p:cNvPr id="111624" name="Picture 8" descr="http://albaceteguia.com/wp-content/group-of-children-clip-art-free-699.gif"/>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38339"/>
          <a:stretch/>
        </p:blipFill>
        <p:spPr bwMode="auto">
          <a:xfrm>
            <a:off x="3878034" y="4986991"/>
            <a:ext cx="2332266" cy="843017"/>
          </a:xfrm>
          <a:prstGeom prst="rect">
            <a:avLst/>
          </a:prstGeom>
          <a:noFill/>
          <a:extLst>
            <a:ext uri="{909E8E84-426E-40DD-AFC4-6F175D3DCCD1}">
              <a14:hiddenFill xmlns:a14="http://schemas.microsoft.com/office/drawing/2010/main">
                <a:solidFill>
                  <a:srgbClr val="FFFFFF"/>
                </a:solidFill>
              </a14:hiddenFill>
            </a:ext>
          </a:extLst>
        </p:spPr>
      </p:pic>
      <p:pic>
        <p:nvPicPr>
          <p:cNvPr id="111626" name="Picture 10" descr="http://www.onlinepetcart.com.au/images/Cat_and_Dog.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09265" y="4899952"/>
            <a:ext cx="1276350" cy="111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7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10" name="Rectangle 2"/>
          <p:cNvSpPr>
            <a:spLocks noGrp="1" noChangeArrowheads="1"/>
          </p:cNvSpPr>
          <p:nvPr>
            <p:ph type="title"/>
          </p:nvPr>
        </p:nvSpPr>
        <p:spPr>
          <a:xfrm>
            <a:off x="838200" y="274638"/>
            <a:ext cx="9372600" cy="922114"/>
          </a:xfrm>
        </p:spPr>
        <p:txBody>
          <a:bodyPr>
            <a:noAutofit/>
          </a:bodyPr>
          <a:lstStyle/>
          <a:p>
            <a:pPr>
              <a:defRPr/>
            </a:pPr>
            <a:r>
              <a:rPr lang="en-GB" dirty="0">
                <a:cs typeface="Times New Roman" pitchFamily="18" charset="0"/>
              </a:rPr>
              <a:t>What’s a p-value?</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624" y="3581400"/>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47528" y="1447800"/>
            <a:ext cx="8424936" cy="2523768"/>
          </a:xfrm>
          <a:prstGeom prst="rect">
            <a:avLst/>
          </a:prstGeom>
          <a:noFill/>
        </p:spPr>
        <p:txBody>
          <a:bodyPr wrap="square" rtlCol="0">
            <a:spAutoFit/>
          </a:bodyPr>
          <a:lstStyle/>
          <a:p>
            <a:r>
              <a:rPr lang="en-GB" sz="2600" dirty="0">
                <a:solidFill>
                  <a:schemeClr val="dk1"/>
                </a:solidFill>
              </a:rPr>
              <a:t>Probability of getting a test statistic at least as extreme as the one calculated </a:t>
            </a:r>
            <a:r>
              <a:rPr lang="en-GB" sz="2600" b="1" dirty="0">
                <a:solidFill>
                  <a:schemeClr val="dk1"/>
                </a:solidFill>
              </a:rPr>
              <a:t>if the null is true</a:t>
            </a:r>
          </a:p>
          <a:p>
            <a:endParaRPr lang="en-GB" sz="2600" dirty="0"/>
          </a:p>
          <a:p>
            <a:r>
              <a:rPr lang="en-GB" sz="2600" dirty="0"/>
              <a:t>In Titanic example, the probability of getting a test statistic of 127.859 or above (</a:t>
            </a:r>
            <a:r>
              <a:rPr lang="en-GB" sz="2600" b="1" dirty="0"/>
              <a:t>if the null is true</a:t>
            </a:r>
            <a:r>
              <a:rPr lang="en-GB" sz="2600" dirty="0"/>
              <a:t>) is &lt; 0.001</a:t>
            </a:r>
          </a:p>
          <a:p>
            <a:endParaRPr lang="en-GB" sz="2800" dirty="0"/>
          </a:p>
        </p:txBody>
      </p:sp>
      <p:sp>
        <p:nvSpPr>
          <p:cNvPr id="9" name="Up Arrow Callout 8"/>
          <p:cNvSpPr/>
          <p:nvPr/>
        </p:nvSpPr>
        <p:spPr>
          <a:xfrm>
            <a:off x="5099720" y="5410201"/>
            <a:ext cx="2520280"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test Statistic = 127.859</a:t>
            </a:r>
          </a:p>
        </p:txBody>
      </p:sp>
      <p:sp>
        <p:nvSpPr>
          <p:cNvPr id="11" name="TextBox 10"/>
          <p:cNvSpPr txBox="1"/>
          <p:nvPr/>
        </p:nvSpPr>
        <p:spPr>
          <a:xfrm>
            <a:off x="6324600" y="3962400"/>
            <a:ext cx="2743200" cy="369332"/>
          </a:xfrm>
          <a:prstGeom prst="rect">
            <a:avLst/>
          </a:prstGeom>
          <a:solidFill>
            <a:schemeClr val="bg1"/>
          </a:solidFill>
        </p:spPr>
        <p:txBody>
          <a:bodyPr wrap="square" rtlCol="0">
            <a:spAutoFit/>
          </a:bodyPr>
          <a:lstStyle/>
          <a:p>
            <a:r>
              <a:rPr lang="en-GB" dirty="0"/>
              <a:t>P-value    p &lt; 0.001</a:t>
            </a:r>
          </a:p>
        </p:txBody>
      </p:sp>
      <p:sp>
        <p:nvSpPr>
          <p:cNvPr id="2" name="TextBox 1"/>
          <p:cNvSpPr txBox="1"/>
          <p:nvPr/>
        </p:nvSpPr>
        <p:spPr>
          <a:xfrm>
            <a:off x="2133600" y="4138468"/>
            <a:ext cx="2057400" cy="830997"/>
          </a:xfrm>
          <a:prstGeom prst="rect">
            <a:avLst/>
          </a:prstGeom>
          <a:noFill/>
        </p:spPr>
        <p:txBody>
          <a:bodyPr wrap="square" rtlCol="0">
            <a:spAutoFit/>
          </a:bodyPr>
          <a:lstStyle/>
          <a:p>
            <a:r>
              <a:rPr lang="en-GB" sz="2400" dirty="0">
                <a:solidFill>
                  <a:srgbClr val="00B0F0"/>
                </a:solidFill>
              </a:rPr>
              <a:t>Distribution of test statistics</a:t>
            </a:r>
          </a:p>
        </p:txBody>
      </p:sp>
    </p:spTree>
    <p:extLst>
      <p:ext uri="{BB962C8B-B14F-4D97-AF65-F5344CB8AC3E}">
        <p14:creationId xmlns:p14="http://schemas.microsoft.com/office/powerpoint/2010/main" val="225441765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10" name="Rectangle 2"/>
          <p:cNvSpPr>
            <a:spLocks noGrp="1" noChangeArrowheads="1"/>
          </p:cNvSpPr>
          <p:nvPr>
            <p:ph type="title"/>
          </p:nvPr>
        </p:nvSpPr>
        <p:spPr/>
        <p:txBody>
          <a:bodyPr>
            <a:noAutofit/>
          </a:bodyPr>
          <a:lstStyle/>
          <a:p>
            <a:pPr>
              <a:defRPr/>
            </a:pPr>
            <a:r>
              <a:rPr lang="en-GB" sz="3200" dirty="0">
                <a:latin typeface="Arial Rounded MT Bold" pitchFamily="34" charset="0"/>
                <a:cs typeface="Times New Roman" pitchFamily="18" charset="0"/>
              </a:rPr>
              <a:t>Interpretation</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7424" y="2120268"/>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Up Arrow Callout 11"/>
          <p:cNvSpPr/>
          <p:nvPr/>
        </p:nvSpPr>
        <p:spPr>
          <a:xfrm>
            <a:off x="7766720" y="4025282"/>
            <a:ext cx="2520280"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 Statistic = 127.859</a:t>
            </a:r>
          </a:p>
        </p:txBody>
      </p:sp>
      <p:sp>
        <p:nvSpPr>
          <p:cNvPr id="13" name="TextBox 12"/>
          <p:cNvSpPr txBox="1"/>
          <p:nvPr/>
        </p:nvSpPr>
        <p:spPr>
          <a:xfrm>
            <a:off x="8712200" y="2216221"/>
            <a:ext cx="1981200" cy="646331"/>
          </a:xfrm>
          <a:prstGeom prst="rect">
            <a:avLst/>
          </a:prstGeom>
          <a:solidFill>
            <a:schemeClr val="bg1"/>
          </a:solidFill>
        </p:spPr>
        <p:txBody>
          <a:bodyPr wrap="square" rtlCol="0">
            <a:spAutoFit/>
          </a:bodyPr>
          <a:lstStyle/>
          <a:p>
            <a:r>
              <a:rPr lang="en-GB" dirty="0"/>
              <a:t>P-value</a:t>
            </a:r>
          </a:p>
          <a:p>
            <a:r>
              <a:rPr lang="en-GB" dirty="0"/>
              <a:t> p &lt; 0.001</a:t>
            </a:r>
          </a:p>
        </p:txBody>
      </p:sp>
      <p:sp>
        <p:nvSpPr>
          <p:cNvPr id="4" name="TextBox 3"/>
          <p:cNvSpPr txBox="1"/>
          <p:nvPr/>
        </p:nvSpPr>
        <p:spPr>
          <a:xfrm>
            <a:off x="1828800" y="2501787"/>
            <a:ext cx="5334001" cy="3046988"/>
          </a:xfrm>
          <a:prstGeom prst="rect">
            <a:avLst/>
          </a:prstGeom>
          <a:noFill/>
        </p:spPr>
        <p:txBody>
          <a:bodyPr wrap="square" rtlCol="0">
            <a:spAutoFit/>
          </a:bodyPr>
          <a:lstStyle/>
          <a:p>
            <a:r>
              <a:rPr lang="en-GB" sz="2400" dirty="0"/>
              <a:t>Since p &lt; 0.05 we reject the null</a:t>
            </a:r>
          </a:p>
          <a:p>
            <a:endParaRPr lang="en-GB" sz="2400" dirty="0"/>
          </a:p>
          <a:p>
            <a:r>
              <a:rPr lang="en-GB" sz="2400" dirty="0"/>
              <a:t>There is evidence  (</a:t>
            </a:r>
            <a:r>
              <a:rPr lang="en-GB" sz="2400" dirty="0">
                <a:latin typeface="Symbol" panose="05050102010706020507" pitchFamily="18" charset="2"/>
              </a:rPr>
              <a:t>c</a:t>
            </a:r>
            <a:r>
              <a:rPr lang="en-GB" sz="2400" baseline="30000" dirty="0"/>
              <a:t>2</a:t>
            </a:r>
            <a:r>
              <a:rPr lang="en-GB" sz="2400" baseline="-25000" dirty="0"/>
              <a:t>2</a:t>
            </a:r>
            <a:r>
              <a:rPr lang="en-GB" sz="2400" dirty="0"/>
              <a:t>=127.86, p &lt; 0.001) to suggest that there is an association between class and survival</a:t>
            </a:r>
          </a:p>
          <a:p>
            <a:endParaRPr lang="en-GB" sz="2400" dirty="0"/>
          </a:p>
          <a:p>
            <a:r>
              <a:rPr lang="en-GB" sz="2400" dirty="0"/>
              <a:t>But… what is the nature of this association/relationship?</a:t>
            </a:r>
          </a:p>
        </p:txBody>
      </p:sp>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909" r="-1818" b="56363"/>
          <a:stretch/>
        </p:blipFill>
        <p:spPr bwMode="auto">
          <a:xfrm>
            <a:off x="1752601" y="1308616"/>
            <a:ext cx="5808126"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51733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Continuous Data Analysis: Comparing means</a:t>
            </a:r>
          </a:p>
        </p:txBody>
      </p:sp>
    </p:spTree>
    <p:extLst>
      <p:ext uri="{BB962C8B-B14F-4D97-AF65-F5344CB8AC3E}">
        <p14:creationId xmlns:p14="http://schemas.microsoft.com/office/powerpoint/2010/main" val="2530875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solidFill>
                  <a:schemeClr val="tx1"/>
                </a:solidFill>
              </a:rPr>
              <a:t>Summarising means</a:t>
            </a:r>
            <a:endParaRPr lang="en-GB" sz="4000" b="0" dirty="0">
              <a:solidFill>
                <a:schemeClr val="tx1"/>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251098" y="1417956"/>
            <a:ext cx="5741070" cy="4958824"/>
          </a:xfrm>
          <a:prstGeom prst="rect">
            <a:avLst/>
          </a:prstGeom>
        </p:spPr>
        <p:txBody>
          <a:bodyPr>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anose="05000000000000000000" pitchFamily="2" charset="2"/>
              <a:buChar char="§"/>
            </a:pPr>
            <a:r>
              <a:rPr lang="en-GB" sz="2800" dirty="0"/>
              <a:t>Sleep data example- </a:t>
            </a:r>
            <a:r>
              <a:rPr lang="en-US" sz="2800" dirty="0"/>
              <a:t> The Sleep data show the effect of two soporific drugs on 10 patients, where the observed values are differences in hours of sleep compared to the control group (the “extra” column)</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Calculate summary statistics by group</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Look for outliers/ errors</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Use a box-plot or confidence interval plot</a:t>
            </a:r>
          </a:p>
          <a:p>
            <a:endParaRPr lang="en-GB" sz="2300" dirty="0"/>
          </a:p>
        </p:txBody>
      </p:sp>
      <p:sp>
        <p:nvSpPr>
          <p:cNvPr id="6"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E6770C89-5E99-0515-06DA-69A866E3F6DB}"/>
              </a:ext>
            </a:extLst>
          </p:cNvPr>
          <p:cNvPicPr>
            <a:picLocks noChangeAspect="1"/>
          </p:cNvPicPr>
          <p:nvPr/>
        </p:nvPicPr>
        <p:blipFill>
          <a:blip r:embed="rId3"/>
          <a:stretch>
            <a:fillRect/>
          </a:stretch>
        </p:blipFill>
        <p:spPr>
          <a:xfrm>
            <a:off x="6199834" y="0"/>
            <a:ext cx="5078397" cy="4846090"/>
          </a:xfrm>
          <a:prstGeom prst="rect">
            <a:avLst/>
          </a:prstGeom>
        </p:spPr>
      </p:pic>
      <p:pic>
        <p:nvPicPr>
          <p:cNvPr id="1026" name="Picture 2" descr="boxplot">
            <a:extLst>
              <a:ext uri="{FF2B5EF4-FFF2-40B4-BE49-F238E27FC236}">
                <a16:creationId xmlns:a16="http://schemas.microsoft.com/office/drawing/2014/main" id="{26D9A8D4-899F-EA0F-AC53-EC677129D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1963" y="4152900"/>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287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64642" y="476672"/>
            <a:ext cx="10299560" cy="762000"/>
          </a:xfrm>
        </p:spPr>
        <p:txBody>
          <a:bodyPr>
            <a:noAutofit/>
          </a:bodyPr>
          <a:lstStyle/>
          <a:p>
            <a:pPr>
              <a:defRPr/>
            </a:pPr>
            <a:r>
              <a:rPr lang="en-US" sz="3200" dirty="0">
                <a:cs typeface="Arial" pitchFamily="34" charset="0"/>
              </a:rPr>
              <a:t>T-tests</a:t>
            </a:r>
            <a:br>
              <a:rPr lang="en-US" sz="3200" dirty="0">
                <a:cs typeface="Arial" pitchFamily="34" charset="0"/>
              </a:rPr>
            </a:br>
            <a:r>
              <a:rPr lang="en-US" sz="3200" dirty="0">
                <a:cs typeface="Arial" pitchFamily="34" charset="0"/>
              </a:rPr>
              <a:t>Paired or Independent (Unpaired) Data?</a:t>
            </a:r>
            <a:endParaRPr lang="en-GB" sz="3200" dirty="0">
              <a:cs typeface="Arial" pitchFamily="34" charset="0"/>
            </a:endParaRPr>
          </a:p>
        </p:txBody>
      </p:sp>
      <p:sp>
        <p:nvSpPr>
          <p:cNvPr id="388100" name="Rectangle 4"/>
          <p:cNvSpPr>
            <a:spLocks noChangeArrowheads="1"/>
          </p:cNvSpPr>
          <p:nvPr/>
        </p:nvSpPr>
        <p:spPr bwMode="auto">
          <a:xfrm>
            <a:off x="633045" y="1828800"/>
            <a:ext cx="10982849"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spcBef>
                <a:spcPct val="20000"/>
              </a:spcBef>
            </a:pPr>
            <a:r>
              <a:rPr lang="en-GB" sz="2800" dirty="0">
                <a:cs typeface="Arial" pitchFamily="34" charset="0"/>
              </a:rPr>
              <a:t>T-tests are used to compare two population means</a:t>
            </a:r>
          </a:p>
          <a:p>
            <a:pPr marL="449263" indent="-449263">
              <a:spcBef>
                <a:spcPct val="20000"/>
              </a:spcBef>
              <a:buFont typeface="Lucida Sans Unicode" pitchFamily="34" charset="0"/>
              <a:buChar char="₋"/>
            </a:pPr>
            <a:r>
              <a:rPr lang="en-GB" sz="2800" b="1" dirty="0">
                <a:cs typeface="Arial" pitchFamily="34" charset="0"/>
              </a:rPr>
              <a:t>Paired data: </a:t>
            </a:r>
            <a:r>
              <a:rPr lang="en-GB" sz="2800" dirty="0">
                <a:cs typeface="Arial" pitchFamily="34" charset="0"/>
              </a:rPr>
              <a:t>same individuals studied at two different times or under two conditions     PAIRED T-TEST</a:t>
            </a:r>
          </a:p>
          <a:p>
            <a:pPr marL="449263" indent="-449263">
              <a:spcBef>
                <a:spcPct val="20000"/>
              </a:spcBef>
              <a:buFont typeface="Lucida Sans Unicode" pitchFamily="34" charset="0"/>
              <a:buChar char="₋"/>
            </a:pPr>
            <a:r>
              <a:rPr lang="en-GB" sz="2800" b="1" dirty="0">
                <a:cs typeface="Arial" pitchFamily="34" charset="0"/>
              </a:rPr>
              <a:t>Independent:</a:t>
            </a:r>
            <a:r>
              <a:rPr lang="en-GB" sz="2800" dirty="0">
                <a:cs typeface="Arial" pitchFamily="34" charset="0"/>
              </a:rPr>
              <a:t> data collected from two separate groups     INDEPENDENT SAMPLES T-TEST</a:t>
            </a:r>
          </a:p>
        </p:txBody>
      </p:sp>
    </p:spTree>
    <p:extLst>
      <p:ext uri="{BB962C8B-B14F-4D97-AF65-F5344CB8AC3E}">
        <p14:creationId xmlns:p14="http://schemas.microsoft.com/office/powerpoint/2010/main" val="130150873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837" y="1419368"/>
            <a:ext cx="11404879" cy="4991264"/>
          </a:xfrm>
        </p:spPr>
        <p:txBody>
          <a:bodyPr>
            <a:normAutofit/>
          </a:bodyPr>
          <a:lstStyle/>
          <a:p>
            <a:pPr marL="514350" indent="-514350">
              <a:buNone/>
            </a:pPr>
            <a:r>
              <a:rPr lang="en-GB" sz="2400" b="1" dirty="0"/>
              <a:t>Paired or unpaired?</a:t>
            </a:r>
          </a:p>
          <a:p>
            <a:pPr marL="0" indent="0">
              <a:buNone/>
            </a:pPr>
            <a:r>
              <a:rPr lang="en-GB" sz="2400" dirty="0"/>
              <a:t>If the same people had taken the two drugs (at different time points)- PAIRED measurements of the same variable (extra hours of sleep)</a:t>
            </a:r>
          </a:p>
          <a:p>
            <a:pPr marL="0" indent="0">
              <a:buNone/>
            </a:pPr>
            <a:r>
              <a:rPr lang="en-GB" sz="2400" b="1" dirty="0"/>
              <a:t>Paired Null hypothesis: The mean of the paired differences = 0 </a:t>
            </a:r>
          </a:p>
          <a:p>
            <a:pPr marL="0" indent="0">
              <a:buNone/>
            </a:pPr>
            <a:endParaRPr lang="en-GB" sz="2400" dirty="0"/>
          </a:p>
          <a:p>
            <a:pPr marL="0" indent="0">
              <a:buNone/>
            </a:pPr>
            <a:r>
              <a:rPr lang="en-GB" sz="2400" dirty="0"/>
              <a:t>If different people administered the two drugs, they have independent measurements</a:t>
            </a:r>
          </a:p>
          <a:p>
            <a:pPr marL="0" indent="0">
              <a:buNone/>
            </a:pPr>
            <a:r>
              <a:rPr lang="en-GB" sz="2400" b="1" dirty="0"/>
              <a:t>Independent Null hypothesis: The mean extra hours of sleep experienced by participants on Drug 1 are the same as the mean extra hours of sleep from taking Drug 2</a:t>
            </a:r>
          </a:p>
          <a:p>
            <a:pPr marL="0" indent="0">
              <a:buNone/>
            </a:pPr>
            <a:endParaRPr lang="en-GB" sz="2400" dirty="0"/>
          </a:p>
        </p:txBody>
      </p:sp>
      <p:sp>
        <p:nvSpPr>
          <p:cNvPr id="2" name="Title 1"/>
          <p:cNvSpPr>
            <a:spLocks noGrp="1"/>
          </p:cNvSpPr>
          <p:nvPr>
            <p:ph type="title"/>
          </p:nvPr>
        </p:nvSpPr>
        <p:spPr>
          <a:xfrm>
            <a:off x="381837" y="232640"/>
            <a:ext cx="11244106" cy="1143000"/>
          </a:xfrm>
        </p:spPr>
        <p:txBody>
          <a:bodyPr>
            <a:noAutofit/>
          </a:bodyPr>
          <a:lstStyle/>
          <a:p>
            <a:pPr marL="514350" indent="-514350"/>
            <a:r>
              <a:rPr lang="en-GB" sz="3600" dirty="0"/>
              <a:t>Comparison of the effects of the two soporific drug in 10 patients</a:t>
            </a:r>
            <a:endParaRPr lang="en-GB" sz="3600" dirty="0">
              <a:ea typeface="Calibri"/>
              <a:cs typeface="Times New Roman"/>
            </a:endParaRPr>
          </a:p>
        </p:txBody>
      </p:sp>
      <mc:AlternateContent xmlns:mc="http://schemas.openxmlformats.org/markup-compatibility/2006" xmlns:a14="http://schemas.microsoft.com/office/drawing/2010/main">
        <mc:Choice Requires="a14">
          <p:sp>
            <p:nvSpPr>
              <p:cNvPr id="4" name="Object 3"/>
              <p:cNvSpPr txBox="1"/>
              <p:nvPr/>
            </p:nvSpPr>
            <p:spPr bwMode="auto">
              <a:xfrm>
                <a:off x="1205802" y="4905374"/>
                <a:ext cx="8691823" cy="138489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𝐻</m:t>
                          </m:r>
                        </m:e>
                        <m:sub>
                          <m:r>
                            <a:rPr lang="en-US" sz="3200" i="1">
                              <a:solidFill>
                                <a:srgbClr val="000000"/>
                              </a:solidFill>
                              <a:latin typeface="Cambria Math" panose="02040503050406030204" pitchFamily="18" charset="0"/>
                            </a:rPr>
                            <m:t>0</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𝜇</m:t>
                          </m:r>
                        </m:e>
                        <m:sub>
                          <m:r>
                            <a:rPr lang="en-US" sz="3200" b="0" i="1" smtClean="0">
                              <a:solidFill>
                                <a:srgbClr val="000000"/>
                              </a:solidFill>
                              <a:latin typeface="Cambria Math" panose="02040503050406030204" pitchFamily="18" charset="0"/>
                            </a:rPr>
                            <m:t>𝑒𝑥𝑡𝑟𝑎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𝑠𝑙𝑒𝑒𝑝</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𝑜𝑛</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𝐷𝑟𝑢𝑔</m:t>
                          </m:r>
                          <m:r>
                            <a:rPr lang="en-US" sz="3200" b="0" i="1" smtClean="0">
                              <a:solidFill>
                                <a:srgbClr val="000000"/>
                              </a:solidFill>
                              <a:latin typeface="Cambria Math" panose="02040503050406030204" pitchFamily="18" charset="0"/>
                            </a:rPr>
                            <m:t> 1</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𝜇</m:t>
                          </m:r>
                        </m:e>
                        <m:sub>
                          <m:r>
                            <a:rPr lang="en-US" sz="3200" b="0" i="1" smtClean="0">
                              <a:solidFill>
                                <a:srgbClr val="000000"/>
                              </a:solidFill>
                              <a:latin typeface="Cambria Math" panose="02040503050406030204" pitchFamily="18" charset="0"/>
                            </a:rPr>
                            <m:t>𝑒𝑥𝑡𝑟𝑎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𝑠𝑙𝑒𝑒𝑝</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𝑜𝑛</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𝐷𝑟𝑢𝑔</m:t>
                          </m:r>
                          <m:r>
                            <a:rPr lang="en-US" sz="3200" b="0" i="1" smtClean="0">
                              <a:solidFill>
                                <a:srgbClr val="000000"/>
                              </a:solidFill>
                              <a:latin typeface="Cambria Math" panose="02040503050406030204" pitchFamily="18" charset="0"/>
                            </a:rPr>
                            <m:t> 2</m:t>
                          </m:r>
                        </m:sub>
                      </m:sSub>
                    </m:oMath>
                  </m:oMathPara>
                </a14:m>
                <a:endParaRPr lang="en-US"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1205802" y="4905374"/>
                <a:ext cx="8691823" cy="1384894"/>
              </a:xfrm>
              <a:prstGeom prst="rect">
                <a:avLst/>
              </a:prstGeom>
              <a:blipFill>
                <a:blip r:embed="rId3"/>
                <a:stretch>
                  <a:fillRect/>
                </a:stretch>
              </a:blipFill>
            </p:spPr>
            <p:txBody>
              <a:bodyPr/>
              <a:lstStyle/>
              <a:p>
                <a:r>
                  <a:rPr lang="en-US">
                    <a:noFill/>
                  </a:rPr>
                  <a:t> </a:t>
                </a:r>
              </a:p>
            </p:txBody>
          </p:sp>
        </mc:Fallback>
      </mc:AlternateContent>
      <p:pic>
        <p:nvPicPr>
          <p:cNvPr id="286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6719" y="3065988"/>
            <a:ext cx="1830531" cy="54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842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626" y="1340768"/>
            <a:ext cx="5546690" cy="5112568"/>
          </a:xfrm>
        </p:spPr>
        <p:txBody>
          <a:bodyPr>
            <a:normAutofit fontScale="92500" lnSpcReduction="10000"/>
          </a:bodyPr>
          <a:lstStyle/>
          <a:p>
            <a:pPr marL="452628" indent="-342900">
              <a:defRPr/>
            </a:pPr>
            <a:r>
              <a:rPr lang="en-GB" sz="2400" dirty="0"/>
              <a:t>The t-distribution is similar to the standard normal distribution but has an additional parameter called degrees of freedom (</a:t>
            </a:r>
            <a:r>
              <a:rPr lang="en-GB" sz="2400" dirty="0" err="1"/>
              <a:t>df</a:t>
            </a:r>
            <a:r>
              <a:rPr lang="en-GB" sz="2400" dirty="0"/>
              <a:t> or v) </a:t>
            </a:r>
          </a:p>
          <a:p>
            <a:pPr marL="109728" indent="0">
              <a:buNone/>
              <a:defRPr/>
            </a:pPr>
            <a:endParaRPr lang="en-GB" sz="2400" dirty="0"/>
          </a:p>
          <a:p>
            <a:pPr marL="452628" indent="-342900">
              <a:defRPr/>
            </a:pPr>
            <a:r>
              <a:rPr lang="en-GB" sz="2400" dirty="0"/>
              <a:t>For a paired t-test, v = number of pairs – 1</a:t>
            </a:r>
          </a:p>
          <a:p>
            <a:pPr marL="109728" indent="0">
              <a:buNone/>
              <a:tabLst>
                <a:tab pos="3402013" algn="l"/>
                <a:tab pos="4032250" algn="l"/>
              </a:tabLst>
              <a:defRPr/>
            </a:pPr>
            <a:endParaRPr lang="en-GB" sz="2400" dirty="0"/>
          </a:p>
          <a:p>
            <a:pPr marL="452628" indent="-342900">
              <a:tabLst>
                <a:tab pos="3402013" algn="l"/>
                <a:tab pos="4032250" algn="l"/>
              </a:tabLst>
              <a:defRPr/>
            </a:pPr>
            <a:r>
              <a:rPr lang="en-GB" sz="2400" dirty="0"/>
              <a:t>For an independent t-test,  </a:t>
            </a:r>
          </a:p>
          <a:p>
            <a:pPr marL="452628" indent="-342900">
              <a:defRPr/>
            </a:pPr>
            <a:endParaRPr lang="en-GB" sz="2400" dirty="0"/>
          </a:p>
          <a:p>
            <a:pPr marL="452628" indent="-342900">
              <a:defRPr/>
            </a:pPr>
            <a:r>
              <a:rPr lang="en-GB" sz="2400" dirty="0"/>
              <a:t>Used for small samples and when the population standard deviation is not known</a:t>
            </a:r>
          </a:p>
          <a:p>
            <a:pPr marL="109728" indent="0">
              <a:buNone/>
              <a:defRPr/>
            </a:pPr>
            <a:endParaRPr lang="en-GB" sz="2400" dirty="0"/>
          </a:p>
          <a:p>
            <a:pPr marL="452628" indent="-342900">
              <a:defRPr/>
            </a:pPr>
            <a:r>
              <a:rPr lang="en-GB" sz="2400" dirty="0"/>
              <a:t>Small sample sizes have heavier tails</a:t>
            </a:r>
          </a:p>
          <a:p>
            <a:pPr marL="0" indent="0">
              <a:buNone/>
              <a:defRPr/>
            </a:pPr>
            <a:endParaRPr lang="en-GB" sz="2400" dirty="0">
              <a:ea typeface="ＭＳ Ｐゴシック" pitchFamily="-60" charset="-128"/>
              <a:cs typeface="ＭＳ Ｐゴシック" pitchFamily="-60" charset="-128"/>
            </a:endParaRPr>
          </a:p>
        </p:txBody>
      </p:sp>
      <p:sp>
        <p:nvSpPr>
          <p:cNvPr id="2" name="Title 1"/>
          <p:cNvSpPr>
            <a:spLocks noGrp="1"/>
          </p:cNvSpPr>
          <p:nvPr>
            <p:ph type="title"/>
          </p:nvPr>
        </p:nvSpPr>
        <p:spPr>
          <a:xfrm>
            <a:off x="922774" y="119123"/>
            <a:ext cx="10515600" cy="1325563"/>
          </a:xfrm>
        </p:spPr>
        <p:txBody>
          <a:bodyPr/>
          <a:lstStyle/>
          <a:p>
            <a:pPr>
              <a:defRPr/>
            </a:pPr>
            <a:r>
              <a:rPr lang="en-GB" dirty="0"/>
              <a:t>What is the t-distribution?</a:t>
            </a:r>
          </a:p>
        </p:txBody>
      </p:sp>
      <p:graphicFrame>
        <p:nvGraphicFramePr>
          <p:cNvPr id="4" name="Object 3"/>
          <p:cNvGraphicFramePr>
            <a:graphicFrameLocks noChangeAspect="1"/>
          </p:cNvGraphicFramePr>
          <p:nvPr>
            <p:extLst>
              <p:ext uri="{D42A27DB-BD31-4B8C-83A1-F6EECF244321}">
                <p14:modId xmlns:p14="http://schemas.microsoft.com/office/powerpoint/2010/main" val="3711947170"/>
              </p:ext>
            </p:extLst>
          </p:nvPr>
        </p:nvGraphicFramePr>
        <p:xfrm>
          <a:off x="1271956" y="3897052"/>
          <a:ext cx="3279775" cy="533400"/>
        </p:xfrm>
        <a:graphic>
          <a:graphicData uri="http://schemas.openxmlformats.org/presentationml/2006/ole">
            <mc:AlternateContent xmlns:mc="http://schemas.openxmlformats.org/markup-compatibility/2006">
              <mc:Choice xmlns:v="urn:schemas-microsoft-com:vml" Requires="v">
                <p:oleObj name="Equation" r:id="rId3" imgW="1320480" imgH="241200" progId="Equation.3">
                  <p:embed/>
                </p:oleObj>
              </mc:Choice>
              <mc:Fallback>
                <p:oleObj name="Equation" r:id="rId3" imgW="1320480" imgH="241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956" y="3897052"/>
                        <a:ext cx="32797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9327FDC5-24E5-8A4B-93FA-C8C6EB460225}"/>
              </a:ext>
            </a:extLst>
          </p:cNvPr>
          <p:cNvPicPr>
            <a:picLocks noChangeAspect="1"/>
          </p:cNvPicPr>
          <p:nvPr/>
        </p:nvPicPr>
        <p:blipFill>
          <a:blip r:embed="rId5"/>
          <a:stretch>
            <a:fillRect/>
          </a:stretch>
        </p:blipFill>
        <p:spPr>
          <a:xfrm>
            <a:off x="6686340" y="1024932"/>
            <a:ext cx="4509198" cy="4509198"/>
          </a:xfrm>
          <a:prstGeom prst="rect">
            <a:avLst/>
          </a:prstGeom>
        </p:spPr>
      </p:pic>
    </p:spTree>
    <p:extLst>
      <p:ext uri="{BB962C8B-B14F-4D97-AF65-F5344CB8AC3E}">
        <p14:creationId xmlns:p14="http://schemas.microsoft.com/office/powerpoint/2010/main" val="3685344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481329"/>
            <a:ext cx="8458200" cy="4525963"/>
          </a:xfrm>
        </p:spPr>
        <p:txBody>
          <a:bodyPr/>
          <a:lstStyle/>
          <a:p>
            <a:r>
              <a:rPr lang="en-GB" dirty="0"/>
              <a:t>As the sample size gets big, the t-distribution matches the normal distribution</a:t>
            </a:r>
          </a:p>
        </p:txBody>
      </p:sp>
      <p:sp>
        <p:nvSpPr>
          <p:cNvPr id="3" name="Title 2"/>
          <p:cNvSpPr>
            <a:spLocks noGrp="1"/>
          </p:cNvSpPr>
          <p:nvPr>
            <p:ph type="title"/>
          </p:nvPr>
        </p:nvSpPr>
        <p:spPr/>
        <p:txBody>
          <a:bodyPr/>
          <a:lstStyle/>
          <a:p>
            <a:r>
              <a:rPr lang="en-GB" dirty="0"/>
              <a:t>Relationship to normal</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511290"/>
            <a:ext cx="6394648" cy="342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3276600"/>
            <a:ext cx="1836204" cy="369332"/>
          </a:xfrm>
          <a:prstGeom prst="rect">
            <a:avLst/>
          </a:prstGeom>
          <a:noFill/>
        </p:spPr>
        <p:txBody>
          <a:bodyPr wrap="square" rtlCol="0">
            <a:spAutoFit/>
          </a:bodyPr>
          <a:lstStyle/>
          <a:p>
            <a:r>
              <a:rPr lang="en-GB" dirty="0"/>
              <a:t>Normal curve</a:t>
            </a:r>
          </a:p>
        </p:txBody>
      </p:sp>
      <p:cxnSp>
        <p:nvCxnSpPr>
          <p:cNvPr id="7" name="Straight Arrow Connector 6"/>
          <p:cNvCxnSpPr/>
          <p:nvPr/>
        </p:nvCxnSpPr>
        <p:spPr>
          <a:xfrm flipV="1">
            <a:off x="5943600" y="2955630"/>
            <a:ext cx="838200" cy="3844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29115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2107595" y="290286"/>
            <a:ext cx="7950806" cy="776514"/>
          </a:xfrm>
        </p:spPr>
        <p:txBody>
          <a:bodyPr>
            <a:normAutofit/>
          </a:bodyPr>
          <a:lstStyle/>
          <a:p>
            <a:pPr algn="ctr"/>
            <a:r>
              <a:rPr lang="en-GB" sz="4000" dirty="0"/>
              <a:t>T-Test in R</a:t>
            </a:r>
          </a:p>
        </p:txBody>
      </p:sp>
      <p:sp>
        <p:nvSpPr>
          <p:cNvPr id="2" name="TextBox 1"/>
          <p:cNvSpPr txBox="1"/>
          <p:nvPr/>
        </p:nvSpPr>
        <p:spPr>
          <a:xfrm>
            <a:off x="2010229" y="3200400"/>
            <a:ext cx="8001000" cy="2308324"/>
          </a:xfrm>
          <a:prstGeom prst="rect">
            <a:avLst/>
          </a:prstGeom>
          <a:noFill/>
        </p:spPr>
        <p:txBody>
          <a:bodyPr wrap="square" rtlCol="0">
            <a:spAutoFit/>
          </a:bodyPr>
          <a:lstStyle/>
          <a:p>
            <a:r>
              <a:rPr lang="en-GB" sz="2400" dirty="0"/>
              <a:t>Null Hypothesis is: there is no difference between the extra hours of sleep due to drugs 1 and 2</a:t>
            </a:r>
          </a:p>
          <a:p>
            <a:endParaRPr lang="en-GB" sz="2400" dirty="0"/>
          </a:p>
          <a:p>
            <a:r>
              <a:rPr lang="en-GB" sz="2400" dirty="0"/>
              <a:t>P-value =0.002833</a:t>
            </a:r>
          </a:p>
          <a:p>
            <a:r>
              <a:rPr lang="en-GB" sz="2400" dirty="0"/>
              <a:t>Decision Reject Null</a:t>
            </a:r>
          </a:p>
          <a:p>
            <a:r>
              <a:rPr lang="en-GB" sz="2400" dirty="0"/>
              <a:t>Conclusion: Drug 2 induces more hours of sleep than Drug 1</a:t>
            </a:r>
          </a:p>
        </p:txBody>
      </p:sp>
      <p:graphicFrame>
        <p:nvGraphicFramePr>
          <p:cNvPr id="3" name="Table 2">
            <a:extLst>
              <a:ext uri="{FF2B5EF4-FFF2-40B4-BE49-F238E27FC236}">
                <a16:creationId xmlns:a16="http://schemas.microsoft.com/office/drawing/2014/main" id="{542CE406-15B0-79EB-9D90-349C8F719C78}"/>
              </a:ext>
            </a:extLst>
          </p:cNvPr>
          <p:cNvGraphicFramePr>
            <a:graphicFrameLocks noGrp="1"/>
          </p:cNvGraphicFramePr>
          <p:nvPr>
            <p:extLst>
              <p:ext uri="{D42A27DB-BD31-4B8C-83A1-F6EECF244321}">
                <p14:modId xmlns:p14="http://schemas.microsoft.com/office/powerpoint/2010/main" val="3901819363"/>
              </p:ext>
            </p:extLst>
          </p:nvPr>
        </p:nvGraphicFramePr>
        <p:xfrm>
          <a:off x="1714501" y="1255552"/>
          <a:ext cx="8762998" cy="1756095"/>
        </p:xfrm>
        <a:graphic>
          <a:graphicData uri="http://schemas.openxmlformats.org/drawingml/2006/table">
            <a:tbl>
              <a:tblPr>
                <a:tableStyleId>{5C22544A-7EE6-4342-B048-85BDC9FD1C3A}</a:tableStyleId>
              </a:tblPr>
              <a:tblGrid>
                <a:gridCol w="1843753">
                  <a:extLst>
                    <a:ext uri="{9D8B030D-6E8A-4147-A177-3AD203B41FA5}">
                      <a16:colId xmlns:a16="http://schemas.microsoft.com/office/drawing/2014/main" val="20000"/>
                    </a:ext>
                  </a:extLst>
                </a:gridCol>
                <a:gridCol w="919217">
                  <a:extLst>
                    <a:ext uri="{9D8B030D-6E8A-4147-A177-3AD203B41FA5}">
                      <a16:colId xmlns:a16="http://schemas.microsoft.com/office/drawing/2014/main" val="20001"/>
                    </a:ext>
                  </a:extLst>
                </a:gridCol>
                <a:gridCol w="948773">
                  <a:extLst>
                    <a:ext uri="{9D8B030D-6E8A-4147-A177-3AD203B41FA5}">
                      <a16:colId xmlns:a16="http://schemas.microsoft.com/office/drawing/2014/main" val="20002"/>
                    </a:ext>
                  </a:extLst>
                </a:gridCol>
                <a:gridCol w="948773">
                  <a:extLst>
                    <a:ext uri="{9D8B030D-6E8A-4147-A177-3AD203B41FA5}">
                      <a16:colId xmlns:a16="http://schemas.microsoft.com/office/drawing/2014/main" val="20003"/>
                    </a:ext>
                  </a:extLst>
                </a:gridCol>
                <a:gridCol w="948773">
                  <a:extLst>
                    <a:ext uri="{9D8B030D-6E8A-4147-A177-3AD203B41FA5}">
                      <a16:colId xmlns:a16="http://schemas.microsoft.com/office/drawing/2014/main" val="20004"/>
                    </a:ext>
                  </a:extLst>
                </a:gridCol>
                <a:gridCol w="948773">
                  <a:extLst>
                    <a:ext uri="{9D8B030D-6E8A-4147-A177-3AD203B41FA5}">
                      <a16:colId xmlns:a16="http://schemas.microsoft.com/office/drawing/2014/main" val="20005"/>
                    </a:ext>
                  </a:extLst>
                </a:gridCol>
                <a:gridCol w="652614">
                  <a:extLst>
                    <a:ext uri="{9D8B030D-6E8A-4147-A177-3AD203B41FA5}">
                      <a16:colId xmlns:a16="http://schemas.microsoft.com/office/drawing/2014/main" val="20006"/>
                    </a:ext>
                  </a:extLst>
                </a:gridCol>
                <a:gridCol w="652614">
                  <a:extLst>
                    <a:ext uri="{9D8B030D-6E8A-4147-A177-3AD203B41FA5}">
                      <a16:colId xmlns:a16="http://schemas.microsoft.com/office/drawing/2014/main" val="20007"/>
                    </a:ext>
                  </a:extLst>
                </a:gridCol>
                <a:gridCol w="899708">
                  <a:extLst>
                    <a:ext uri="{9D8B030D-6E8A-4147-A177-3AD203B41FA5}">
                      <a16:colId xmlns:a16="http://schemas.microsoft.com/office/drawing/2014/main" val="20008"/>
                    </a:ext>
                  </a:extLst>
                </a:gridCol>
              </a:tblGrid>
              <a:tr h="178965">
                <a:tc rowSpan="3">
                  <a:txBody>
                    <a:bodyPr/>
                    <a:lstStyle/>
                    <a:p>
                      <a:pPr algn="ctr">
                        <a:lnSpc>
                          <a:spcPct val="115000"/>
                        </a:lnSpc>
                        <a:spcAft>
                          <a:spcPts val="0"/>
                        </a:spcAft>
                      </a:pPr>
                      <a:r>
                        <a:rPr lang="en-GB" sz="1400" dirty="0">
                          <a:effectLst/>
                          <a:latin typeface="+mn-lt"/>
                        </a:rPr>
                        <a:t> </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gridSpan="5">
                  <a:txBody>
                    <a:bodyPr/>
                    <a:lstStyle/>
                    <a:p>
                      <a:pPr marL="38100" marR="38100" algn="ctr">
                        <a:lnSpc>
                          <a:spcPts val="1600"/>
                        </a:lnSpc>
                        <a:spcAft>
                          <a:spcPts val="0"/>
                        </a:spcAft>
                      </a:pPr>
                      <a:r>
                        <a:rPr lang="en-GB" sz="1400">
                          <a:effectLst/>
                          <a:latin typeface="+mn-lt"/>
                        </a:rPr>
                        <a:t> </a:t>
                      </a:r>
                      <a:endParaRPr lang="en-GB" sz="1400" dirty="0">
                        <a:effectLst/>
                        <a:latin typeface="+mn-lt"/>
                        <a:ea typeface="SimSu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t</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df</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Sig. (2-tailed)</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val="10000"/>
                  </a:ext>
                </a:extLst>
              </a:tr>
              <a:tr h="536895">
                <a:tc vMerge="1">
                  <a:txBody>
                    <a:bodyPr/>
                    <a:lstStyle/>
                    <a:p>
                      <a:endParaRPr lang="en-GB"/>
                    </a:p>
                  </a:txBody>
                  <a:tcPr/>
                </a:tc>
                <a:tc rowSpan="2">
                  <a:txBody>
                    <a:bodyPr/>
                    <a:lstStyle/>
                    <a:p>
                      <a:pPr marL="38100" marR="38100" algn="ctr">
                        <a:lnSpc>
                          <a:spcPts val="1600"/>
                        </a:lnSpc>
                        <a:spcAft>
                          <a:spcPts val="0"/>
                        </a:spcAft>
                      </a:pPr>
                      <a:r>
                        <a:rPr lang="en-GB" sz="1400">
                          <a:effectLst/>
                          <a:latin typeface="+mn-lt"/>
                        </a:rPr>
                        <a:t>Mean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2">
                  <a:txBody>
                    <a:bodyPr/>
                    <a:lstStyle/>
                    <a:p>
                      <a:pPr marL="38100" marR="38100" algn="ctr">
                        <a:lnSpc>
                          <a:spcPts val="1600"/>
                        </a:lnSpc>
                        <a:spcAft>
                          <a:spcPts val="0"/>
                        </a:spcAft>
                      </a:pPr>
                      <a:r>
                        <a:rPr lang="en-GB" sz="1400">
                          <a:effectLst/>
                          <a:latin typeface="+mn-lt"/>
                        </a:rPr>
                        <a:t>Std. Deviation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2">
                  <a:txBody>
                    <a:bodyPr/>
                    <a:lstStyle/>
                    <a:p>
                      <a:pPr marL="38100" marR="38100" algn="ctr">
                        <a:lnSpc>
                          <a:spcPts val="1600"/>
                        </a:lnSpc>
                        <a:spcAft>
                          <a:spcPts val="0"/>
                        </a:spcAft>
                      </a:pPr>
                      <a:r>
                        <a:rPr lang="en-GB" sz="1400">
                          <a:effectLst/>
                          <a:latin typeface="+mn-lt"/>
                        </a:rPr>
                        <a:t>Std. Error Mean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gridSpan="2">
                  <a:txBody>
                    <a:bodyPr/>
                    <a:lstStyle/>
                    <a:p>
                      <a:pPr marL="38100" marR="38100" algn="ctr">
                        <a:lnSpc>
                          <a:spcPts val="1600"/>
                        </a:lnSpc>
                        <a:spcAft>
                          <a:spcPts val="0"/>
                        </a:spcAft>
                      </a:pPr>
                      <a:r>
                        <a:rPr lang="en-GB" sz="1400">
                          <a:effectLst/>
                          <a:latin typeface="+mn-lt"/>
                        </a:rPr>
                        <a:t>95% Confidence Interval of the Difference</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h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1"/>
                  </a:ext>
                </a:extLst>
              </a:tr>
              <a:tr h="17896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38100" marR="38100" algn="ctr">
                        <a:lnSpc>
                          <a:spcPts val="1600"/>
                        </a:lnSpc>
                        <a:spcAft>
                          <a:spcPts val="0"/>
                        </a:spcAft>
                      </a:pPr>
                      <a:r>
                        <a:rPr lang="en-GB" sz="1400">
                          <a:effectLst/>
                          <a:latin typeface="+mn-lt"/>
                        </a:rPr>
                        <a:t>Lower</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Upper</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2"/>
                  </a:ext>
                </a:extLst>
              </a:tr>
              <a:tr h="715861">
                <a:tc>
                  <a:txBody>
                    <a:bodyPr/>
                    <a:lstStyle/>
                    <a:p>
                      <a:pPr marL="38100" marR="38100" algn="ctr">
                        <a:lnSpc>
                          <a:spcPts val="1600"/>
                        </a:lnSpc>
                        <a:spcAft>
                          <a:spcPts val="0"/>
                        </a:spcAft>
                      </a:pPr>
                      <a:r>
                        <a:rPr lang="en-GB" sz="1400" dirty="0">
                          <a:effectLst/>
                          <a:latin typeface="+mn-lt"/>
                          <a:ea typeface="SimSun"/>
                        </a:rPr>
                        <a:t>Extra hours of sleep on Drug1- </a:t>
                      </a:r>
                    </a:p>
                    <a:p>
                      <a:pPr marL="38100" marR="38100" algn="ctr">
                        <a:lnSpc>
                          <a:spcPts val="1600"/>
                        </a:lnSpc>
                        <a:spcAft>
                          <a:spcPts val="0"/>
                        </a:spcAft>
                      </a:pPr>
                      <a:r>
                        <a:rPr lang="en-GB" sz="1400" dirty="0">
                          <a:effectLst/>
                          <a:latin typeface="+mn-lt"/>
                          <a:ea typeface="SimSun"/>
                        </a:rPr>
                        <a:t>Extra hours of sleep on drug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-1.58</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ea typeface="SimSun"/>
                        </a:rPr>
                        <a:t>1.229995</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ea typeface="SimSun"/>
                        </a:rPr>
                        <a:t>0.3889587</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-2.4598858</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-0.7001142</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-4.0621</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9</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dirty="0">
                          <a:effectLst/>
                          <a:latin typeface="+mn-lt"/>
                        </a:rPr>
                        <a:t>0.002833</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842132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idx="1"/>
          </p:nvPr>
        </p:nvSpPr>
        <p:spPr>
          <a:xfrm>
            <a:off x="733530" y="1268760"/>
            <a:ext cx="6842927" cy="5044016"/>
          </a:xfrm>
        </p:spPr>
        <p:txBody>
          <a:bodyPr>
            <a:noAutofit/>
          </a:bodyPr>
          <a:lstStyle/>
          <a:p>
            <a:pPr marL="446088" indent="-446088" defTabSz="762000">
              <a:buClr>
                <a:srgbClr val="2A196F"/>
              </a:buClr>
            </a:pPr>
            <a:r>
              <a:rPr lang="en-GB" altLang="en-US" sz="2000" b="1" dirty="0"/>
              <a:t>Normality:</a:t>
            </a:r>
            <a:r>
              <a:rPr lang="en-GB" altLang="en-US" sz="2000" dirty="0">
                <a:solidFill>
                  <a:schemeClr val="accent2">
                    <a:lumMod val="60000"/>
                    <a:lumOff val="40000"/>
                  </a:schemeClr>
                </a:solidFill>
              </a:rPr>
              <a:t> </a:t>
            </a:r>
            <a:r>
              <a:rPr lang="en-GB" altLang="en-US" sz="2000" dirty="0"/>
              <a:t>Plot histograms</a:t>
            </a:r>
          </a:p>
          <a:p>
            <a:pPr marL="846138" lvl="1" indent="-446088" defTabSz="762000">
              <a:buClr>
                <a:srgbClr val="2A196F"/>
              </a:buClr>
            </a:pPr>
            <a:r>
              <a:rPr lang="en-GB" altLang="en-US" sz="2000" dirty="0"/>
              <a:t>One plot of the paired differences for any paired data</a:t>
            </a:r>
          </a:p>
          <a:p>
            <a:pPr marL="846138" lvl="1" indent="-446088" defTabSz="762000">
              <a:buClr>
                <a:srgbClr val="2A196F"/>
              </a:buClr>
            </a:pPr>
            <a:r>
              <a:rPr lang="en-GB" altLang="en-US" sz="2000" dirty="0"/>
              <a:t>Two (One for each group) for independent samples</a:t>
            </a:r>
          </a:p>
          <a:p>
            <a:pPr marL="846138" lvl="1" indent="-446088" defTabSz="762000">
              <a:buClr>
                <a:srgbClr val="2A196F"/>
              </a:buClr>
            </a:pPr>
            <a:r>
              <a:rPr lang="en-GB" altLang="en-US" sz="2000" dirty="0"/>
              <a:t>Don’t have to be perfect, just roughly symmetric</a:t>
            </a:r>
          </a:p>
          <a:p>
            <a:pPr marL="446088" indent="-446088" defTabSz="762000">
              <a:buClr>
                <a:srgbClr val="2A196F"/>
              </a:buClr>
            </a:pPr>
            <a:endParaRPr lang="en-GB" altLang="en-US" sz="1200" dirty="0"/>
          </a:p>
          <a:p>
            <a:pPr marL="446088" indent="-446088" defTabSz="762000">
              <a:buClr>
                <a:srgbClr val="2A196F"/>
              </a:buClr>
            </a:pPr>
            <a:r>
              <a:rPr lang="en-GB" altLang="en-US" sz="2000" b="1" dirty="0"/>
              <a:t>Equal Population variances: </a:t>
            </a:r>
            <a:r>
              <a:rPr lang="en-GB" altLang="en-US" sz="2000" dirty="0"/>
              <a:t>Compare sample standard deviations</a:t>
            </a:r>
          </a:p>
          <a:p>
            <a:pPr marL="846138" lvl="1" indent="-446088" defTabSz="762000">
              <a:buClr>
                <a:srgbClr val="2A196F"/>
              </a:buClr>
            </a:pPr>
            <a:r>
              <a:rPr lang="en-GB" altLang="en-US" sz="2000" dirty="0"/>
              <a:t>As a rough estimate, one should be no more than twice the other</a:t>
            </a:r>
          </a:p>
          <a:p>
            <a:pPr marL="446088" indent="-446088" defTabSz="762000">
              <a:buClr>
                <a:srgbClr val="2A196F"/>
              </a:buClr>
            </a:pPr>
            <a:endParaRPr lang="en-GB" altLang="en-US" sz="1200" dirty="0"/>
          </a:p>
          <a:p>
            <a:pPr marL="446088" indent="-446088" defTabSz="762000">
              <a:buClr>
                <a:srgbClr val="2A196F"/>
              </a:buClr>
            </a:pPr>
            <a:r>
              <a:rPr lang="en-GB" altLang="en-US" sz="2000" dirty="0"/>
              <a:t>However the </a:t>
            </a:r>
            <a:r>
              <a:rPr lang="en-GB" altLang="en-US" sz="2000" i="1" dirty="0"/>
              <a:t>t</a:t>
            </a:r>
            <a:r>
              <a:rPr lang="en-GB" altLang="en-US" sz="2000" dirty="0"/>
              <a:t>-test is very robust to violations of the assumptions of Normality and equal variances, particularly for moderate (i.e. &gt;30) and larger sample sizes</a:t>
            </a:r>
          </a:p>
          <a:p>
            <a:pPr marL="446088" indent="-446088" defTabSz="762000">
              <a:buClr>
                <a:srgbClr val="2A196F"/>
              </a:buClr>
            </a:pPr>
            <a:r>
              <a:rPr lang="en-GB" sz="2000" dirty="0"/>
              <a:t>For paired data it is the </a:t>
            </a:r>
            <a:r>
              <a:rPr lang="en-GB" sz="2000" baseline="0" dirty="0"/>
              <a:t>differences that are assumed to be normal. </a:t>
            </a:r>
            <a:endParaRPr lang="en-GB" altLang="en-US" sz="2000" dirty="0"/>
          </a:p>
        </p:txBody>
      </p:sp>
      <p:sp>
        <p:nvSpPr>
          <p:cNvPr id="3" name="Title 2"/>
          <p:cNvSpPr>
            <a:spLocks noGrp="1"/>
          </p:cNvSpPr>
          <p:nvPr>
            <p:ph type="title"/>
          </p:nvPr>
        </p:nvSpPr>
        <p:spPr>
          <a:xfrm>
            <a:off x="838200" y="0"/>
            <a:ext cx="10515600" cy="1325563"/>
          </a:xfrm>
        </p:spPr>
        <p:txBody>
          <a:bodyPr/>
          <a:lstStyle/>
          <a:p>
            <a:r>
              <a:rPr lang="en-GB" dirty="0"/>
              <a:t>Assumptions in t-Tests</a:t>
            </a:r>
          </a:p>
        </p:txBody>
      </p:sp>
      <p:pic>
        <p:nvPicPr>
          <p:cNvPr id="5" name="Picture 4">
            <a:extLst>
              <a:ext uri="{FF2B5EF4-FFF2-40B4-BE49-F238E27FC236}">
                <a16:creationId xmlns:a16="http://schemas.microsoft.com/office/drawing/2014/main" id="{6663B1A3-BFCB-38BE-8603-C4F73ADE414F}"/>
              </a:ext>
            </a:extLst>
          </p:cNvPr>
          <p:cNvPicPr>
            <a:picLocks noChangeAspect="1"/>
          </p:cNvPicPr>
          <p:nvPr/>
        </p:nvPicPr>
        <p:blipFill>
          <a:blip r:embed="rId3"/>
          <a:stretch>
            <a:fillRect/>
          </a:stretch>
        </p:blipFill>
        <p:spPr>
          <a:xfrm>
            <a:off x="7681127" y="1268760"/>
            <a:ext cx="4396992" cy="4114286"/>
          </a:xfrm>
          <a:prstGeom prst="rect">
            <a:avLst/>
          </a:prstGeom>
        </p:spPr>
      </p:pic>
    </p:spTree>
    <p:extLst>
      <p:ext uri="{BB962C8B-B14F-4D97-AF65-F5344CB8AC3E}">
        <p14:creationId xmlns:p14="http://schemas.microsoft.com/office/powerpoint/2010/main" val="322066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8229600" cy="4788091"/>
          </a:xfrm>
        </p:spPr>
        <p:txBody>
          <a:bodyPr>
            <a:normAutofit/>
          </a:bodyPr>
          <a:lstStyle/>
          <a:p>
            <a:r>
              <a:rPr lang="en-GB" sz="2400" dirty="0"/>
              <a:t>Taking a sample from a population</a:t>
            </a:r>
          </a:p>
        </p:txBody>
      </p:sp>
      <p:sp>
        <p:nvSpPr>
          <p:cNvPr id="3" name="Title 2"/>
          <p:cNvSpPr>
            <a:spLocks noGrp="1"/>
          </p:cNvSpPr>
          <p:nvPr>
            <p:ph type="title"/>
          </p:nvPr>
        </p:nvSpPr>
        <p:spPr>
          <a:xfrm>
            <a:off x="838200" y="147035"/>
            <a:ext cx="10515600" cy="1325563"/>
          </a:xfrm>
        </p:spPr>
        <p:txBody>
          <a:bodyPr/>
          <a:lstStyle/>
          <a:p>
            <a:r>
              <a:rPr lang="en-GB" dirty="0"/>
              <a:t>Populations and samples</a:t>
            </a:r>
          </a:p>
        </p:txBody>
      </p:sp>
      <p:pic>
        <p:nvPicPr>
          <p:cNvPr id="6144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689" y="1752600"/>
            <a:ext cx="5630821"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4200" y="5715001"/>
            <a:ext cx="7162800" cy="461665"/>
          </a:xfrm>
          <a:prstGeom prst="rect">
            <a:avLst/>
          </a:prstGeom>
        </p:spPr>
        <p:txBody>
          <a:bodyPr wrap="square">
            <a:spAutoFit/>
          </a:bodyPr>
          <a:lstStyle/>
          <a:p>
            <a:r>
              <a:rPr lang="en-GB" sz="2400" dirty="0"/>
              <a:t>Sample data ‘represents’ the whole population</a:t>
            </a:r>
          </a:p>
        </p:txBody>
      </p:sp>
      <p:sp>
        <p:nvSpPr>
          <p:cNvPr id="10" name="Left Arrow 9"/>
          <p:cNvSpPr/>
          <p:nvPr/>
        </p:nvSpPr>
        <p:spPr>
          <a:xfrm>
            <a:off x="5410200" y="5029200"/>
            <a:ext cx="1676400" cy="3958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350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52602"/>
            <a:ext cx="8153400" cy="1829761"/>
          </a:xfrm>
        </p:spPr>
        <p:txBody>
          <a:bodyPr/>
          <a:lstStyle/>
          <a:p>
            <a:r>
              <a:rPr lang="en-GB" dirty="0"/>
              <a:t>Correlation and Regression</a:t>
            </a:r>
          </a:p>
        </p:txBody>
      </p:sp>
    </p:spTree>
    <p:extLst>
      <p:ext uri="{BB962C8B-B14F-4D97-AF65-F5344CB8AC3E}">
        <p14:creationId xmlns:p14="http://schemas.microsoft.com/office/powerpoint/2010/main" val="3254174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3481" y="1828800"/>
            <a:ext cx="10199077" cy="4178492"/>
          </a:xfrm>
        </p:spPr>
        <p:txBody>
          <a:bodyPr>
            <a:normAutofit lnSpcReduction="10000"/>
          </a:bodyPr>
          <a:lstStyle/>
          <a:p>
            <a:pPr>
              <a:lnSpc>
                <a:spcPct val="90000"/>
              </a:lnSpc>
            </a:pPr>
            <a:r>
              <a:rPr lang="en-GB" altLang="en-US" sz="2400" dirty="0">
                <a:latin typeface="Times New Roman" panose="02020603050405020304" pitchFamily="18" charset="0"/>
              </a:rPr>
              <a:t>Is there a relationship between </a:t>
            </a:r>
            <a:r>
              <a:rPr lang="en-GB" altLang="en-US" sz="2400" i="1" dirty="0">
                <a:latin typeface="Times New Roman" panose="02020603050405020304" pitchFamily="18" charset="0"/>
              </a:rPr>
              <a:t>x</a:t>
            </a:r>
            <a:r>
              <a:rPr lang="en-GB" altLang="en-US" sz="2400" dirty="0">
                <a:latin typeface="Times New Roman" panose="02020603050405020304" pitchFamily="18" charset="0"/>
              </a:rPr>
              <a:t> and </a:t>
            </a:r>
            <a:r>
              <a:rPr lang="en-GB" altLang="en-US" sz="2400" i="1" dirty="0">
                <a:latin typeface="Times New Roman" panose="02020603050405020304" pitchFamily="18" charset="0"/>
              </a:rPr>
              <a:t>y</a:t>
            </a:r>
            <a:r>
              <a:rPr lang="en-GB" altLang="en-US" sz="2400" dirty="0">
                <a:latin typeface="Times New Roman" panose="02020603050405020304" pitchFamily="18" charset="0"/>
              </a:rPr>
              <a:t>?</a:t>
            </a:r>
          </a:p>
          <a:p>
            <a:pPr>
              <a:lnSpc>
                <a:spcPct val="90000"/>
              </a:lnSpc>
            </a:pPr>
            <a:r>
              <a:rPr lang="en-GB" altLang="en-US" sz="2400" dirty="0">
                <a:latin typeface="Times New Roman" panose="02020603050405020304" pitchFamily="18" charset="0"/>
              </a:rPr>
              <a:t>What is the strength of this relationship</a:t>
            </a:r>
          </a:p>
          <a:p>
            <a:pPr lvl="1">
              <a:lnSpc>
                <a:spcPct val="90000"/>
              </a:lnSpc>
            </a:pPr>
            <a:r>
              <a:rPr lang="en-GB" altLang="en-US" sz="2000" dirty="0">
                <a:latin typeface="Times New Roman" panose="02020603050405020304" pitchFamily="18" charset="0"/>
              </a:rPr>
              <a:t>Correlation (Pearson’s r)</a:t>
            </a:r>
          </a:p>
          <a:p>
            <a:pPr>
              <a:lnSpc>
                <a:spcPct val="90000"/>
              </a:lnSpc>
            </a:pPr>
            <a:r>
              <a:rPr lang="en-GB" altLang="en-US" sz="2400" dirty="0">
                <a:latin typeface="Times New Roman" panose="02020603050405020304" pitchFamily="18" charset="0"/>
              </a:rPr>
              <a:t>Can we describe this relationship and use this to predict </a:t>
            </a:r>
            <a:r>
              <a:rPr lang="en-GB" altLang="en-US" sz="2400" i="1" dirty="0">
                <a:latin typeface="Times New Roman" panose="02020603050405020304" pitchFamily="18" charset="0"/>
              </a:rPr>
              <a:t>y</a:t>
            </a:r>
            <a:r>
              <a:rPr lang="en-GB" altLang="en-US" sz="2400" dirty="0">
                <a:latin typeface="Times New Roman" panose="02020603050405020304" pitchFamily="18" charset="0"/>
              </a:rPr>
              <a:t> from </a:t>
            </a:r>
            <a:r>
              <a:rPr lang="en-GB" altLang="en-US" sz="2400" i="1" dirty="0">
                <a:latin typeface="Times New Roman" panose="02020603050405020304" pitchFamily="18" charset="0"/>
              </a:rPr>
              <a:t>x</a:t>
            </a:r>
            <a:r>
              <a:rPr lang="en-GB" altLang="en-US" sz="2400" dirty="0">
                <a:latin typeface="Times New Roman" panose="02020603050405020304" pitchFamily="18" charset="0"/>
              </a:rPr>
              <a:t>?</a:t>
            </a:r>
          </a:p>
          <a:p>
            <a:pPr lvl="1">
              <a:lnSpc>
                <a:spcPct val="90000"/>
              </a:lnSpc>
            </a:pPr>
            <a:r>
              <a:rPr lang="en-GB" altLang="en-US" sz="2000" dirty="0">
                <a:latin typeface="Times New Roman" panose="02020603050405020304" pitchFamily="18" charset="0"/>
              </a:rPr>
              <a:t> Regression</a:t>
            </a:r>
          </a:p>
          <a:p>
            <a:pPr>
              <a:lnSpc>
                <a:spcPct val="90000"/>
              </a:lnSpc>
            </a:pPr>
            <a:r>
              <a:rPr lang="en-GB" altLang="en-US" sz="2400" dirty="0">
                <a:latin typeface="Times New Roman" panose="02020603050405020304" pitchFamily="18" charset="0"/>
              </a:rPr>
              <a:t>Is the relationship we have described statistically significant? </a:t>
            </a:r>
          </a:p>
          <a:p>
            <a:pPr lvl="1">
              <a:lnSpc>
                <a:spcPct val="90000"/>
              </a:lnSpc>
            </a:pPr>
            <a:r>
              <a:rPr lang="en-GB" altLang="en-US" sz="2000" dirty="0">
                <a:latin typeface="Times New Roman" panose="02020603050405020304" pitchFamily="18" charset="0"/>
              </a:rPr>
              <a:t>t</a:t>
            </a:r>
            <a:r>
              <a:rPr lang="en-GB" altLang="en-US" sz="2000" b="1" dirty="0">
                <a:latin typeface="Times New Roman" panose="02020603050405020304" pitchFamily="18" charset="0"/>
              </a:rPr>
              <a:t> </a:t>
            </a:r>
            <a:r>
              <a:rPr lang="en-GB" altLang="en-US" sz="2000" dirty="0">
                <a:latin typeface="Times New Roman" panose="02020603050405020304" pitchFamily="18" charset="0"/>
              </a:rPr>
              <a:t>test</a:t>
            </a:r>
            <a:r>
              <a:rPr lang="en-GB" altLang="en-US" sz="2000" b="1" dirty="0">
                <a:latin typeface="Times New Roman" panose="02020603050405020304" pitchFamily="18" charset="0"/>
              </a:rPr>
              <a:t> </a:t>
            </a:r>
            <a:r>
              <a:rPr lang="en-GB" altLang="en-US" sz="2000" dirty="0">
                <a:latin typeface="Times New Roman" panose="02020603050405020304" pitchFamily="18" charset="0"/>
              </a:rPr>
              <a:t> </a:t>
            </a:r>
          </a:p>
          <a:p>
            <a:r>
              <a:rPr lang="en-GB" altLang="en-US" dirty="0">
                <a:latin typeface="Times New Roman" panose="02020603050405020304" pitchFamily="18" charset="0"/>
              </a:rPr>
              <a:t>CORRELATION </a:t>
            </a:r>
            <a:r>
              <a:rPr lang="en-GB" altLang="en-US" sz="4400" b="1" dirty="0">
                <a:latin typeface="Times New Roman" panose="02020603050405020304" pitchFamily="18" charset="0"/>
                <a:sym typeface="Symbol" panose="05050102010706020507" pitchFamily="18" charset="2"/>
              </a:rPr>
              <a:t></a:t>
            </a:r>
            <a:r>
              <a:rPr lang="en-GB" altLang="en-US" dirty="0">
                <a:latin typeface="Times New Roman" panose="02020603050405020304" pitchFamily="18" charset="0"/>
              </a:rPr>
              <a:t> CAUSATION</a:t>
            </a:r>
          </a:p>
          <a:p>
            <a:pPr lvl="1"/>
            <a:r>
              <a:rPr lang="en-GB" altLang="en-US" dirty="0">
                <a:latin typeface="Times New Roman" panose="02020603050405020304" pitchFamily="18" charset="0"/>
              </a:rPr>
              <a:t>In order to infer causality: manipulate independent variable and observe effect on dependent variable</a:t>
            </a:r>
            <a:endParaRPr lang="en-US" altLang="en-US" dirty="0">
              <a:latin typeface="Times New Roman" panose="02020603050405020304" pitchFamily="18" charset="0"/>
            </a:endParaRPr>
          </a:p>
          <a:p>
            <a:pPr marL="0" indent="0">
              <a:buNone/>
            </a:pPr>
            <a:endParaRPr lang="en-GB" altLang="en-US" sz="2400" dirty="0">
              <a:latin typeface="Times New Roman" panose="02020603050405020304" pitchFamily="18" charset="0"/>
            </a:endParaRPr>
          </a:p>
          <a:p>
            <a:pPr marL="0" indent="0">
              <a:buNone/>
            </a:pPr>
            <a:endParaRPr lang="en-GB" dirty="0"/>
          </a:p>
        </p:txBody>
      </p:sp>
      <p:sp>
        <p:nvSpPr>
          <p:cNvPr id="4" name="Title 3"/>
          <p:cNvSpPr>
            <a:spLocks noGrp="1"/>
          </p:cNvSpPr>
          <p:nvPr>
            <p:ph type="title"/>
          </p:nvPr>
        </p:nvSpPr>
        <p:spPr/>
        <p:txBody>
          <a:bodyPr/>
          <a:lstStyle/>
          <a:p>
            <a:r>
              <a:rPr lang="en-GB" dirty="0"/>
              <a:t>Relationship between two continuous variables</a:t>
            </a:r>
          </a:p>
        </p:txBody>
      </p:sp>
    </p:spTree>
    <p:extLst>
      <p:ext uri="{BB962C8B-B14F-4D97-AF65-F5344CB8AC3E}">
        <p14:creationId xmlns:p14="http://schemas.microsoft.com/office/powerpoint/2010/main" val="831060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631504" y="1268760"/>
            <a:ext cx="8668196" cy="576064"/>
          </a:xfrm>
        </p:spPr>
        <p:txBody>
          <a:bodyPr>
            <a:noAutofit/>
          </a:bodyPr>
          <a:lstStyle/>
          <a:p>
            <a:pPr>
              <a:lnSpc>
                <a:spcPct val="80000"/>
              </a:lnSpc>
              <a:buNone/>
            </a:pPr>
            <a:r>
              <a:rPr lang="en-GB" b="1" dirty="0"/>
              <a:t>Relationship between two continuous variables:</a:t>
            </a:r>
          </a:p>
          <a:p>
            <a:pPr>
              <a:lnSpc>
                <a:spcPct val="80000"/>
              </a:lnSpc>
              <a:buFont typeface="Wingdings 3" pitchFamily="18" charset="2"/>
              <a:buNone/>
            </a:pPr>
            <a:endParaRPr lang="en-GB" b="1" dirty="0">
              <a:solidFill>
                <a:srgbClr val="00B0F0"/>
              </a:solidFill>
            </a:endParaRPr>
          </a:p>
        </p:txBody>
      </p:sp>
      <p:sp>
        <p:nvSpPr>
          <p:cNvPr id="10" name="Rectangle 2"/>
          <p:cNvSpPr>
            <a:spLocks noGrp="1" noChangeArrowheads="1"/>
          </p:cNvSpPr>
          <p:nvPr>
            <p:ph type="title"/>
          </p:nvPr>
        </p:nvSpPr>
        <p:spPr>
          <a:xfrm>
            <a:off x="1931225" y="143824"/>
            <a:ext cx="6860474" cy="1244600"/>
          </a:xfrm>
        </p:spPr>
        <p:txBody>
          <a:bodyPr>
            <a:noAutofit/>
          </a:bodyPr>
          <a:lstStyle/>
          <a:p>
            <a:pPr>
              <a:defRPr/>
            </a:pPr>
            <a:r>
              <a:rPr lang="en-GB" dirty="0">
                <a:cs typeface="Times New Roman" pitchFamily="18" charset="0"/>
              </a:rPr>
              <a:t>Scatterplot</a:t>
            </a:r>
          </a:p>
        </p:txBody>
      </p:sp>
      <p:pic>
        <p:nvPicPr>
          <p:cNvPr id="175110" name="Picture 2"/>
          <p:cNvPicPr>
            <a:picLocks noChangeAspect="1" noChangeArrowheads="1"/>
          </p:cNvPicPr>
          <p:nvPr/>
        </p:nvPicPr>
        <p:blipFill rotWithShape="1">
          <a:blip r:embed="rId3" cstate="print"/>
          <a:srcRect r="11459"/>
          <a:stretch/>
        </p:blipFill>
        <p:spPr bwMode="auto">
          <a:xfrm>
            <a:off x="6168008" y="1712863"/>
            <a:ext cx="4782691" cy="4706937"/>
          </a:xfrm>
          <a:prstGeom prst="rect">
            <a:avLst/>
          </a:prstGeom>
          <a:noFill/>
          <a:ln w="9525">
            <a:noFill/>
            <a:miter lim="800000"/>
            <a:headEnd/>
            <a:tailEnd/>
          </a:ln>
        </p:spPr>
      </p:pic>
      <p:sp>
        <p:nvSpPr>
          <p:cNvPr id="175112" name="TextBox 10"/>
          <p:cNvSpPr txBox="1">
            <a:spLocks noChangeArrowheads="1"/>
          </p:cNvSpPr>
          <p:nvPr/>
        </p:nvSpPr>
        <p:spPr bwMode="auto">
          <a:xfrm>
            <a:off x="10686840" y="3090863"/>
            <a:ext cx="860425" cy="338137"/>
          </a:xfrm>
          <a:prstGeom prst="rect">
            <a:avLst/>
          </a:prstGeom>
          <a:noFill/>
          <a:ln w="9525">
            <a:noFill/>
            <a:miter lim="800000"/>
            <a:headEnd/>
            <a:tailEnd/>
          </a:ln>
        </p:spPr>
        <p:txBody>
          <a:bodyPr>
            <a:spAutoFit/>
          </a:bodyPr>
          <a:lstStyle/>
          <a:p>
            <a:r>
              <a:rPr lang="en-GB" sz="1600" dirty="0">
                <a:solidFill>
                  <a:srgbClr val="C00000"/>
                </a:solidFill>
                <a:latin typeface="Arial Rounded MT Bold" pitchFamily="34" charset="0"/>
              </a:rPr>
              <a:t>Outlier</a:t>
            </a:r>
          </a:p>
        </p:txBody>
      </p:sp>
      <p:cxnSp>
        <p:nvCxnSpPr>
          <p:cNvPr id="9" name="Straight Arrow Connector 8"/>
          <p:cNvCxnSpPr/>
          <p:nvPr/>
        </p:nvCxnSpPr>
        <p:spPr>
          <a:xfrm flipH="1" flipV="1">
            <a:off x="10230705" y="2963863"/>
            <a:ext cx="463550" cy="23177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32104" y="3779838"/>
            <a:ext cx="2101850" cy="2062162"/>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75114" name="TextBox 13"/>
          <p:cNvSpPr txBox="1">
            <a:spLocks noChangeArrowheads="1"/>
          </p:cNvSpPr>
          <p:nvPr/>
        </p:nvSpPr>
        <p:spPr bwMode="auto">
          <a:xfrm>
            <a:off x="9112251" y="5649914"/>
            <a:ext cx="1050925" cy="307975"/>
          </a:xfrm>
          <a:prstGeom prst="rect">
            <a:avLst/>
          </a:prstGeom>
          <a:noFill/>
          <a:ln w="9525">
            <a:noFill/>
            <a:miter lim="800000"/>
            <a:headEnd/>
            <a:tailEnd/>
          </a:ln>
        </p:spPr>
        <p:txBody>
          <a:bodyPr>
            <a:spAutoFit/>
          </a:bodyPr>
          <a:lstStyle/>
          <a:p>
            <a:r>
              <a:rPr lang="en-GB" sz="1400">
                <a:solidFill>
                  <a:srgbClr val="00B050"/>
                </a:solidFill>
                <a:latin typeface="Arial Rounded MT Bold" pitchFamily="34" charset="0"/>
              </a:rPr>
              <a:t>Linear</a:t>
            </a:r>
          </a:p>
        </p:txBody>
      </p:sp>
      <p:sp>
        <p:nvSpPr>
          <p:cNvPr id="14" name="TextBox 13"/>
          <p:cNvSpPr txBox="1"/>
          <p:nvPr/>
        </p:nvSpPr>
        <p:spPr>
          <a:xfrm>
            <a:off x="512466" y="1988840"/>
            <a:ext cx="5655542" cy="4154984"/>
          </a:xfrm>
          <a:prstGeom prst="rect">
            <a:avLst/>
          </a:prstGeom>
          <a:noFill/>
        </p:spPr>
        <p:txBody>
          <a:bodyPr wrap="square" rtlCol="0">
            <a:spAutoFit/>
          </a:bodyPr>
          <a:lstStyle/>
          <a:p>
            <a:pPr marL="265113" indent="-265113">
              <a:buFont typeface="Wingdings" pitchFamily="2" charset="2"/>
              <a:buChar char="Ø"/>
            </a:pPr>
            <a:r>
              <a:rPr lang="en-GB" sz="2400" dirty="0"/>
              <a:t>Explores the way the two co-vary: (correlate)</a:t>
            </a:r>
          </a:p>
          <a:p>
            <a:pPr marL="530225" indent="-265113">
              <a:buFont typeface="Lucida Sans Unicode" pitchFamily="34" charset="0"/>
              <a:buChar char="₋"/>
            </a:pPr>
            <a:r>
              <a:rPr lang="en-GB" sz="2400" dirty="0"/>
              <a:t>Positive / negative</a:t>
            </a:r>
          </a:p>
          <a:p>
            <a:pPr marL="530225" indent="-265113">
              <a:buFont typeface="Lucida Sans Unicode" pitchFamily="34" charset="0"/>
              <a:buChar char="₋"/>
            </a:pPr>
            <a:r>
              <a:rPr lang="en-GB" sz="2400" dirty="0"/>
              <a:t>Linear / non-linear</a:t>
            </a:r>
          </a:p>
          <a:p>
            <a:pPr marL="530225" indent="-265113">
              <a:buFont typeface="Lucida Sans Unicode" pitchFamily="34" charset="0"/>
              <a:buChar char="₋"/>
            </a:pPr>
            <a:r>
              <a:rPr lang="en-GB" sz="2400" dirty="0"/>
              <a:t>Strong / weak</a:t>
            </a:r>
          </a:p>
          <a:p>
            <a:endParaRPr lang="en-GB" sz="2400" dirty="0"/>
          </a:p>
          <a:p>
            <a:pPr marL="265113" indent="-265113">
              <a:buFont typeface="Wingdings" pitchFamily="2" charset="2"/>
              <a:buChar char="Ø"/>
            </a:pPr>
            <a:r>
              <a:rPr lang="en-GB" sz="2400" dirty="0"/>
              <a:t>Presence of outliers</a:t>
            </a:r>
          </a:p>
          <a:p>
            <a:pPr marL="265113" indent="-265113">
              <a:buFont typeface="Wingdings" pitchFamily="2" charset="2"/>
              <a:buChar char="Ø"/>
            </a:pPr>
            <a:endParaRPr lang="en-GB" sz="2400" dirty="0"/>
          </a:p>
          <a:p>
            <a:pPr marL="265113" indent="-265113">
              <a:buFont typeface="Wingdings" pitchFamily="2" charset="2"/>
              <a:buChar char="Ø"/>
            </a:pPr>
            <a:r>
              <a:rPr lang="en-GB" sz="2400" dirty="0"/>
              <a:t>Statistic used: </a:t>
            </a:r>
          </a:p>
          <a:p>
            <a:r>
              <a:rPr lang="en-GB" sz="2400" dirty="0"/>
              <a:t>r = correlation coefficient</a:t>
            </a:r>
          </a:p>
          <a:p>
            <a:endParaRPr lang="en-GB" sz="2400" dirty="0"/>
          </a:p>
        </p:txBody>
      </p:sp>
    </p:spTree>
    <p:extLst>
      <p:ext uri="{BB962C8B-B14F-4D97-AF65-F5344CB8AC3E}">
        <p14:creationId xmlns:p14="http://schemas.microsoft.com/office/powerpoint/2010/main" val="7240080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9EF01E-A6FA-CD1A-6A36-F339A1186420}"/>
              </a:ext>
            </a:extLst>
          </p:cNvPr>
          <p:cNvSpPr>
            <a:spLocks noGrp="1" noChangeArrowheads="1"/>
          </p:cNvSpPr>
          <p:nvPr>
            <p:ph type="title"/>
          </p:nvPr>
        </p:nvSpPr>
        <p:spPr/>
        <p:txBody>
          <a:bodyPr/>
          <a:lstStyle/>
          <a:p>
            <a:r>
              <a:rPr lang="en-GB" altLang="en-US">
                <a:latin typeface="Times New Roman" panose="02020603050405020304" pitchFamily="18" charset="0"/>
              </a:rPr>
              <a:t>Variance vs Covariance</a:t>
            </a:r>
            <a:endParaRPr lang="en-US" altLang="en-US">
              <a:latin typeface="Times New Roman" panose="02020603050405020304" pitchFamily="18" charset="0"/>
            </a:endParaRPr>
          </a:p>
        </p:txBody>
      </p:sp>
      <p:sp>
        <p:nvSpPr>
          <p:cNvPr id="49155" name="Rectangle 3">
            <a:extLst>
              <a:ext uri="{FF2B5EF4-FFF2-40B4-BE49-F238E27FC236}">
                <a16:creationId xmlns:a16="http://schemas.microsoft.com/office/drawing/2014/main" id="{7E88CB31-F980-B038-C1B5-662CEEEA377E}"/>
              </a:ext>
            </a:extLst>
          </p:cNvPr>
          <p:cNvSpPr>
            <a:spLocks noGrp="1" noChangeArrowheads="1"/>
          </p:cNvSpPr>
          <p:nvPr>
            <p:ph type="body" idx="1"/>
          </p:nvPr>
        </p:nvSpPr>
        <p:spPr/>
        <p:txBody>
          <a:bodyPr/>
          <a:lstStyle/>
          <a:p>
            <a:r>
              <a:rPr lang="en-GB" altLang="en-US">
                <a:latin typeface="Times New Roman" panose="02020603050405020304" pitchFamily="18" charset="0"/>
              </a:rPr>
              <a:t>Do two variables change together?</a:t>
            </a:r>
            <a:endParaRPr lang="en-US" altLang="en-US">
              <a:latin typeface="Times New Roman" panose="02020603050405020304" pitchFamily="18" charset="0"/>
            </a:endParaRPr>
          </a:p>
        </p:txBody>
      </p:sp>
      <p:sp>
        <p:nvSpPr>
          <p:cNvPr id="49156" name="Rectangle 4">
            <a:extLst>
              <a:ext uri="{FF2B5EF4-FFF2-40B4-BE49-F238E27FC236}">
                <a16:creationId xmlns:a16="http://schemas.microsoft.com/office/drawing/2014/main" id="{09A00A79-A0F3-CCBD-B256-CBFAFAE21AEA}"/>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49157" name="Rectangle 5">
            <a:extLst>
              <a:ext uri="{FF2B5EF4-FFF2-40B4-BE49-F238E27FC236}">
                <a16:creationId xmlns:a16="http://schemas.microsoft.com/office/drawing/2014/main" id="{4EEED4A3-8CA4-AACB-85B7-48E091A3DD98}"/>
              </a:ext>
            </a:extLst>
          </p:cNvPr>
          <p:cNvSpPr>
            <a:spLocks noChangeArrowheads="1"/>
          </p:cNvSpPr>
          <p:nvPr/>
        </p:nvSpPr>
        <p:spPr bwMode="auto">
          <a:xfrm>
            <a:off x="1981200" y="1600200"/>
            <a:ext cx="82296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en-GB" altLang="en-US">
              <a:latin typeface="Times New Roman" panose="02020603050405020304" pitchFamily="18" charset="0"/>
            </a:endParaRPr>
          </a:p>
        </p:txBody>
      </p:sp>
      <p:sp>
        <p:nvSpPr>
          <p:cNvPr id="49158" name="Rectangle 6">
            <a:extLst>
              <a:ext uri="{FF2B5EF4-FFF2-40B4-BE49-F238E27FC236}">
                <a16:creationId xmlns:a16="http://schemas.microsoft.com/office/drawing/2014/main" id="{E025EFC1-E9D6-65E6-4D7B-20A9D886323E}"/>
              </a:ext>
            </a:extLst>
          </p:cNvPr>
          <p:cNvSpPr>
            <a:spLocks noChangeArrowheads="1"/>
          </p:cNvSpPr>
          <p:nvPr/>
        </p:nvSpPr>
        <p:spPr bwMode="auto">
          <a:xfrm>
            <a:off x="3567113"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49159" name="Object 7">
            <a:extLst>
              <a:ext uri="{FF2B5EF4-FFF2-40B4-BE49-F238E27FC236}">
                <a16:creationId xmlns:a16="http://schemas.microsoft.com/office/drawing/2014/main" id="{39EFD5FA-476A-43CA-002E-7A18A14723A6}"/>
              </a:ext>
            </a:extLst>
          </p:cNvPr>
          <p:cNvGraphicFramePr>
            <a:graphicFrameLocks noChangeAspect="1"/>
          </p:cNvGraphicFramePr>
          <p:nvPr/>
        </p:nvGraphicFramePr>
        <p:xfrm>
          <a:off x="5519739" y="4941888"/>
          <a:ext cx="4860925" cy="1511300"/>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49159" name="Object 7">
                        <a:extLst>
                          <a:ext uri="{FF2B5EF4-FFF2-40B4-BE49-F238E27FC236}">
                            <a16:creationId xmlns:a16="http://schemas.microsoft.com/office/drawing/2014/main" id="{39EFD5FA-476A-43CA-002E-7A18A1472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739" y="4941888"/>
                        <a:ext cx="4860925"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a:extLst>
              <a:ext uri="{FF2B5EF4-FFF2-40B4-BE49-F238E27FC236}">
                <a16:creationId xmlns:a16="http://schemas.microsoft.com/office/drawing/2014/main" id="{16E30B74-874A-6B5B-9680-D2E8BD758AF3}"/>
              </a:ext>
            </a:extLst>
          </p:cNvPr>
          <p:cNvSpPr txBox="1">
            <a:spLocks noChangeArrowheads="1"/>
          </p:cNvSpPr>
          <p:nvPr/>
        </p:nvSpPr>
        <p:spPr bwMode="auto">
          <a:xfrm>
            <a:off x="2424113" y="4365625"/>
            <a:ext cx="295275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000" b="1" dirty="0"/>
              <a:t>Covariance:</a:t>
            </a:r>
          </a:p>
          <a:p>
            <a:pPr eaLnBrk="1" hangingPunct="1">
              <a:spcBef>
                <a:spcPct val="50000"/>
              </a:spcBef>
              <a:buFontTx/>
              <a:buChar char="•"/>
            </a:pPr>
            <a:r>
              <a:rPr lang="en-GB" altLang="en-US" sz="1400" dirty="0"/>
              <a:t> Gives information on the degree to which two variables vary together.</a:t>
            </a:r>
          </a:p>
          <a:p>
            <a:pPr eaLnBrk="1" hangingPunct="1">
              <a:spcBef>
                <a:spcPct val="50000"/>
              </a:spcBef>
              <a:buFontTx/>
              <a:buChar char="•"/>
            </a:pPr>
            <a:r>
              <a:rPr lang="en-GB" altLang="en-US" sz="1400" dirty="0"/>
              <a:t> Note how similar the covariance is to variance: the equation simply multiplies x’s error scores by y’s error scores as opposed to squaring x’s error scores.</a:t>
            </a:r>
          </a:p>
          <a:p>
            <a:pPr eaLnBrk="1" hangingPunct="1">
              <a:spcBef>
                <a:spcPct val="50000"/>
              </a:spcBef>
            </a:pPr>
            <a:endParaRPr lang="en-GB" altLang="en-US" sz="1400" dirty="0">
              <a:solidFill>
                <a:srgbClr val="FF0000"/>
              </a:solidFill>
            </a:endParaRPr>
          </a:p>
        </p:txBody>
      </p:sp>
      <p:graphicFrame>
        <p:nvGraphicFramePr>
          <p:cNvPr id="49161" name="Object 9">
            <a:extLst>
              <a:ext uri="{FF2B5EF4-FFF2-40B4-BE49-F238E27FC236}">
                <a16:creationId xmlns:a16="http://schemas.microsoft.com/office/drawing/2014/main" id="{297B603B-8336-B31E-95F6-A0B5F7285D66}"/>
              </a:ext>
            </a:extLst>
          </p:cNvPr>
          <p:cNvGraphicFramePr>
            <a:graphicFrameLocks noChangeAspect="1"/>
          </p:cNvGraphicFramePr>
          <p:nvPr/>
        </p:nvGraphicFramePr>
        <p:xfrm>
          <a:off x="6672264" y="2924176"/>
          <a:ext cx="3190875" cy="1762125"/>
        </p:xfrm>
        <a:graphic>
          <a:graphicData uri="http://schemas.openxmlformats.org/presentationml/2006/ole">
            <mc:AlternateContent xmlns:mc="http://schemas.openxmlformats.org/markup-compatibility/2006">
              <mc:Choice xmlns:v="urn:schemas-microsoft-com:vml" Requires="v">
                <p:oleObj name="Equation" r:id="rId4" imgW="1066680" imgH="609480" progId="Equation.3">
                  <p:embed/>
                </p:oleObj>
              </mc:Choice>
              <mc:Fallback>
                <p:oleObj name="Equation" r:id="rId4" imgW="1066680" imgH="609480" progId="Equation.3">
                  <p:embed/>
                  <p:pic>
                    <p:nvPicPr>
                      <p:cNvPr id="49161" name="Object 9">
                        <a:extLst>
                          <a:ext uri="{FF2B5EF4-FFF2-40B4-BE49-F238E27FC236}">
                            <a16:creationId xmlns:a16="http://schemas.microsoft.com/office/drawing/2014/main" id="{297B603B-8336-B31E-95F6-A0B5F7285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64" y="2924176"/>
                        <a:ext cx="319087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2" name="Text Box 10">
            <a:extLst>
              <a:ext uri="{FF2B5EF4-FFF2-40B4-BE49-F238E27FC236}">
                <a16:creationId xmlns:a16="http://schemas.microsoft.com/office/drawing/2014/main" id="{B8004986-848D-C522-ED90-543B5627A840}"/>
              </a:ext>
            </a:extLst>
          </p:cNvPr>
          <p:cNvSpPr txBox="1">
            <a:spLocks noChangeArrowheads="1"/>
          </p:cNvSpPr>
          <p:nvPr/>
        </p:nvSpPr>
        <p:spPr bwMode="auto">
          <a:xfrm>
            <a:off x="2495550" y="2997200"/>
            <a:ext cx="31686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000" b="1" dirty="0"/>
              <a:t>Variance:</a:t>
            </a:r>
          </a:p>
          <a:p>
            <a:pPr eaLnBrk="1" hangingPunct="1">
              <a:spcBef>
                <a:spcPct val="50000"/>
              </a:spcBef>
              <a:buFontTx/>
              <a:buChar char="•"/>
            </a:pPr>
            <a:r>
              <a:rPr lang="en-GB" altLang="en-US" sz="1400" dirty="0"/>
              <a:t> Gives information on variability of a single variable.</a:t>
            </a:r>
            <a:endParaRPr lang="en-GB" altLang="en-US" sz="1400" b="1" dirty="0"/>
          </a:p>
          <a:p>
            <a:pPr algn="ctr" eaLnBrk="1" hangingPunct="1">
              <a:spcBef>
                <a:spcPct val="50000"/>
              </a:spcBef>
            </a:pPr>
            <a:endParaRPr lang="en-GB" altLang="en-US" sz="1400"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44EBBD-28E1-75B8-551B-478F2E323127}"/>
              </a:ext>
            </a:extLst>
          </p:cNvPr>
          <p:cNvSpPr>
            <a:spLocks noGrp="1" noChangeArrowheads="1"/>
          </p:cNvSpPr>
          <p:nvPr>
            <p:ph type="title"/>
          </p:nvPr>
        </p:nvSpPr>
        <p:spPr/>
        <p:txBody>
          <a:bodyPr/>
          <a:lstStyle/>
          <a:p>
            <a:r>
              <a:rPr lang="en-GB" altLang="en-US" sz="4000">
                <a:latin typeface="Times New Roman" panose="02020603050405020304" pitchFamily="18" charset="0"/>
              </a:rPr>
              <a:t>Covariance</a:t>
            </a:r>
            <a:br>
              <a:rPr lang="en-GB" altLang="en-US" sz="4000">
                <a:latin typeface="Times New Roman" panose="02020603050405020304" pitchFamily="18" charset="0"/>
              </a:rPr>
            </a:br>
            <a:endParaRPr lang="en-US" altLang="en-US" sz="4000">
              <a:latin typeface="Times New Roman" panose="02020603050405020304" pitchFamily="18" charset="0"/>
            </a:endParaRPr>
          </a:p>
        </p:txBody>
      </p:sp>
      <p:sp>
        <p:nvSpPr>
          <p:cNvPr id="50179" name="Rectangle 3">
            <a:extLst>
              <a:ext uri="{FF2B5EF4-FFF2-40B4-BE49-F238E27FC236}">
                <a16:creationId xmlns:a16="http://schemas.microsoft.com/office/drawing/2014/main" id="{3B132399-8FB4-E675-4B08-790541F04447}"/>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50180" name="Rectangle 4">
            <a:extLst>
              <a:ext uri="{FF2B5EF4-FFF2-40B4-BE49-F238E27FC236}">
                <a16:creationId xmlns:a16="http://schemas.microsoft.com/office/drawing/2014/main" id="{616FF2CC-0147-D40C-FAF1-F5C24ED4D6E4}"/>
              </a:ext>
            </a:extLst>
          </p:cNvPr>
          <p:cNvSpPr>
            <a:spLocks noChangeArrowheads="1"/>
          </p:cNvSpPr>
          <p:nvPr/>
        </p:nvSpPr>
        <p:spPr bwMode="auto">
          <a:xfrm>
            <a:off x="2095500" y="4221163"/>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When X   and Y   : cov (x,y) = pos.</a:t>
            </a:r>
          </a:p>
          <a:p>
            <a:pPr eaLnBrk="1" hangingPunct="1"/>
            <a:r>
              <a:rPr lang="en-GB" altLang="en-US">
                <a:latin typeface="Times New Roman" panose="02020603050405020304" pitchFamily="18" charset="0"/>
              </a:rPr>
              <a:t>When X   and Y   : cov (x,y) = neg.</a:t>
            </a:r>
          </a:p>
          <a:p>
            <a:pPr eaLnBrk="1" hangingPunct="1"/>
            <a:r>
              <a:rPr lang="en-GB" altLang="en-US">
                <a:latin typeface="Times New Roman" panose="02020603050405020304" pitchFamily="18" charset="0"/>
              </a:rPr>
              <a:t>When no constant relationship: cov (x,y) = 0</a:t>
            </a:r>
          </a:p>
        </p:txBody>
      </p:sp>
      <p:sp>
        <p:nvSpPr>
          <p:cNvPr id="50181" name="Rectangle 5">
            <a:extLst>
              <a:ext uri="{FF2B5EF4-FFF2-40B4-BE49-F238E27FC236}">
                <a16:creationId xmlns:a16="http://schemas.microsoft.com/office/drawing/2014/main" id="{0355219D-8C34-B91A-AC88-AE7E690B1765}"/>
              </a:ext>
            </a:extLst>
          </p:cNvPr>
          <p:cNvSpPr>
            <a:spLocks noChangeArrowheads="1"/>
          </p:cNvSpPr>
          <p:nvPr/>
        </p:nvSpPr>
        <p:spPr bwMode="auto">
          <a:xfrm>
            <a:off x="3567113"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0182" name="Line 6">
            <a:extLst>
              <a:ext uri="{FF2B5EF4-FFF2-40B4-BE49-F238E27FC236}">
                <a16:creationId xmlns:a16="http://schemas.microsoft.com/office/drawing/2014/main" id="{2045FF26-021F-CC36-6BE4-65E069006B4A}"/>
              </a:ext>
            </a:extLst>
          </p:cNvPr>
          <p:cNvSpPr>
            <a:spLocks noChangeShapeType="1"/>
          </p:cNvSpPr>
          <p:nvPr/>
        </p:nvSpPr>
        <p:spPr bwMode="auto">
          <a:xfrm flipV="1">
            <a:off x="4079875" y="4292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3" name="Line 7">
            <a:extLst>
              <a:ext uri="{FF2B5EF4-FFF2-40B4-BE49-F238E27FC236}">
                <a16:creationId xmlns:a16="http://schemas.microsoft.com/office/drawing/2014/main" id="{896375B4-62DF-CD5D-9C8C-3EFB940DE7B7}"/>
              </a:ext>
            </a:extLst>
          </p:cNvPr>
          <p:cNvSpPr>
            <a:spLocks noChangeShapeType="1"/>
          </p:cNvSpPr>
          <p:nvPr/>
        </p:nvSpPr>
        <p:spPr bwMode="auto">
          <a:xfrm flipV="1">
            <a:off x="4079875" y="4941888"/>
            <a:ext cx="0" cy="3810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4" name="Line 8">
            <a:extLst>
              <a:ext uri="{FF2B5EF4-FFF2-40B4-BE49-F238E27FC236}">
                <a16:creationId xmlns:a16="http://schemas.microsoft.com/office/drawing/2014/main" id="{CFF35255-9241-826C-3B7A-3CB8E81E268A}"/>
              </a:ext>
            </a:extLst>
          </p:cNvPr>
          <p:cNvSpPr>
            <a:spLocks noChangeShapeType="1"/>
          </p:cNvSpPr>
          <p:nvPr/>
        </p:nvSpPr>
        <p:spPr bwMode="auto">
          <a:xfrm flipV="1">
            <a:off x="5315580" y="4287296"/>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5" name="Line 9">
            <a:extLst>
              <a:ext uri="{FF2B5EF4-FFF2-40B4-BE49-F238E27FC236}">
                <a16:creationId xmlns:a16="http://schemas.microsoft.com/office/drawing/2014/main" id="{A129A549-214C-A076-DCF2-FC157374DAC7}"/>
              </a:ext>
            </a:extLst>
          </p:cNvPr>
          <p:cNvSpPr>
            <a:spLocks noChangeShapeType="1"/>
          </p:cNvSpPr>
          <p:nvPr/>
        </p:nvSpPr>
        <p:spPr bwMode="auto">
          <a:xfrm flipV="1">
            <a:off x="5317671" y="4868863"/>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0186" name="Object 10">
            <a:extLst>
              <a:ext uri="{FF2B5EF4-FFF2-40B4-BE49-F238E27FC236}">
                <a16:creationId xmlns:a16="http://schemas.microsoft.com/office/drawing/2014/main" id="{3476752D-2BD5-CF7B-D35B-1800FF8B9D0C}"/>
              </a:ext>
            </a:extLst>
          </p:cNvPr>
          <p:cNvGraphicFramePr>
            <a:graphicFrameLocks noGrp="1" noChangeAspect="1"/>
          </p:cNvGraphicFramePr>
          <p:nvPr>
            <p:ph idx="1"/>
          </p:nvPr>
        </p:nvGraphicFramePr>
        <p:xfrm>
          <a:off x="2208214" y="1844676"/>
          <a:ext cx="7920037" cy="2384425"/>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50186" name="Object 10">
                        <a:extLst>
                          <a:ext uri="{FF2B5EF4-FFF2-40B4-BE49-F238E27FC236}">
                            <a16:creationId xmlns:a16="http://schemas.microsoft.com/office/drawing/2014/main" id="{3476752D-2BD5-CF7B-D35B-1800FF8B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1844676"/>
                        <a:ext cx="7920037"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C80159D-D0B9-9512-7A35-A0B55309F775}"/>
              </a:ext>
            </a:extLst>
          </p:cNvPr>
          <p:cNvSpPr>
            <a:spLocks noGrp="1" noChangeArrowheads="1"/>
          </p:cNvSpPr>
          <p:nvPr>
            <p:ph type="title"/>
          </p:nvPr>
        </p:nvSpPr>
        <p:spPr/>
        <p:txBody>
          <a:bodyPr/>
          <a:lstStyle/>
          <a:p>
            <a:r>
              <a:rPr lang="en-GB" altLang="en-US" sz="4000">
                <a:latin typeface="Times New Roman" panose="02020603050405020304" pitchFamily="18" charset="0"/>
              </a:rPr>
              <a:t>Example Covariance</a:t>
            </a:r>
            <a:br>
              <a:rPr lang="en-GB" altLang="en-US" sz="4000">
                <a:latin typeface="Times New Roman" panose="02020603050405020304" pitchFamily="18" charset="0"/>
              </a:rPr>
            </a:br>
            <a:endParaRPr lang="en-US" altLang="en-US" sz="4000">
              <a:latin typeface="Times New Roman" panose="02020603050405020304" pitchFamily="18" charset="0"/>
            </a:endParaRPr>
          </a:p>
        </p:txBody>
      </p:sp>
      <p:sp>
        <p:nvSpPr>
          <p:cNvPr id="51203" name="Rectangle 3">
            <a:extLst>
              <a:ext uri="{FF2B5EF4-FFF2-40B4-BE49-F238E27FC236}">
                <a16:creationId xmlns:a16="http://schemas.microsoft.com/office/drawing/2014/main" id="{0E73BB62-8896-027C-CA07-51B626B619C7}"/>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1204" name="Rectangle 4">
            <a:extLst>
              <a:ext uri="{FF2B5EF4-FFF2-40B4-BE49-F238E27FC236}">
                <a16:creationId xmlns:a16="http://schemas.microsoft.com/office/drawing/2014/main" id="{344EC4B2-BB74-1952-6E30-1A8F719D09D7}"/>
              </a:ext>
            </a:extLst>
          </p:cNvPr>
          <p:cNvSpPr>
            <a:spLocks noChangeArrowheads="1"/>
          </p:cNvSpPr>
          <p:nvPr/>
        </p:nvSpPr>
        <p:spPr bwMode="auto">
          <a:xfrm>
            <a:off x="4210050" y="1814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205" name="Rectangle 5">
            <a:extLst>
              <a:ext uri="{FF2B5EF4-FFF2-40B4-BE49-F238E27FC236}">
                <a16:creationId xmlns:a16="http://schemas.microsoft.com/office/drawing/2014/main" id="{820F2E1A-6CAF-5A0A-316A-1D22EC004E7D}"/>
              </a:ext>
            </a:extLst>
          </p:cNvPr>
          <p:cNvSpPr>
            <a:spLocks noChangeArrowheads="1"/>
          </p:cNvSpPr>
          <p:nvPr/>
        </p:nvSpPr>
        <p:spPr bwMode="auto">
          <a:xfrm>
            <a:off x="6096001" y="26416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6" name="Rectangle 6">
            <a:extLst>
              <a:ext uri="{FF2B5EF4-FFF2-40B4-BE49-F238E27FC236}">
                <a16:creationId xmlns:a16="http://schemas.microsoft.com/office/drawing/2014/main" id="{087716E8-0382-EFA4-CD6E-E741F4957189}"/>
              </a:ext>
            </a:extLst>
          </p:cNvPr>
          <p:cNvSpPr>
            <a:spLocks noChangeArrowheads="1"/>
          </p:cNvSpPr>
          <p:nvPr/>
        </p:nvSpPr>
        <p:spPr bwMode="auto">
          <a:xfrm>
            <a:off x="6096001" y="26416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7" name="Rectangle 7">
            <a:extLst>
              <a:ext uri="{FF2B5EF4-FFF2-40B4-BE49-F238E27FC236}">
                <a16:creationId xmlns:a16="http://schemas.microsoft.com/office/drawing/2014/main" id="{B01F5FBB-6309-4E72-85B9-063440B84993}"/>
              </a:ext>
            </a:extLst>
          </p:cNvPr>
          <p:cNvSpPr>
            <a:spLocks noChangeArrowheads="1"/>
          </p:cNvSpPr>
          <p:nvPr/>
        </p:nvSpPr>
        <p:spPr bwMode="auto">
          <a:xfrm>
            <a:off x="6100764" y="2641601"/>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8" name="Rectangle 8">
            <a:extLst>
              <a:ext uri="{FF2B5EF4-FFF2-40B4-BE49-F238E27FC236}">
                <a16:creationId xmlns:a16="http://schemas.microsoft.com/office/drawing/2014/main" id="{532BE90D-A1D5-8E8B-9CDD-E4EC10E70876}"/>
              </a:ext>
            </a:extLst>
          </p:cNvPr>
          <p:cNvSpPr>
            <a:spLocks noChangeArrowheads="1"/>
          </p:cNvSpPr>
          <p:nvPr/>
        </p:nvSpPr>
        <p:spPr bwMode="auto">
          <a:xfrm>
            <a:off x="67008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9" name="Rectangle 9">
            <a:extLst>
              <a:ext uri="{FF2B5EF4-FFF2-40B4-BE49-F238E27FC236}">
                <a16:creationId xmlns:a16="http://schemas.microsoft.com/office/drawing/2014/main" id="{2DD526A3-4DDC-F92C-EE42-6015F0D90EC6}"/>
              </a:ext>
            </a:extLst>
          </p:cNvPr>
          <p:cNvSpPr>
            <a:spLocks noChangeArrowheads="1"/>
          </p:cNvSpPr>
          <p:nvPr/>
        </p:nvSpPr>
        <p:spPr bwMode="auto">
          <a:xfrm>
            <a:off x="6705601" y="2641601"/>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0" name="Rectangle 10">
            <a:extLst>
              <a:ext uri="{FF2B5EF4-FFF2-40B4-BE49-F238E27FC236}">
                <a16:creationId xmlns:a16="http://schemas.microsoft.com/office/drawing/2014/main" id="{CDF2A869-F187-2A25-5DED-2C8FF9447AC2}"/>
              </a:ext>
            </a:extLst>
          </p:cNvPr>
          <p:cNvSpPr>
            <a:spLocks noChangeArrowheads="1"/>
          </p:cNvSpPr>
          <p:nvPr/>
        </p:nvSpPr>
        <p:spPr bwMode="auto">
          <a:xfrm>
            <a:off x="725011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1" name="Rectangle 11">
            <a:extLst>
              <a:ext uri="{FF2B5EF4-FFF2-40B4-BE49-F238E27FC236}">
                <a16:creationId xmlns:a16="http://schemas.microsoft.com/office/drawing/2014/main" id="{2E6A6276-948D-A9B7-A73B-1589EC281E5D}"/>
              </a:ext>
            </a:extLst>
          </p:cNvPr>
          <p:cNvSpPr>
            <a:spLocks noChangeArrowheads="1"/>
          </p:cNvSpPr>
          <p:nvPr/>
        </p:nvSpPr>
        <p:spPr bwMode="auto">
          <a:xfrm>
            <a:off x="7254875" y="26416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2" name="Rectangle 12">
            <a:extLst>
              <a:ext uri="{FF2B5EF4-FFF2-40B4-BE49-F238E27FC236}">
                <a16:creationId xmlns:a16="http://schemas.microsoft.com/office/drawing/2014/main" id="{C9AE5DF4-AAA5-ED7B-EBE4-9CD81302C8A1}"/>
              </a:ext>
            </a:extLst>
          </p:cNvPr>
          <p:cNvSpPr>
            <a:spLocks noChangeArrowheads="1"/>
          </p:cNvSpPr>
          <p:nvPr/>
        </p:nvSpPr>
        <p:spPr bwMode="auto">
          <a:xfrm>
            <a:off x="789146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3" name="Rectangle 13">
            <a:extLst>
              <a:ext uri="{FF2B5EF4-FFF2-40B4-BE49-F238E27FC236}">
                <a16:creationId xmlns:a16="http://schemas.microsoft.com/office/drawing/2014/main" id="{BAAD366E-DAA7-35FB-6EC8-A370DF3AD9DF}"/>
              </a:ext>
            </a:extLst>
          </p:cNvPr>
          <p:cNvSpPr>
            <a:spLocks noChangeArrowheads="1"/>
          </p:cNvSpPr>
          <p:nvPr/>
        </p:nvSpPr>
        <p:spPr bwMode="auto">
          <a:xfrm>
            <a:off x="7896225" y="26416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4" name="Rectangle 14">
            <a:extLst>
              <a:ext uri="{FF2B5EF4-FFF2-40B4-BE49-F238E27FC236}">
                <a16:creationId xmlns:a16="http://schemas.microsoft.com/office/drawing/2014/main" id="{808FB918-7F16-0AB8-16F1-0889C6645186}"/>
              </a:ext>
            </a:extLst>
          </p:cNvPr>
          <p:cNvSpPr>
            <a:spLocks noChangeArrowheads="1"/>
          </p:cNvSpPr>
          <p:nvPr/>
        </p:nvSpPr>
        <p:spPr bwMode="auto">
          <a:xfrm>
            <a:off x="853281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5" name="Rectangle 15">
            <a:extLst>
              <a:ext uri="{FF2B5EF4-FFF2-40B4-BE49-F238E27FC236}">
                <a16:creationId xmlns:a16="http://schemas.microsoft.com/office/drawing/2014/main" id="{0DAF396C-28D2-C52E-E23B-EDEA3C4D5C89}"/>
              </a:ext>
            </a:extLst>
          </p:cNvPr>
          <p:cNvSpPr>
            <a:spLocks noChangeArrowheads="1"/>
          </p:cNvSpPr>
          <p:nvPr/>
        </p:nvSpPr>
        <p:spPr bwMode="auto">
          <a:xfrm>
            <a:off x="8537576" y="2641601"/>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6" name="Rectangle 16">
            <a:extLst>
              <a:ext uri="{FF2B5EF4-FFF2-40B4-BE49-F238E27FC236}">
                <a16:creationId xmlns:a16="http://schemas.microsoft.com/office/drawing/2014/main" id="{814E956C-1E83-CE2D-6027-FEA724800854}"/>
              </a:ext>
            </a:extLst>
          </p:cNvPr>
          <p:cNvSpPr>
            <a:spLocks noChangeArrowheads="1"/>
          </p:cNvSpPr>
          <p:nvPr/>
        </p:nvSpPr>
        <p:spPr bwMode="auto">
          <a:xfrm>
            <a:off x="100917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7" name="Rectangle 17">
            <a:extLst>
              <a:ext uri="{FF2B5EF4-FFF2-40B4-BE49-F238E27FC236}">
                <a16:creationId xmlns:a16="http://schemas.microsoft.com/office/drawing/2014/main" id="{85D0C2AD-37EC-BEF5-4559-7146024DF4FB}"/>
              </a:ext>
            </a:extLst>
          </p:cNvPr>
          <p:cNvSpPr>
            <a:spLocks noChangeArrowheads="1"/>
          </p:cNvSpPr>
          <p:nvPr/>
        </p:nvSpPr>
        <p:spPr bwMode="auto">
          <a:xfrm>
            <a:off x="100917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8" name="Rectangle 18">
            <a:extLst>
              <a:ext uri="{FF2B5EF4-FFF2-40B4-BE49-F238E27FC236}">
                <a16:creationId xmlns:a16="http://schemas.microsoft.com/office/drawing/2014/main" id="{FA2910B1-B8A6-DAA7-A269-863D9083B895}"/>
              </a:ext>
            </a:extLst>
          </p:cNvPr>
          <p:cNvSpPr>
            <a:spLocks noChangeArrowheads="1"/>
          </p:cNvSpPr>
          <p:nvPr/>
        </p:nvSpPr>
        <p:spPr bwMode="auto">
          <a:xfrm>
            <a:off x="6096001" y="2646364"/>
            <a:ext cx="4763"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0" name="Rectangle 20">
            <a:extLst>
              <a:ext uri="{FF2B5EF4-FFF2-40B4-BE49-F238E27FC236}">
                <a16:creationId xmlns:a16="http://schemas.microsoft.com/office/drawing/2014/main" id="{CC02FEBF-F851-6C6D-3719-45135DF8EE75}"/>
              </a:ext>
            </a:extLst>
          </p:cNvPr>
          <p:cNvSpPr>
            <a:spLocks noChangeArrowheads="1"/>
          </p:cNvSpPr>
          <p:nvPr/>
        </p:nvSpPr>
        <p:spPr bwMode="auto">
          <a:xfrm>
            <a:off x="8532813"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1" name="Rectangle 21">
            <a:extLst>
              <a:ext uri="{FF2B5EF4-FFF2-40B4-BE49-F238E27FC236}">
                <a16:creationId xmlns:a16="http://schemas.microsoft.com/office/drawing/2014/main" id="{A93008DF-C0E0-C7AC-B0B0-66D894700617}"/>
              </a:ext>
            </a:extLst>
          </p:cNvPr>
          <p:cNvSpPr>
            <a:spLocks noChangeArrowheads="1"/>
          </p:cNvSpPr>
          <p:nvPr/>
        </p:nvSpPr>
        <p:spPr bwMode="auto">
          <a:xfrm>
            <a:off x="10091738"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2" name="Rectangle 22">
            <a:extLst>
              <a:ext uri="{FF2B5EF4-FFF2-40B4-BE49-F238E27FC236}">
                <a16:creationId xmlns:a16="http://schemas.microsoft.com/office/drawing/2014/main" id="{240E53B8-CE8C-AA70-DA15-22272049C621}"/>
              </a:ext>
            </a:extLst>
          </p:cNvPr>
          <p:cNvSpPr>
            <a:spLocks noChangeArrowheads="1"/>
          </p:cNvSpPr>
          <p:nvPr/>
        </p:nvSpPr>
        <p:spPr bwMode="auto">
          <a:xfrm>
            <a:off x="6096001" y="3060701"/>
            <a:ext cx="47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3" name="Rectangle 23">
            <a:extLst>
              <a:ext uri="{FF2B5EF4-FFF2-40B4-BE49-F238E27FC236}">
                <a16:creationId xmlns:a16="http://schemas.microsoft.com/office/drawing/2014/main" id="{7ACB1FD3-3824-C721-651E-7679789335D1}"/>
              </a:ext>
            </a:extLst>
          </p:cNvPr>
          <p:cNvSpPr>
            <a:spLocks noChangeArrowheads="1"/>
          </p:cNvSpPr>
          <p:nvPr/>
        </p:nvSpPr>
        <p:spPr bwMode="auto">
          <a:xfrm>
            <a:off x="6700838"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4" name="Rectangle 24">
            <a:extLst>
              <a:ext uri="{FF2B5EF4-FFF2-40B4-BE49-F238E27FC236}">
                <a16:creationId xmlns:a16="http://schemas.microsoft.com/office/drawing/2014/main" id="{A7C02EFD-101A-162C-0EAD-68F79C92675E}"/>
              </a:ext>
            </a:extLst>
          </p:cNvPr>
          <p:cNvSpPr>
            <a:spLocks noChangeArrowheads="1"/>
          </p:cNvSpPr>
          <p:nvPr/>
        </p:nvSpPr>
        <p:spPr bwMode="auto">
          <a:xfrm>
            <a:off x="725011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5" name="Rectangle 25">
            <a:extLst>
              <a:ext uri="{FF2B5EF4-FFF2-40B4-BE49-F238E27FC236}">
                <a16:creationId xmlns:a16="http://schemas.microsoft.com/office/drawing/2014/main" id="{A862662F-F8EE-41A2-2C3B-5778DF8CB6A7}"/>
              </a:ext>
            </a:extLst>
          </p:cNvPr>
          <p:cNvSpPr>
            <a:spLocks noChangeArrowheads="1"/>
          </p:cNvSpPr>
          <p:nvPr/>
        </p:nvSpPr>
        <p:spPr bwMode="auto">
          <a:xfrm>
            <a:off x="789146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6" name="Rectangle 26">
            <a:extLst>
              <a:ext uri="{FF2B5EF4-FFF2-40B4-BE49-F238E27FC236}">
                <a16:creationId xmlns:a16="http://schemas.microsoft.com/office/drawing/2014/main" id="{09ED2F37-2B22-7E81-2F9E-53164B07CDF1}"/>
              </a:ext>
            </a:extLst>
          </p:cNvPr>
          <p:cNvSpPr>
            <a:spLocks noChangeArrowheads="1"/>
          </p:cNvSpPr>
          <p:nvPr/>
        </p:nvSpPr>
        <p:spPr bwMode="auto">
          <a:xfrm>
            <a:off x="853281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7" name="Rectangle 27">
            <a:extLst>
              <a:ext uri="{FF2B5EF4-FFF2-40B4-BE49-F238E27FC236}">
                <a16:creationId xmlns:a16="http://schemas.microsoft.com/office/drawing/2014/main" id="{E4750E76-4752-CA3A-3599-73256D561667}"/>
              </a:ext>
            </a:extLst>
          </p:cNvPr>
          <p:cNvSpPr>
            <a:spLocks noChangeArrowheads="1"/>
          </p:cNvSpPr>
          <p:nvPr/>
        </p:nvSpPr>
        <p:spPr bwMode="auto">
          <a:xfrm>
            <a:off x="10091738" y="3060701"/>
            <a:ext cx="476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8" name="Rectangle 28">
            <a:extLst>
              <a:ext uri="{FF2B5EF4-FFF2-40B4-BE49-F238E27FC236}">
                <a16:creationId xmlns:a16="http://schemas.microsoft.com/office/drawing/2014/main" id="{A4DCBAA5-447E-D0A3-EE7D-68480D490EC7}"/>
              </a:ext>
            </a:extLst>
          </p:cNvPr>
          <p:cNvSpPr>
            <a:spLocks noChangeArrowheads="1"/>
          </p:cNvSpPr>
          <p:nvPr/>
        </p:nvSpPr>
        <p:spPr bwMode="auto">
          <a:xfrm>
            <a:off x="6096001" y="3082926"/>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9" name="Rectangle 29">
            <a:extLst>
              <a:ext uri="{FF2B5EF4-FFF2-40B4-BE49-F238E27FC236}">
                <a16:creationId xmlns:a16="http://schemas.microsoft.com/office/drawing/2014/main" id="{A14FE18F-CACA-8688-984E-8AF1946A32A3}"/>
              </a:ext>
            </a:extLst>
          </p:cNvPr>
          <p:cNvSpPr>
            <a:spLocks noChangeArrowheads="1"/>
          </p:cNvSpPr>
          <p:nvPr/>
        </p:nvSpPr>
        <p:spPr bwMode="auto">
          <a:xfrm>
            <a:off x="725011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0" name="Rectangle 30">
            <a:extLst>
              <a:ext uri="{FF2B5EF4-FFF2-40B4-BE49-F238E27FC236}">
                <a16:creationId xmlns:a16="http://schemas.microsoft.com/office/drawing/2014/main" id="{3827BD60-0EA7-4FEC-F5CF-717642BFB520}"/>
              </a:ext>
            </a:extLst>
          </p:cNvPr>
          <p:cNvSpPr>
            <a:spLocks noChangeArrowheads="1"/>
          </p:cNvSpPr>
          <p:nvPr/>
        </p:nvSpPr>
        <p:spPr bwMode="auto">
          <a:xfrm>
            <a:off x="853281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1" name="Rectangle 31">
            <a:extLst>
              <a:ext uri="{FF2B5EF4-FFF2-40B4-BE49-F238E27FC236}">
                <a16:creationId xmlns:a16="http://schemas.microsoft.com/office/drawing/2014/main" id="{26A2A752-D1D5-BD76-CAA6-41801A27AD4D}"/>
              </a:ext>
            </a:extLst>
          </p:cNvPr>
          <p:cNvSpPr>
            <a:spLocks noChangeArrowheads="1"/>
          </p:cNvSpPr>
          <p:nvPr/>
        </p:nvSpPr>
        <p:spPr bwMode="auto">
          <a:xfrm>
            <a:off x="10091738"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2" name="Rectangle 32">
            <a:extLst>
              <a:ext uri="{FF2B5EF4-FFF2-40B4-BE49-F238E27FC236}">
                <a16:creationId xmlns:a16="http://schemas.microsoft.com/office/drawing/2014/main" id="{06E599A6-09FF-DC97-957D-21AB60D38A0F}"/>
              </a:ext>
            </a:extLst>
          </p:cNvPr>
          <p:cNvSpPr>
            <a:spLocks noChangeArrowheads="1"/>
          </p:cNvSpPr>
          <p:nvPr/>
        </p:nvSpPr>
        <p:spPr bwMode="auto">
          <a:xfrm>
            <a:off x="6096001" y="33988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3" name="Rectangle 33">
            <a:extLst>
              <a:ext uri="{FF2B5EF4-FFF2-40B4-BE49-F238E27FC236}">
                <a16:creationId xmlns:a16="http://schemas.microsoft.com/office/drawing/2014/main" id="{70CFFA4A-C064-3B6E-5DAF-2C1234468CF4}"/>
              </a:ext>
            </a:extLst>
          </p:cNvPr>
          <p:cNvSpPr>
            <a:spLocks noChangeArrowheads="1"/>
          </p:cNvSpPr>
          <p:nvPr/>
        </p:nvSpPr>
        <p:spPr bwMode="auto">
          <a:xfrm>
            <a:off x="6100764" y="33988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4" name="Rectangle 34">
            <a:extLst>
              <a:ext uri="{FF2B5EF4-FFF2-40B4-BE49-F238E27FC236}">
                <a16:creationId xmlns:a16="http://schemas.microsoft.com/office/drawing/2014/main" id="{D498452E-1C9D-23F8-F278-11A34639A9E1}"/>
              </a:ext>
            </a:extLst>
          </p:cNvPr>
          <p:cNvSpPr>
            <a:spLocks noChangeArrowheads="1"/>
          </p:cNvSpPr>
          <p:nvPr/>
        </p:nvSpPr>
        <p:spPr bwMode="auto">
          <a:xfrm>
            <a:off x="67008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5" name="Rectangle 35">
            <a:extLst>
              <a:ext uri="{FF2B5EF4-FFF2-40B4-BE49-F238E27FC236}">
                <a16:creationId xmlns:a16="http://schemas.microsoft.com/office/drawing/2014/main" id="{3E351B2B-0D59-59D7-24B6-D71322C96045}"/>
              </a:ext>
            </a:extLst>
          </p:cNvPr>
          <p:cNvSpPr>
            <a:spLocks noChangeArrowheads="1"/>
          </p:cNvSpPr>
          <p:nvPr/>
        </p:nvSpPr>
        <p:spPr bwMode="auto">
          <a:xfrm>
            <a:off x="6705601" y="33988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6" name="Rectangle 36">
            <a:extLst>
              <a:ext uri="{FF2B5EF4-FFF2-40B4-BE49-F238E27FC236}">
                <a16:creationId xmlns:a16="http://schemas.microsoft.com/office/drawing/2014/main" id="{1A0E2C96-08AC-3B3F-0AFC-35357CCA77DA}"/>
              </a:ext>
            </a:extLst>
          </p:cNvPr>
          <p:cNvSpPr>
            <a:spLocks noChangeArrowheads="1"/>
          </p:cNvSpPr>
          <p:nvPr/>
        </p:nvSpPr>
        <p:spPr bwMode="auto">
          <a:xfrm>
            <a:off x="72501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7" name="Rectangle 37">
            <a:extLst>
              <a:ext uri="{FF2B5EF4-FFF2-40B4-BE49-F238E27FC236}">
                <a16:creationId xmlns:a16="http://schemas.microsoft.com/office/drawing/2014/main" id="{DBF06197-093E-4CCC-2799-93483A21E914}"/>
              </a:ext>
            </a:extLst>
          </p:cNvPr>
          <p:cNvSpPr>
            <a:spLocks noChangeArrowheads="1"/>
          </p:cNvSpPr>
          <p:nvPr/>
        </p:nvSpPr>
        <p:spPr bwMode="auto">
          <a:xfrm>
            <a:off x="725487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8" name="Rectangle 38">
            <a:extLst>
              <a:ext uri="{FF2B5EF4-FFF2-40B4-BE49-F238E27FC236}">
                <a16:creationId xmlns:a16="http://schemas.microsoft.com/office/drawing/2014/main" id="{14F5265C-AF41-A0FF-E977-61E3289EB0B7}"/>
              </a:ext>
            </a:extLst>
          </p:cNvPr>
          <p:cNvSpPr>
            <a:spLocks noChangeArrowheads="1"/>
          </p:cNvSpPr>
          <p:nvPr/>
        </p:nvSpPr>
        <p:spPr bwMode="auto">
          <a:xfrm>
            <a:off x="789146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9" name="Rectangle 39">
            <a:extLst>
              <a:ext uri="{FF2B5EF4-FFF2-40B4-BE49-F238E27FC236}">
                <a16:creationId xmlns:a16="http://schemas.microsoft.com/office/drawing/2014/main" id="{F38C7A53-E52F-0074-B3E6-0DEB227302F5}"/>
              </a:ext>
            </a:extLst>
          </p:cNvPr>
          <p:cNvSpPr>
            <a:spLocks noChangeArrowheads="1"/>
          </p:cNvSpPr>
          <p:nvPr/>
        </p:nvSpPr>
        <p:spPr bwMode="auto">
          <a:xfrm>
            <a:off x="789622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0" name="Rectangle 40">
            <a:extLst>
              <a:ext uri="{FF2B5EF4-FFF2-40B4-BE49-F238E27FC236}">
                <a16:creationId xmlns:a16="http://schemas.microsoft.com/office/drawing/2014/main" id="{63CA6FD3-71CE-367E-E1E5-03C13391B4E3}"/>
              </a:ext>
            </a:extLst>
          </p:cNvPr>
          <p:cNvSpPr>
            <a:spLocks noChangeArrowheads="1"/>
          </p:cNvSpPr>
          <p:nvPr/>
        </p:nvSpPr>
        <p:spPr bwMode="auto">
          <a:xfrm>
            <a:off x="85328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1" name="Rectangle 41">
            <a:extLst>
              <a:ext uri="{FF2B5EF4-FFF2-40B4-BE49-F238E27FC236}">
                <a16:creationId xmlns:a16="http://schemas.microsoft.com/office/drawing/2014/main" id="{2A2B9441-3489-EB3F-6C6B-3C9915852608}"/>
              </a:ext>
            </a:extLst>
          </p:cNvPr>
          <p:cNvSpPr>
            <a:spLocks noChangeArrowheads="1"/>
          </p:cNvSpPr>
          <p:nvPr/>
        </p:nvSpPr>
        <p:spPr bwMode="auto">
          <a:xfrm>
            <a:off x="8537576" y="33988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2" name="Rectangle 42">
            <a:extLst>
              <a:ext uri="{FF2B5EF4-FFF2-40B4-BE49-F238E27FC236}">
                <a16:creationId xmlns:a16="http://schemas.microsoft.com/office/drawing/2014/main" id="{BDD410DF-E131-6E82-5ED2-CD85DA55520A}"/>
              </a:ext>
            </a:extLst>
          </p:cNvPr>
          <p:cNvSpPr>
            <a:spLocks noChangeArrowheads="1"/>
          </p:cNvSpPr>
          <p:nvPr/>
        </p:nvSpPr>
        <p:spPr bwMode="auto">
          <a:xfrm>
            <a:off x="100917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3" name="Rectangle 43">
            <a:extLst>
              <a:ext uri="{FF2B5EF4-FFF2-40B4-BE49-F238E27FC236}">
                <a16:creationId xmlns:a16="http://schemas.microsoft.com/office/drawing/2014/main" id="{B4190C7F-B59C-875A-F6CA-953558F9F466}"/>
              </a:ext>
            </a:extLst>
          </p:cNvPr>
          <p:cNvSpPr>
            <a:spLocks noChangeArrowheads="1"/>
          </p:cNvSpPr>
          <p:nvPr/>
        </p:nvSpPr>
        <p:spPr bwMode="auto">
          <a:xfrm>
            <a:off x="6096001" y="3403600"/>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4" name="Rectangle 44">
            <a:extLst>
              <a:ext uri="{FF2B5EF4-FFF2-40B4-BE49-F238E27FC236}">
                <a16:creationId xmlns:a16="http://schemas.microsoft.com/office/drawing/2014/main" id="{B6035246-1643-8CBA-72A2-70542E8A9570}"/>
              </a:ext>
            </a:extLst>
          </p:cNvPr>
          <p:cNvSpPr>
            <a:spLocks noChangeArrowheads="1"/>
          </p:cNvSpPr>
          <p:nvPr/>
        </p:nvSpPr>
        <p:spPr bwMode="auto">
          <a:xfrm>
            <a:off x="72501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5" name="Rectangle 45">
            <a:extLst>
              <a:ext uri="{FF2B5EF4-FFF2-40B4-BE49-F238E27FC236}">
                <a16:creationId xmlns:a16="http://schemas.microsoft.com/office/drawing/2014/main" id="{E3B9B443-6089-43E0-39D9-BF2C1C9EE4AE}"/>
              </a:ext>
            </a:extLst>
          </p:cNvPr>
          <p:cNvSpPr>
            <a:spLocks noChangeArrowheads="1"/>
          </p:cNvSpPr>
          <p:nvPr/>
        </p:nvSpPr>
        <p:spPr bwMode="auto">
          <a:xfrm>
            <a:off x="85328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6" name="Rectangle 46">
            <a:extLst>
              <a:ext uri="{FF2B5EF4-FFF2-40B4-BE49-F238E27FC236}">
                <a16:creationId xmlns:a16="http://schemas.microsoft.com/office/drawing/2014/main" id="{EAEB964C-B321-ACF1-47D9-47E566ED1005}"/>
              </a:ext>
            </a:extLst>
          </p:cNvPr>
          <p:cNvSpPr>
            <a:spLocks noChangeArrowheads="1"/>
          </p:cNvSpPr>
          <p:nvPr/>
        </p:nvSpPr>
        <p:spPr bwMode="auto">
          <a:xfrm>
            <a:off x="100917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7" name="Rectangle 47">
            <a:extLst>
              <a:ext uri="{FF2B5EF4-FFF2-40B4-BE49-F238E27FC236}">
                <a16:creationId xmlns:a16="http://schemas.microsoft.com/office/drawing/2014/main" id="{0DED4D43-52DB-B4AF-6301-81B1401234D1}"/>
              </a:ext>
            </a:extLst>
          </p:cNvPr>
          <p:cNvSpPr>
            <a:spLocks noChangeArrowheads="1"/>
          </p:cNvSpPr>
          <p:nvPr/>
        </p:nvSpPr>
        <p:spPr bwMode="auto">
          <a:xfrm>
            <a:off x="6096001" y="37211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8" name="Rectangle 48">
            <a:extLst>
              <a:ext uri="{FF2B5EF4-FFF2-40B4-BE49-F238E27FC236}">
                <a16:creationId xmlns:a16="http://schemas.microsoft.com/office/drawing/2014/main" id="{D21F9F72-3939-F246-FD8F-F1695AB3265B}"/>
              </a:ext>
            </a:extLst>
          </p:cNvPr>
          <p:cNvSpPr>
            <a:spLocks noChangeArrowheads="1"/>
          </p:cNvSpPr>
          <p:nvPr/>
        </p:nvSpPr>
        <p:spPr bwMode="auto">
          <a:xfrm>
            <a:off x="725011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9" name="Rectangle 49">
            <a:extLst>
              <a:ext uri="{FF2B5EF4-FFF2-40B4-BE49-F238E27FC236}">
                <a16:creationId xmlns:a16="http://schemas.microsoft.com/office/drawing/2014/main" id="{38213397-BD4F-9B43-153E-107DFE444BFB}"/>
              </a:ext>
            </a:extLst>
          </p:cNvPr>
          <p:cNvSpPr>
            <a:spLocks noChangeArrowheads="1"/>
          </p:cNvSpPr>
          <p:nvPr/>
        </p:nvSpPr>
        <p:spPr bwMode="auto">
          <a:xfrm>
            <a:off x="789146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0" name="Rectangle 50">
            <a:extLst>
              <a:ext uri="{FF2B5EF4-FFF2-40B4-BE49-F238E27FC236}">
                <a16:creationId xmlns:a16="http://schemas.microsoft.com/office/drawing/2014/main" id="{78BF60CF-FF37-5A1E-FEDE-102EF21F89D5}"/>
              </a:ext>
            </a:extLst>
          </p:cNvPr>
          <p:cNvSpPr>
            <a:spLocks noChangeArrowheads="1"/>
          </p:cNvSpPr>
          <p:nvPr/>
        </p:nvSpPr>
        <p:spPr bwMode="auto">
          <a:xfrm>
            <a:off x="853281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1" name="Rectangle 51">
            <a:extLst>
              <a:ext uri="{FF2B5EF4-FFF2-40B4-BE49-F238E27FC236}">
                <a16:creationId xmlns:a16="http://schemas.microsoft.com/office/drawing/2014/main" id="{D23F8A9F-28D1-F971-292D-988C24B7B56D}"/>
              </a:ext>
            </a:extLst>
          </p:cNvPr>
          <p:cNvSpPr>
            <a:spLocks noChangeArrowheads="1"/>
          </p:cNvSpPr>
          <p:nvPr/>
        </p:nvSpPr>
        <p:spPr bwMode="auto">
          <a:xfrm>
            <a:off x="10091738"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2" name="Rectangle 52">
            <a:extLst>
              <a:ext uri="{FF2B5EF4-FFF2-40B4-BE49-F238E27FC236}">
                <a16:creationId xmlns:a16="http://schemas.microsoft.com/office/drawing/2014/main" id="{6DEEC626-4FC6-98EC-18B3-24FF9CEF7DEA}"/>
              </a:ext>
            </a:extLst>
          </p:cNvPr>
          <p:cNvSpPr>
            <a:spLocks noChangeArrowheads="1"/>
          </p:cNvSpPr>
          <p:nvPr/>
        </p:nvSpPr>
        <p:spPr bwMode="auto">
          <a:xfrm>
            <a:off x="6096001" y="3725863"/>
            <a:ext cx="4763"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3" name="Rectangle 53">
            <a:extLst>
              <a:ext uri="{FF2B5EF4-FFF2-40B4-BE49-F238E27FC236}">
                <a16:creationId xmlns:a16="http://schemas.microsoft.com/office/drawing/2014/main" id="{0AA1340A-3CCC-44AD-9D63-F6354DEF7988}"/>
              </a:ext>
            </a:extLst>
          </p:cNvPr>
          <p:cNvSpPr>
            <a:spLocks noChangeArrowheads="1"/>
          </p:cNvSpPr>
          <p:nvPr/>
        </p:nvSpPr>
        <p:spPr bwMode="auto">
          <a:xfrm>
            <a:off x="72501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4" name="Rectangle 54">
            <a:extLst>
              <a:ext uri="{FF2B5EF4-FFF2-40B4-BE49-F238E27FC236}">
                <a16:creationId xmlns:a16="http://schemas.microsoft.com/office/drawing/2014/main" id="{61989213-DB7C-BCD2-D799-70F2B0F4C126}"/>
              </a:ext>
            </a:extLst>
          </p:cNvPr>
          <p:cNvSpPr>
            <a:spLocks noChangeArrowheads="1"/>
          </p:cNvSpPr>
          <p:nvPr/>
        </p:nvSpPr>
        <p:spPr bwMode="auto">
          <a:xfrm>
            <a:off x="85328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5" name="Rectangle 55">
            <a:extLst>
              <a:ext uri="{FF2B5EF4-FFF2-40B4-BE49-F238E27FC236}">
                <a16:creationId xmlns:a16="http://schemas.microsoft.com/office/drawing/2014/main" id="{EB5142D3-BC76-E1A8-2F55-574BFC0675A8}"/>
              </a:ext>
            </a:extLst>
          </p:cNvPr>
          <p:cNvSpPr>
            <a:spLocks noChangeArrowheads="1"/>
          </p:cNvSpPr>
          <p:nvPr/>
        </p:nvSpPr>
        <p:spPr bwMode="auto">
          <a:xfrm>
            <a:off x="100917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6" name="Rectangle 56">
            <a:extLst>
              <a:ext uri="{FF2B5EF4-FFF2-40B4-BE49-F238E27FC236}">
                <a16:creationId xmlns:a16="http://schemas.microsoft.com/office/drawing/2014/main" id="{9AF79DBF-4FA3-311B-AFB8-644B5FE82594}"/>
              </a:ext>
            </a:extLst>
          </p:cNvPr>
          <p:cNvSpPr>
            <a:spLocks noChangeArrowheads="1"/>
          </p:cNvSpPr>
          <p:nvPr/>
        </p:nvSpPr>
        <p:spPr bwMode="auto">
          <a:xfrm>
            <a:off x="6096001" y="40417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7" name="Rectangle 57">
            <a:extLst>
              <a:ext uri="{FF2B5EF4-FFF2-40B4-BE49-F238E27FC236}">
                <a16:creationId xmlns:a16="http://schemas.microsoft.com/office/drawing/2014/main" id="{B1CBE266-C594-DB4B-D811-92D08C8263A6}"/>
              </a:ext>
            </a:extLst>
          </p:cNvPr>
          <p:cNvSpPr>
            <a:spLocks noChangeArrowheads="1"/>
          </p:cNvSpPr>
          <p:nvPr/>
        </p:nvSpPr>
        <p:spPr bwMode="auto">
          <a:xfrm>
            <a:off x="6700838"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8" name="Rectangle 58">
            <a:extLst>
              <a:ext uri="{FF2B5EF4-FFF2-40B4-BE49-F238E27FC236}">
                <a16:creationId xmlns:a16="http://schemas.microsoft.com/office/drawing/2014/main" id="{40AD3B3D-A3C3-1A14-1E26-4E3D3C8716B8}"/>
              </a:ext>
            </a:extLst>
          </p:cNvPr>
          <p:cNvSpPr>
            <a:spLocks noChangeArrowheads="1"/>
          </p:cNvSpPr>
          <p:nvPr/>
        </p:nvSpPr>
        <p:spPr bwMode="auto">
          <a:xfrm>
            <a:off x="725011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9" name="Rectangle 59">
            <a:extLst>
              <a:ext uri="{FF2B5EF4-FFF2-40B4-BE49-F238E27FC236}">
                <a16:creationId xmlns:a16="http://schemas.microsoft.com/office/drawing/2014/main" id="{378BDCEB-B298-E1BD-F548-D22C5340E32E}"/>
              </a:ext>
            </a:extLst>
          </p:cNvPr>
          <p:cNvSpPr>
            <a:spLocks noChangeArrowheads="1"/>
          </p:cNvSpPr>
          <p:nvPr/>
        </p:nvSpPr>
        <p:spPr bwMode="auto">
          <a:xfrm>
            <a:off x="853281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0" name="Rectangle 60">
            <a:extLst>
              <a:ext uri="{FF2B5EF4-FFF2-40B4-BE49-F238E27FC236}">
                <a16:creationId xmlns:a16="http://schemas.microsoft.com/office/drawing/2014/main" id="{AE9B55DF-A897-2AE7-7BB3-91545D421AB0}"/>
              </a:ext>
            </a:extLst>
          </p:cNvPr>
          <p:cNvSpPr>
            <a:spLocks noChangeArrowheads="1"/>
          </p:cNvSpPr>
          <p:nvPr/>
        </p:nvSpPr>
        <p:spPr bwMode="auto">
          <a:xfrm>
            <a:off x="10091738"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1" name="Rectangle 61">
            <a:extLst>
              <a:ext uri="{FF2B5EF4-FFF2-40B4-BE49-F238E27FC236}">
                <a16:creationId xmlns:a16="http://schemas.microsoft.com/office/drawing/2014/main" id="{CDF7B33E-1220-46D8-296A-D1AB6BACFDA6}"/>
              </a:ext>
            </a:extLst>
          </p:cNvPr>
          <p:cNvSpPr>
            <a:spLocks noChangeArrowheads="1"/>
          </p:cNvSpPr>
          <p:nvPr/>
        </p:nvSpPr>
        <p:spPr bwMode="auto">
          <a:xfrm>
            <a:off x="6096001" y="4046538"/>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2" name="Rectangle 62">
            <a:extLst>
              <a:ext uri="{FF2B5EF4-FFF2-40B4-BE49-F238E27FC236}">
                <a16:creationId xmlns:a16="http://schemas.microsoft.com/office/drawing/2014/main" id="{DC2A23B4-8086-2478-3771-A1941358989D}"/>
              </a:ext>
            </a:extLst>
          </p:cNvPr>
          <p:cNvSpPr>
            <a:spLocks noChangeArrowheads="1"/>
          </p:cNvSpPr>
          <p:nvPr/>
        </p:nvSpPr>
        <p:spPr bwMode="auto">
          <a:xfrm>
            <a:off x="72501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3" name="Rectangle 63">
            <a:extLst>
              <a:ext uri="{FF2B5EF4-FFF2-40B4-BE49-F238E27FC236}">
                <a16:creationId xmlns:a16="http://schemas.microsoft.com/office/drawing/2014/main" id="{1CDD1052-15ED-8BBA-801B-8B6E58E76F6C}"/>
              </a:ext>
            </a:extLst>
          </p:cNvPr>
          <p:cNvSpPr>
            <a:spLocks noChangeArrowheads="1"/>
          </p:cNvSpPr>
          <p:nvPr/>
        </p:nvSpPr>
        <p:spPr bwMode="auto">
          <a:xfrm>
            <a:off x="85328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4" name="Rectangle 64">
            <a:extLst>
              <a:ext uri="{FF2B5EF4-FFF2-40B4-BE49-F238E27FC236}">
                <a16:creationId xmlns:a16="http://schemas.microsoft.com/office/drawing/2014/main" id="{4EDA2463-19B0-8E48-6DCD-38AF74D215E5}"/>
              </a:ext>
            </a:extLst>
          </p:cNvPr>
          <p:cNvSpPr>
            <a:spLocks noChangeArrowheads="1"/>
          </p:cNvSpPr>
          <p:nvPr/>
        </p:nvSpPr>
        <p:spPr bwMode="auto">
          <a:xfrm>
            <a:off x="100917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5" name="Rectangle 65">
            <a:extLst>
              <a:ext uri="{FF2B5EF4-FFF2-40B4-BE49-F238E27FC236}">
                <a16:creationId xmlns:a16="http://schemas.microsoft.com/office/drawing/2014/main" id="{FF5DE67D-7F46-58D3-42C3-A5079D210B13}"/>
              </a:ext>
            </a:extLst>
          </p:cNvPr>
          <p:cNvSpPr>
            <a:spLocks noChangeArrowheads="1"/>
          </p:cNvSpPr>
          <p:nvPr/>
        </p:nvSpPr>
        <p:spPr bwMode="auto">
          <a:xfrm>
            <a:off x="6096001" y="43640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6" name="Rectangle 66">
            <a:extLst>
              <a:ext uri="{FF2B5EF4-FFF2-40B4-BE49-F238E27FC236}">
                <a16:creationId xmlns:a16="http://schemas.microsoft.com/office/drawing/2014/main" id="{D164939E-AB4E-5EBF-1CBD-627E221F062D}"/>
              </a:ext>
            </a:extLst>
          </p:cNvPr>
          <p:cNvSpPr>
            <a:spLocks noChangeArrowheads="1"/>
          </p:cNvSpPr>
          <p:nvPr/>
        </p:nvSpPr>
        <p:spPr bwMode="auto">
          <a:xfrm>
            <a:off x="72501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7" name="Rectangle 67">
            <a:extLst>
              <a:ext uri="{FF2B5EF4-FFF2-40B4-BE49-F238E27FC236}">
                <a16:creationId xmlns:a16="http://schemas.microsoft.com/office/drawing/2014/main" id="{21007E1E-B8AA-5948-DD4D-5B9D95FE1178}"/>
              </a:ext>
            </a:extLst>
          </p:cNvPr>
          <p:cNvSpPr>
            <a:spLocks noChangeArrowheads="1"/>
          </p:cNvSpPr>
          <p:nvPr/>
        </p:nvSpPr>
        <p:spPr bwMode="auto">
          <a:xfrm>
            <a:off x="789146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8" name="Rectangle 68">
            <a:extLst>
              <a:ext uri="{FF2B5EF4-FFF2-40B4-BE49-F238E27FC236}">
                <a16:creationId xmlns:a16="http://schemas.microsoft.com/office/drawing/2014/main" id="{80487D6C-C0E4-F1D9-2FD1-5BF41636ECED}"/>
              </a:ext>
            </a:extLst>
          </p:cNvPr>
          <p:cNvSpPr>
            <a:spLocks noChangeArrowheads="1"/>
          </p:cNvSpPr>
          <p:nvPr/>
        </p:nvSpPr>
        <p:spPr bwMode="auto">
          <a:xfrm>
            <a:off x="85328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9" name="Rectangle 69">
            <a:extLst>
              <a:ext uri="{FF2B5EF4-FFF2-40B4-BE49-F238E27FC236}">
                <a16:creationId xmlns:a16="http://schemas.microsoft.com/office/drawing/2014/main" id="{E5AFA7BD-939D-1F3E-4534-C1F21AC82E35}"/>
              </a:ext>
            </a:extLst>
          </p:cNvPr>
          <p:cNvSpPr>
            <a:spLocks noChangeArrowheads="1"/>
          </p:cNvSpPr>
          <p:nvPr/>
        </p:nvSpPr>
        <p:spPr bwMode="auto">
          <a:xfrm>
            <a:off x="100917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0" name="Rectangle 70">
            <a:extLst>
              <a:ext uri="{FF2B5EF4-FFF2-40B4-BE49-F238E27FC236}">
                <a16:creationId xmlns:a16="http://schemas.microsoft.com/office/drawing/2014/main" id="{2E76037A-C1FE-4694-9ECA-F667B4D7C26F}"/>
              </a:ext>
            </a:extLst>
          </p:cNvPr>
          <p:cNvSpPr>
            <a:spLocks noChangeArrowheads="1"/>
          </p:cNvSpPr>
          <p:nvPr/>
        </p:nvSpPr>
        <p:spPr bwMode="auto">
          <a:xfrm>
            <a:off x="6096001" y="4368801"/>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1" name="Rectangle 71">
            <a:extLst>
              <a:ext uri="{FF2B5EF4-FFF2-40B4-BE49-F238E27FC236}">
                <a16:creationId xmlns:a16="http://schemas.microsoft.com/office/drawing/2014/main" id="{01903BE5-73DC-5BA5-DB59-D5D599D2ECEF}"/>
              </a:ext>
            </a:extLst>
          </p:cNvPr>
          <p:cNvSpPr>
            <a:spLocks noChangeArrowheads="1"/>
          </p:cNvSpPr>
          <p:nvPr/>
        </p:nvSpPr>
        <p:spPr bwMode="auto">
          <a:xfrm>
            <a:off x="725011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2" name="Rectangle 72">
            <a:extLst>
              <a:ext uri="{FF2B5EF4-FFF2-40B4-BE49-F238E27FC236}">
                <a16:creationId xmlns:a16="http://schemas.microsoft.com/office/drawing/2014/main" id="{9B3D77F7-5D71-2B9A-4B86-4477BE1638AA}"/>
              </a:ext>
            </a:extLst>
          </p:cNvPr>
          <p:cNvSpPr>
            <a:spLocks noChangeArrowheads="1"/>
          </p:cNvSpPr>
          <p:nvPr/>
        </p:nvSpPr>
        <p:spPr bwMode="auto">
          <a:xfrm>
            <a:off x="853281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3" name="Rectangle 73">
            <a:extLst>
              <a:ext uri="{FF2B5EF4-FFF2-40B4-BE49-F238E27FC236}">
                <a16:creationId xmlns:a16="http://schemas.microsoft.com/office/drawing/2014/main" id="{65290642-3D5B-E224-E888-E4412A5904B8}"/>
              </a:ext>
            </a:extLst>
          </p:cNvPr>
          <p:cNvSpPr>
            <a:spLocks noChangeArrowheads="1"/>
          </p:cNvSpPr>
          <p:nvPr/>
        </p:nvSpPr>
        <p:spPr bwMode="auto">
          <a:xfrm>
            <a:off x="10091738"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4" name="Rectangle 74">
            <a:extLst>
              <a:ext uri="{FF2B5EF4-FFF2-40B4-BE49-F238E27FC236}">
                <a16:creationId xmlns:a16="http://schemas.microsoft.com/office/drawing/2014/main" id="{A0531043-21FF-E6F3-0E39-8CF6C897975F}"/>
              </a:ext>
            </a:extLst>
          </p:cNvPr>
          <p:cNvSpPr>
            <a:spLocks noChangeArrowheads="1"/>
          </p:cNvSpPr>
          <p:nvPr/>
        </p:nvSpPr>
        <p:spPr bwMode="auto">
          <a:xfrm>
            <a:off x="6096001" y="4684713"/>
            <a:ext cx="476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5" name="Rectangle 75">
            <a:extLst>
              <a:ext uri="{FF2B5EF4-FFF2-40B4-BE49-F238E27FC236}">
                <a16:creationId xmlns:a16="http://schemas.microsoft.com/office/drawing/2014/main" id="{B76056DD-BDCE-5D98-491F-630BB29DD720}"/>
              </a:ext>
            </a:extLst>
          </p:cNvPr>
          <p:cNvSpPr>
            <a:spLocks noChangeArrowheads="1"/>
          </p:cNvSpPr>
          <p:nvPr/>
        </p:nvSpPr>
        <p:spPr bwMode="auto">
          <a:xfrm>
            <a:off x="10091738" y="4684713"/>
            <a:ext cx="47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6" name="Rectangle 76">
            <a:extLst>
              <a:ext uri="{FF2B5EF4-FFF2-40B4-BE49-F238E27FC236}">
                <a16:creationId xmlns:a16="http://schemas.microsoft.com/office/drawing/2014/main" id="{DD52A316-E426-589A-1008-DDF7AAC2AD80}"/>
              </a:ext>
            </a:extLst>
          </p:cNvPr>
          <p:cNvSpPr>
            <a:spLocks noChangeArrowheads="1"/>
          </p:cNvSpPr>
          <p:nvPr/>
        </p:nvSpPr>
        <p:spPr bwMode="auto">
          <a:xfrm>
            <a:off x="6096001" y="4714875"/>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7" name="Rectangle 77">
            <a:extLst>
              <a:ext uri="{FF2B5EF4-FFF2-40B4-BE49-F238E27FC236}">
                <a16:creationId xmlns:a16="http://schemas.microsoft.com/office/drawing/2014/main" id="{DFDEE38D-3A1E-39B7-2A99-A674800C1F7E}"/>
              </a:ext>
            </a:extLst>
          </p:cNvPr>
          <p:cNvSpPr>
            <a:spLocks noChangeArrowheads="1"/>
          </p:cNvSpPr>
          <p:nvPr/>
        </p:nvSpPr>
        <p:spPr bwMode="auto">
          <a:xfrm>
            <a:off x="6096001" y="50323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8" name="Rectangle 78">
            <a:extLst>
              <a:ext uri="{FF2B5EF4-FFF2-40B4-BE49-F238E27FC236}">
                <a16:creationId xmlns:a16="http://schemas.microsoft.com/office/drawing/2014/main" id="{E1FED326-C7BE-834B-541E-C7BC78E08F6B}"/>
              </a:ext>
            </a:extLst>
          </p:cNvPr>
          <p:cNvSpPr>
            <a:spLocks noChangeArrowheads="1"/>
          </p:cNvSpPr>
          <p:nvPr/>
        </p:nvSpPr>
        <p:spPr bwMode="auto">
          <a:xfrm>
            <a:off x="6096001" y="50323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9" name="Rectangle 79">
            <a:extLst>
              <a:ext uri="{FF2B5EF4-FFF2-40B4-BE49-F238E27FC236}">
                <a16:creationId xmlns:a16="http://schemas.microsoft.com/office/drawing/2014/main" id="{D1D1E89A-1BEE-0ED7-424A-0160F483A941}"/>
              </a:ext>
            </a:extLst>
          </p:cNvPr>
          <p:cNvSpPr>
            <a:spLocks noChangeArrowheads="1"/>
          </p:cNvSpPr>
          <p:nvPr/>
        </p:nvSpPr>
        <p:spPr bwMode="auto">
          <a:xfrm>
            <a:off x="72501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0" name="Rectangle 80">
            <a:extLst>
              <a:ext uri="{FF2B5EF4-FFF2-40B4-BE49-F238E27FC236}">
                <a16:creationId xmlns:a16="http://schemas.microsoft.com/office/drawing/2014/main" id="{B8D45CC2-4694-2FDD-4897-A3BC37020D4A}"/>
              </a:ext>
            </a:extLst>
          </p:cNvPr>
          <p:cNvSpPr>
            <a:spLocks noChangeArrowheads="1"/>
          </p:cNvSpPr>
          <p:nvPr/>
        </p:nvSpPr>
        <p:spPr bwMode="auto">
          <a:xfrm>
            <a:off x="725011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1" name="Rectangle 81">
            <a:extLst>
              <a:ext uri="{FF2B5EF4-FFF2-40B4-BE49-F238E27FC236}">
                <a16:creationId xmlns:a16="http://schemas.microsoft.com/office/drawing/2014/main" id="{80606BE5-369B-2C84-F630-59279D61C2E5}"/>
              </a:ext>
            </a:extLst>
          </p:cNvPr>
          <p:cNvSpPr>
            <a:spLocks noChangeArrowheads="1"/>
          </p:cNvSpPr>
          <p:nvPr/>
        </p:nvSpPr>
        <p:spPr bwMode="auto">
          <a:xfrm>
            <a:off x="85328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2" name="Rectangle 82">
            <a:extLst>
              <a:ext uri="{FF2B5EF4-FFF2-40B4-BE49-F238E27FC236}">
                <a16:creationId xmlns:a16="http://schemas.microsoft.com/office/drawing/2014/main" id="{E4785534-E04E-2E31-F1D9-5C77FBE9263B}"/>
              </a:ext>
            </a:extLst>
          </p:cNvPr>
          <p:cNvSpPr>
            <a:spLocks noChangeArrowheads="1"/>
          </p:cNvSpPr>
          <p:nvPr/>
        </p:nvSpPr>
        <p:spPr bwMode="auto">
          <a:xfrm>
            <a:off x="853281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3" name="Rectangle 83">
            <a:extLst>
              <a:ext uri="{FF2B5EF4-FFF2-40B4-BE49-F238E27FC236}">
                <a16:creationId xmlns:a16="http://schemas.microsoft.com/office/drawing/2014/main" id="{5B9D6F3E-7A9B-A397-4DBE-3E2F9368FC1C}"/>
              </a:ext>
            </a:extLst>
          </p:cNvPr>
          <p:cNvSpPr>
            <a:spLocks noChangeArrowheads="1"/>
          </p:cNvSpPr>
          <p:nvPr/>
        </p:nvSpPr>
        <p:spPr bwMode="auto">
          <a:xfrm>
            <a:off x="100917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4" name="Rectangle 84">
            <a:extLst>
              <a:ext uri="{FF2B5EF4-FFF2-40B4-BE49-F238E27FC236}">
                <a16:creationId xmlns:a16="http://schemas.microsoft.com/office/drawing/2014/main" id="{676463A1-898C-3D17-E9D8-CD034D3221D2}"/>
              </a:ext>
            </a:extLst>
          </p:cNvPr>
          <p:cNvSpPr>
            <a:spLocks noChangeArrowheads="1"/>
          </p:cNvSpPr>
          <p:nvPr/>
        </p:nvSpPr>
        <p:spPr bwMode="auto">
          <a:xfrm>
            <a:off x="100917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5" name="Rectangle 85">
            <a:extLst>
              <a:ext uri="{FF2B5EF4-FFF2-40B4-BE49-F238E27FC236}">
                <a16:creationId xmlns:a16="http://schemas.microsoft.com/office/drawing/2014/main" id="{890A6AD1-7B81-1CA0-A915-050BBE091665}"/>
              </a:ext>
            </a:extLst>
          </p:cNvPr>
          <p:cNvSpPr>
            <a:spLocks noChangeArrowheads="1"/>
          </p:cNvSpPr>
          <p:nvPr/>
        </p:nvSpPr>
        <p:spPr bwMode="auto">
          <a:xfrm>
            <a:off x="100917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6" name="Rectangle 86">
            <a:extLst>
              <a:ext uri="{FF2B5EF4-FFF2-40B4-BE49-F238E27FC236}">
                <a16:creationId xmlns:a16="http://schemas.microsoft.com/office/drawing/2014/main" id="{6A5A767C-CCAA-0C17-624D-C86529A7A08F}"/>
              </a:ext>
            </a:extLst>
          </p:cNvPr>
          <p:cNvSpPr>
            <a:spLocks noChangeArrowheads="1"/>
          </p:cNvSpPr>
          <p:nvPr/>
        </p:nvSpPr>
        <p:spPr bwMode="auto">
          <a:xfrm>
            <a:off x="6700838"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7" name="Rectangle 87">
            <a:extLst>
              <a:ext uri="{FF2B5EF4-FFF2-40B4-BE49-F238E27FC236}">
                <a16:creationId xmlns:a16="http://schemas.microsoft.com/office/drawing/2014/main" id="{B5D3FD26-8CE5-0EB6-F060-B7A16E16B58F}"/>
              </a:ext>
            </a:extLst>
          </p:cNvPr>
          <p:cNvSpPr>
            <a:spLocks noChangeArrowheads="1"/>
          </p:cNvSpPr>
          <p:nvPr/>
        </p:nvSpPr>
        <p:spPr bwMode="auto">
          <a:xfrm>
            <a:off x="6700838"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8" name="Rectangle 88">
            <a:extLst>
              <a:ext uri="{FF2B5EF4-FFF2-40B4-BE49-F238E27FC236}">
                <a16:creationId xmlns:a16="http://schemas.microsoft.com/office/drawing/2014/main" id="{990B4922-0170-A5E1-ED3E-2E14998AA144}"/>
              </a:ext>
            </a:extLst>
          </p:cNvPr>
          <p:cNvSpPr>
            <a:spLocks noChangeArrowheads="1"/>
          </p:cNvSpPr>
          <p:nvPr/>
        </p:nvSpPr>
        <p:spPr bwMode="auto">
          <a:xfrm>
            <a:off x="67008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9" name="Rectangle 89">
            <a:extLst>
              <a:ext uri="{FF2B5EF4-FFF2-40B4-BE49-F238E27FC236}">
                <a16:creationId xmlns:a16="http://schemas.microsoft.com/office/drawing/2014/main" id="{83BDA3AC-CC64-3CC3-7352-E926729D464C}"/>
              </a:ext>
            </a:extLst>
          </p:cNvPr>
          <p:cNvSpPr>
            <a:spLocks noChangeArrowheads="1"/>
          </p:cNvSpPr>
          <p:nvPr/>
        </p:nvSpPr>
        <p:spPr bwMode="auto">
          <a:xfrm>
            <a:off x="6100764" y="3721101"/>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0" name="Rectangle 90">
            <a:extLst>
              <a:ext uri="{FF2B5EF4-FFF2-40B4-BE49-F238E27FC236}">
                <a16:creationId xmlns:a16="http://schemas.microsoft.com/office/drawing/2014/main" id="{E9B94E03-8922-5EA6-30F4-1072CCE7FBF1}"/>
              </a:ext>
            </a:extLst>
          </p:cNvPr>
          <p:cNvSpPr>
            <a:spLocks noChangeArrowheads="1"/>
          </p:cNvSpPr>
          <p:nvPr/>
        </p:nvSpPr>
        <p:spPr bwMode="auto">
          <a:xfrm>
            <a:off x="6700838"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1" name="Rectangle 91">
            <a:extLst>
              <a:ext uri="{FF2B5EF4-FFF2-40B4-BE49-F238E27FC236}">
                <a16:creationId xmlns:a16="http://schemas.microsoft.com/office/drawing/2014/main" id="{D6D2AA15-ABD4-82BA-E6A3-2055E48C00E0}"/>
              </a:ext>
            </a:extLst>
          </p:cNvPr>
          <p:cNvSpPr>
            <a:spLocks noChangeArrowheads="1"/>
          </p:cNvSpPr>
          <p:nvPr/>
        </p:nvSpPr>
        <p:spPr bwMode="auto">
          <a:xfrm>
            <a:off x="6705601" y="3721101"/>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2" name="Rectangle 92">
            <a:extLst>
              <a:ext uri="{FF2B5EF4-FFF2-40B4-BE49-F238E27FC236}">
                <a16:creationId xmlns:a16="http://schemas.microsoft.com/office/drawing/2014/main" id="{E57313A4-3D88-4FB2-8790-2C9D15AD0B3A}"/>
              </a:ext>
            </a:extLst>
          </p:cNvPr>
          <p:cNvSpPr>
            <a:spLocks noChangeArrowheads="1"/>
          </p:cNvSpPr>
          <p:nvPr/>
        </p:nvSpPr>
        <p:spPr bwMode="auto">
          <a:xfrm>
            <a:off x="7254875" y="37211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3" name="Rectangle 93">
            <a:extLst>
              <a:ext uri="{FF2B5EF4-FFF2-40B4-BE49-F238E27FC236}">
                <a16:creationId xmlns:a16="http://schemas.microsoft.com/office/drawing/2014/main" id="{4A227EAD-2063-27D3-BDE9-4734AB71AC37}"/>
              </a:ext>
            </a:extLst>
          </p:cNvPr>
          <p:cNvSpPr>
            <a:spLocks noChangeArrowheads="1"/>
          </p:cNvSpPr>
          <p:nvPr/>
        </p:nvSpPr>
        <p:spPr bwMode="auto">
          <a:xfrm>
            <a:off x="7896225" y="37211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4" name="Rectangle 94">
            <a:extLst>
              <a:ext uri="{FF2B5EF4-FFF2-40B4-BE49-F238E27FC236}">
                <a16:creationId xmlns:a16="http://schemas.microsoft.com/office/drawing/2014/main" id="{9C124082-851E-DBFE-110D-B9BE0E4C56DE}"/>
              </a:ext>
            </a:extLst>
          </p:cNvPr>
          <p:cNvSpPr>
            <a:spLocks noChangeArrowheads="1"/>
          </p:cNvSpPr>
          <p:nvPr/>
        </p:nvSpPr>
        <p:spPr bwMode="auto">
          <a:xfrm>
            <a:off x="8537576" y="3721101"/>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5" name="Rectangle 95">
            <a:extLst>
              <a:ext uri="{FF2B5EF4-FFF2-40B4-BE49-F238E27FC236}">
                <a16:creationId xmlns:a16="http://schemas.microsoft.com/office/drawing/2014/main" id="{56BAFB14-E54B-4D04-2C6E-4A4CAD2CF5CB}"/>
              </a:ext>
            </a:extLst>
          </p:cNvPr>
          <p:cNvSpPr>
            <a:spLocks noChangeArrowheads="1"/>
          </p:cNvSpPr>
          <p:nvPr/>
        </p:nvSpPr>
        <p:spPr bwMode="auto">
          <a:xfrm>
            <a:off x="67008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6" name="Rectangle 96">
            <a:extLst>
              <a:ext uri="{FF2B5EF4-FFF2-40B4-BE49-F238E27FC236}">
                <a16:creationId xmlns:a16="http://schemas.microsoft.com/office/drawing/2014/main" id="{A6F1C804-8CBA-6142-377F-EB0F3AD83C01}"/>
              </a:ext>
            </a:extLst>
          </p:cNvPr>
          <p:cNvSpPr>
            <a:spLocks noChangeArrowheads="1"/>
          </p:cNvSpPr>
          <p:nvPr/>
        </p:nvSpPr>
        <p:spPr bwMode="auto">
          <a:xfrm>
            <a:off x="67008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7" name="Rectangle 97">
            <a:extLst>
              <a:ext uri="{FF2B5EF4-FFF2-40B4-BE49-F238E27FC236}">
                <a16:creationId xmlns:a16="http://schemas.microsoft.com/office/drawing/2014/main" id="{09048E35-B22D-DDA7-9997-ED3289C55F2B}"/>
              </a:ext>
            </a:extLst>
          </p:cNvPr>
          <p:cNvSpPr>
            <a:spLocks noChangeArrowheads="1"/>
          </p:cNvSpPr>
          <p:nvPr/>
        </p:nvSpPr>
        <p:spPr bwMode="auto">
          <a:xfrm>
            <a:off x="6100764" y="43640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8" name="Rectangle 98">
            <a:extLst>
              <a:ext uri="{FF2B5EF4-FFF2-40B4-BE49-F238E27FC236}">
                <a16:creationId xmlns:a16="http://schemas.microsoft.com/office/drawing/2014/main" id="{7B0460FA-B28A-F7FC-3878-859619B46169}"/>
              </a:ext>
            </a:extLst>
          </p:cNvPr>
          <p:cNvSpPr>
            <a:spLocks noChangeArrowheads="1"/>
          </p:cNvSpPr>
          <p:nvPr/>
        </p:nvSpPr>
        <p:spPr bwMode="auto">
          <a:xfrm>
            <a:off x="67008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9" name="Rectangle 99">
            <a:extLst>
              <a:ext uri="{FF2B5EF4-FFF2-40B4-BE49-F238E27FC236}">
                <a16:creationId xmlns:a16="http://schemas.microsoft.com/office/drawing/2014/main" id="{D67C7D94-7D94-7C85-4F0B-830DC4FCB93C}"/>
              </a:ext>
            </a:extLst>
          </p:cNvPr>
          <p:cNvSpPr>
            <a:spLocks noChangeArrowheads="1"/>
          </p:cNvSpPr>
          <p:nvPr/>
        </p:nvSpPr>
        <p:spPr bwMode="auto">
          <a:xfrm>
            <a:off x="6705601" y="43640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0" name="Rectangle 100">
            <a:extLst>
              <a:ext uri="{FF2B5EF4-FFF2-40B4-BE49-F238E27FC236}">
                <a16:creationId xmlns:a16="http://schemas.microsoft.com/office/drawing/2014/main" id="{A55C670E-644F-C87F-46D2-8FDC6ED3EEB0}"/>
              </a:ext>
            </a:extLst>
          </p:cNvPr>
          <p:cNvSpPr>
            <a:spLocks noChangeArrowheads="1"/>
          </p:cNvSpPr>
          <p:nvPr/>
        </p:nvSpPr>
        <p:spPr bwMode="auto">
          <a:xfrm>
            <a:off x="725487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1" name="Rectangle 101">
            <a:extLst>
              <a:ext uri="{FF2B5EF4-FFF2-40B4-BE49-F238E27FC236}">
                <a16:creationId xmlns:a16="http://schemas.microsoft.com/office/drawing/2014/main" id="{510F97E6-E102-785F-9558-1AA64827A24F}"/>
              </a:ext>
            </a:extLst>
          </p:cNvPr>
          <p:cNvSpPr>
            <a:spLocks noChangeArrowheads="1"/>
          </p:cNvSpPr>
          <p:nvPr/>
        </p:nvSpPr>
        <p:spPr bwMode="auto">
          <a:xfrm>
            <a:off x="789622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2" name="Rectangle 102">
            <a:extLst>
              <a:ext uri="{FF2B5EF4-FFF2-40B4-BE49-F238E27FC236}">
                <a16:creationId xmlns:a16="http://schemas.microsoft.com/office/drawing/2014/main" id="{F51ED073-661C-3F17-35D5-CBB01C91C7AE}"/>
              </a:ext>
            </a:extLst>
          </p:cNvPr>
          <p:cNvSpPr>
            <a:spLocks noChangeArrowheads="1"/>
          </p:cNvSpPr>
          <p:nvPr/>
        </p:nvSpPr>
        <p:spPr bwMode="auto">
          <a:xfrm>
            <a:off x="8537576" y="43640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3" name="Rectangle 103">
            <a:extLst>
              <a:ext uri="{FF2B5EF4-FFF2-40B4-BE49-F238E27FC236}">
                <a16:creationId xmlns:a16="http://schemas.microsoft.com/office/drawing/2014/main" id="{87D940C2-8D52-FBCE-43EB-31D003C67390}"/>
              </a:ext>
            </a:extLst>
          </p:cNvPr>
          <p:cNvSpPr>
            <a:spLocks noChangeArrowheads="1"/>
          </p:cNvSpPr>
          <p:nvPr/>
        </p:nvSpPr>
        <p:spPr bwMode="auto">
          <a:xfrm>
            <a:off x="6700838"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4" name="Rectangle 104">
            <a:extLst>
              <a:ext uri="{FF2B5EF4-FFF2-40B4-BE49-F238E27FC236}">
                <a16:creationId xmlns:a16="http://schemas.microsoft.com/office/drawing/2014/main" id="{9FEB5832-A6E4-ED02-2B67-0F0EE7AC465B}"/>
              </a:ext>
            </a:extLst>
          </p:cNvPr>
          <p:cNvSpPr>
            <a:spLocks noChangeArrowheads="1"/>
          </p:cNvSpPr>
          <p:nvPr/>
        </p:nvSpPr>
        <p:spPr bwMode="auto">
          <a:xfrm>
            <a:off x="67008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5" name="Rectangle 105">
            <a:extLst>
              <a:ext uri="{FF2B5EF4-FFF2-40B4-BE49-F238E27FC236}">
                <a16:creationId xmlns:a16="http://schemas.microsoft.com/office/drawing/2014/main" id="{92A8DB71-19E8-55B4-3D34-09B3DD158F7A}"/>
              </a:ext>
            </a:extLst>
          </p:cNvPr>
          <p:cNvSpPr>
            <a:spLocks noChangeArrowheads="1"/>
          </p:cNvSpPr>
          <p:nvPr/>
        </p:nvSpPr>
        <p:spPr bwMode="auto">
          <a:xfrm>
            <a:off x="67008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6" name="Rectangle 106">
            <a:extLst>
              <a:ext uri="{FF2B5EF4-FFF2-40B4-BE49-F238E27FC236}">
                <a16:creationId xmlns:a16="http://schemas.microsoft.com/office/drawing/2014/main" id="{056B1366-DE07-2841-2D64-0DB7546F5F7D}"/>
              </a:ext>
            </a:extLst>
          </p:cNvPr>
          <p:cNvSpPr>
            <a:spLocks noChangeArrowheads="1"/>
          </p:cNvSpPr>
          <p:nvPr/>
        </p:nvSpPr>
        <p:spPr bwMode="auto">
          <a:xfrm>
            <a:off x="7891463"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7" name="Rectangle 107">
            <a:extLst>
              <a:ext uri="{FF2B5EF4-FFF2-40B4-BE49-F238E27FC236}">
                <a16:creationId xmlns:a16="http://schemas.microsoft.com/office/drawing/2014/main" id="{95708596-A01B-04F2-D29E-A16F212D1B94}"/>
              </a:ext>
            </a:extLst>
          </p:cNvPr>
          <p:cNvSpPr>
            <a:spLocks noChangeArrowheads="1"/>
          </p:cNvSpPr>
          <p:nvPr/>
        </p:nvSpPr>
        <p:spPr bwMode="auto">
          <a:xfrm>
            <a:off x="789146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8" name="Rectangle 108">
            <a:extLst>
              <a:ext uri="{FF2B5EF4-FFF2-40B4-BE49-F238E27FC236}">
                <a16:creationId xmlns:a16="http://schemas.microsoft.com/office/drawing/2014/main" id="{3F10DEF0-0E1F-3CC3-E365-70D3DA0301FD}"/>
              </a:ext>
            </a:extLst>
          </p:cNvPr>
          <p:cNvSpPr>
            <a:spLocks noChangeArrowheads="1"/>
          </p:cNvSpPr>
          <p:nvPr/>
        </p:nvSpPr>
        <p:spPr bwMode="auto">
          <a:xfrm>
            <a:off x="789146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9" name="Rectangle 109">
            <a:extLst>
              <a:ext uri="{FF2B5EF4-FFF2-40B4-BE49-F238E27FC236}">
                <a16:creationId xmlns:a16="http://schemas.microsoft.com/office/drawing/2014/main" id="{26A48C10-DB79-4355-F48C-650898C894FE}"/>
              </a:ext>
            </a:extLst>
          </p:cNvPr>
          <p:cNvSpPr>
            <a:spLocks noChangeArrowheads="1"/>
          </p:cNvSpPr>
          <p:nvPr/>
        </p:nvSpPr>
        <p:spPr bwMode="auto">
          <a:xfrm>
            <a:off x="789146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0" name="Rectangle 110">
            <a:extLst>
              <a:ext uri="{FF2B5EF4-FFF2-40B4-BE49-F238E27FC236}">
                <a16:creationId xmlns:a16="http://schemas.microsoft.com/office/drawing/2014/main" id="{E751F566-CE2B-09F4-6215-19739B41423D}"/>
              </a:ext>
            </a:extLst>
          </p:cNvPr>
          <p:cNvSpPr>
            <a:spLocks noChangeArrowheads="1"/>
          </p:cNvSpPr>
          <p:nvPr/>
        </p:nvSpPr>
        <p:spPr bwMode="auto">
          <a:xfrm>
            <a:off x="6100764" y="4041776"/>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1" name="Rectangle 111">
            <a:extLst>
              <a:ext uri="{FF2B5EF4-FFF2-40B4-BE49-F238E27FC236}">
                <a16:creationId xmlns:a16="http://schemas.microsoft.com/office/drawing/2014/main" id="{3ECBC365-BC39-4FC5-AB34-CD0E0384E170}"/>
              </a:ext>
            </a:extLst>
          </p:cNvPr>
          <p:cNvSpPr>
            <a:spLocks noChangeArrowheads="1"/>
          </p:cNvSpPr>
          <p:nvPr/>
        </p:nvSpPr>
        <p:spPr bwMode="auto">
          <a:xfrm>
            <a:off x="6705601" y="4041776"/>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2" name="Rectangle 112">
            <a:extLst>
              <a:ext uri="{FF2B5EF4-FFF2-40B4-BE49-F238E27FC236}">
                <a16:creationId xmlns:a16="http://schemas.microsoft.com/office/drawing/2014/main" id="{3C33C4EB-649C-90BB-BACE-4CD6784AFE84}"/>
              </a:ext>
            </a:extLst>
          </p:cNvPr>
          <p:cNvSpPr>
            <a:spLocks noChangeArrowheads="1"/>
          </p:cNvSpPr>
          <p:nvPr/>
        </p:nvSpPr>
        <p:spPr bwMode="auto">
          <a:xfrm>
            <a:off x="7254875" y="40417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3" name="Rectangle 113">
            <a:extLst>
              <a:ext uri="{FF2B5EF4-FFF2-40B4-BE49-F238E27FC236}">
                <a16:creationId xmlns:a16="http://schemas.microsoft.com/office/drawing/2014/main" id="{4D8A357B-2D73-B3FE-C4A1-08B42F249676}"/>
              </a:ext>
            </a:extLst>
          </p:cNvPr>
          <p:cNvSpPr>
            <a:spLocks noChangeArrowheads="1"/>
          </p:cNvSpPr>
          <p:nvPr/>
        </p:nvSpPr>
        <p:spPr bwMode="auto">
          <a:xfrm>
            <a:off x="789146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4" name="Rectangle 114">
            <a:extLst>
              <a:ext uri="{FF2B5EF4-FFF2-40B4-BE49-F238E27FC236}">
                <a16:creationId xmlns:a16="http://schemas.microsoft.com/office/drawing/2014/main" id="{08268E16-A8D3-BD30-00DB-EA21A9D78049}"/>
              </a:ext>
            </a:extLst>
          </p:cNvPr>
          <p:cNvSpPr>
            <a:spLocks noChangeArrowheads="1"/>
          </p:cNvSpPr>
          <p:nvPr/>
        </p:nvSpPr>
        <p:spPr bwMode="auto">
          <a:xfrm>
            <a:off x="7896225" y="40417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5" name="Rectangle 115">
            <a:extLst>
              <a:ext uri="{FF2B5EF4-FFF2-40B4-BE49-F238E27FC236}">
                <a16:creationId xmlns:a16="http://schemas.microsoft.com/office/drawing/2014/main" id="{AD37A8FA-7E15-860E-E468-AA9A119AACB7}"/>
              </a:ext>
            </a:extLst>
          </p:cNvPr>
          <p:cNvSpPr>
            <a:spLocks noChangeArrowheads="1"/>
          </p:cNvSpPr>
          <p:nvPr/>
        </p:nvSpPr>
        <p:spPr bwMode="auto">
          <a:xfrm>
            <a:off x="8537576" y="4041776"/>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6" name="Rectangle 116">
            <a:extLst>
              <a:ext uri="{FF2B5EF4-FFF2-40B4-BE49-F238E27FC236}">
                <a16:creationId xmlns:a16="http://schemas.microsoft.com/office/drawing/2014/main" id="{4E9791D8-0CFC-9D2D-F880-8140587405C1}"/>
              </a:ext>
            </a:extLst>
          </p:cNvPr>
          <p:cNvSpPr>
            <a:spLocks noChangeArrowheads="1"/>
          </p:cNvSpPr>
          <p:nvPr/>
        </p:nvSpPr>
        <p:spPr bwMode="auto">
          <a:xfrm>
            <a:off x="789146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7" name="Rectangle 117">
            <a:extLst>
              <a:ext uri="{FF2B5EF4-FFF2-40B4-BE49-F238E27FC236}">
                <a16:creationId xmlns:a16="http://schemas.microsoft.com/office/drawing/2014/main" id="{26772565-F440-B1C0-F2C1-0E406B7A6057}"/>
              </a:ext>
            </a:extLst>
          </p:cNvPr>
          <p:cNvSpPr>
            <a:spLocks noChangeArrowheads="1"/>
          </p:cNvSpPr>
          <p:nvPr/>
        </p:nvSpPr>
        <p:spPr bwMode="auto">
          <a:xfrm>
            <a:off x="789146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8" name="Rectangle 118">
            <a:extLst>
              <a:ext uri="{FF2B5EF4-FFF2-40B4-BE49-F238E27FC236}">
                <a16:creationId xmlns:a16="http://schemas.microsoft.com/office/drawing/2014/main" id="{350F3E3C-0F3C-D8B7-90B3-23CAF9F5AB6B}"/>
              </a:ext>
            </a:extLst>
          </p:cNvPr>
          <p:cNvSpPr>
            <a:spLocks noChangeArrowheads="1"/>
          </p:cNvSpPr>
          <p:nvPr/>
        </p:nvSpPr>
        <p:spPr bwMode="auto">
          <a:xfrm>
            <a:off x="789146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9" name="Rectangle 119">
            <a:extLst>
              <a:ext uri="{FF2B5EF4-FFF2-40B4-BE49-F238E27FC236}">
                <a16:creationId xmlns:a16="http://schemas.microsoft.com/office/drawing/2014/main" id="{F725703A-4690-E450-6F46-D8DA6F3826C9}"/>
              </a:ext>
            </a:extLst>
          </p:cNvPr>
          <p:cNvSpPr>
            <a:spLocks noChangeArrowheads="1"/>
          </p:cNvSpPr>
          <p:nvPr/>
        </p:nvSpPr>
        <p:spPr bwMode="auto">
          <a:xfrm>
            <a:off x="789146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0" name="Rectangle 120">
            <a:extLst>
              <a:ext uri="{FF2B5EF4-FFF2-40B4-BE49-F238E27FC236}">
                <a16:creationId xmlns:a16="http://schemas.microsoft.com/office/drawing/2014/main" id="{780E128F-7B9A-D04B-9D9E-A628F7504A22}"/>
              </a:ext>
            </a:extLst>
          </p:cNvPr>
          <p:cNvSpPr>
            <a:spLocks noChangeArrowheads="1"/>
          </p:cNvSpPr>
          <p:nvPr/>
        </p:nvSpPr>
        <p:spPr bwMode="auto">
          <a:xfrm>
            <a:off x="6200775" y="2651125"/>
            <a:ext cx="121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i="1">
                <a:solidFill>
                  <a:srgbClr val="000000"/>
                </a:solidFill>
              </a:rPr>
              <a:t>x</a:t>
            </a:r>
            <a:endParaRPr lang="en-GB" altLang="en-US" sz="2400"/>
          </a:p>
        </p:txBody>
      </p:sp>
      <p:sp>
        <p:nvSpPr>
          <p:cNvPr id="51321" name="Rectangle 121">
            <a:extLst>
              <a:ext uri="{FF2B5EF4-FFF2-40B4-BE49-F238E27FC236}">
                <a16:creationId xmlns:a16="http://schemas.microsoft.com/office/drawing/2014/main" id="{D8443015-B8AF-8CA1-F16C-431D9EF41818}"/>
              </a:ext>
            </a:extLst>
          </p:cNvPr>
          <p:cNvSpPr>
            <a:spLocks noChangeArrowheads="1"/>
          </p:cNvSpPr>
          <p:nvPr/>
        </p:nvSpPr>
        <p:spPr bwMode="auto">
          <a:xfrm>
            <a:off x="6353175" y="26860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22" name="Rectangle 122">
            <a:extLst>
              <a:ext uri="{FF2B5EF4-FFF2-40B4-BE49-F238E27FC236}">
                <a16:creationId xmlns:a16="http://schemas.microsoft.com/office/drawing/2014/main" id="{4CD5754D-9219-902C-785E-0AD7152EF0BA}"/>
              </a:ext>
            </a:extLst>
          </p:cNvPr>
          <p:cNvSpPr>
            <a:spLocks noChangeArrowheads="1"/>
          </p:cNvSpPr>
          <p:nvPr/>
        </p:nvSpPr>
        <p:spPr bwMode="auto">
          <a:xfrm>
            <a:off x="6816725" y="2668589"/>
            <a:ext cx="101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i="1">
                <a:solidFill>
                  <a:srgbClr val="000000"/>
                </a:solidFill>
              </a:rPr>
              <a:t>y</a:t>
            </a:r>
            <a:endParaRPr lang="en-GB" altLang="en-US" sz="2400"/>
          </a:p>
        </p:txBody>
      </p:sp>
      <p:sp>
        <p:nvSpPr>
          <p:cNvPr id="51323" name="Rectangle 123">
            <a:extLst>
              <a:ext uri="{FF2B5EF4-FFF2-40B4-BE49-F238E27FC236}">
                <a16:creationId xmlns:a16="http://schemas.microsoft.com/office/drawing/2014/main" id="{8E793221-0943-87B1-5274-01DDF5FF29A7}"/>
              </a:ext>
            </a:extLst>
          </p:cNvPr>
          <p:cNvSpPr>
            <a:spLocks noChangeArrowheads="1"/>
          </p:cNvSpPr>
          <p:nvPr/>
        </p:nvSpPr>
        <p:spPr bwMode="auto">
          <a:xfrm>
            <a:off x="6980238" y="26622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grpSp>
        <p:nvGrpSpPr>
          <p:cNvPr id="51324" name="Group 124">
            <a:extLst>
              <a:ext uri="{FF2B5EF4-FFF2-40B4-BE49-F238E27FC236}">
                <a16:creationId xmlns:a16="http://schemas.microsoft.com/office/drawing/2014/main" id="{3D421E47-FF6C-ABFC-2690-52EC3E33A869}"/>
              </a:ext>
            </a:extLst>
          </p:cNvPr>
          <p:cNvGrpSpPr>
            <a:grpSpLocks/>
          </p:cNvGrpSpPr>
          <p:nvPr/>
        </p:nvGrpSpPr>
        <p:grpSpPr bwMode="auto">
          <a:xfrm>
            <a:off x="7346950" y="2679705"/>
            <a:ext cx="420688" cy="282576"/>
            <a:chOff x="3668" y="1688"/>
            <a:chExt cx="265" cy="178"/>
          </a:xfrm>
        </p:grpSpPr>
        <p:sp>
          <p:nvSpPr>
            <p:cNvPr id="51325" name="Line 125">
              <a:extLst>
                <a:ext uri="{FF2B5EF4-FFF2-40B4-BE49-F238E27FC236}">
                  <a16:creationId xmlns:a16="http://schemas.microsoft.com/office/drawing/2014/main" id="{9D12CEFC-B817-B560-C030-2E09E7CE4DD2}"/>
                </a:ext>
              </a:extLst>
            </p:cNvPr>
            <p:cNvSpPr>
              <a:spLocks noChangeShapeType="1"/>
            </p:cNvSpPr>
            <p:nvPr/>
          </p:nvSpPr>
          <p:spPr bwMode="auto">
            <a:xfrm>
              <a:off x="3872" y="1694"/>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6" name="Rectangle 126">
              <a:extLst>
                <a:ext uri="{FF2B5EF4-FFF2-40B4-BE49-F238E27FC236}">
                  <a16:creationId xmlns:a16="http://schemas.microsoft.com/office/drawing/2014/main" id="{9DDA1331-5455-038E-85AA-CA7305409C98}"/>
                </a:ext>
              </a:extLst>
            </p:cNvPr>
            <p:cNvSpPr>
              <a:spLocks noChangeArrowheads="1"/>
            </p:cNvSpPr>
            <p:nvPr/>
          </p:nvSpPr>
          <p:spPr bwMode="auto">
            <a:xfrm>
              <a:off x="3876"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sp>
          <p:nvSpPr>
            <p:cNvPr id="51327" name="Rectangle 127">
              <a:extLst>
                <a:ext uri="{FF2B5EF4-FFF2-40B4-BE49-F238E27FC236}">
                  <a16:creationId xmlns:a16="http://schemas.microsoft.com/office/drawing/2014/main" id="{A5511C60-E2B8-1DFB-0F65-CF8D3F357DED}"/>
                </a:ext>
              </a:extLst>
            </p:cNvPr>
            <p:cNvSpPr>
              <a:spLocks noChangeArrowheads="1"/>
            </p:cNvSpPr>
            <p:nvPr/>
          </p:nvSpPr>
          <p:spPr bwMode="auto">
            <a:xfrm>
              <a:off x="366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sp>
          <p:nvSpPr>
            <p:cNvPr id="51328" name="Rectangle 128">
              <a:extLst>
                <a:ext uri="{FF2B5EF4-FFF2-40B4-BE49-F238E27FC236}">
                  <a16:creationId xmlns:a16="http://schemas.microsoft.com/office/drawing/2014/main" id="{B98BB260-3E66-61CA-C5B6-8B35F28F4A09}"/>
                </a:ext>
              </a:extLst>
            </p:cNvPr>
            <p:cNvSpPr>
              <a:spLocks noChangeArrowheads="1"/>
            </p:cNvSpPr>
            <p:nvPr/>
          </p:nvSpPr>
          <p:spPr bwMode="auto">
            <a:xfrm>
              <a:off x="3720" y="1779"/>
              <a:ext cx="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i="1">
                  <a:solidFill>
                    <a:srgbClr val="000000"/>
                  </a:solidFill>
                </a:rPr>
                <a:t>i</a:t>
              </a:r>
              <a:endParaRPr lang="en-GB" altLang="en-US" sz="2400"/>
            </a:p>
          </p:txBody>
        </p:sp>
        <p:sp>
          <p:nvSpPr>
            <p:cNvPr id="51329" name="Rectangle 129">
              <a:extLst>
                <a:ext uri="{FF2B5EF4-FFF2-40B4-BE49-F238E27FC236}">
                  <a16:creationId xmlns:a16="http://schemas.microsoft.com/office/drawing/2014/main" id="{BF883580-067B-4F21-26CC-728610C7C716}"/>
                </a:ext>
              </a:extLst>
            </p:cNvPr>
            <p:cNvSpPr>
              <a:spLocks noChangeArrowheads="1"/>
            </p:cNvSpPr>
            <p:nvPr/>
          </p:nvSpPr>
          <p:spPr bwMode="auto">
            <a:xfrm>
              <a:off x="3777"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grpSp>
      <p:sp>
        <p:nvSpPr>
          <p:cNvPr id="51330" name="Rectangle 130">
            <a:extLst>
              <a:ext uri="{FF2B5EF4-FFF2-40B4-BE49-F238E27FC236}">
                <a16:creationId xmlns:a16="http://schemas.microsoft.com/office/drawing/2014/main" id="{4560A478-9F9C-779A-A28D-7FBE2682E2A7}"/>
              </a:ext>
            </a:extLst>
          </p:cNvPr>
          <p:cNvSpPr>
            <a:spLocks noChangeArrowheads="1"/>
          </p:cNvSpPr>
          <p:nvPr/>
        </p:nvSpPr>
        <p:spPr bwMode="auto">
          <a:xfrm>
            <a:off x="7810500" y="266700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grpSp>
        <p:nvGrpSpPr>
          <p:cNvPr id="51331" name="Group 131">
            <a:extLst>
              <a:ext uri="{FF2B5EF4-FFF2-40B4-BE49-F238E27FC236}">
                <a16:creationId xmlns:a16="http://schemas.microsoft.com/office/drawing/2014/main" id="{4D3F8E23-0795-5100-5FBC-A7CC7C5BF282}"/>
              </a:ext>
            </a:extLst>
          </p:cNvPr>
          <p:cNvGrpSpPr>
            <a:grpSpLocks/>
          </p:cNvGrpSpPr>
          <p:nvPr/>
        </p:nvGrpSpPr>
        <p:grpSpPr bwMode="auto">
          <a:xfrm>
            <a:off x="7997825" y="2679705"/>
            <a:ext cx="433388" cy="282576"/>
            <a:chOff x="4078" y="1688"/>
            <a:chExt cx="273" cy="178"/>
          </a:xfrm>
        </p:grpSpPr>
        <p:sp>
          <p:nvSpPr>
            <p:cNvPr id="51332" name="Line 132">
              <a:extLst>
                <a:ext uri="{FF2B5EF4-FFF2-40B4-BE49-F238E27FC236}">
                  <a16:creationId xmlns:a16="http://schemas.microsoft.com/office/drawing/2014/main" id="{E905FA4B-B090-612D-61D7-DF3042C7F707}"/>
                </a:ext>
              </a:extLst>
            </p:cNvPr>
            <p:cNvSpPr>
              <a:spLocks noChangeShapeType="1"/>
            </p:cNvSpPr>
            <p:nvPr/>
          </p:nvSpPr>
          <p:spPr bwMode="auto">
            <a:xfrm>
              <a:off x="4285" y="1694"/>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3" name="Rectangle 133">
              <a:extLst>
                <a:ext uri="{FF2B5EF4-FFF2-40B4-BE49-F238E27FC236}">
                  <a16:creationId xmlns:a16="http://schemas.microsoft.com/office/drawing/2014/main" id="{E28C7700-AE14-5930-D97F-3E5C7A91B9E4}"/>
                </a:ext>
              </a:extLst>
            </p:cNvPr>
            <p:cNvSpPr>
              <a:spLocks noChangeArrowheads="1"/>
            </p:cNvSpPr>
            <p:nvPr/>
          </p:nvSpPr>
          <p:spPr bwMode="auto">
            <a:xfrm>
              <a:off x="4294"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y</a:t>
              </a:r>
              <a:endParaRPr lang="en-GB" altLang="en-US" sz="2400"/>
            </a:p>
          </p:txBody>
        </p:sp>
        <p:sp>
          <p:nvSpPr>
            <p:cNvPr id="51334" name="Rectangle 134">
              <a:extLst>
                <a:ext uri="{FF2B5EF4-FFF2-40B4-BE49-F238E27FC236}">
                  <a16:creationId xmlns:a16="http://schemas.microsoft.com/office/drawing/2014/main" id="{B845BB2B-EA42-2261-C58F-331EDC3EB661}"/>
                </a:ext>
              </a:extLst>
            </p:cNvPr>
            <p:cNvSpPr>
              <a:spLocks noChangeArrowheads="1"/>
            </p:cNvSpPr>
            <p:nvPr/>
          </p:nvSpPr>
          <p:spPr bwMode="auto">
            <a:xfrm>
              <a:off x="407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y</a:t>
              </a:r>
              <a:endParaRPr lang="en-GB" altLang="en-US" sz="2400"/>
            </a:p>
          </p:txBody>
        </p:sp>
        <p:sp>
          <p:nvSpPr>
            <p:cNvPr id="51335" name="Rectangle 135">
              <a:extLst>
                <a:ext uri="{FF2B5EF4-FFF2-40B4-BE49-F238E27FC236}">
                  <a16:creationId xmlns:a16="http://schemas.microsoft.com/office/drawing/2014/main" id="{0F5F56CD-E9A1-3071-2070-FFC549E87820}"/>
                </a:ext>
              </a:extLst>
            </p:cNvPr>
            <p:cNvSpPr>
              <a:spLocks noChangeArrowheads="1"/>
            </p:cNvSpPr>
            <p:nvPr/>
          </p:nvSpPr>
          <p:spPr bwMode="auto">
            <a:xfrm>
              <a:off x="4133" y="1779"/>
              <a:ext cx="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i="1">
                  <a:solidFill>
                    <a:srgbClr val="000000"/>
                  </a:solidFill>
                </a:rPr>
                <a:t>i</a:t>
              </a:r>
              <a:endParaRPr lang="en-GB" altLang="en-US" sz="2400"/>
            </a:p>
          </p:txBody>
        </p:sp>
        <p:sp>
          <p:nvSpPr>
            <p:cNvPr id="51336" name="Rectangle 136">
              <a:extLst>
                <a:ext uri="{FF2B5EF4-FFF2-40B4-BE49-F238E27FC236}">
                  <a16:creationId xmlns:a16="http://schemas.microsoft.com/office/drawing/2014/main" id="{FF28A5D7-1997-74F2-8B48-7CBB40D3BD22}"/>
                </a:ext>
              </a:extLst>
            </p:cNvPr>
            <p:cNvSpPr>
              <a:spLocks noChangeArrowheads="1"/>
            </p:cNvSpPr>
            <p:nvPr/>
          </p:nvSpPr>
          <p:spPr bwMode="auto">
            <a:xfrm>
              <a:off x="4190"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grpSp>
      <p:sp>
        <p:nvSpPr>
          <p:cNvPr id="51337" name="Rectangle 137">
            <a:extLst>
              <a:ext uri="{FF2B5EF4-FFF2-40B4-BE49-F238E27FC236}">
                <a16:creationId xmlns:a16="http://schemas.microsoft.com/office/drawing/2014/main" id="{C84D5DED-3F2C-3F4B-12A9-3B9510C9E5CA}"/>
              </a:ext>
            </a:extLst>
          </p:cNvPr>
          <p:cNvSpPr>
            <a:spLocks noChangeArrowheads="1"/>
          </p:cNvSpPr>
          <p:nvPr/>
        </p:nvSpPr>
        <p:spPr bwMode="auto">
          <a:xfrm>
            <a:off x="8469313" y="266700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sp>
        <p:nvSpPr>
          <p:cNvPr id="51338" name="Rectangle 138">
            <a:extLst>
              <a:ext uri="{FF2B5EF4-FFF2-40B4-BE49-F238E27FC236}">
                <a16:creationId xmlns:a16="http://schemas.microsoft.com/office/drawing/2014/main" id="{C1A60F22-6C23-72B1-3EDD-E8FFC93A01F0}"/>
              </a:ext>
            </a:extLst>
          </p:cNvPr>
          <p:cNvSpPr>
            <a:spLocks noChangeArrowheads="1"/>
          </p:cNvSpPr>
          <p:nvPr/>
        </p:nvSpPr>
        <p:spPr bwMode="auto">
          <a:xfrm>
            <a:off x="8591550" y="26574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grpSp>
        <p:nvGrpSpPr>
          <p:cNvPr id="51339" name="Group 139">
            <a:extLst>
              <a:ext uri="{FF2B5EF4-FFF2-40B4-BE49-F238E27FC236}">
                <a16:creationId xmlns:a16="http://schemas.microsoft.com/office/drawing/2014/main" id="{E39A05D5-E750-B1DD-658A-A35187D19E85}"/>
              </a:ext>
            </a:extLst>
          </p:cNvPr>
          <p:cNvGrpSpPr>
            <a:grpSpLocks/>
          </p:cNvGrpSpPr>
          <p:nvPr/>
        </p:nvGrpSpPr>
        <p:grpSpPr bwMode="auto">
          <a:xfrm>
            <a:off x="8713788" y="2667001"/>
            <a:ext cx="469900" cy="442913"/>
            <a:chOff x="4529" y="1680"/>
            <a:chExt cx="296" cy="279"/>
          </a:xfrm>
        </p:grpSpPr>
        <p:sp>
          <p:nvSpPr>
            <p:cNvPr id="51340" name="Line 140">
              <a:extLst>
                <a:ext uri="{FF2B5EF4-FFF2-40B4-BE49-F238E27FC236}">
                  <a16:creationId xmlns:a16="http://schemas.microsoft.com/office/drawing/2014/main" id="{FB052A22-CD87-BCA2-CA8F-8B690BD9CD59}"/>
                </a:ext>
              </a:extLst>
            </p:cNvPr>
            <p:cNvSpPr>
              <a:spLocks noChangeShapeType="1"/>
            </p:cNvSpPr>
            <p:nvPr/>
          </p:nvSpPr>
          <p:spPr bwMode="auto">
            <a:xfrm>
              <a:off x="4753" y="1737"/>
              <a:ext cx="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1" name="Rectangle 141">
              <a:extLst>
                <a:ext uri="{FF2B5EF4-FFF2-40B4-BE49-F238E27FC236}">
                  <a16:creationId xmlns:a16="http://schemas.microsoft.com/office/drawing/2014/main" id="{7FDCFAA2-2815-97F5-666C-6A446725FD78}"/>
                </a:ext>
              </a:extLst>
            </p:cNvPr>
            <p:cNvSpPr>
              <a:spLocks noChangeArrowheads="1"/>
            </p:cNvSpPr>
            <p:nvPr/>
          </p:nvSpPr>
          <p:spPr bwMode="auto">
            <a:xfrm>
              <a:off x="4758" y="1697"/>
              <a:ext cx="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x</a:t>
              </a:r>
              <a:endParaRPr lang="en-GB" altLang="en-US" sz="2400"/>
            </a:p>
          </p:txBody>
        </p:sp>
        <p:sp>
          <p:nvSpPr>
            <p:cNvPr id="51342" name="Rectangle 142">
              <a:extLst>
                <a:ext uri="{FF2B5EF4-FFF2-40B4-BE49-F238E27FC236}">
                  <a16:creationId xmlns:a16="http://schemas.microsoft.com/office/drawing/2014/main" id="{ED2BDEC4-FA40-3F69-0E7E-FECC8FEA9EEF}"/>
                </a:ext>
              </a:extLst>
            </p:cNvPr>
            <p:cNvSpPr>
              <a:spLocks noChangeArrowheads="1"/>
            </p:cNvSpPr>
            <p:nvPr/>
          </p:nvSpPr>
          <p:spPr bwMode="auto">
            <a:xfrm>
              <a:off x="4587" y="1775"/>
              <a:ext cx="3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i</a:t>
              </a:r>
              <a:endParaRPr lang="en-GB" altLang="en-US" sz="2400"/>
            </a:p>
          </p:txBody>
        </p:sp>
        <p:sp>
          <p:nvSpPr>
            <p:cNvPr id="51343" name="Rectangle 143">
              <a:extLst>
                <a:ext uri="{FF2B5EF4-FFF2-40B4-BE49-F238E27FC236}">
                  <a16:creationId xmlns:a16="http://schemas.microsoft.com/office/drawing/2014/main" id="{7E9875B2-CC62-0EEE-32E2-1E622E4D773B}"/>
                </a:ext>
              </a:extLst>
            </p:cNvPr>
            <p:cNvSpPr>
              <a:spLocks noChangeArrowheads="1"/>
            </p:cNvSpPr>
            <p:nvPr/>
          </p:nvSpPr>
          <p:spPr bwMode="auto">
            <a:xfrm>
              <a:off x="4529" y="1697"/>
              <a:ext cx="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x</a:t>
              </a:r>
              <a:endParaRPr lang="en-GB" altLang="en-US" sz="2400"/>
            </a:p>
          </p:txBody>
        </p:sp>
        <p:sp>
          <p:nvSpPr>
            <p:cNvPr id="51344" name="Rectangle 144">
              <a:extLst>
                <a:ext uri="{FF2B5EF4-FFF2-40B4-BE49-F238E27FC236}">
                  <a16:creationId xmlns:a16="http://schemas.microsoft.com/office/drawing/2014/main" id="{E8945C39-9E83-F84C-EC0C-60D5349AF10C}"/>
                </a:ext>
              </a:extLst>
            </p:cNvPr>
            <p:cNvSpPr>
              <a:spLocks noChangeArrowheads="1"/>
            </p:cNvSpPr>
            <p:nvPr/>
          </p:nvSpPr>
          <p:spPr bwMode="auto">
            <a:xfrm>
              <a:off x="4655" y="168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a:solidFill>
                    <a:srgbClr val="000000"/>
                  </a:solidFill>
                  <a:latin typeface="Symbol" panose="05050102010706020507" pitchFamily="18" charset="2"/>
                </a:rPr>
                <a:t>-</a:t>
              </a:r>
              <a:endParaRPr lang="en-GB" altLang="en-US" sz="2400"/>
            </a:p>
          </p:txBody>
        </p:sp>
      </p:grpSp>
      <p:sp>
        <p:nvSpPr>
          <p:cNvPr id="51345" name="Rectangle 145">
            <a:extLst>
              <a:ext uri="{FF2B5EF4-FFF2-40B4-BE49-F238E27FC236}">
                <a16:creationId xmlns:a16="http://schemas.microsoft.com/office/drawing/2014/main" id="{11E806B7-5E4D-036E-00F7-1E8816201E26}"/>
              </a:ext>
            </a:extLst>
          </p:cNvPr>
          <p:cNvSpPr>
            <a:spLocks noChangeArrowheads="1"/>
          </p:cNvSpPr>
          <p:nvPr/>
        </p:nvSpPr>
        <p:spPr bwMode="auto">
          <a:xfrm>
            <a:off x="9205913" y="265747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grpSp>
        <p:nvGrpSpPr>
          <p:cNvPr id="51346" name="Group 146">
            <a:extLst>
              <a:ext uri="{FF2B5EF4-FFF2-40B4-BE49-F238E27FC236}">
                <a16:creationId xmlns:a16="http://schemas.microsoft.com/office/drawing/2014/main" id="{63DEBF12-39F9-FEDD-23F9-3068F57835B4}"/>
              </a:ext>
            </a:extLst>
          </p:cNvPr>
          <p:cNvGrpSpPr>
            <a:grpSpLocks/>
          </p:cNvGrpSpPr>
          <p:nvPr/>
        </p:nvGrpSpPr>
        <p:grpSpPr bwMode="auto">
          <a:xfrm>
            <a:off x="9432934" y="2667001"/>
            <a:ext cx="487363" cy="442913"/>
            <a:chOff x="4982" y="1680"/>
            <a:chExt cx="307" cy="279"/>
          </a:xfrm>
        </p:grpSpPr>
        <p:sp>
          <p:nvSpPr>
            <p:cNvPr id="51347" name="Line 147">
              <a:extLst>
                <a:ext uri="{FF2B5EF4-FFF2-40B4-BE49-F238E27FC236}">
                  <a16:creationId xmlns:a16="http://schemas.microsoft.com/office/drawing/2014/main" id="{98205A13-7BC1-2BCA-8C37-F8FF082AFCC7}"/>
                </a:ext>
              </a:extLst>
            </p:cNvPr>
            <p:cNvSpPr>
              <a:spLocks noChangeShapeType="1"/>
            </p:cNvSpPr>
            <p:nvPr/>
          </p:nvSpPr>
          <p:spPr bwMode="auto">
            <a:xfrm>
              <a:off x="5208" y="1737"/>
              <a:ext cx="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8" name="Rectangle 148">
              <a:extLst>
                <a:ext uri="{FF2B5EF4-FFF2-40B4-BE49-F238E27FC236}">
                  <a16:creationId xmlns:a16="http://schemas.microsoft.com/office/drawing/2014/main" id="{4E50FFF0-254E-C9B2-D498-2FFFE130FC92}"/>
                </a:ext>
              </a:extLst>
            </p:cNvPr>
            <p:cNvSpPr>
              <a:spLocks noChangeArrowheads="1"/>
            </p:cNvSpPr>
            <p:nvPr/>
          </p:nvSpPr>
          <p:spPr bwMode="auto">
            <a:xfrm>
              <a:off x="5220" y="1697"/>
              <a:ext cx="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y</a:t>
              </a:r>
              <a:endParaRPr lang="en-GB" altLang="en-US" sz="2400"/>
            </a:p>
          </p:txBody>
        </p:sp>
        <p:sp>
          <p:nvSpPr>
            <p:cNvPr id="51349" name="Rectangle 149">
              <a:extLst>
                <a:ext uri="{FF2B5EF4-FFF2-40B4-BE49-F238E27FC236}">
                  <a16:creationId xmlns:a16="http://schemas.microsoft.com/office/drawing/2014/main" id="{3FCA85E6-B5BD-8BA2-4CA8-E44B4A319C9D}"/>
                </a:ext>
              </a:extLst>
            </p:cNvPr>
            <p:cNvSpPr>
              <a:spLocks noChangeArrowheads="1"/>
            </p:cNvSpPr>
            <p:nvPr/>
          </p:nvSpPr>
          <p:spPr bwMode="auto">
            <a:xfrm>
              <a:off x="5043" y="1775"/>
              <a:ext cx="3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i</a:t>
              </a:r>
              <a:endParaRPr lang="en-GB" altLang="en-US" sz="2400"/>
            </a:p>
          </p:txBody>
        </p:sp>
        <p:sp>
          <p:nvSpPr>
            <p:cNvPr id="51350" name="Rectangle 150">
              <a:extLst>
                <a:ext uri="{FF2B5EF4-FFF2-40B4-BE49-F238E27FC236}">
                  <a16:creationId xmlns:a16="http://schemas.microsoft.com/office/drawing/2014/main" id="{6177E80E-1351-504A-C197-71E6E4529C0B}"/>
                </a:ext>
              </a:extLst>
            </p:cNvPr>
            <p:cNvSpPr>
              <a:spLocks noChangeArrowheads="1"/>
            </p:cNvSpPr>
            <p:nvPr/>
          </p:nvSpPr>
          <p:spPr bwMode="auto">
            <a:xfrm>
              <a:off x="4982" y="1697"/>
              <a:ext cx="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y</a:t>
              </a:r>
              <a:endParaRPr lang="en-GB" altLang="en-US" sz="2400"/>
            </a:p>
          </p:txBody>
        </p:sp>
        <p:sp>
          <p:nvSpPr>
            <p:cNvPr id="51351" name="Rectangle 151">
              <a:extLst>
                <a:ext uri="{FF2B5EF4-FFF2-40B4-BE49-F238E27FC236}">
                  <a16:creationId xmlns:a16="http://schemas.microsoft.com/office/drawing/2014/main" id="{2B366539-8493-2245-1AB4-C59ECE4B0FDA}"/>
                </a:ext>
              </a:extLst>
            </p:cNvPr>
            <p:cNvSpPr>
              <a:spLocks noChangeArrowheads="1"/>
            </p:cNvSpPr>
            <p:nvPr/>
          </p:nvSpPr>
          <p:spPr bwMode="auto">
            <a:xfrm>
              <a:off x="5110" y="168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a:solidFill>
                    <a:srgbClr val="000000"/>
                  </a:solidFill>
                  <a:latin typeface="Symbol" panose="05050102010706020507" pitchFamily="18" charset="2"/>
                </a:rPr>
                <a:t>-</a:t>
              </a:r>
              <a:endParaRPr lang="en-GB" altLang="en-US" sz="2400"/>
            </a:p>
          </p:txBody>
        </p:sp>
      </p:grpSp>
      <p:sp>
        <p:nvSpPr>
          <p:cNvPr id="51352" name="Rectangle 152">
            <a:extLst>
              <a:ext uri="{FF2B5EF4-FFF2-40B4-BE49-F238E27FC236}">
                <a16:creationId xmlns:a16="http://schemas.microsoft.com/office/drawing/2014/main" id="{3094905D-5D5A-A054-3907-96A96D07D4C1}"/>
              </a:ext>
            </a:extLst>
          </p:cNvPr>
          <p:cNvSpPr>
            <a:spLocks noChangeArrowheads="1"/>
          </p:cNvSpPr>
          <p:nvPr/>
        </p:nvSpPr>
        <p:spPr bwMode="auto">
          <a:xfrm>
            <a:off x="9945688" y="26574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53" name="Rectangle 153">
            <a:extLst>
              <a:ext uri="{FF2B5EF4-FFF2-40B4-BE49-F238E27FC236}">
                <a16:creationId xmlns:a16="http://schemas.microsoft.com/office/drawing/2014/main" id="{B35223AB-F268-539E-554E-282CE59FF847}"/>
              </a:ext>
            </a:extLst>
          </p:cNvPr>
          <p:cNvSpPr>
            <a:spLocks noChangeArrowheads="1"/>
          </p:cNvSpPr>
          <p:nvPr/>
        </p:nvSpPr>
        <p:spPr bwMode="auto">
          <a:xfrm>
            <a:off x="10332341" y="1963192"/>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4" name="Rectangle 154">
            <a:extLst>
              <a:ext uri="{FF2B5EF4-FFF2-40B4-BE49-F238E27FC236}">
                <a16:creationId xmlns:a16="http://schemas.microsoft.com/office/drawing/2014/main" id="{3941BB35-6B7D-E043-AD67-7528C1FDC55C}"/>
              </a:ext>
            </a:extLst>
          </p:cNvPr>
          <p:cNvSpPr>
            <a:spLocks noChangeArrowheads="1"/>
          </p:cNvSpPr>
          <p:nvPr/>
        </p:nvSpPr>
        <p:spPr bwMode="auto">
          <a:xfrm>
            <a:off x="6153150"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55" name="Rectangle 155">
            <a:extLst>
              <a:ext uri="{FF2B5EF4-FFF2-40B4-BE49-F238E27FC236}">
                <a16:creationId xmlns:a16="http://schemas.microsoft.com/office/drawing/2014/main" id="{55860ED3-3F97-4FAC-36CE-7A2BA9AFF57C}"/>
              </a:ext>
            </a:extLst>
          </p:cNvPr>
          <p:cNvSpPr>
            <a:spLocks noChangeArrowheads="1"/>
          </p:cNvSpPr>
          <p:nvPr/>
        </p:nvSpPr>
        <p:spPr bwMode="auto">
          <a:xfrm>
            <a:off x="629602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6" name="Rectangle 156">
            <a:extLst>
              <a:ext uri="{FF2B5EF4-FFF2-40B4-BE49-F238E27FC236}">
                <a16:creationId xmlns:a16="http://schemas.microsoft.com/office/drawing/2014/main" id="{FCE47364-C266-E1B4-8870-09C00088DF45}"/>
              </a:ext>
            </a:extLst>
          </p:cNvPr>
          <p:cNvSpPr>
            <a:spLocks noChangeArrowheads="1"/>
          </p:cNvSpPr>
          <p:nvPr/>
        </p:nvSpPr>
        <p:spPr bwMode="auto">
          <a:xfrm>
            <a:off x="6757988"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57" name="Rectangle 157">
            <a:extLst>
              <a:ext uri="{FF2B5EF4-FFF2-40B4-BE49-F238E27FC236}">
                <a16:creationId xmlns:a16="http://schemas.microsoft.com/office/drawing/2014/main" id="{714321F7-FABE-CB29-A9D2-B472082AD2FB}"/>
              </a:ext>
            </a:extLst>
          </p:cNvPr>
          <p:cNvSpPr>
            <a:spLocks noChangeArrowheads="1"/>
          </p:cNvSpPr>
          <p:nvPr/>
        </p:nvSpPr>
        <p:spPr bwMode="auto">
          <a:xfrm>
            <a:off x="6900863"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8" name="Rectangle 158">
            <a:extLst>
              <a:ext uri="{FF2B5EF4-FFF2-40B4-BE49-F238E27FC236}">
                <a16:creationId xmlns:a16="http://schemas.microsoft.com/office/drawing/2014/main" id="{2A3E8CC8-3F4D-5D03-7E0C-64A7148F6F42}"/>
              </a:ext>
            </a:extLst>
          </p:cNvPr>
          <p:cNvSpPr>
            <a:spLocks noChangeArrowheads="1"/>
          </p:cNvSpPr>
          <p:nvPr/>
        </p:nvSpPr>
        <p:spPr bwMode="auto">
          <a:xfrm>
            <a:off x="7307263" y="30892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59" name="Rectangle 159">
            <a:extLst>
              <a:ext uri="{FF2B5EF4-FFF2-40B4-BE49-F238E27FC236}">
                <a16:creationId xmlns:a16="http://schemas.microsoft.com/office/drawing/2014/main" id="{94E6F121-9511-3808-2BA7-8C729292D1D3}"/>
              </a:ext>
            </a:extLst>
          </p:cNvPr>
          <p:cNvSpPr>
            <a:spLocks noChangeArrowheads="1"/>
          </p:cNvSpPr>
          <p:nvPr/>
        </p:nvSpPr>
        <p:spPr bwMode="auto">
          <a:xfrm>
            <a:off x="7402513"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60" name="Rectangle 160">
            <a:extLst>
              <a:ext uri="{FF2B5EF4-FFF2-40B4-BE49-F238E27FC236}">
                <a16:creationId xmlns:a16="http://schemas.microsoft.com/office/drawing/2014/main" id="{0A450BF6-866B-DBCE-EDDC-67B9A2EEF486}"/>
              </a:ext>
            </a:extLst>
          </p:cNvPr>
          <p:cNvSpPr>
            <a:spLocks noChangeArrowheads="1"/>
          </p:cNvSpPr>
          <p:nvPr/>
        </p:nvSpPr>
        <p:spPr bwMode="auto">
          <a:xfrm>
            <a:off x="754697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1" name="Rectangle 161">
            <a:extLst>
              <a:ext uri="{FF2B5EF4-FFF2-40B4-BE49-F238E27FC236}">
                <a16:creationId xmlns:a16="http://schemas.microsoft.com/office/drawing/2014/main" id="{F63643C8-8B4C-81A2-14CB-4378DFBA0377}"/>
              </a:ext>
            </a:extLst>
          </p:cNvPr>
          <p:cNvSpPr>
            <a:spLocks noChangeArrowheads="1"/>
          </p:cNvSpPr>
          <p:nvPr/>
        </p:nvSpPr>
        <p:spPr bwMode="auto">
          <a:xfrm>
            <a:off x="7950200"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62" name="Rectangle 162">
            <a:extLst>
              <a:ext uri="{FF2B5EF4-FFF2-40B4-BE49-F238E27FC236}">
                <a16:creationId xmlns:a16="http://schemas.microsoft.com/office/drawing/2014/main" id="{54411AA5-B1DC-5704-E0E5-2E7985CB2020}"/>
              </a:ext>
            </a:extLst>
          </p:cNvPr>
          <p:cNvSpPr>
            <a:spLocks noChangeArrowheads="1"/>
          </p:cNvSpPr>
          <p:nvPr/>
        </p:nvSpPr>
        <p:spPr bwMode="auto">
          <a:xfrm>
            <a:off x="809307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3" name="Rectangle 163">
            <a:extLst>
              <a:ext uri="{FF2B5EF4-FFF2-40B4-BE49-F238E27FC236}">
                <a16:creationId xmlns:a16="http://schemas.microsoft.com/office/drawing/2014/main" id="{1E21DA05-0CA9-526B-0A6C-ECF0E88656B9}"/>
              </a:ext>
            </a:extLst>
          </p:cNvPr>
          <p:cNvSpPr>
            <a:spLocks noChangeArrowheads="1"/>
          </p:cNvSpPr>
          <p:nvPr/>
        </p:nvSpPr>
        <p:spPr bwMode="auto">
          <a:xfrm>
            <a:off x="9517063"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64" name="Rectangle 164">
            <a:extLst>
              <a:ext uri="{FF2B5EF4-FFF2-40B4-BE49-F238E27FC236}">
                <a16:creationId xmlns:a16="http://schemas.microsoft.com/office/drawing/2014/main" id="{BCCE5553-40E9-2BB8-1D07-6B353C7F54A7}"/>
              </a:ext>
            </a:extLst>
          </p:cNvPr>
          <p:cNvSpPr>
            <a:spLocks noChangeArrowheads="1"/>
          </p:cNvSpPr>
          <p:nvPr/>
        </p:nvSpPr>
        <p:spPr bwMode="auto">
          <a:xfrm>
            <a:off x="9659938"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5" name="Rectangle 165">
            <a:extLst>
              <a:ext uri="{FF2B5EF4-FFF2-40B4-BE49-F238E27FC236}">
                <a16:creationId xmlns:a16="http://schemas.microsoft.com/office/drawing/2014/main" id="{B44D0E1B-5CFF-95B7-8565-98A845989FBB}"/>
              </a:ext>
            </a:extLst>
          </p:cNvPr>
          <p:cNvSpPr>
            <a:spLocks noChangeArrowheads="1"/>
          </p:cNvSpPr>
          <p:nvPr/>
        </p:nvSpPr>
        <p:spPr bwMode="auto">
          <a:xfrm>
            <a:off x="6100764" y="3060700"/>
            <a:ext cx="6000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6" name="Rectangle 166">
            <a:extLst>
              <a:ext uri="{FF2B5EF4-FFF2-40B4-BE49-F238E27FC236}">
                <a16:creationId xmlns:a16="http://schemas.microsoft.com/office/drawing/2014/main" id="{AB9D3EE0-AD8C-F61F-CAB0-CB0EA2F1F16F}"/>
              </a:ext>
            </a:extLst>
          </p:cNvPr>
          <p:cNvSpPr>
            <a:spLocks noChangeArrowheads="1"/>
          </p:cNvSpPr>
          <p:nvPr/>
        </p:nvSpPr>
        <p:spPr bwMode="auto">
          <a:xfrm>
            <a:off x="6700839"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7" name="Rectangle 167">
            <a:extLst>
              <a:ext uri="{FF2B5EF4-FFF2-40B4-BE49-F238E27FC236}">
                <a16:creationId xmlns:a16="http://schemas.microsoft.com/office/drawing/2014/main" id="{380D0447-B75A-5C3C-A5DE-07513EB95EE7}"/>
              </a:ext>
            </a:extLst>
          </p:cNvPr>
          <p:cNvSpPr>
            <a:spLocks noChangeArrowheads="1"/>
          </p:cNvSpPr>
          <p:nvPr/>
        </p:nvSpPr>
        <p:spPr bwMode="auto">
          <a:xfrm>
            <a:off x="6723063" y="3060700"/>
            <a:ext cx="527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8" name="Rectangle 168">
            <a:extLst>
              <a:ext uri="{FF2B5EF4-FFF2-40B4-BE49-F238E27FC236}">
                <a16:creationId xmlns:a16="http://schemas.microsoft.com/office/drawing/2014/main" id="{91600B09-B451-2D78-CE0A-523A041BABDD}"/>
              </a:ext>
            </a:extLst>
          </p:cNvPr>
          <p:cNvSpPr>
            <a:spLocks noChangeArrowheads="1"/>
          </p:cNvSpPr>
          <p:nvPr/>
        </p:nvSpPr>
        <p:spPr bwMode="auto">
          <a:xfrm>
            <a:off x="725011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9" name="Rectangle 169">
            <a:extLst>
              <a:ext uri="{FF2B5EF4-FFF2-40B4-BE49-F238E27FC236}">
                <a16:creationId xmlns:a16="http://schemas.microsoft.com/office/drawing/2014/main" id="{0BF9F2CA-B4D0-1FA6-00D8-67BC910F2E6B}"/>
              </a:ext>
            </a:extLst>
          </p:cNvPr>
          <p:cNvSpPr>
            <a:spLocks noChangeArrowheads="1"/>
          </p:cNvSpPr>
          <p:nvPr/>
        </p:nvSpPr>
        <p:spPr bwMode="auto">
          <a:xfrm>
            <a:off x="7272339"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0" name="Rectangle 170">
            <a:extLst>
              <a:ext uri="{FF2B5EF4-FFF2-40B4-BE49-F238E27FC236}">
                <a16:creationId xmlns:a16="http://schemas.microsoft.com/office/drawing/2014/main" id="{D9EED752-F739-DE74-9F70-BD037674486D}"/>
              </a:ext>
            </a:extLst>
          </p:cNvPr>
          <p:cNvSpPr>
            <a:spLocks noChangeArrowheads="1"/>
          </p:cNvSpPr>
          <p:nvPr/>
        </p:nvSpPr>
        <p:spPr bwMode="auto">
          <a:xfrm>
            <a:off x="789146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1" name="Rectangle 171">
            <a:extLst>
              <a:ext uri="{FF2B5EF4-FFF2-40B4-BE49-F238E27FC236}">
                <a16:creationId xmlns:a16="http://schemas.microsoft.com/office/drawing/2014/main" id="{BD1076EB-FA77-D4F3-F256-2DA3314C3404}"/>
              </a:ext>
            </a:extLst>
          </p:cNvPr>
          <p:cNvSpPr>
            <a:spLocks noChangeArrowheads="1"/>
          </p:cNvSpPr>
          <p:nvPr/>
        </p:nvSpPr>
        <p:spPr bwMode="auto">
          <a:xfrm>
            <a:off x="7913689"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2" name="Rectangle 172">
            <a:extLst>
              <a:ext uri="{FF2B5EF4-FFF2-40B4-BE49-F238E27FC236}">
                <a16:creationId xmlns:a16="http://schemas.microsoft.com/office/drawing/2014/main" id="{C60D6505-540E-0BBE-1385-EFA79C379075}"/>
              </a:ext>
            </a:extLst>
          </p:cNvPr>
          <p:cNvSpPr>
            <a:spLocks noChangeArrowheads="1"/>
          </p:cNvSpPr>
          <p:nvPr/>
        </p:nvSpPr>
        <p:spPr bwMode="auto">
          <a:xfrm>
            <a:off x="853281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3" name="Rectangle 173">
            <a:extLst>
              <a:ext uri="{FF2B5EF4-FFF2-40B4-BE49-F238E27FC236}">
                <a16:creationId xmlns:a16="http://schemas.microsoft.com/office/drawing/2014/main" id="{797950F7-4BEF-EC51-F420-2271C01DD912}"/>
              </a:ext>
            </a:extLst>
          </p:cNvPr>
          <p:cNvSpPr>
            <a:spLocks noChangeArrowheads="1"/>
          </p:cNvSpPr>
          <p:nvPr/>
        </p:nvSpPr>
        <p:spPr bwMode="auto">
          <a:xfrm>
            <a:off x="8555038" y="3060700"/>
            <a:ext cx="153670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4" name="Rectangle 174">
            <a:extLst>
              <a:ext uri="{FF2B5EF4-FFF2-40B4-BE49-F238E27FC236}">
                <a16:creationId xmlns:a16="http://schemas.microsoft.com/office/drawing/2014/main" id="{54B6E03E-E56F-4450-B4B4-B20D55C1FB61}"/>
              </a:ext>
            </a:extLst>
          </p:cNvPr>
          <p:cNvSpPr>
            <a:spLocks noChangeArrowheads="1"/>
          </p:cNvSpPr>
          <p:nvPr/>
        </p:nvSpPr>
        <p:spPr bwMode="auto">
          <a:xfrm>
            <a:off x="6153150"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2</a:t>
            </a:r>
            <a:endParaRPr lang="en-GB" altLang="en-US" sz="2400"/>
          </a:p>
        </p:txBody>
      </p:sp>
      <p:sp>
        <p:nvSpPr>
          <p:cNvPr id="51375" name="Rectangle 175">
            <a:extLst>
              <a:ext uri="{FF2B5EF4-FFF2-40B4-BE49-F238E27FC236}">
                <a16:creationId xmlns:a16="http://schemas.microsoft.com/office/drawing/2014/main" id="{10A23CB9-E615-8155-2FE6-C3A9D9E18E45}"/>
              </a:ext>
            </a:extLst>
          </p:cNvPr>
          <p:cNvSpPr>
            <a:spLocks noChangeArrowheads="1"/>
          </p:cNvSpPr>
          <p:nvPr/>
        </p:nvSpPr>
        <p:spPr bwMode="auto">
          <a:xfrm>
            <a:off x="629602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76" name="Rectangle 176">
            <a:extLst>
              <a:ext uri="{FF2B5EF4-FFF2-40B4-BE49-F238E27FC236}">
                <a16:creationId xmlns:a16="http://schemas.microsoft.com/office/drawing/2014/main" id="{141802D2-2621-609F-4A7E-05552194EE51}"/>
              </a:ext>
            </a:extLst>
          </p:cNvPr>
          <p:cNvSpPr>
            <a:spLocks noChangeArrowheads="1"/>
          </p:cNvSpPr>
          <p:nvPr/>
        </p:nvSpPr>
        <p:spPr bwMode="auto">
          <a:xfrm>
            <a:off x="6757988"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2</a:t>
            </a:r>
            <a:endParaRPr lang="en-GB" altLang="en-US" sz="2400"/>
          </a:p>
        </p:txBody>
      </p:sp>
      <p:sp>
        <p:nvSpPr>
          <p:cNvPr id="51377" name="Rectangle 177">
            <a:extLst>
              <a:ext uri="{FF2B5EF4-FFF2-40B4-BE49-F238E27FC236}">
                <a16:creationId xmlns:a16="http://schemas.microsoft.com/office/drawing/2014/main" id="{14658D33-BA6F-FC8B-993B-55FD23C97830}"/>
              </a:ext>
            </a:extLst>
          </p:cNvPr>
          <p:cNvSpPr>
            <a:spLocks noChangeArrowheads="1"/>
          </p:cNvSpPr>
          <p:nvPr/>
        </p:nvSpPr>
        <p:spPr bwMode="auto">
          <a:xfrm>
            <a:off x="6900863"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78" name="Rectangle 178">
            <a:extLst>
              <a:ext uri="{FF2B5EF4-FFF2-40B4-BE49-F238E27FC236}">
                <a16:creationId xmlns:a16="http://schemas.microsoft.com/office/drawing/2014/main" id="{B39B9267-1661-1DB8-8CC9-6A51E9B2103A}"/>
              </a:ext>
            </a:extLst>
          </p:cNvPr>
          <p:cNvSpPr>
            <a:spLocks noChangeArrowheads="1"/>
          </p:cNvSpPr>
          <p:nvPr/>
        </p:nvSpPr>
        <p:spPr bwMode="auto">
          <a:xfrm>
            <a:off x="7307263" y="3411538"/>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79" name="Rectangle 179">
            <a:extLst>
              <a:ext uri="{FF2B5EF4-FFF2-40B4-BE49-F238E27FC236}">
                <a16:creationId xmlns:a16="http://schemas.microsoft.com/office/drawing/2014/main" id="{E1BDFB23-3C94-C6E2-5DDB-7A62D4DCE500}"/>
              </a:ext>
            </a:extLst>
          </p:cNvPr>
          <p:cNvSpPr>
            <a:spLocks noChangeArrowheads="1"/>
          </p:cNvSpPr>
          <p:nvPr/>
        </p:nvSpPr>
        <p:spPr bwMode="auto">
          <a:xfrm>
            <a:off x="7402513"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0" name="Rectangle 180">
            <a:extLst>
              <a:ext uri="{FF2B5EF4-FFF2-40B4-BE49-F238E27FC236}">
                <a16:creationId xmlns:a16="http://schemas.microsoft.com/office/drawing/2014/main" id="{DAB85597-207F-B665-F88E-442B9E6E92DF}"/>
              </a:ext>
            </a:extLst>
          </p:cNvPr>
          <p:cNvSpPr>
            <a:spLocks noChangeArrowheads="1"/>
          </p:cNvSpPr>
          <p:nvPr/>
        </p:nvSpPr>
        <p:spPr bwMode="auto">
          <a:xfrm>
            <a:off x="754697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1" name="Rectangle 181">
            <a:extLst>
              <a:ext uri="{FF2B5EF4-FFF2-40B4-BE49-F238E27FC236}">
                <a16:creationId xmlns:a16="http://schemas.microsoft.com/office/drawing/2014/main" id="{8B798A09-784F-E896-B8B4-162887700F04}"/>
              </a:ext>
            </a:extLst>
          </p:cNvPr>
          <p:cNvSpPr>
            <a:spLocks noChangeArrowheads="1"/>
          </p:cNvSpPr>
          <p:nvPr/>
        </p:nvSpPr>
        <p:spPr bwMode="auto">
          <a:xfrm>
            <a:off x="7950200" y="3411538"/>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82" name="Rectangle 182">
            <a:extLst>
              <a:ext uri="{FF2B5EF4-FFF2-40B4-BE49-F238E27FC236}">
                <a16:creationId xmlns:a16="http://schemas.microsoft.com/office/drawing/2014/main" id="{46192AC1-E710-4F8F-9E56-2B6793794DE4}"/>
              </a:ext>
            </a:extLst>
          </p:cNvPr>
          <p:cNvSpPr>
            <a:spLocks noChangeArrowheads="1"/>
          </p:cNvSpPr>
          <p:nvPr/>
        </p:nvSpPr>
        <p:spPr bwMode="auto">
          <a:xfrm>
            <a:off x="8045450"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3" name="Rectangle 183">
            <a:extLst>
              <a:ext uri="{FF2B5EF4-FFF2-40B4-BE49-F238E27FC236}">
                <a16:creationId xmlns:a16="http://schemas.microsoft.com/office/drawing/2014/main" id="{5E3B94A1-5121-B32A-7C06-1A37C6BF61D1}"/>
              </a:ext>
            </a:extLst>
          </p:cNvPr>
          <p:cNvSpPr>
            <a:spLocks noChangeArrowheads="1"/>
          </p:cNvSpPr>
          <p:nvPr/>
        </p:nvSpPr>
        <p:spPr bwMode="auto">
          <a:xfrm>
            <a:off x="818832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4" name="Rectangle 184">
            <a:extLst>
              <a:ext uri="{FF2B5EF4-FFF2-40B4-BE49-F238E27FC236}">
                <a16:creationId xmlns:a16="http://schemas.microsoft.com/office/drawing/2014/main" id="{88E1D743-B8AF-4068-08D8-CB9E3D7F6773}"/>
              </a:ext>
            </a:extLst>
          </p:cNvPr>
          <p:cNvSpPr>
            <a:spLocks noChangeArrowheads="1"/>
          </p:cNvSpPr>
          <p:nvPr/>
        </p:nvSpPr>
        <p:spPr bwMode="auto">
          <a:xfrm>
            <a:off x="9517063"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5" name="Rectangle 185">
            <a:extLst>
              <a:ext uri="{FF2B5EF4-FFF2-40B4-BE49-F238E27FC236}">
                <a16:creationId xmlns:a16="http://schemas.microsoft.com/office/drawing/2014/main" id="{71C3E302-C416-CF43-DEBC-759444442212}"/>
              </a:ext>
            </a:extLst>
          </p:cNvPr>
          <p:cNvSpPr>
            <a:spLocks noChangeArrowheads="1"/>
          </p:cNvSpPr>
          <p:nvPr/>
        </p:nvSpPr>
        <p:spPr bwMode="auto">
          <a:xfrm>
            <a:off x="9659938"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6" name="Rectangle 186">
            <a:extLst>
              <a:ext uri="{FF2B5EF4-FFF2-40B4-BE49-F238E27FC236}">
                <a16:creationId xmlns:a16="http://schemas.microsoft.com/office/drawing/2014/main" id="{45606105-890A-F921-B8A4-0FD669CF0880}"/>
              </a:ext>
            </a:extLst>
          </p:cNvPr>
          <p:cNvSpPr>
            <a:spLocks noChangeArrowheads="1"/>
          </p:cNvSpPr>
          <p:nvPr/>
        </p:nvSpPr>
        <p:spPr bwMode="auto">
          <a:xfrm>
            <a:off x="6184900"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87" name="Rectangle 187">
            <a:extLst>
              <a:ext uri="{FF2B5EF4-FFF2-40B4-BE49-F238E27FC236}">
                <a16:creationId xmlns:a16="http://schemas.microsoft.com/office/drawing/2014/main" id="{DF0DE566-9EA0-72F4-519E-1B541D844028}"/>
              </a:ext>
            </a:extLst>
          </p:cNvPr>
          <p:cNvSpPr>
            <a:spLocks noChangeArrowheads="1"/>
          </p:cNvSpPr>
          <p:nvPr/>
        </p:nvSpPr>
        <p:spPr bwMode="auto">
          <a:xfrm>
            <a:off x="629602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8" name="Rectangle 188">
            <a:extLst>
              <a:ext uri="{FF2B5EF4-FFF2-40B4-BE49-F238E27FC236}">
                <a16:creationId xmlns:a16="http://schemas.microsoft.com/office/drawing/2014/main" id="{49998B7C-549A-FC3E-34F8-C0F38C728CDD}"/>
              </a:ext>
            </a:extLst>
          </p:cNvPr>
          <p:cNvSpPr>
            <a:spLocks noChangeArrowheads="1"/>
          </p:cNvSpPr>
          <p:nvPr/>
        </p:nvSpPr>
        <p:spPr bwMode="auto">
          <a:xfrm>
            <a:off x="6757988"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4</a:t>
            </a:r>
            <a:endParaRPr lang="en-GB" altLang="en-US" sz="2400"/>
          </a:p>
        </p:txBody>
      </p:sp>
      <p:sp>
        <p:nvSpPr>
          <p:cNvPr id="51389" name="Rectangle 189">
            <a:extLst>
              <a:ext uri="{FF2B5EF4-FFF2-40B4-BE49-F238E27FC236}">
                <a16:creationId xmlns:a16="http://schemas.microsoft.com/office/drawing/2014/main" id="{77C781B1-7D0A-A155-A8DA-FD92F9670B66}"/>
              </a:ext>
            </a:extLst>
          </p:cNvPr>
          <p:cNvSpPr>
            <a:spLocks noChangeArrowheads="1"/>
          </p:cNvSpPr>
          <p:nvPr/>
        </p:nvSpPr>
        <p:spPr bwMode="auto">
          <a:xfrm>
            <a:off x="6900863"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0" name="Rectangle 190">
            <a:extLst>
              <a:ext uri="{FF2B5EF4-FFF2-40B4-BE49-F238E27FC236}">
                <a16:creationId xmlns:a16="http://schemas.microsoft.com/office/drawing/2014/main" id="{B74CFD9A-2F27-0D1E-DB77-5E862CDD7596}"/>
              </a:ext>
            </a:extLst>
          </p:cNvPr>
          <p:cNvSpPr>
            <a:spLocks noChangeArrowheads="1"/>
          </p:cNvSpPr>
          <p:nvPr/>
        </p:nvSpPr>
        <p:spPr bwMode="auto">
          <a:xfrm>
            <a:off x="7307263"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1" name="Rectangle 191">
            <a:extLst>
              <a:ext uri="{FF2B5EF4-FFF2-40B4-BE49-F238E27FC236}">
                <a16:creationId xmlns:a16="http://schemas.microsoft.com/office/drawing/2014/main" id="{8464CCD9-756C-4877-5DAA-C0548F9585E7}"/>
              </a:ext>
            </a:extLst>
          </p:cNvPr>
          <p:cNvSpPr>
            <a:spLocks noChangeArrowheads="1"/>
          </p:cNvSpPr>
          <p:nvPr/>
        </p:nvSpPr>
        <p:spPr bwMode="auto">
          <a:xfrm>
            <a:off x="745172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2" name="Rectangle 192">
            <a:extLst>
              <a:ext uri="{FF2B5EF4-FFF2-40B4-BE49-F238E27FC236}">
                <a16:creationId xmlns:a16="http://schemas.microsoft.com/office/drawing/2014/main" id="{8C5F48C4-7837-DF91-DF08-309516FCC6BE}"/>
              </a:ext>
            </a:extLst>
          </p:cNvPr>
          <p:cNvSpPr>
            <a:spLocks noChangeArrowheads="1"/>
          </p:cNvSpPr>
          <p:nvPr/>
        </p:nvSpPr>
        <p:spPr bwMode="auto">
          <a:xfrm>
            <a:off x="7950200"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93" name="Rectangle 193">
            <a:extLst>
              <a:ext uri="{FF2B5EF4-FFF2-40B4-BE49-F238E27FC236}">
                <a16:creationId xmlns:a16="http://schemas.microsoft.com/office/drawing/2014/main" id="{AE2BD030-E070-95DB-415E-E6A60BEF95A4}"/>
              </a:ext>
            </a:extLst>
          </p:cNvPr>
          <p:cNvSpPr>
            <a:spLocks noChangeArrowheads="1"/>
          </p:cNvSpPr>
          <p:nvPr/>
        </p:nvSpPr>
        <p:spPr bwMode="auto">
          <a:xfrm>
            <a:off x="809307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4" name="Rectangle 194">
            <a:extLst>
              <a:ext uri="{FF2B5EF4-FFF2-40B4-BE49-F238E27FC236}">
                <a16:creationId xmlns:a16="http://schemas.microsoft.com/office/drawing/2014/main" id="{EB38628C-5808-E106-F4B0-83C5A9B231DE}"/>
              </a:ext>
            </a:extLst>
          </p:cNvPr>
          <p:cNvSpPr>
            <a:spLocks noChangeArrowheads="1"/>
          </p:cNvSpPr>
          <p:nvPr/>
        </p:nvSpPr>
        <p:spPr bwMode="auto">
          <a:xfrm>
            <a:off x="9517063"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5" name="Rectangle 195">
            <a:extLst>
              <a:ext uri="{FF2B5EF4-FFF2-40B4-BE49-F238E27FC236}">
                <a16:creationId xmlns:a16="http://schemas.microsoft.com/office/drawing/2014/main" id="{C7F05ACA-DE4F-9DEA-AB41-4B59C85C0FCD}"/>
              </a:ext>
            </a:extLst>
          </p:cNvPr>
          <p:cNvSpPr>
            <a:spLocks noChangeArrowheads="1"/>
          </p:cNvSpPr>
          <p:nvPr/>
        </p:nvSpPr>
        <p:spPr bwMode="auto">
          <a:xfrm>
            <a:off x="9659938"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6" name="Rectangle 196">
            <a:extLst>
              <a:ext uri="{FF2B5EF4-FFF2-40B4-BE49-F238E27FC236}">
                <a16:creationId xmlns:a16="http://schemas.microsoft.com/office/drawing/2014/main" id="{5B6A0681-9059-4263-AD58-B6FFC129AB6C}"/>
              </a:ext>
            </a:extLst>
          </p:cNvPr>
          <p:cNvSpPr>
            <a:spLocks noChangeArrowheads="1"/>
          </p:cNvSpPr>
          <p:nvPr/>
        </p:nvSpPr>
        <p:spPr bwMode="auto">
          <a:xfrm>
            <a:off x="6153150"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4</a:t>
            </a:r>
            <a:endParaRPr lang="en-GB" altLang="en-US" sz="2400"/>
          </a:p>
        </p:txBody>
      </p:sp>
      <p:sp>
        <p:nvSpPr>
          <p:cNvPr id="51397" name="Rectangle 197">
            <a:extLst>
              <a:ext uri="{FF2B5EF4-FFF2-40B4-BE49-F238E27FC236}">
                <a16:creationId xmlns:a16="http://schemas.microsoft.com/office/drawing/2014/main" id="{4AB6F4AD-8CCA-BAA9-E941-B00691027711}"/>
              </a:ext>
            </a:extLst>
          </p:cNvPr>
          <p:cNvSpPr>
            <a:spLocks noChangeArrowheads="1"/>
          </p:cNvSpPr>
          <p:nvPr/>
        </p:nvSpPr>
        <p:spPr bwMode="auto">
          <a:xfrm>
            <a:off x="62960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8" name="Rectangle 198">
            <a:extLst>
              <a:ext uri="{FF2B5EF4-FFF2-40B4-BE49-F238E27FC236}">
                <a16:creationId xmlns:a16="http://schemas.microsoft.com/office/drawing/2014/main" id="{977646F0-C554-6476-05B5-11A7BA1A9006}"/>
              </a:ext>
            </a:extLst>
          </p:cNvPr>
          <p:cNvSpPr>
            <a:spLocks noChangeArrowheads="1"/>
          </p:cNvSpPr>
          <p:nvPr/>
        </p:nvSpPr>
        <p:spPr bwMode="auto">
          <a:xfrm>
            <a:off x="6757988"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9" name="Rectangle 199">
            <a:extLst>
              <a:ext uri="{FF2B5EF4-FFF2-40B4-BE49-F238E27FC236}">
                <a16:creationId xmlns:a16="http://schemas.microsoft.com/office/drawing/2014/main" id="{01444DD8-5323-6432-A7F9-71E56FE75418}"/>
              </a:ext>
            </a:extLst>
          </p:cNvPr>
          <p:cNvSpPr>
            <a:spLocks noChangeArrowheads="1"/>
          </p:cNvSpPr>
          <p:nvPr/>
        </p:nvSpPr>
        <p:spPr bwMode="auto">
          <a:xfrm>
            <a:off x="6900863"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0" name="Rectangle 200">
            <a:extLst>
              <a:ext uri="{FF2B5EF4-FFF2-40B4-BE49-F238E27FC236}">
                <a16:creationId xmlns:a16="http://schemas.microsoft.com/office/drawing/2014/main" id="{2666D04D-B9E2-0BC5-69E2-5D80835D13B0}"/>
              </a:ext>
            </a:extLst>
          </p:cNvPr>
          <p:cNvSpPr>
            <a:spLocks noChangeArrowheads="1"/>
          </p:cNvSpPr>
          <p:nvPr/>
        </p:nvSpPr>
        <p:spPr bwMode="auto">
          <a:xfrm>
            <a:off x="7307263"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401" name="Rectangle 201">
            <a:extLst>
              <a:ext uri="{FF2B5EF4-FFF2-40B4-BE49-F238E27FC236}">
                <a16:creationId xmlns:a16="http://schemas.microsoft.com/office/drawing/2014/main" id="{61CB29F5-6967-BC1A-26B4-0038E5E1872D}"/>
              </a:ext>
            </a:extLst>
          </p:cNvPr>
          <p:cNvSpPr>
            <a:spLocks noChangeArrowheads="1"/>
          </p:cNvSpPr>
          <p:nvPr/>
        </p:nvSpPr>
        <p:spPr bwMode="auto">
          <a:xfrm>
            <a:off x="74517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2" name="Rectangle 202">
            <a:extLst>
              <a:ext uri="{FF2B5EF4-FFF2-40B4-BE49-F238E27FC236}">
                <a16:creationId xmlns:a16="http://schemas.microsoft.com/office/drawing/2014/main" id="{72A15531-0736-13A2-8335-1D1DC403274E}"/>
              </a:ext>
            </a:extLst>
          </p:cNvPr>
          <p:cNvSpPr>
            <a:spLocks noChangeArrowheads="1"/>
          </p:cNvSpPr>
          <p:nvPr/>
        </p:nvSpPr>
        <p:spPr bwMode="auto">
          <a:xfrm>
            <a:off x="7950200" y="40544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403" name="Rectangle 203">
            <a:extLst>
              <a:ext uri="{FF2B5EF4-FFF2-40B4-BE49-F238E27FC236}">
                <a16:creationId xmlns:a16="http://schemas.microsoft.com/office/drawing/2014/main" id="{11EDC734-AF68-2E13-3DD0-B5D0805DFB88}"/>
              </a:ext>
            </a:extLst>
          </p:cNvPr>
          <p:cNvSpPr>
            <a:spLocks noChangeArrowheads="1"/>
          </p:cNvSpPr>
          <p:nvPr/>
        </p:nvSpPr>
        <p:spPr bwMode="auto">
          <a:xfrm>
            <a:off x="8045450"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04" name="Rectangle 204">
            <a:extLst>
              <a:ext uri="{FF2B5EF4-FFF2-40B4-BE49-F238E27FC236}">
                <a16:creationId xmlns:a16="http://schemas.microsoft.com/office/drawing/2014/main" id="{2A254F8E-3678-8AD6-715B-80770087AA4E}"/>
              </a:ext>
            </a:extLst>
          </p:cNvPr>
          <p:cNvSpPr>
            <a:spLocks noChangeArrowheads="1"/>
          </p:cNvSpPr>
          <p:nvPr/>
        </p:nvSpPr>
        <p:spPr bwMode="auto">
          <a:xfrm>
            <a:off x="81883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5" name="Rectangle 205">
            <a:extLst>
              <a:ext uri="{FF2B5EF4-FFF2-40B4-BE49-F238E27FC236}">
                <a16:creationId xmlns:a16="http://schemas.microsoft.com/office/drawing/2014/main" id="{3E8C8E67-FC22-80B5-50DE-9133960EBAAA}"/>
              </a:ext>
            </a:extLst>
          </p:cNvPr>
          <p:cNvSpPr>
            <a:spLocks noChangeArrowheads="1"/>
          </p:cNvSpPr>
          <p:nvPr/>
        </p:nvSpPr>
        <p:spPr bwMode="auto">
          <a:xfrm>
            <a:off x="9469438" y="40544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406" name="Rectangle 206">
            <a:extLst>
              <a:ext uri="{FF2B5EF4-FFF2-40B4-BE49-F238E27FC236}">
                <a16:creationId xmlns:a16="http://schemas.microsoft.com/office/drawing/2014/main" id="{24ED43BD-87F2-B270-E181-E1F436B91F0F}"/>
              </a:ext>
            </a:extLst>
          </p:cNvPr>
          <p:cNvSpPr>
            <a:spLocks noChangeArrowheads="1"/>
          </p:cNvSpPr>
          <p:nvPr/>
        </p:nvSpPr>
        <p:spPr bwMode="auto">
          <a:xfrm>
            <a:off x="9564688"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07" name="Rectangle 207">
            <a:extLst>
              <a:ext uri="{FF2B5EF4-FFF2-40B4-BE49-F238E27FC236}">
                <a16:creationId xmlns:a16="http://schemas.microsoft.com/office/drawing/2014/main" id="{E6996C55-E366-1D30-4D95-946BDDFB0136}"/>
              </a:ext>
            </a:extLst>
          </p:cNvPr>
          <p:cNvSpPr>
            <a:spLocks noChangeArrowheads="1"/>
          </p:cNvSpPr>
          <p:nvPr/>
        </p:nvSpPr>
        <p:spPr bwMode="auto">
          <a:xfrm>
            <a:off x="9707563"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8" name="Rectangle 208">
            <a:extLst>
              <a:ext uri="{FF2B5EF4-FFF2-40B4-BE49-F238E27FC236}">
                <a16:creationId xmlns:a16="http://schemas.microsoft.com/office/drawing/2014/main" id="{D4C8F8E7-A7F7-6AC4-1C6B-4C7AEAA3CEA9}"/>
              </a:ext>
            </a:extLst>
          </p:cNvPr>
          <p:cNvSpPr>
            <a:spLocks noChangeArrowheads="1"/>
          </p:cNvSpPr>
          <p:nvPr/>
        </p:nvSpPr>
        <p:spPr bwMode="auto">
          <a:xfrm>
            <a:off x="6153150"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6</a:t>
            </a:r>
            <a:endParaRPr lang="en-GB" altLang="en-US" sz="2400"/>
          </a:p>
        </p:txBody>
      </p:sp>
      <p:sp>
        <p:nvSpPr>
          <p:cNvPr id="51409" name="Rectangle 209">
            <a:extLst>
              <a:ext uri="{FF2B5EF4-FFF2-40B4-BE49-F238E27FC236}">
                <a16:creationId xmlns:a16="http://schemas.microsoft.com/office/drawing/2014/main" id="{5A86E681-D01A-32B9-E825-B2087A42272E}"/>
              </a:ext>
            </a:extLst>
          </p:cNvPr>
          <p:cNvSpPr>
            <a:spLocks noChangeArrowheads="1"/>
          </p:cNvSpPr>
          <p:nvPr/>
        </p:nvSpPr>
        <p:spPr bwMode="auto">
          <a:xfrm>
            <a:off x="6757988"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6</a:t>
            </a:r>
            <a:endParaRPr lang="en-GB" altLang="en-US" sz="2400"/>
          </a:p>
        </p:txBody>
      </p:sp>
      <p:sp>
        <p:nvSpPr>
          <p:cNvPr id="51410" name="Rectangle 210">
            <a:extLst>
              <a:ext uri="{FF2B5EF4-FFF2-40B4-BE49-F238E27FC236}">
                <a16:creationId xmlns:a16="http://schemas.microsoft.com/office/drawing/2014/main" id="{02A8AC9C-0B8E-EA8A-89F4-8BF29BED0CC6}"/>
              </a:ext>
            </a:extLst>
          </p:cNvPr>
          <p:cNvSpPr>
            <a:spLocks noChangeArrowheads="1"/>
          </p:cNvSpPr>
          <p:nvPr/>
        </p:nvSpPr>
        <p:spPr bwMode="auto">
          <a:xfrm>
            <a:off x="6900863"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1" name="Rectangle 211">
            <a:extLst>
              <a:ext uri="{FF2B5EF4-FFF2-40B4-BE49-F238E27FC236}">
                <a16:creationId xmlns:a16="http://schemas.microsoft.com/office/drawing/2014/main" id="{DC091601-A4BF-C53A-B329-4BBEFE305802}"/>
              </a:ext>
            </a:extLst>
          </p:cNvPr>
          <p:cNvSpPr>
            <a:spLocks noChangeArrowheads="1"/>
          </p:cNvSpPr>
          <p:nvPr/>
        </p:nvSpPr>
        <p:spPr bwMode="auto">
          <a:xfrm>
            <a:off x="7307263"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12" name="Rectangle 212">
            <a:extLst>
              <a:ext uri="{FF2B5EF4-FFF2-40B4-BE49-F238E27FC236}">
                <a16:creationId xmlns:a16="http://schemas.microsoft.com/office/drawing/2014/main" id="{B677CDF4-6616-D017-BD73-6ABD9132ADFC}"/>
              </a:ext>
            </a:extLst>
          </p:cNvPr>
          <p:cNvSpPr>
            <a:spLocks noChangeArrowheads="1"/>
          </p:cNvSpPr>
          <p:nvPr/>
        </p:nvSpPr>
        <p:spPr bwMode="auto">
          <a:xfrm>
            <a:off x="7451725"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3" name="Rectangle 213">
            <a:extLst>
              <a:ext uri="{FF2B5EF4-FFF2-40B4-BE49-F238E27FC236}">
                <a16:creationId xmlns:a16="http://schemas.microsoft.com/office/drawing/2014/main" id="{820D3CD1-5B56-F294-A134-BC95F94C1A88}"/>
              </a:ext>
            </a:extLst>
          </p:cNvPr>
          <p:cNvSpPr>
            <a:spLocks noChangeArrowheads="1"/>
          </p:cNvSpPr>
          <p:nvPr/>
        </p:nvSpPr>
        <p:spPr bwMode="auto">
          <a:xfrm>
            <a:off x="7950200"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14" name="Rectangle 214">
            <a:extLst>
              <a:ext uri="{FF2B5EF4-FFF2-40B4-BE49-F238E27FC236}">
                <a16:creationId xmlns:a16="http://schemas.microsoft.com/office/drawing/2014/main" id="{60A67D25-F93D-F900-E38C-326712D14CEC}"/>
              </a:ext>
            </a:extLst>
          </p:cNvPr>
          <p:cNvSpPr>
            <a:spLocks noChangeArrowheads="1"/>
          </p:cNvSpPr>
          <p:nvPr/>
        </p:nvSpPr>
        <p:spPr bwMode="auto">
          <a:xfrm>
            <a:off x="8093075"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5" name="Rectangle 215">
            <a:extLst>
              <a:ext uri="{FF2B5EF4-FFF2-40B4-BE49-F238E27FC236}">
                <a16:creationId xmlns:a16="http://schemas.microsoft.com/office/drawing/2014/main" id="{5A22686C-EDCD-EFE4-6C03-ED8A90B1FDAD}"/>
              </a:ext>
            </a:extLst>
          </p:cNvPr>
          <p:cNvSpPr>
            <a:spLocks noChangeArrowheads="1"/>
          </p:cNvSpPr>
          <p:nvPr/>
        </p:nvSpPr>
        <p:spPr bwMode="auto">
          <a:xfrm>
            <a:off x="9517063"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9</a:t>
            </a:r>
            <a:endParaRPr lang="en-GB" altLang="en-US" sz="2400"/>
          </a:p>
        </p:txBody>
      </p:sp>
      <p:sp>
        <p:nvSpPr>
          <p:cNvPr id="51416" name="Rectangle 216">
            <a:extLst>
              <a:ext uri="{FF2B5EF4-FFF2-40B4-BE49-F238E27FC236}">
                <a16:creationId xmlns:a16="http://schemas.microsoft.com/office/drawing/2014/main" id="{C44106E0-BEBC-B963-DE8F-211341A90AF1}"/>
              </a:ext>
            </a:extLst>
          </p:cNvPr>
          <p:cNvSpPr>
            <a:spLocks noChangeArrowheads="1"/>
          </p:cNvSpPr>
          <p:nvPr/>
        </p:nvSpPr>
        <p:spPr bwMode="auto">
          <a:xfrm>
            <a:off x="9659938"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17" name="Group 217">
            <a:extLst>
              <a:ext uri="{FF2B5EF4-FFF2-40B4-BE49-F238E27FC236}">
                <a16:creationId xmlns:a16="http://schemas.microsoft.com/office/drawing/2014/main" id="{A13A6E19-C6FF-CD62-BD75-62E5F1E82A7B}"/>
              </a:ext>
            </a:extLst>
          </p:cNvPr>
          <p:cNvGrpSpPr>
            <a:grpSpLocks/>
          </p:cNvGrpSpPr>
          <p:nvPr/>
        </p:nvGrpSpPr>
        <p:grpSpPr bwMode="auto">
          <a:xfrm>
            <a:off x="6188075" y="4775209"/>
            <a:ext cx="400050" cy="268288"/>
            <a:chOff x="2938" y="3008"/>
            <a:chExt cx="252" cy="169"/>
          </a:xfrm>
        </p:grpSpPr>
        <p:sp>
          <p:nvSpPr>
            <p:cNvPr id="51418" name="Line 218">
              <a:extLst>
                <a:ext uri="{FF2B5EF4-FFF2-40B4-BE49-F238E27FC236}">
                  <a16:creationId xmlns:a16="http://schemas.microsoft.com/office/drawing/2014/main" id="{1F535C4C-DCDD-F702-DB95-85B80D09FBDD}"/>
                </a:ext>
              </a:extLst>
            </p:cNvPr>
            <p:cNvSpPr>
              <a:spLocks noChangeShapeType="1"/>
            </p:cNvSpPr>
            <p:nvPr/>
          </p:nvSpPr>
          <p:spPr bwMode="auto">
            <a:xfrm>
              <a:off x="2938" y="3015"/>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9" name="Rectangle 219">
              <a:extLst>
                <a:ext uri="{FF2B5EF4-FFF2-40B4-BE49-F238E27FC236}">
                  <a16:creationId xmlns:a16="http://schemas.microsoft.com/office/drawing/2014/main" id="{1D8E918C-B0F8-6465-F4BA-6EDFC16513C6}"/>
                </a:ext>
              </a:extLst>
            </p:cNvPr>
            <p:cNvSpPr>
              <a:spLocks noChangeArrowheads="1"/>
            </p:cNvSpPr>
            <p:nvPr/>
          </p:nvSpPr>
          <p:spPr bwMode="auto">
            <a:xfrm>
              <a:off x="3124" y="302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rPr>
                <a:t>3</a:t>
              </a:r>
              <a:endParaRPr lang="en-GB" altLang="en-US" sz="2400"/>
            </a:p>
          </p:txBody>
        </p:sp>
        <p:sp>
          <p:nvSpPr>
            <p:cNvPr id="51420" name="Rectangle 220">
              <a:extLst>
                <a:ext uri="{FF2B5EF4-FFF2-40B4-BE49-F238E27FC236}">
                  <a16:creationId xmlns:a16="http://schemas.microsoft.com/office/drawing/2014/main" id="{86223298-EF34-141B-165E-93C74072F985}"/>
                </a:ext>
              </a:extLst>
            </p:cNvPr>
            <p:cNvSpPr>
              <a:spLocks noChangeArrowheads="1"/>
            </p:cNvSpPr>
            <p:nvPr/>
          </p:nvSpPr>
          <p:spPr bwMode="auto">
            <a:xfrm>
              <a:off x="3029" y="300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sp>
          <p:nvSpPr>
            <p:cNvPr id="51421" name="Rectangle 221">
              <a:extLst>
                <a:ext uri="{FF2B5EF4-FFF2-40B4-BE49-F238E27FC236}">
                  <a16:creationId xmlns:a16="http://schemas.microsoft.com/office/drawing/2014/main" id="{F20A63F6-E84E-AC62-B768-63757AA1412C}"/>
                </a:ext>
              </a:extLst>
            </p:cNvPr>
            <p:cNvSpPr>
              <a:spLocks noChangeArrowheads="1"/>
            </p:cNvSpPr>
            <p:nvPr/>
          </p:nvSpPr>
          <p:spPr bwMode="auto">
            <a:xfrm>
              <a:off x="2942" y="302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grpSp>
      <p:sp>
        <p:nvSpPr>
          <p:cNvPr id="51422" name="Rectangle 222">
            <a:extLst>
              <a:ext uri="{FF2B5EF4-FFF2-40B4-BE49-F238E27FC236}">
                <a16:creationId xmlns:a16="http://schemas.microsoft.com/office/drawing/2014/main" id="{975BDD13-5D56-162D-5C9C-6A552AC88A0A}"/>
              </a:ext>
            </a:extLst>
          </p:cNvPr>
          <p:cNvSpPr>
            <a:spLocks noChangeArrowheads="1"/>
          </p:cNvSpPr>
          <p:nvPr/>
        </p:nvSpPr>
        <p:spPr bwMode="auto">
          <a:xfrm>
            <a:off x="6611938" y="475456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23" name="Group 223">
            <a:extLst>
              <a:ext uri="{FF2B5EF4-FFF2-40B4-BE49-F238E27FC236}">
                <a16:creationId xmlns:a16="http://schemas.microsoft.com/office/drawing/2014/main" id="{A4715297-E7BF-2B43-F718-799BEC6271F2}"/>
              </a:ext>
            </a:extLst>
          </p:cNvPr>
          <p:cNvGrpSpPr>
            <a:grpSpLocks/>
          </p:cNvGrpSpPr>
          <p:nvPr/>
        </p:nvGrpSpPr>
        <p:grpSpPr bwMode="auto">
          <a:xfrm>
            <a:off x="6791325" y="4751398"/>
            <a:ext cx="425450" cy="252413"/>
            <a:chOff x="3318" y="2993"/>
            <a:chExt cx="268" cy="159"/>
          </a:xfrm>
        </p:grpSpPr>
        <p:sp>
          <p:nvSpPr>
            <p:cNvPr id="51424" name="Line 224">
              <a:extLst>
                <a:ext uri="{FF2B5EF4-FFF2-40B4-BE49-F238E27FC236}">
                  <a16:creationId xmlns:a16="http://schemas.microsoft.com/office/drawing/2014/main" id="{D8054D4E-B035-6000-CE00-68B6774E797D}"/>
                </a:ext>
              </a:extLst>
            </p:cNvPr>
            <p:cNvSpPr>
              <a:spLocks noChangeShapeType="1"/>
            </p:cNvSpPr>
            <p:nvPr/>
          </p:nvSpPr>
          <p:spPr bwMode="auto">
            <a:xfrm>
              <a:off x="3318" y="3003"/>
              <a:ext cx="6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5" name="Rectangle 225">
              <a:extLst>
                <a:ext uri="{FF2B5EF4-FFF2-40B4-BE49-F238E27FC236}">
                  <a16:creationId xmlns:a16="http://schemas.microsoft.com/office/drawing/2014/main" id="{593735B2-3592-FE20-9342-1D217939EA44}"/>
                </a:ext>
              </a:extLst>
            </p:cNvPr>
            <p:cNvSpPr>
              <a:spLocks noChangeArrowheads="1"/>
            </p:cNvSpPr>
            <p:nvPr/>
          </p:nvSpPr>
          <p:spPr bwMode="auto">
            <a:xfrm>
              <a:off x="3524" y="3007"/>
              <a:ext cx="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a:solidFill>
                    <a:srgbClr val="000000"/>
                  </a:solidFill>
                </a:rPr>
                <a:t>3</a:t>
              </a:r>
              <a:endParaRPr lang="en-GB" altLang="en-US" sz="2400"/>
            </a:p>
          </p:txBody>
        </p:sp>
        <p:sp>
          <p:nvSpPr>
            <p:cNvPr id="51426" name="Rectangle 226">
              <a:extLst>
                <a:ext uri="{FF2B5EF4-FFF2-40B4-BE49-F238E27FC236}">
                  <a16:creationId xmlns:a16="http://schemas.microsoft.com/office/drawing/2014/main" id="{EAD4CDB4-E140-8922-02BF-6C84F80D0FFF}"/>
                </a:ext>
              </a:extLst>
            </p:cNvPr>
            <p:cNvSpPr>
              <a:spLocks noChangeArrowheads="1"/>
            </p:cNvSpPr>
            <p:nvPr/>
          </p:nvSpPr>
          <p:spPr bwMode="auto">
            <a:xfrm>
              <a:off x="3423" y="299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a:solidFill>
                    <a:srgbClr val="000000"/>
                  </a:solidFill>
                  <a:latin typeface="Symbol" panose="05050102010706020507" pitchFamily="18" charset="2"/>
                </a:rPr>
                <a:t>=</a:t>
              </a:r>
              <a:endParaRPr lang="en-GB" altLang="en-US" sz="2400"/>
            </a:p>
          </p:txBody>
        </p:sp>
        <p:sp>
          <p:nvSpPr>
            <p:cNvPr id="51427" name="Rectangle 227">
              <a:extLst>
                <a:ext uri="{FF2B5EF4-FFF2-40B4-BE49-F238E27FC236}">
                  <a16:creationId xmlns:a16="http://schemas.microsoft.com/office/drawing/2014/main" id="{BD749545-53C0-DF4D-A32F-594C536A08CB}"/>
                </a:ext>
              </a:extLst>
            </p:cNvPr>
            <p:cNvSpPr>
              <a:spLocks noChangeArrowheads="1"/>
            </p:cNvSpPr>
            <p:nvPr/>
          </p:nvSpPr>
          <p:spPr bwMode="auto">
            <a:xfrm>
              <a:off x="3328" y="3007"/>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i="1">
                  <a:solidFill>
                    <a:srgbClr val="000000"/>
                  </a:solidFill>
                </a:rPr>
                <a:t>y</a:t>
              </a:r>
              <a:endParaRPr lang="en-GB" altLang="en-US" sz="2400"/>
            </a:p>
          </p:txBody>
        </p:sp>
      </p:grpSp>
      <p:sp>
        <p:nvSpPr>
          <p:cNvPr id="51428" name="Rectangle 228">
            <a:extLst>
              <a:ext uri="{FF2B5EF4-FFF2-40B4-BE49-F238E27FC236}">
                <a16:creationId xmlns:a16="http://schemas.microsoft.com/office/drawing/2014/main" id="{9EB85683-6971-C77F-7EC9-4B63FBFCBE10}"/>
              </a:ext>
            </a:extLst>
          </p:cNvPr>
          <p:cNvSpPr>
            <a:spLocks noChangeArrowheads="1"/>
          </p:cNvSpPr>
          <p:nvPr/>
        </p:nvSpPr>
        <p:spPr bwMode="auto">
          <a:xfrm>
            <a:off x="7254875" y="47339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29" name="Rectangle 229">
            <a:extLst>
              <a:ext uri="{FF2B5EF4-FFF2-40B4-BE49-F238E27FC236}">
                <a16:creationId xmlns:a16="http://schemas.microsoft.com/office/drawing/2014/main" id="{843BF127-AB37-F92D-74C8-D8E07897FFBE}"/>
              </a:ext>
            </a:extLst>
          </p:cNvPr>
          <p:cNvSpPr>
            <a:spLocks noChangeArrowheads="1"/>
          </p:cNvSpPr>
          <p:nvPr/>
        </p:nvSpPr>
        <p:spPr bwMode="auto">
          <a:xfrm>
            <a:off x="7307263" y="47212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30" name="Rectangle 230">
            <a:extLst>
              <a:ext uri="{FF2B5EF4-FFF2-40B4-BE49-F238E27FC236}">
                <a16:creationId xmlns:a16="http://schemas.microsoft.com/office/drawing/2014/main" id="{172C0E52-8917-170A-C10C-901B0BCBF30F}"/>
              </a:ext>
            </a:extLst>
          </p:cNvPr>
          <p:cNvSpPr>
            <a:spLocks noChangeArrowheads="1"/>
          </p:cNvSpPr>
          <p:nvPr/>
        </p:nvSpPr>
        <p:spPr bwMode="auto">
          <a:xfrm>
            <a:off x="7950200" y="47212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31" name="Group 231">
            <a:extLst>
              <a:ext uri="{FF2B5EF4-FFF2-40B4-BE49-F238E27FC236}">
                <a16:creationId xmlns:a16="http://schemas.microsoft.com/office/drawing/2014/main" id="{D4E90317-3877-D21D-AE54-C3A990E0FFDA}"/>
              </a:ext>
            </a:extLst>
          </p:cNvPr>
          <p:cNvGrpSpPr>
            <a:grpSpLocks/>
          </p:cNvGrpSpPr>
          <p:nvPr/>
        </p:nvGrpSpPr>
        <p:grpSpPr bwMode="auto">
          <a:xfrm>
            <a:off x="9353550" y="4697414"/>
            <a:ext cx="452438" cy="320675"/>
            <a:chOff x="4932" y="2959"/>
            <a:chExt cx="285" cy="202"/>
          </a:xfrm>
        </p:grpSpPr>
        <p:sp>
          <p:nvSpPr>
            <p:cNvPr id="51432" name="Rectangle 232">
              <a:extLst>
                <a:ext uri="{FF2B5EF4-FFF2-40B4-BE49-F238E27FC236}">
                  <a16:creationId xmlns:a16="http://schemas.microsoft.com/office/drawing/2014/main" id="{95F8BCCE-80B0-67AA-9CE2-21B62AFA78ED}"/>
                </a:ext>
              </a:extLst>
            </p:cNvPr>
            <p:cNvSpPr>
              <a:spLocks noChangeArrowheads="1"/>
            </p:cNvSpPr>
            <p:nvPr/>
          </p:nvSpPr>
          <p:spPr bwMode="auto">
            <a:xfrm>
              <a:off x="4932" y="2959"/>
              <a:ext cx="1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100">
                  <a:solidFill>
                    <a:srgbClr val="000000"/>
                  </a:solidFill>
                  <a:latin typeface="Symbol" panose="05050102010706020507" pitchFamily="18" charset="2"/>
                </a:rPr>
                <a:t>å</a:t>
              </a:r>
              <a:endParaRPr lang="en-GB" altLang="en-US" sz="2400"/>
            </a:p>
          </p:txBody>
        </p:sp>
        <p:sp>
          <p:nvSpPr>
            <p:cNvPr id="51433" name="Rectangle 233">
              <a:extLst>
                <a:ext uri="{FF2B5EF4-FFF2-40B4-BE49-F238E27FC236}">
                  <a16:creationId xmlns:a16="http://schemas.microsoft.com/office/drawing/2014/main" id="{FCCC8C95-1A7A-5CA0-EF0E-0D14467FAD89}"/>
                </a:ext>
              </a:extLst>
            </p:cNvPr>
            <p:cNvSpPr>
              <a:spLocks noChangeArrowheads="1"/>
            </p:cNvSpPr>
            <p:nvPr/>
          </p:nvSpPr>
          <p:spPr bwMode="auto">
            <a:xfrm>
              <a:off x="5069" y="2990"/>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400">
                  <a:solidFill>
                    <a:srgbClr val="000000"/>
                  </a:solidFill>
                  <a:latin typeface="Symbol" panose="05050102010706020507" pitchFamily="18" charset="2"/>
                </a:rPr>
                <a:t>=</a:t>
              </a:r>
              <a:endParaRPr lang="en-GB" altLang="en-US" sz="2400"/>
            </a:p>
          </p:txBody>
        </p:sp>
        <p:sp>
          <p:nvSpPr>
            <p:cNvPr id="51434" name="Rectangle 234">
              <a:extLst>
                <a:ext uri="{FF2B5EF4-FFF2-40B4-BE49-F238E27FC236}">
                  <a16:creationId xmlns:a16="http://schemas.microsoft.com/office/drawing/2014/main" id="{D13B17BB-8DC9-3740-F956-ECB5BFE463A2}"/>
                </a:ext>
              </a:extLst>
            </p:cNvPr>
            <p:cNvSpPr>
              <a:spLocks noChangeArrowheads="1"/>
            </p:cNvSpPr>
            <p:nvPr/>
          </p:nvSpPr>
          <p:spPr bwMode="auto">
            <a:xfrm>
              <a:off x="5159" y="3003"/>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400">
                  <a:solidFill>
                    <a:srgbClr val="000000"/>
                  </a:solidFill>
                </a:rPr>
                <a:t>7</a:t>
              </a:r>
              <a:endParaRPr lang="en-GB" altLang="en-US" sz="2400"/>
            </a:p>
          </p:txBody>
        </p:sp>
      </p:grpSp>
      <p:sp>
        <p:nvSpPr>
          <p:cNvPr id="51435" name="Rectangle 235">
            <a:extLst>
              <a:ext uri="{FF2B5EF4-FFF2-40B4-BE49-F238E27FC236}">
                <a16:creationId xmlns:a16="http://schemas.microsoft.com/office/drawing/2014/main" id="{AE8D91F3-38A3-D07C-C5F7-B20C9B3C6754}"/>
              </a:ext>
            </a:extLst>
          </p:cNvPr>
          <p:cNvSpPr>
            <a:spLocks noChangeArrowheads="1"/>
          </p:cNvSpPr>
          <p:nvPr/>
        </p:nvSpPr>
        <p:spPr bwMode="auto">
          <a:xfrm>
            <a:off x="9844088" y="47148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36" name="Rectangle 236">
            <a:extLst>
              <a:ext uri="{FF2B5EF4-FFF2-40B4-BE49-F238E27FC236}">
                <a16:creationId xmlns:a16="http://schemas.microsoft.com/office/drawing/2014/main" id="{D97C916C-5499-1391-3C38-857AA135C1F9}"/>
              </a:ext>
            </a:extLst>
          </p:cNvPr>
          <p:cNvSpPr>
            <a:spLocks noChangeArrowheads="1"/>
          </p:cNvSpPr>
          <p:nvPr/>
        </p:nvSpPr>
        <p:spPr bwMode="auto">
          <a:xfrm>
            <a:off x="6100764" y="4684713"/>
            <a:ext cx="6000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7" name="Rectangle 237">
            <a:extLst>
              <a:ext uri="{FF2B5EF4-FFF2-40B4-BE49-F238E27FC236}">
                <a16:creationId xmlns:a16="http://schemas.microsoft.com/office/drawing/2014/main" id="{D17D4A35-D45B-E1B0-3EAE-B966135CA356}"/>
              </a:ext>
            </a:extLst>
          </p:cNvPr>
          <p:cNvSpPr>
            <a:spLocks noChangeArrowheads="1"/>
          </p:cNvSpPr>
          <p:nvPr/>
        </p:nvSpPr>
        <p:spPr bwMode="auto">
          <a:xfrm>
            <a:off x="6700838" y="4684713"/>
            <a:ext cx="301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8" name="Rectangle 238">
            <a:extLst>
              <a:ext uri="{FF2B5EF4-FFF2-40B4-BE49-F238E27FC236}">
                <a16:creationId xmlns:a16="http://schemas.microsoft.com/office/drawing/2014/main" id="{EFA9063B-AAAD-21F6-A598-AC8578E0B187}"/>
              </a:ext>
            </a:extLst>
          </p:cNvPr>
          <p:cNvSpPr>
            <a:spLocks noChangeArrowheads="1"/>
          </p:cNvSpPr>
          <p:nvPr/>
        </p:nvSpPr>
        <p:spPr bwMode="auto">
          <a:xfrm>
            <a:off x="6731001" y="4684713"/>
            <a:ext cx="51911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9" name="Rectangle 239">
            <a:extLst>
              <a:ext uri="{FF2B5EF4-FFF2-40B4-BE49-F238E27FC236}">
                <a16:creationId xmlns:a16="http://schemas.microsoft.com/office/drawing/2014/main" id="{C2C82847-7ABF-3056-A37F-92BE4929A985}"/>
              </a:ext>
            </a:extLst>
          </p:cNvPr>
          <p:cNvSpPr>
            <a:spLocks noChangeArrowheads="1"/>
          </p:cNvSpPr>
          <p:nvPr/>
        </p:nvSpPr>
        <p:spPr bwMode="auto">
          <a:xfrm>
            <a:off x="72501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0" name="Rectangle 240">
            <a:extLst>
              <a:ext uri="{FF2B5EF4-FFF2-40B4-BE49-F238E27FC236}">
                <a16:creationId xmlns:a16="http://schemas.microsoft.com/office/drawing/2014/main" id="{36B01C70-6A77-0063-B2FB-6D7882308FAB}"/>
              </a:ext>
            </a:extLst>
          </p:cNvPr>
          <p:cNvSpPr>
            <a:spLocks noChangeArrowheads="1"/>
          </p:cNvSpPr>
          <p:nvPr/>
        </p:nvSpPr>
        <p:spPr bwMode="auto">
          <a:xfrm>
            <a:off x="728186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1" name="Rectangle 241">
            <a:extLst>
              <a:ext uri="{FF2B5EF4-FFF2-40B4-BE49-F238E27FC236}">
                <a16:creationId xmlns:a16="http://schemas.microsoft.com/office/drawing/2014/main" id="{E3989C0C-BB1F-962F-DE89-EE8D2B5B528B}"/>
              </a:ext>
            </a:extLst>
          </p:cNvPr>
          <p:cNvSpPr>
            <a:spLocks noChangeArrowheads="1"/>
          </p:cNvSpPr>
          <p:nvPr/>
        </p:nvSpPr>
        <p:spPr bwMode="auto">
          <a:xfrm>
            <a:off x="789146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2" name="Rectangle 242">
            <a:extLst>
              <a:ext uri="{FF2B5EF4-FFF2-40B4-BE49-F238E27FC236}">
                <a16:creationId xmlns:a16="http://schemas.microsoft.com/office/drawing/2014/main" id="{8A24A270-A760-23DF-1BE9-0B9C904A78B5}"/>
              </a:ext>
            </a:extLst>
          </p:cNvPr>
          <p:cNvSpPr>
            <a:spLocks noChangeArrowheads="1"/>
          </p:cNvSpPr>
          <p:nvPr/>
        </p:nvSpPr>
        <p:spPr bwMode="auto">
          <a:xfrm>
            <a:off x="792321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3" name="Rectangle 243">
            <a:extLst>
              <a:ext uri="{FF2B5EF4-FFF2-40B4-BE49-F238E27FC236}">
                <a16:creationId xmlns:a16="http://schemas.microsoft.com/office/drawing/2014/main" id="{8FE36063-4E0B-EC2D-4A74-FB03156CCD0A}"/>
              </a:ext>
            </a:extLst>
          </p:cNvPr>
          <p:cNvSpPr>
            <a:spLocks noChangeArrowheads="1"/>
          </p:cNvSpPr>
          <p:nvPr/>
        </p:nvSpPr>
        <p:spPr bwMode="auto">
          <a:xfrm>
            <a:off x="85328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4" name="Rectangle 244">
            <a:extLst>
              <a:ext uri="{FF2B5EF4-FFF2-40B4-BE49-F238E27FC236}">
                <a16:creationId xmlns:a16="http://schemas.microsoft.com/office/drawing/2014/main" id="{3591DCDD-4F99-DD5B-055E-7D22286D179F}"/>
              </a:ext>
            </a:extLst>
          </p:cNvPr>
          <p:cNvSpPr>
            <a:spLocks noChangeArrowheads="1"/>
          </p:cNvSpPr>
          <p:nvPr/>
        </p:nvSpPr>
        <p:spPr bwMode="auto">
          <a:xfrm>
            <a:off x="8564564" y="4684713"/>
            <a:ext cx="15271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5" name="Rectangle 245">
            <a:extLst>
              <a:ext uri="{FF2B5EF4-FFF2-40B4-BE49-F238E27FC236}">
                <a16:creationId xmlns:a16="http://schemas.microsoft.com/office/drawing/2014/main" id="{91C9B808-99FF-28D8-4D4E-939F35EEE069}"/>
              </a:ext>
            </a:extLst>
          </p:cNvPr>
          <p:cNvSpPr>
            <a:spLocks noChangeArrowheads="1"/>
          </p:cNvSpPr>
          <p:nvPr/>
        </p:nvSpPr>
        <p:spPr bwMode="auto">
          <a:xfrm>
            <a:off x="6100764" y="5032376"/>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6" name="Rectangle 246">
            <a:extLst>
              <a:ext uri="{FF2B5EF4-FFF2-40B4-BE49-F238E27FC236}">
                <a16:creationId xmlns:a16="http://schemas.microsoft.com/office/drawing/2014/main" id="{31C0127F-F8F6-E7E7-164A-9DA394F8AFFB}"/>
              </a:ext>
            </a:extLst>
          </p:cNvPr>
          <p:cNvSpPr>
            <a:spLocks noChangeArrowheads="1"/>
          </p:cNvSpPr>
          <p:nvPr/>
        </p:nvSpPr>
        <p:spPr bwMode="auto">
          <a:xfrm>
            <a:off x="6705601" y="5032376"/>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7" name="Rectangle 247">
            <a:extLst>
              <a:ext uri="{FF2B5EF4-FFF2-40B4-BE49-F238E27FC236}">
                <a16:creationId xmlns:a16="http://schemas.microsoft.com/office/drawing/2014/main" id="{D5633513-9BCC-433C-3028-EF64642AD74C}"/>
              </a:ext>
            </a:extLst>
          </p:cNvPr>
          <p:cNvSpPr>
            <a:spLocks noChangeArrowheads="1"/>
          </p:cNvSpPr>
          <p:nvPr/>
        </p:nvSpPr>
        <p:spPr bwMode="auto">
          <a:xfrm>
            <a:off x="7254875" y="50323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8" name="Rectangle 248">
            <a:extLst>
              <a:ext uri="{FF2B5EF4-FFF2-40B4-BE49-F238E27FC236}">
                <a16:creationId xmlns:a16="http://schemas.microsoft.com/office/drawing/2014/main" id="{BFF6810C-A591-5365-EDBE-4031A4E43B43}"/>
              </a:ext>
            </a:extLst>
          </p:cNvPr>
          <p:cNvSpPr>
            <a:spLocks noChangeArrowheads="1"/>
          </p:cNvSpPr>
          <p:nvPr/>
        </p:nvSpPr>
        <p:spPr bwMode="auto">
          <a:xfrm>
            <a:off x="7896225" y="50323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9" name="Rectangle 249">
            <a:extLst>
              <a:ext uri="{FF2B5EF4-FFF2-40B4-BE49-F238E27FC236}">
                <a16:creationId xmlns:a16="http://schemas.microsoft.com/office/drawing/2014/main" id="{D6134898-0B52-1C34-12D0-B736153F2100}"/>
              </a:ext>
            </a:extLst>
          </p:cNvPr>
          <p:cNvSpPr>
            <a:spLocks noChangeArrowheads="1"/>
          </p:cNvSpPr>
          <p:nvPr/>
        </p:nvSpPr>
        <p:spPr bwMode="auto">
          <a:xfrm>
            <a:off x="8537576" y="5032376"/>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50" name="Rectangle 250">
            <a:extLst>
              <a:ext uri="{FF2B5EF4-FFF2-40B4-BE49-F238E27FC236}">
                <a16:creationId xmlns:a16="http://schemas.microsoft.com/office/drawing/2014/main" id="{B6EBB4F5-27FA-89E5-6FF0-C81ACD2B44A4}"/>
              </a:ext>
            </a:extLst>
          </p:cNvPr>
          <p:cNvSpPr>
            <a:spLocks noChangeArrowheads="1"/>
          </p:cNvSpPr>
          <p:nvPr/>
        </p:nvSpPr>
        <p:spPr bwMode="auto">
          <a:xfrm>
            <a:off x="6153150" y="5037139"/>
            <a:ext cx="2564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a:solidFill>
                  <a:srgbClr val="000000"/>
                </a:solidFill>
              </a:rPr>
              <a:t> </a:t>
            </a:r>
            <a:endParaRPr lang="en-GB" altLang="en-US" sz="2400"/>
          </a:p>
        </p:txBody>
      </p:sp>
      <p:sp>
        <p:nvSpPr>
          <p:cNvPr id="51451" name="Line 251">
            <a:extLst>
              <a:ext uri="{FF2B5EF4-FFF2-40B4-BE49-F238E27FC236}">
                <a16:creationId xmlns:a16="http://schemas.microsoft.com/office/drawing/2014/main" id="{ACD1470B-3669-34B1-649D-199C71D169F6}"/>
              </a:ext>
            </a:extLst>
          </p:cNvPr>
          <p:cNvSpPr>
            <a:spLocks noChangeShapeType="1"/>
          </p:cNvSpPr>
          <p:nvPr/>
        </p:nvSpPr>
        <p:spPr bwMode="auto">
          <a:xfrm>
            <a:off x="7243728" y="2657475"/>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3" name="Line 253">
            <a:extLst>
              <a:ext uri="{FF2B5EF4-FFF2-40B4-BE49-F238E27FC236}">
                <a16:creationId xmlns:a16="http://schemas.microsoft.com/office/drawing/2014/main" id="{787A4309-E04C-39BC-8763-C4569CDBCB31}"/>
              </a:ext>
            </a:extLst>
          </p:cNvPr>
          <p:cNvSpPr>
            <a:spLocks noChangeShapeType="1"/>
          </p:cNvSpPr>
          <p:nvPr/>
        </p:nvSpPr>
        <p:spPr bwMode="auto">
          <a:xfrm>
            <a:off x="85344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4" name="Line 254">
            <a:extLst>
              <a:ext uri="{FF2B5EF4-FFF2-40B4-BE49-F238E27FC236}">
                <a16:creationId xmlns:a16="http://schemas.microsoft.com/office/drawing/2014/main" id="{7FBE57BB-E56B-203A-7FB0-339716656C64}"/>
              </a:ext>
            </a:extLst>
          </p:cNvPr>
          <p:cNvSpPr>
            <a:spLocks noChangeShapeType="1"/>
          </p:cNvSpPr>
          <p:nvPr/>
        </p:nvSpPr>
        <p:spPr bwMode="auto">
          <a:xfrm>
            <a:off x="60960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7" name="Line 257">
            <a:extLst>
              <a:ext uri="{FF2B5EF4-FFF2-40B4-BE49-F238E27FC236}">
                <a16:creationId xmlns:a16="http://schemas.microsoft.com/office/drawing/2014/main" id="{5EC7B553-17A5-70E5-7EF7-7B79AF0BBE85}"/>
              </a:ext>
            </a:extLst>
          </p:cNvPr>
          <p:cNvSpPr>
            <a:spLocks noChangeShapeType="1"/>
          </p:cNvSpPr>
          <p:nvPr/>
        </p:nvSpPr>
        <p:spPr bwMode="auto">
          <a:xfrm>
            <a:off x="6096000" y="4038600"/>
            <a:ext cx="396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1459" name="Object 259">
            <a:extLst>
              <a:ext uri="{FF2B5EF4-FFF2-40B4-BE49-F238E27FC236}">
                <a16:creationId xmlns:a16="http://schemas.microsoft.com/office/drawing/2014/main" id="{8AD1AC8F-E056-CBCD-7E08-B7384A59737F}"/>
              </a:ext>
            </a:extLst>
          </p:cNvPr>
          <p:cNvGraphicFramePr>
            <a:graphicFrameLocks noChangeAspect="1"/>
          </p:cNvGraphicFramePr>
          <p:nvPr/>
        </p:nvGraphicFramePr>
        <p:xfrm>
          <a:off x="2487614" y="5410200"/>
          <a:ext cx="4359275" cy="1047750"/>
        </p:xfrm>
        <a:graphic>
          <a:graphicData uri="http://schemas.openxmlformats.org/presentationml/2006/ole">
            <mc:AlternateContent xmlns:mc="http://schemas.openxmlformats.org/markup-compatibility/2006">
              <mc:Choice xmlns:v="urn:schemas-microsoft-com:vml" Requires="v">
                <p:oleObj name="Equation" r:id="rId2" imgW="2539800" imgH="609480" progId="Equation.3">
                  <p:embed/>
                </p:oleObj>
              </mc:Choice>
              <mc:Fallback>
                <p:oleObj name="Equation" r:id="rId2" imgW="2539800" imgH="609480" progId="Equation.3">
                  <p:embed/>
                  <p:pic>
                    <p:nvPicPr>
                      <p:cNvPr id="51459" name="Object 259">
                        <a:extLst>
                          <a:ext uri="{FF2B5EF4-FFF2-40B4-BE49-F238E27FC236}">
                            <a16:creationId xmlns:a16="http://schemas.microsoft.com/office/drawing/2014/main" id="{8AD1AC8F-E056-CBCD-7E08-B7384A597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4" y="5410200"/>
                        <a:ext cx="43592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60" name="Text Box 260">
            <a:extLst>
              <a:ext uri="{FF2B5EF4-FFF2-40B4-BE49-F238E27FC236}">
                <a16:creationId xmlns:a16="http://schemas.microsoft.com/office/drawing/2014/main" id="{1BAADB34-BFB9-3FF4-23AD-2D24448514AA}"/>
              </a:ext>
            </a:extLst>
          </p:cNvPr>
          <p:cNvSpPr txBox="1">
            <a:spLocks noChangeArrowheads="1"/>
          </p:cNvSpPr>
          <p:nvPr/>
        </p:nvSpPr>
        <p:spPr bwMode="auto">
          <a:xfrm>
            <a:off x="7924800" y="5562601"/>
            <a:ext cx="274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400">
                <a:solidFill>
                  <a:srgbClr val="FF0000"/>
                </a:solidFill>
              </a:rPr>
              <a:t>What does this number tell us?</a:t>
            </a:r>
          </a:p>
        </p:txBody>
      </p:sp>
      <p:sp>
        <p:nvSpPr>
          <p:cNvPr id="51461" name="Oval 261">
            <a:extLst>
              <a:ext uri="{FF2B5EF4-FFF2-40B4-BE49-F238E27FC236}">
                <a16:creationId xmlns:a16="http://schemas.microsoft.com/office/drawing/2014/main" id="{1B05E034-B2F1-E642-FE22-9C4B2755D2F2}"/>
              </a:ext>
            </a:extLst>
          </p:cNvPr>
          <p:cNvSpPr>
            <a:spLocks noChangeArrowheads="1"/>
          </p:cNvSpPr>
          <p:nvPr/>
        </p:nvSpPr>
        <p:spPr bwMode="auto">
          <a:xfrm>
            <a:off x="7620000" y="5334000"/>
            <a:ext cx="2590800" cy="12954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1462" name="Object 262">
            <a:extLst>
              <a:ext uri="{FF2B5EF4-FFF2-40B4-BE49-F238E27FC236}">
                <a16:creationId xmlns:a16="http://schemas.microsoft.com/office/drawing/2014/main" id="{790504A7-A73D-01E0-6B9F-815246374F75}"/>
              </a:ext>
            </a:extLst>
          </p:cNvPr>
          <p:cNvGraphicFramePr>
            <a:graphicFrameLocks noGrp="1" noChangeAspect="1"/>
          </p:cNvGraphicFramePr>
          <p:nvPr>
            <p:ph idx="1"/>
            <p:extLst>
              <p:ext uri="{D42A27DB-BD31-4B8C-83A1-F6EECF244321}">
                <p14:modId xmlns:p14="http://schemas.microsoft.com/office/powerpoint/2010/main" val="3158333982"/>
              </p:ext>
            </p:extLst>
          </p:nvPr>
        </p:nvGraphicFramePr>
        <p:xfrm>
          <a:off x="1038846" y="1773610"/>
          <a:ext cx="3190875" cy="2730500"/>
        </p:xfrm>
        <a:graphic>
          <a:graphicData uri="http://schemas.openxmlformats.org/presentationml/2006/ole">
            <mc:AlternateContent xmlns:mc="http://schemas.openxmlformats.org/markup-compatibility/2006">
              <mc:Choice xmlns:v="urn:schemas-microsoft-com:vml" Requires="v">
                <p:oleObj r:id="rId4" imgW="3191256" imgH="2729789" progId="MSGraph.Chart.8">
                  <p:embed/>
                </p:oleObj>
              </mc:Choice>
              <mc:Fallback>
                <p:oleObj r:id="rId4" imgW="3191256" imgH="2729789" progId="MSGraph.Chart.8">
                  <p:embed/>
                  <p:pic>
                    <p:nvPicPr>
                      <p:cNvPr id="51462" name="Object 262">
                        <a:extLst>
                          <a:ext uri="{FF2B5EF4-FFF2-40B4-BE49-F238E27FC236}">
                            <a16:creationId xmlns:a16="http://schemas.microsoft.com/office/drawing/2014/main" id="{790504A7-A73D-01E0-6B9F-815246374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846" y="1773610"/>
                        <a:ext cx="3190875" cy="273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63" name="Rectangle 263">
            <a:extLst>
              <a:ext uri="{FF2B5EF4-FFF2-40B4-BE49-F238E27FC236}">
                <a16:creationId xmlns:a16="http://schemas.microsoft.com/office/drawing/2014/main" id="{70FE8A65-D311-824D-1B24-5DB8E8C1EF4B}"/>
              </a:ext>
            </a:extLst>
          </p:cNvPr>
          <p:cNvSpPr>
            <a:spLocks noChangeArrowheads="1"/>
          </p:cNvSpPr>
          <p:nvPr/>
        </p:nvSpPr>
        <p:spPr bwMode="auto">
          <a:xfrm>
            <a:off x="3071813" y="14128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40E10DD-E6EC-7C93-15C6-5B3BFDFADE4E}"/>
              </a:ext>
            </a:extLst>
          </p:cNvPr>
          <p:cNvSpPr>
            <a:spLocks noGrp="1" noChangeArrowheads="1"/>
          </p:cNvSpPr>
          <p:nvPr>
            <p:ph type="title"/>
          </p:nvPr>
        </p:nvSpPr>
        <p:spPr/>
        <p:txBody>
          <a:bodyPr/>
          <a:lstStyle/>
          <a:p>
            <a:r>
              <a:rPr lang="en-GB" altLang="en-US">
                <a:latin typeface="Times New Roman" panose="02020603050405020304" pitchFamily="18" charset="0"/>
              </a:rPr>
              <a:t>Problem with Covariance:</a:t>
            </a:r>
            <a:endParaRPr lang="en-US" altLang="en-US">
              <a:latin typeface="Times New Roman" panose="02020603050405020304" pitchFamily="18" charset="0"/>
            </a:endParaRPr>
          </a:p>
        </p:txBody>
      </p:sp>
      <p:sp>
        <p:nvSpPr>
          <p:cNvPr id="52227" name="Rectangle 3">
            <a:extLst>
              <a:ext uri="{FF2B5EF4-FFF2-40B4-BE49-F238E27FC236}">
                <a16:creationId xmlns:a16="http://schemas.microsoft.com/office/drawing/2014/main" id="{51E41A89-5F39-E43E-12BA-8396160AF14D}"/>
              </a:ext>
            </a:extLst>
          </p:cNvPr>
          <p:cNvSpPr>
            <a:spLocks noGrp="1" noChangeArrowheads="1"/>
          </p:cNvSpPr>
          <p:nvPr>
            <p:ph type="body" idx="1"/>
          </p:nvPr>
        </p:nvSpPr>
        <p:spPr/>
        <p:txBody>
          <a:bodyPr/>
          <a:lstStyle/>
          <a:p>
            <a:pPr>
              <a:lnSpc>
                <a:spcPct val="90000"/>
              </a:lnSpc>
            </a:pPr>
            <a:r>
              <a:rPr lang="en-GB" altLang="en-US" sz="2400" dirty="0">
                <a:latin typeface="Times New Roman" panose="02020603050405020304" pitchFamily="18" charset="0"/>
              </a:rPr>
              <a:t>The value obtained by covariance is dependent on the size of the data’s standard deviations: if large, the value will be greater than if small… </a:t>
            </a:r>
            <a:r>
              <a:rPr lang="en-GB" altLang="en-US" sz="2400" i="1" dirty="0">
                <a:latin typeface="Times New Roman" panose="02020603050405020304" pitchFamily="18" charset="0"/>
              </a:rPr>
              <a:t>even if the relationship between x and y is exactly the same in the large versus small standard deviation datasets.</a:t>
            </a:r>
          </a:p>
          <a:p>
            <a:pPr>
              <a:lnSpc>
                <a:spcPct val="90000"/>
              </a:lnSpc>
            </a:pPr>
            <a:endParaRPr lang="en-GB" altLang="en-US" sz="2400" i="1" dirty="0">
              <a:latin typeface="Times New Roman" panose="02020603050405020304" pitchFamily="18" charset="0"/>
            </a:endParaRPr>
          </a:p>
          <a:p>
            <a:pPr>
              <a:lnSpc>
                <a:spcPct val="90000"/>
              </a:lnSpc>
            </a:pPr>
            <a:endParaRPr lang="en-GB" altLang="en-US" sz="2400" i="1" dirty="0">
              <a:latin typeface="Times New Roman" panose="02020603050405020304" pitchFamily="18" charset="0"/>
            </a:endParaRPr>
          </a:p>
          <a:p>
            <a:pPr>
              <a:lnSpc>
                <a:spcPct val="90000"/>
              </a:lnSpc>
              <a:buFont typeface="Wingdings" panose="05000000000000000000" pitchFamily="2" charset="2"/>
              <a:buNone/>
            </a:pPr>
            <a:endParaRPr lang="en-GB" altLang="en-US" sz="3600" b="1" i="1" dirty="0">
              <a:latin typeface="Times New Roman" panose="02020603050405020304" pitchFamily="18" charset="0"/>
            </a:endParaRPr>
          </a:p>
        </p:txBody>
      </p:sp>
      <p:sp>
        <p:nvSpPr>
          <p:cNvPr id="52228" name="Rectangle 4">
            <a:extLst>
              <a:ext uri="{FF2B5EF4-FFF2-40B4-BE49-F238E27FC236}">
                <a16:creationId xmlns:a16="http://schemas.microsoft.com/office/drawing/2014/main" id="{05C62358-2B3E-FFAC-A8AA-B5230816DF0F}"/>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2229" name="Rectangle 5">
            <a:extLst>
              <a:ext uri="{FF2B5EF4-FFF2-40B4-BE49-F238E27FC236}">
                <a16:creationId xmlns:a16="http://schemas.microsoft.com/office/drawing/2014/main" id="{EADCDFEF-9E7C-2C59-3D41-C10FFCDC1337}"/>
              </a:ext>
            </a:extLst>
          </p:cNvPr>
          <p:cNvSpPr>
            <a:spLocks noChangeArrowheads="1"/>
          </p:cNvSpPr>
          <p:nvPr/>
        </p:nvSpPr>
        <p:spPr bwMode="auto">
          <a:xfrm>
            <a:off x="1981200" y="1931989"/>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GB" altLang="en-US" sz="2400"/>
          </a:p>
        </p:txBody>
      </p:sp>
      <p:sp>
        <p:nvSpPr>
          <p:cNvPr id="52230" name="Rectangle 6">
            <a:extLst>
              <a:ext uri="{FF2B5EF4-FFF2-40B4-BE49-F238E27FC236}">
                <a16:creationId xmlns:a16="http://schemas.microsoft.com/office/drawing/2014/main" id="{26F8D702-6960-76EE-8633-51A6B1FF714F}"/>
              </a:ext>
            </a:extLst>
          </p:cNvPr>
          <p:cNvSpPr>
            <a:spLocks noChangeArrowheads="1"/>
          </p:cNvSpPr>
          <p:nvPr/>
        </p:nvSpPr>
        <p:spPr bwMode="auto">
          <a:xfrm>
            <a:off x="3914775" y="30718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2231" name="Rectangle 7">
            <a:extLst>
              <a:ext uri="{FF2B5EF4-FFF2-40B4-BE49-F238E27FC236}">
                <a16:creationId xmlns:a16="http://schemas.microsoft.com/office/drawing/2014/main" id="{CF61521E-92B1-0490-EBE3-3A5AEB8BC536}"/>
              </a:ext>
            </a:extLst>
          </p:cNvPr>
          <p:cNvSpPr>
            <a:spLocks noChangeArrowheads="1"/>
          </p:cNvSpPr>
          <p:nvPr/>
        </p:nvSpPr>
        <p:spPr bwMode="auto">
          <a:xfrm>
            <a:off x="5029200" y="29146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7CB61E1-04A3-BDFD-ECC0-C6AF41338C64}"/>
              </a:ext>
            </a:extLst>
          </p:cNvPr>
          <p:cNvSpPr>
            <a:spLocks noGrp="1" noChangeArrowheads="1"/>
          </p:cNvSpPr>
          <p:nvPr>
            <p:ph type="title"/>
          </p:nvPr>
        </p:nvSpPr>
        <p:spPr>
          <a:xfrm>
            <a:off x="1826196" y="195163"/>
            <a:ext cx="8229600" cy="1371600"/>
          </a:xfrm>
        </p:spPr>
        <p:txBody>
          <a:bodyPr/>
          <a:lstStyle/>
          <a:p>
            <a:r>
              <a:rPr lang="en-GB" altLang="en-US" sz="4000" dirty="0">
                <a:latin typeface="Times New Roman" panose="02020603050405020304" pitchFamily="18" charset="0"/>
              </a:rPr>
              <a:t>Example of how covariance value relies on variance</a:t>
            </a:r>
            <a:endParaRPr lang="en-US" altLang="en-US" sz="4000" dirty="0">
              <a:latin typeface="Times New Roman" panose="02020603050405020304" pitchFamily="18" charset="0"/>
            </a:endParaRPr>
          </a:p>
        </p:txBody>
      </p:sp>
      <p:sp>
        <p:nvSpPr>
          <p:cNvPr id="53251" name="Rectangle 3">
            <a:extLst>
              <a:ext uri="{FF2B5EF4-FFF2-40B4-BE49-F238E27FC236}">
                <a16:creationId xmlns:a16="http://schemas.microsoft.com/office/drawing/2014/main" id="{CDF5246C-F1DD-E890-C3C6-8E31492E01E3}"/>
              </a:ext>
            </a:extLst>
          </p:cNvPr>
          <p:cNvSpPr>
            <a:spLocks noChangeArrowheads="1"/>
          </p:cNvSpPr>
          <p:nvPr/>
        </p:nvSpPr>
        <p:spPr bwMode="auto">
          <a:xfrm>
            <a:off x="1981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US" altLang="en-US" sz="4000"/>
          </a:p>
        </p:txBody>
      </p:sp>
      <p:graphicFrame>
        <p:nvGraphicFramePr>
          <p:cNvPr id="53252" name="Group 4">
            <a:extLst>
              <a:ext uri="{FF2B5EF4-FFF2-40B4-BE49-F238E27FC236}">
                <a16:creationId xmlns:a16="http://schemas.microsoft.com/office/drawing/2014/main" id="{B058BBC8-D196-DF55-A6BD-0A4CF76248D3}"/>
              </a:ext>
            </a:extLst>
          </p:cNvPr>
          <p:cNvGraphicFramePr>
            <a:graphicFrameLocks noGrp="1"/>
          </p:cNvGraphicFramePr>
          <p:nvPr>
            <p:ph idx="1"/>
            <p:extLst>
              <p:ext uri="{D42A27DB-BD31-4B8C-83A1-F6EECF244321}">
                <p14:modId xmlns:p14="http://schemas.microsoft.com/office/powerpoint/2010/main" val="3165959268"/>
              </p:ext>
            </p:extLst>
          </p:nvPr>
        </p:nvGraphicFramePr>
        <p:xfrm>
          <a:off x="1826196" y="1489819"/>
          <a:ext cx="8229600" cy="4221481"/>
        </p:xfrm>
        <a:graphic>
          <a:graphicData uri="http://schemas.openxmlformats.org/drawingml/2006/table">
            <a:tbl>
              <a:tblPr/>
              <a:tblGrid>
                <a:gridCol w="1328737">
                  <a:extLst>
                    <a:ext uri="{9D8B030D-6E8A-4147-A177-3AD203B41FA5}">
                      <a16:colId xmlns:a16="http://schemas.microsoft.com/office/drawing/2014/main" val="513565554"/>
                    </a:ext>
                  </a:extLst>
                </a:gridCol>
                <a:gridCol w="1044575">
                  <a:extLst>
                    <a:ext uri="{9D8B030D-6E8A-4147-A177-3AD203B41FA5}">
                      <a16:colId xmlns:a16="http://schemas.microsoft.com/office/drawing/2014/main" val="713161962"/>
                    </a:ext>
                  </a:extLst>
                </a:gridCol>
                <a:gridCol w="722313">
                  <a:extLst>
                    <a:ext uri="{9D8B030D-6E8A-4147-A177-3AD203B41FA5}">
                      <a16:colId xmlns:a16="http://schemas.microsoft.com/office/drawing/2014/main" val="117722625"/>
                    </a:ext>
                  </a:extLst>
                </a:gridCol>
                <a:gridCol w="1046162">
                  <a:extLst>
                    <a:ext uri="{9D8B030D-6E8A-4147-A177-3AD203B41FA5}">
                      <a16:colId xmlns:a16="http://schemas.microsoft.com/office/drawing/2014/main" val="2342519394"/>
                    </a:ext>
                  </a:extLst>
                </a:gridCol>
                <a:gridCol w="654050">
                  <a:extLst>
                    <a:ext uri="{9D8B030D-6E8A-4147-A177-3AD203B41FA5}">
                      <a16:colId xmlns:a16="http://schemas.microsoft.com/office/drawing/2014/main" val="3577288049"/>
                    </a:ext>
                  </a:extLst>
                </a:gridCol>
                <a:gridCol w="1093859">
                  <a:extLst>
                    <a:ext uri="{9D8B030D-6E8A-4147-A177-3AD203B41FA5}">
                      <a16:colId xmlns:a16="http://schemas.microsoft.com/office/drawing/2014/main" val="2220288599"/>
                    </a:ext>
                  </a:extLst>
                </a:gridCol>
                <a:gridCol w="1100066">
                  <a:extLst>
                    <a:ext uri="{9D8B030D-6E8A-4147-A177-3AD203B41FA5}">
                      <a16:colId xmlns:a16="http://schemas.microsoft.com/office/drawing/2014/main" val="3542762909"/>
                    </a:ext>
                  </a:extLst>
                </a:gridCol>
                <a:gridCol w="1239838">
                  <a:extLst>
                    <a:ext uri="{9D8B030D-6E8A-4147-A177-3AD203B41FA5}">
                      <a16:colId xmlns:a16="http://schemas.microsoft.com/office/drawing/2014/main" val="1150340221"/>
                    </a:ext>
                  </a:extLst>
                </a:gridCol>
              </a:tblGrid>
              <a:tr h="7159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 variance data</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1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Low variance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9979050"/>
                  </a:ext>
                </a:extLst>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Subject</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000000"/>
                          </a:solidFill>
                          <a:effectLst/>
                          <a:latin typeface="Arial" panose="020B0604020202020204" pitchFamily="34" charset="0"/>
                        </a:rPr>
                        <a:t>x error * y error</a:t>
                      </a:r>
                      <a:endParaRPr kumimoji="0" lang="en-US" altLang="en-US" sz="1200" b="1"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000000"/>
                          </a:solidFill>
                          <a:effectLst/>
                          <a:latin typeface="Arial" panose="020B0604020202020204" pitchFamily="34" charset="0"/>
                        </a:rPr>
                        <a:t>X error * y error</a:t>
                      </a:r>
                      <a:endParaRPr kumimoji="0" lang="en-US" altLang="en-US" sz="1200" b="1"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7981761"/>
                  </a:ext>
                </a:extLst>
              </a:tr>
              <a:tr h="2301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3707275"/>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2529700"/>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658985"/>
                  </a:ext>
                </a:extLst>
              </a:tr>
              <a:tr h="2301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491926"/>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4213012"/>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4810596"/>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47</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8687597"/>
                  </a:ext>
                </a:extLst>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Mean</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4103981"/>
                  </a:ext>
                </a:extLst>
              </a:tr>
              <a:tr h="274638">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a:t>
                      </a:r>
                      <a:r>
                        <a:rPr kumimoji="0" lang="en-GB"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 error * y error</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a:t>
                      </a:r>
                      <a:r>
                        <a:rPr kumimoji="0" lang="en-GB"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 error * y error</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7539266"/>
                  </a:ext>
                </a:extLst>
              </a:tr>
              <a:tr h="274638">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Covariance: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1166.67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Covariance:</a:t>
                      </a:r>
                      <a:endParaRPr kumimoji="0" lang="en-US" altLang="en-US"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9264552"/>
                  </a:ext>
                </a:extLst>
              </a:tr>
            </a:tbl>
          </a:graphicData>
        </a:graphic>
      </p:graphicFrame>
      <p:sp>
        <p:nvSpPr>
          <p:cNvPr id="53361" name="Rectangle 113">
            <a:extLst>
              <a:ext uri="{FF2B5EF4-FFF2-40B4-BE49-F238E27FC236}">
                <a16:creationId xmlns:a16="http://schemas.microsoft.com/office/drawing/2014/main" id="{B232E687-43BF-1062-2578-936ABC69B615}"/>
              </a:ext>
            </a:extLst>
          </p:cNvPr>
          <p:cNvSpPr>
            <a:spLocks noChangeArrowheads="1"/>
          </p:cNvSpPr>
          <p:nvPr/>
        </p:nvSpPr>
        <p:spPr bwMode="auto">
          <a:xfrm>
            <a:off x="7896226" y="1412875"/>
            <a:ext cx="6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lang="en-GB" altLang="en-US" sz="1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D8B231B-0993-A109-AE57-4E988CD54522}"/>
              </a:ext>
            </a:extLst>
          </p:cNvPr>
          <p:cNvSpPr>
            <a:spLocks noGrp="1" noChangeArrowheads="1"/>
          </p:cNvSpPr>
          <p:nvPr>
            <p:ph type="title"/>
          </p:nvPr>
        </p:nvSpPr>
        <p:spPr/>
        <p:txBody>
          <a:bodyPr/>
          <a:lstStyle/>
          <a:p>
            <a:r>
              <a:rPr lang="en-GB" altLang="en-US">
                <a:latin typeface="Times New Roman" panose="02020603050405020304" pitchFamily="18" charset="0"/>
              </a:rPr>
              <a:t>Solution: Pearson’s r</a:t>
            </a:r>
            <a:endParaRPr lang="en-US" altLang="en-US">
              <a:latin typeface="Times New Roman" panose="02020603050405020304" pitchFamily="18" charset="0"/>
            </a:endParaRPr>
          </a:p>
        </p:txBody>
      </p:sp>
      <p:sp>
        <p:nvSpPr>
          <p:cNvPr id="54275" name="Rectangle 3">
            <a:extLst>
              <a:ext uri="{FF2B5EF4-FFF2-40B4-BE49-F238E27FC236}">
                <a16:creationId xmlns:a16="http://schemas.microsoft.com/office/drawing/2014/main" id="{E024B176-6354-E9E6-10CF-19DFC5E6126F}"/>
              </a:ext>
            </a:extLst>
          </p:cNvPr>
          <p:cNvSpPr>
            <a:spLocks noGrp="1" noChangeArrowheads="1"/>
          </p:cNvSpPr>
          <p:nvPr>
            <p:ph type="body" sz="half" idx="1"/>
          </p:nvPr>
        </p:nvSpPr>
        <p:spPr>
          <a:xfrm>
            <a:off x="1981201" y="1981200"/>
            <a:ext cx="7643813" cy="1879600"/>
          </a:xfrm>
        </p:spPr>
        <p:txBody>
          <a:bodyPr>
            <a:normAutofit fontScale="85000" lnSpcReduction="20000"/>
          </a:bodyPr>
          <a:lstStyle/>
          <a:p>
            <a:pPr>
              <a:lnSpc>
                <a:spcPct val="90000"/>
              </a:lnSpc>
            </a:pPr>
            <a:r>
              <a:rPr lang="en-GB" altLang="en-US" sz="2000" b="1">
                <a:latin typeface="Times New Roman" panose="02020603050405020304" pitchFamily="18" charset="0"/>
              </a:rPr>
              <a:t>Covariance does not really tell us anything</a:t>
            </a:r>
          </a:p>
          <a:p>
            <a:pPr>
              <a:lnSpc>
                <a:spcPct val="90000"/>
              </a:lnSpc>
              <a:buFont typeface="Wingdings" panose="05000000000000000000" pitchFamily="2" charset="2"/>
              <a:buNone/>
            </a:pPr>
            <a:endParaRPr lang="en-GB" altLang="en-US" sz="2000" b="1">
              <a:latin typeface="Times New Roman" panose="02020603050405020304" pitchFamily="18" charset="0"/>
            </a:endParaRPr>
          </a:p>
          <a:p>
            <a:pPr lvl="4">
              <a:lnSpc>
                <a:spcPct val="90000"/>
              </a:lnSpc>
            </a:pPr>
            <a:r>
              <a:rPr lang="en-GB" altLang="en-US" b="1" i="1">
                <a:latin typeface="Times New Roman" panose="02020603050405020304" pitchFamily="18" charset="0"/>
              </a:rPr>
              <a:t>Solution: standardise this measure</a:t>
            </a:r>
            <a:endParaRPr lang="en-GB" altLang="en-US" b="1">
              <a:latin typeface="Times New Roman" panose="02020603050405020304" pitchFamily="18" charset="0"/>
            </a:endParaRPr>
          </a:p>
          <a:p>
            <a:pPr>
              <a:lnSpc>
                <a:spcPct val="90000"/>
              </a:lnSpc>
            </a:pPr>
            <a:endParaRPr lang="en-GB" altLang="en-US" sz="2000" b="1">
              <a:latin typeface="Times New Roman" panose="02020603050405020304" pitchFamily="18" charset="0"/>
            </a:endParaRPr>
          </a:p>
          <a:p>
            <a:pPr>
              <a:lnSpc>
                <a:spcPct val="90000"/>
              </a:lnSpc>
            </a:pPr>
            <a:r>
              <a:rPr lang="en-GB" altLang="en-US" sz="2000" b="1">
                <a:latin typeface="Times New Roman" panose="02020603050405020304" pitchFamily="18" charset="0"/>
              </a:rPr>
              <a:t>Pearson’s R: standardises the covariance value.</a:t>
            </a:r>
          </a:p>
          <a:p>
            <a:pPr>
              <a:lnSpc>
                <a:spcPct val="90000"/>
              </a:lnSpc>
            </a:pPr>
            <a:r>
              <a:rPr lang="en-GB" altLang="en-US" sz="2000" b="1">
                <a:latin typeface="Times New Roman" panose="02020603050405020304" pitchFamily="18" charset="0"/>
              </a:rPr>
              <a:t> Divides the covariance by the multiplied standard deviations of X and Y: </a:t>
            </a:r>
            <a:endParaRPr lang="en-US" altLang="en-US" sz="2000" b="1">
              <a:latin typeface="Times New Roman" panose="02020603050405020304" pitchFamily="18" charset="0"/>
            </a:endParaRPr>
          </a:p>
          <a:p>
            <a:endParaRPr lang="en-US" altLang="en-US" sz="2000" b="1">
              <a:latin typeface="Times New Roman" panose="02020603050405020304" pitchFamily="18" charset="0"/>
            </a:endParaRPr>
          </a:p>
        </p:txBody>
      </p:sp>
      <p:graphicFrame>
        <p:nvGraphicFramePr>
          <p:cNvPr id="54276" name="Object 4">
            <a:extLst>
              <a:ext uri="{FF2B5EF4-FFF2-40B4-BE49-F238E27FC236}">
                <a16:creationId xmlns:a16="http://schemas.microsoft.com/office/drawing/2014/main" id="{65F51451-0A8E-00E1-16BE-39828A351C45}"/>
              </a:ext>
            </a:extLst>
          </p:cNvPr>
          <p:cNvGraphicFramePr>
            <a:graphicFrameLocks noGrp="1" noChangeAspect="1"/>
          </p:cNvGraphicFramePr>
          <p:nvPr>
            <p:ph sz="half" idx="2"/>
          </p:nvPr>
        </p:nvGraphicFramePr>
        <p:xfrm>
          <a:off x="2640014" y="4076701"/>
          <a:ext cx="6008687" cy="2016125"/>
        </p:xfrm>
        <a:graphic>
          <a:graphicData uri="http://schemas.openxmlformats.org/presentationml/2006/ole">
            <mc:AlternateContent xmlns:mc="http://schemas.openxmlformats.org/markup-compatibility/2006">
              <mc:Choice xmlns:v="urn:schemas-microsoft-com:vml" Requires="v">
                <p:oleObj r:id="rId2" imgW="914400" imgH="444500" progId="Equation.3">
                  <p:embed/>
                </p:oleObj>
              </mc:Choice>
              <mc:Fallback>
                <p:oleObj r:id="rId2" imgW="914400" imgH="444500" progId="Equation.3">
                  <p:embed/>
                  <p:pic>
                    <p:nvPicPr>
                      <p:cNvPr id="54276" name="Object 4">
                        <a:extLst>
                          <a:ext uri="{FF2B5EF4-FFF2-40B4-BE49-F238E27FC236}">
                            <a16:creationId xmlns:a16="http://schemas.microsoft.com/office/drawing/2014/main" id="{65F51451-0A8E-00E1-16BE-39828A351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4076701"/>
                        <a:ext cx="6008687"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17B2EA2-D4F7-20C0-ABD4-BABADA294BA1}"/>
              </a:ext>
            </a:extLst>
          </p:cNvPr>
          <p:cNvSpPr>
            <a:spLocks noGrp="1" noChangeArrowheads="1"/>
          </p:cNvSpPr>
          <p:nvPr>
            <p:ph type="title"/>
          </p:nvPr>
        </p:nvSpPr>
        <p:spPr/>
        <p:txBody>
          <a:bodyPr/>
          <a:lstStyle/>
          <a:p>
            <a:r>
              <a:rPr lang="en-GB" altLang="en-US">
                <a:latin typeface="Times New Roman" panose="02020603050405020304" pitchFamily="18" charset="0"/>
              </a:rPr>
              <a:t>Limitations of r</a:t>
            </a:r>
            <a:endParaRPr lang="en-US" altLang="en-US">
              <a:latin typeface="Times New Roman" panose="02020603050405020304" pitchFamily="18" charset="0"/>
            </a:endParaRPr>
          </a:p>
        </p:txBody>
      </p:sp>
      <p:sp>
        <p:nvSpPr>
          <p:cNvPr id="56323" name="Rectangle 3">
            <a:extLst>
              <a:ext uri="{FF2B5EF4-FFF2-40B4-BE49-F238E27FC236}">
                <a16:creationId xmlns:a16="http://schemas.microsoft.com/office/drawing/2014/main" id="{AC6C0BD2-1FE6-7C54-21EB-2392269022E5}"/>
              </a:ext>
            </a:extLst>
          </p:cNvPr>
          <p:cNvSpPr>
            <a:spLocks noGrp="1" noChangeArrowheads="1"/>
          </p:cNvSpPr>
          <p:nvPr>
            <p:ph type="body" idx="1"/>
          </p:nvPr>
        </p:nvSpPr>
        <p:spPr/>
        <p:txBody>
          <a:bodyPr/>
          <a:lstStyle/>
          <a:p>
            <a:r>
              <a:rPr lang="en-GB" altLang="en-US" sz="2400" dirty="0">
                <a:latin typeface="Times New Roman" panose="02020603050405020304" pitchFamily="18" charset="0"/>
              </a:rPr>
              <a:t>When r = 1 or r = -1:</a:t>
            </a:r>
          </a:p>
          <a:p>
            <a:pPr lvl="1"/>
            <a:r>
              <a:rPr lang="en-GB" altLang="en-US" sz="2200" dirty="0">
                <a:latin typeface="Times New Roman" panose="02020603050405020304" pitchFamily="18" charset="0"/>
              </a:rPr>
              <a:t>We can predict y from x with certainty</a:t>
            </a:r>
          </a:p>
          <a:p>
            <a:pPr lvl="1"/>
            <a:r>
              <a:rPr lang="en-GB" altLang="en-US" sz="2200" dirty="0">
                <a:latin typeface="Times New Roman" panose="02020603050405020304" pitchFamily="18" charset="0"/>
              </a:rPr>
              <a:t>all data points are on a straight line: y = </a:t>
            </a:r>
            <a:r>
              <a:rPr lang="en-GB" altLang="en-US" sz="2200" dirty="0" err="1">
                <a:latin typeface="Times New Roman" panose="02020603050405020304" pitchFamily="18" charset="0"/>
              </a:rPr>
              <a:t>ax</a:t>
            </a:r>
            <a:r>
              <a:rPr lang="en-GB" altLang="en-US" sz="2200" dirty="0">
                <a:latin typeface="Times New Roman" panose="02020603050405020304" pitchFamily="18" charset="0"/>
              </a:rPr>
              <a:t> + b</a:t>
            </a:r>
          </a:p>
          <a:p>
            <a:r>
              <a:rPr lang="en-GB" altLang="en-US" sz="2000" dirty="0">
                <a:latin typeface="Times New Roman" panose="02020603050405020304" pitchFamily="18" charset="0"/>
              </a:rPr>
              <a:t>r is actually </a:t>
            </a:r>
          </a:p>
          <a:p>
            <a:pPr lvl="1"/>
            <a:r>
              <a:rPr lang="en-GB" altLang="en-US" sz="2200" dirty="0">
                <a:latin typeface="Times New Roman" panose="02020603050405020304" pitchFamily="18" charset="0"/>
              </a:rPr>
              <a:t>r = true r of whole population</a:t>
            </a:r>
          </a:p>
          <a:p>
            <a:pPr lvl="1"/>
            <a:r>
              <a:rPr lang="en-GB" altLang="en-US" sz="2200" dirty="0">
                <a:latin typeface="Times New Roman" panose="02020603050405020304" pitchFamily="18" charset="0"/>
              </a:rPr>
              <a:t>  = estimate of r based on data</a:t>
            </a:r>
          </a:p>
          <a:p>
            <a:r>
              <a:rPr lang="en-GB" altLang="en-US" sz="2000" dirty="0">
                <a:latin typeface="Times New Roman" panose="02020603050405020304" pitchFamily="18" charset="0"/>
              </a:rPr>
              <a:t>r is very sensitive to extreme values</a:t>
            </a:r>
            <a:r>
              <a:rPr lang="en-GB" altLang="en-US" dirty="0">
                <a:latin typeface="Times New Roman" panose="02020603050405020304" pitchFamily="18" charset="0"/>
              </a:rPr>
              <a:t>:</a:t>
            </a:r>
          </a:p>
        </p:txBody>
      </p:sp>
      <p:sp>
        <p:nvSpPr>
          <p:cNvPr id="56324" name="Rectangle 4">
            <a:extLst>
              <a:ext uri="{FF2B5EF4-FFF2-40B4-BE49-F238E27FC236}">
                <a16:creationId xmlns:a16="http://schemas.microsoft.com/office/drawing/2014/main" id="{7E4EC667-4F43-F7E9-531B-CE55CF331344}"/>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6325" name="Rectangle 5">
            <a:extLst>
              <a:ext uri="{FF2B5EF4-FFF2-40B4-BE49-F238E27FC236}">
                <a16:creationId xmlns:a16="http://schemas.microsoft.com/office/drawing/2014/main" id="{528BB9EC-EAEE-0425-DCBA-5CEEDF383F56}"/>
              </a:ext>
            </a:extLst>
          </p:cNvPr>
          <p:cNvSpPr>
            <a:spLocks noChangeArrowheads="1"/>
          </p:cNvSpPr>
          <p:nvPr/>
        </p:nvSpPr>
        <p:spPr bwMode="auto">
          <a:xfrm>
            <a:off x="1981200" y="160020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GB" altLang="en-US" sz="2800"/>
          </a:p>
        </p:txBody>
      </p:sp>
      <p:sp>
        <p:nvSpPr>
          <p:cNvPr id="56326" name="Rectangle 6">
            <a:extLst>
              <a:ext uri="{FF2B5EF4-FFF2-40B4-BE49-F238E27FC236}">
                <a16:creationId xmlns:a16="http://schemas.microsoft.com/office/drawing/2014/main" id="{F6305596-14C1-8767-DECD-E27419EA8D1C}"/>
              </a:ext>
            </a:extLst>
          </p:cNvPr>
          <p:cNvSpPr>
            <a:spLocks noChangeArrowheads="1"/>
          </p:cNvSpPr>
          <p:nvPr/>
        </p:nvSpPr>
        <p:spPr bwMode="auto">
          <a:xfrm>
            <a:off x="5934075"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6327" name="Object 7">
            <a:extLst>
              <a:ext uri="{FF2B5EF4-FFF2-40B4-BE49-F238E27FC236}">
                <a16:creationId xmlns:a16="http://schemas.microsoft.com/office/drawing/2014/main" id="{456C4A1E-884C-A6DA-3107-7268ED9EA94C}"/>
              </a:ext>
            </a:extLst>
          </p:cNvPr>
          <p:cNvGraphicFramePr>
            <a:graphicFrameLocks noChangeAspect="1"/>
          </p:cNvGraphicFramePr>
          <p:nvPr/>
        </p:nvGraphicFramePr>
        <p:xfrm>
          <a:off x="6934200" y="4343400"/>
          <a:ext cx="3276600" cy="2300288"/>
        </p:xfrm>
        <a:graphic>
          <a:graphicData uri="http://schemas.openxmlformats.org/presentationml/2006/ole">
            <mc:AlternateContent xmlns:mc="http://schemas.openxmlformats.org/markup-compatibility/2006">
              <mc:Choice xmlns:v="urn:schemas-microsoft-com:vml" Requires="v">
                <p:oleObj name="Chart" r:id="rId2" imgW="4677156" imgH="2714854" progId="Excel.Chart.8">
                  <p:embed/>
                </p:oleObj>
              </mc:Choice>
              <mc:Fallback>
                <p:oleObj name="Chart" r:id="rId2" imgW="4677156" imgH="2714854" progId="Excel.Chart.8">
                  <p:embed/>
                  <p:pic>
                    <p:nvPicPr>
                      <p:cNvPr id="56327" name="Object 7">
                        <a:extLst>
                          <a:ext uri="{FF2B5EF4-FFF2-40B4-BE49-F238E27FC236}">
                            <a16:creationId xmlns:a16="http://schemas.microsoft.com/office/drawing/2014/main" id="{456C4A1E-884C-A6DA-3107-7268ED9EA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343400"/>
                        <a:ext cx="32766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a:extLst>
              <a:ext uri="{FF2B5EF4-FFF2-40B4-BE49-F238E27FC236}">
                <a16:creationId xmlns:a16="http://schemas.microsoft.com/office/drawing/2014/main" id="{67FB9E4C-D6D5-14C1-1C85-01483B5FBFD4}"/>
              </a:ext>
            </a:extLst>
          </p:cNvPr>
          <p:cNvGraphicFramePr>
            <a:graphicFrameLocks noChangeAspect="1"/>
          </p:cNvGraphicFramePr>
          <p:nvPr>
            <p:extLst>
              <p:ext uri="{D42A27DB-BD31-4B8C-83A1-F6EECF244321}">
                <p14:modId xmlns:p14="http://schemas.microsoft.com/office/powerpoint/2010/main" val="828882598"/>
              </p:ext>
            </p:extLst>
          </p:nvPr>
        </p:nvGraphicFramePr>
        <p:xfrm>
          <a:off x="1508751" y="3675063"/>
          <a:ext cx="295275" cy="381000"/>
        </p:xfrm>
        <a:graphic>
          <a:graphicData uri="http://schemas.openxmlformats.org/presentationml/2006/ole">
            <mc:AlternateContent xmlns:mc="http://schemas.openxmlformats.org/markup-compatibility/2006">
              <mc:Choice xmlns:v="urn:schemas-microsoft-com:vml" Requires="v">
                <p:oleObj r:id="rId4" imgW="114151" imgH="164885" progId="Equation.3">
                  <p:embed/>
                </p:oleObj>
              </mc:Choice>
              <mc:Fallback>
                <p:oleObj r:id="rId4" imgW="114151" imgH="164885" progId="Equation.3">
                  <p:embed/>
                  <p:pic>
                    <p:nvPicPr>
                      <p:cNvPr id="56328" name="Object 8">
                        <a:extLst>
                          <a:ext uri="{FF2B5EF4-FFF2-40B4-BE49-F238E27FC236}">
                            <a16:creationId xmlns:a16="http://schemas.microsoft.com/office/drawing/2014/main" id="{67FB9E4C-D6D5-14C1-1C85-01483B5FB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751" y="3675063"/>
                        <a:ext cx="2952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9">
            <a:extLst>
              <a:ext uri="{FF2B5EF4-FFF2-40B4-BE49-F238E27FC236}">
                <a16:creationId xmlns:a16="http://schemas.microsoft.com/office/drawing/2014/main" id="{8760101A-A082-7AAF-148C-5E7B96EFF903}"/>
              </a:ext>
            </a:extLst>
          </p:cNvPr>
          <p:cNvGraphicFramePr>
            <a:graphicFrameLocks noChangeAspect="1"/>
          </p:cNvGraphicFramePr>
          <p:nvPr>
            <p:extLst>
              <p:ext uri="{D42A27DB-BD31-4B8C-83A1-F6EECF244321}">
                <p14:modId xmlns:p14="http://schemas.microsoft.com/office/powerpoint/2010/main" val="2880451414"/>
              </p:ext>
            </p:extLst>
          </p:nvPr>
        </p:nvGraphicFramePr>
        <p:xfrm>
          <a:off x="2419351" y="2997431"/>
          <a:ext cx="295275" cy="400050"/>
        </p:xfrm>
        <a:graphic>
          <a:graphicData uri="http://schemas.openxmlformats.org/presentationml/2006/ole">
            <mc:AlternateContent xmlns:mc="http://schemas.openxmlformats.org/markup-compatibility/2006">
              <mc:Choice xmlns:v="urn:schemas-microsoft-com:vml" Requires="v">
                <p:oleObj r:id="rId6" imgW="114151" imgH="164885" progId="Equation.3">
                  <p:embed/>
                </p:oleObj>
              </mc:Choice>
              <mc:Fallback>
                <p:oleObj r:id="rId6" imgW="114151" imgH="164885" progId="Equation.3">
                  <p:embed/>
                  <p:pic>
                    <p:nvPicPr>
                      <p:cNvPr id="56329" name="Object 9">
                        <a:extLst>
                          <a:ext uri="{FF2B5EF4-FFF2-40B4-BE49-F238E27FC236}">
                            <a16:creationId xmlns:a16="http://schemas.microsoft.com/office/drawing/2014/main" id="{8760101A-A082-7AAF-148C-5E7B96EFF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1" y="2997431"/>
                        <a:ext cx="295275" cy="400050"/>
                      </a:xfrm>
                      <a:prstGeom prst="rect">
                        <a:avLst/>
                      </a:prstGeom>
                      <a:no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6">
            <a:hlinkClick r:id="" action="ppaction://noaction" highlightClick="1">
              <a:snd r:embed="rId3" name="arrow.wav"/>
            </a:hlinkClick>
            <a:hlinkHover r:id="" action="ppaction://noaction">
              <a:snd r:embed="rId4" name="breeze.wav"/>
            </a:hlinkHover>
          </p:cNvPr>
          <p:cNvSpPr>
            <a:spLocks noChangeArrowheads="1"/>
          </p:cNvSpPr>
          <p:nvPr/>
        </p:nvSpPr>
        <p:spPr bwMode="auto">
          <a:xfrm>
            <a:off x="6688225" y="3414674"/>
            <a:ext cx="2929132" cy="2646680"/>
          </a:xfrm>
          <a:prstGeom prst="ellipse">
            <a:avLst/>
          </a:prstGeom>
          <a:solidFill>
            <a:srgbClr val="FFFF00">
              <a:alpha val="18000"/>
            </a:srgbClr>
          </a:solidFill>
          <a:ln w="9525">
            <a:solidFill>
              <a:schemeClr val="tx1"/>
            </a:solidFill>
            <a:round/>
            <a:headEnd/>
            <a:tailEnd/>
          </a:ln>
        </p:spPr>
        <p:txBody>
          <a:bodyPr wrap="none" anchor="ctr"/>
          <a:lstStyle/>
          <a:p>
            <a:endParaRPr lang="en-US" dirty="0"/>
          </a:p>
        </p:txBody>
      </p:sp>
      <p:sp>
        <p:nvSpPr>
          <p:cNvPr id="10" name="Text Box 15"/>
          <p:cNvSpPr txBox="1">
            <a:spLocks noChangeArrowheads="1"/>
          </p:cNvSpPr>
          <p:nvPr/>
        </p:nvSpPr>
        <p:spPr bwMode="auto">
          <a:xfrm>
            <a:off x="7036912" y="3860255"/>
            <a:ext cx="2640489" cy="132343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Population mean</a:t>
            </a:r>
          </a:p>
          <a:p>
            <a:pPr eaLnBrk="1" hangingPunct="1">
              <a:spcBef>
                <a:spcPct val="50000"/>
              </a:spcBef>
            </a:pPr>
            <a:r>
              <a:rPr lang="en-GB" sz="2000" b="1" dirty="0"/>
              <a:t> </a:t>
            </a:r>
          </a:p>
          <a:p>
            <a:pPr eaLnBrk="1" hangingPunct="1">
              <a:spcBef>
                <a:spcPct val="50000"/>
              </a:spcBef>
            </a:pPr>
            <a:r>
              <a:rPr lang="en-GB" sz="2000" b="1" dirty="0"/>
              <a:t>Population SD</a:t>
            </a:r>
          </a:p>
        </p:txBody>
      </p:sp>
      <p:graphicFrame>
        <p:nvGraphicFramePr>
          <p:cNvPr id="2" name="Content Placeholder 1"/>
          <p:cNvGraphicFramePr>
            <a:graphicFrameLocks noGrp="1" noChangeAspect="1"/>
          </p:cNvGraphicFramePr>
          <p:nvPr>
            <p:ph idx="1"/>
          </p:nvPr>
        </p:nvGraphicFramePr>
        <p:xfrm>
          <a:off x="7922358" y="4235278"/>
          <a:ext cx="764443" cy="450000"/>
        </p:xfrm>
        <a:graphic>
          <a:graphicData uri="http://schemas.openxmlformats.org/presentationml/2006/ole">
            <mc:AlternateContent xmlns:mc="http://schemas.openxmlformats.org/markup-compatibility/2006">
              <mc:Choice xmlns:v="urn:schemas-microsoft-com:vml" Requires="v">
                <p:oleObj name="Equation" r:id="rId5" imgW="152268" imgH="164957" progId="Equation.3">
                  <p:embed/>
                </p:oleObj>
              </mc:Choice>
              <mc:Fallback>
                <p:oleObj name="Equation" r:id="rId5" imgW="152268" imgH="164957" progId="Equation.3">
                  <p:embed/>
                  <p:pic>
                    <p:nvPicPr>
                      <p:cNvPr id="2" name="Content Placeholder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2358" y="4235278"/>
                        <a:ext cx="764443"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pPr>
              <a:defRPr/>
            </a:pPr>
            <a:r>
              <a:rPr lang="en-GB" dirty="0"/>
              <a:t>Point estimation</a:t>
            </a:r>
          </a:p>
        </p:txBody>
      </p:sp>
      <p:sp>
        <p:nvSpPr>
          <p:cNvPr id="5" name="Oval 16">
            <a:hlinkClick r:id="" action="ppaction://noaction" highlightClick="1">
              <a:snd r:embed="rId3" name="arrow.wav"/>
            </a:hlinkClick>
            <a:hlinkHover r:id="" action="ppaction://noaction">
              <a:snd r:embed="rId4" name="breeze.wav"/>
            </a:hlinkHover>
          </p:cNvPr>
          <p:cNvSpPr>
            <a:spLocks noChangeArrowheads="1"/>
          </p:cNvSpPr>
          <p:nvPr/>
        </p:nvSpPr>
        <p:spPr bwMode="auto">
          <a:xfrm>
            <a:off x="2514600" y="3449321"/>
            <a:ext cx="2298238" cy="2145306"/>
          </a:xfrm>
          <a:prstGeom prst="ellipse">
            <a:avLst/>
          </a:prstGeom>
          <a:solidFill>
            <a:srgbClr val="FFFF00">
              <a:alpha val="18000"/>
            </a:srgbClr>
          </a:solidFill>
          <a:ln w="9525">
            <a:solidFill>
              <a:schemeClr val="tx1"/>
            </a:solidFill>
            <a:round/>
            <a:headEnd/>
            <a:tailEnd/>
          </a:ln>
        </p:spPr>
        <p:txBody>
          <a:bodyPr wrap="none" anchor="ctr"/>
          <a:lstStyle/>
          <a:p>
            <a:endParaRPr lang="en-US"/>
          </a:p>
        </p:txBody>
      </p:sp>
      <p:sp>
        <p:nvSpPr>
          <p:cNvPr id="6" name="Text Box 17"/>
          <p:cNvSpPr txBox="1">
            <a:spLocks noChangeArrowheads="1"/>
          </p:cNvSpPr>
          <p:nvPr/>
        </p:nvSpPr>
        <p:spPr bwMode="auto">
          <a:xfrm>
            <a:off x="2752976" y="3753129"/>
            <a:ext cx="197142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sample mean</a:t>
            </a:r>
          </a:p>
          <a:p>
            <a:pPr eaLnBrk="1" hangingPunct="1">
              <a:spcBef>
                <a:spcPct val="50000"/>
              </a:spcBef>
            </a:pPr>
            <a:endParaRPr lang="en-GB" sz="2000" b="1" dirty="0"/>
          </a:p>
          <a:p>
            <a:pPr eaLnBrk="1" hangingPunct="1">
              <a:spcBef>
                <a:spcPct val="50000"/>
              </a:spcBef>
            </a:pPr>
            <a:r>
              <a:rPr lang="en-GB" sz="2000" b="1" dirty="0"/>
              <a:t>Sample SD  </a:t>
            </a:r>
          </a:p>
          <a:p>
            <a:pPr eaLnBrk="1" hangingPunct="1">
              <a:spcBef>
                <a:spcPct val="50000"/>
              </a:spcBef>
            </a:pPr>
            <a:r>
              <a:rPr lang="en-GB" sz="2000" b="1" dirty="0"/>
              <a:t>          </a:t>
            </a:r>
            <a:r>
              <a:rPr lang="en-GB" sz="2800" b="1" dirty="0"/>
              <a:t> </a:t>
            </a:r>
          </a:p>
        </p:txBody>
      </p:sp>
      <p:sp>
        <p:nvSpPr>
          <p:cNvPr id="13" name="Text Box 9"/>
          <p:cNvSpPr txBox="1">
            <a:spLocks noChangeArrowheads="1"/>
          </p:cNvSpPr>
          <p:nvPr/>
        </p:nvSpPr>
        <p:spPr bwMode="auto">
          <a:xfrm>
            <a:off x="1965503" y="1484784"/>
            <a:ext cx="8066087" cy="1569660"/>
          </a:xfrm>
          <a:prstGeom prst="rect">
            <a:avLst/>
          </a:prstGeom>
          <a:noFill/>
          <a:ln w="9525">
            <a:noFill/>
            <a:miter lim="800000"/>
            <a:headEnd/>
            <a:tailEnd/>
          </a:ln>
          <a:effectLst/>
        </p:spPr>
        <p:txBody>
          <a:bodyPr>
            <a:spAutoFit/>
          </a:bodyPr>
          <a:lstStyle/>
          <a:p>
            <a:pPr>
              <a:spcBef>
                <a:spcPct val="50000"/>
              </a:spcBef>
              <a:defRPr/>
            </a:pPr>
            <a:r>
              <a:rPr lang="en-GB" sz="2400" b="1" dirty="0"/>
              <a:t>Sample data is used to estimate parameters of a population</a:t>
            </a:r>
          </a:p>
          <a:p>
            <a:pPr>
              <a:spcBef>
                <a:spcPct val="50000"/>
              </a:spcBef>
              <a:defRPr/>
            </a:pPr>
            <a:r>
              <a:rPr lang="en-GB" sz="2400" b="1" dirty="0"/>
              <a:t>Statistics</a:t>
            </a:r>
            <a:r>
              <a:rPr lang="en-GB" sz="2400" dirty="0"/>
              <a:t> are calculated using sample data.</a:t>
            </a:r>
          </a:p>
          <a:p>
            <a:pPr>
              <a:spcBef>
                <a:spcPct val="50000"/>
              </a:spcBef>
              <a:defRPr/>
            </a:pPr>
            <a:r>
              <a:rPr lang="en-GB" sz="2400" b="1" dirty="0"/>
              <a:t>Parameters</a:t>
            </a:r>
            <a:r>
              <a:rPr lang="en-GB" sz="2400" dirty="0"/>
              <a:t> are the characteristics of population data </a:t>
            </a:r>
          </a:p>
        </p:txBody>
      </p:sp>
      <p:sp>
        <p:nvSpPr>
          <p:cNvPr id="14" name="AutoShape 6"/>
          <p:cNvSpPr>
            <a:spLocks noChangeArrowheads="1"/>
          </p:cNvSpPr>
          <p:nvPr/>
        </p:nvSpPr>
        <p:spPr bwMode="auto">
          <a:xfrm flipH="1">
            <a:off x="5039251" y="4121057"/>
            <a:ext cx="1584121" cy="898595"/>
          </a:xfrm>
          <a:prstGeom prst="leftArrow">
            <a:avLst>
              <a:gd name="adj1" fmla="val 50000"/>
              <a:gd name="adj2" fmla="val 49380"/>
            </a:avLst>
          </a:prstGeom>
          <a:solidFill>
            <a:srgbClr val="008000"/>
          </a:solidFill>
          <a:ln w="28575">
            <a:solidFill>
              <a:schemeClr val="tx1"/>
            </a:solidFill>
            <a:miter lim="800000"/>
            <a:headEnd/>
            <a:tailEnd/>
          </a:ln>
        </p:spPr>
        <p:txBody>
          <a:bodyPr wrap="none" anchor="ctr"/>
          <a:lstStyle/>
          <a:p>
            <a:r>
              <a:rPr lang="en-US" dirty="0"/>
              <a:t>estimates</a:t>
            </a:r>
          </a:p>
        </p:txBody>
      </p:sp>
      <p:graphicFrame>
        <p:nvGraphicFramePr>
          <p:cNvPr id="15" name="Object 14"/>
          <p:cNvGraphicFramePr>
            <a:graphicFrameLocks noChangeAspect="1"/>
          </p:cNvGraphicFramePr>
          <p:nvPr/>
        </p:nvGraphicFramePr>
        <p:xfrm>
          <a:off x="7924800" y="5188800"/>
          <a:ext cx="491676" cy="450000"/>
        </p:xfrm>
        <a:graphic>
          <a:graphicData uri="http://schemas.openxmlformats.org/presentationml/2006/ole">
            <mc:AlternateContent xmlns:mc="http://schemas.openxmlformats.org/markup-compatibility/2006">
              <mc:Choice xmlns:v="urn:schemas-microsoft-com:vml" Requires="v">
                <p:oleObj name="Equation" r:id="rId7" imgW="152334" imgH="139639" progId="Equation.3">
                  <p:embed/>
                </p:oleObj>
              </mc:Choice>
              <mc:Fallback>
                <p:oleObj name="Equation" r:id="rId7" imgW="152334" imgH="139639" progId="Equation.3">
                  <p:embed/>
                  <p:pic>
                    <p:nvPicPr>
                      <p:cNvPr id="15"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5188800"/>
                        <a:ext cx="491676"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3352801" y="4038601"/>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1" i="1">
                              <a:latin typeface="Cambria Math" panose="02040503050406030204" pitchFamily="18" charset="0"/>
                            </a:rPr>
                          </m:ctrlPr>
                        </m:accPr>
                        <m:e>
                          <m:r>
                            <a:rPr lang="en-GB" sz="3200" b="1" i="1">
                              <a:latin typeface="Cambria Math"/>
                            </a:rPr>
                            <m:t>𝒙</m:t>
                          </m:r>
                        </m:e>
                      </m:acc>
                    </m:oMath>
                  </m:oMathPara>
                </a14:m>
                <a:endParaRPr lang="en-GB" sz="32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3352801" y="4038601"/>
                <a:ext cx="619047"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352801" y="4977826"/>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1" i="1">
                          <a:latin typeface="Cambria Math"/>
                        </a:rPr>
                        <m:t>𝑺</m:t>
                      </m:r>
                    </m:oMath>
                  </m:oMathPara>
                </a14:m>
                <a:endParaRPr lang="en-GB" sz="32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3352801" y="4977826"/>
                <a:ext cx="619047"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4508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47330" y="914401"/>
            <a:ext cx="8325134" cy="4926477"/>
          </a:xfrm>
          <a:prstGeom prst="rect">
            <a:avLst/>
          </a:prstGeom>
          <a:solidFill>
            <a:schemeClr val="bg2">
              <a:lumMod val="90000"/>
            </a:schemeClr>
          </a:solidFill>
        </p:spPr>
        <p:txBody>
          <a:bodyPr wrap="square">
            <a:spAutoFit/>
          </a:bodyPr>
          <a:lstStyle/>
          <a:p>
            <a:pPr marL="176213">
              <a:lnSpc>
                <a:spcPct val="90000"/>
              </a:lnSpc>
            </a:pPr>
            <a:r>
              <a:rPr lang="en-GB" sz="2400" dirty="0">
                <a:solidFill>
                  <a:srgbClr val="000000"/>
                </a:solidFill>
                <a:ea typeface="Times New Roman"/>
              </a:rPr>
              <a:t>An interpretation of the size of the coefficient has been described by Cohen (1992) as:</a:t>
            </a: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r>
              <a:rPr lang="en-GB" sz="2400" i="1" dirty="0">
                <a:solidFill>
                  <a:srgbClr val="000000"/>
                </a:solidFill>
                <a:ea typeface="Times New Roman"/>
                <a:cs typeface="Times New Roman"/>
              </a:rPr>
              <a:t>Cohen, L. (1992).</a:t>
            </a:r>
            <a:r>
              <a:rPr lang="en-GB" sz="2400" i="1" dirty="0">
                <a:ea typeface="Times New Roman"/>
                <a:cs typeface="Times New Roman"/>
              </a:rPr>
              <a:t> </a:t>
            </a:r>
            <a:r>
              <a:rPr lang="en-GB" sz="2400" i="1" dirty="0">
                <a:solidFill>
                  <a:srgbClr val="000000"/>
                </a:solidFill>
                <a:ea typeface="Times New Roman"/>
                <a:cs typeface="Times New Roman"/>
              </a:rPr>
              <a:t>Power Primer. Psychological Bulletin, 112(1) 155-159</a:t>
            </a:r>
            <a:endParaRPr lang="en-GB" sz="2400" dirty="0">
              <a:ea typeface="Calibri"/>
              <a:cs typeface="Times New Roman"/>
            </a:endParaRPr>
          </a:p>
        </p:txBody>
      </p:sp>
      <p:sp>
        <p:nvSpPr>
          <p:cNvPr id="2" name="Title 1"/>
          <p:cNvSpPr>
            <a:spLocks noGrp="1"/>
          </p:cNvSpPr>
          <p:nvPr>
            <p:ph type="title"/>
          </p:nvPr>
        </p:nvSpPr>
        <p:spPr>
          <a:xfrm>
            <a:off x="1878842" y="122320"/>
            <a:ext cx="6838950" cy="871775"/>
          </a:xfrm>
        </p:spPr>
        <p:txBody>
          <a:bodyPr/>
          <a:lstStyle/>
          <a:p>
            <a:r>
              <a:rPr lang="en-GB" sz="3200" dirty="0">
                <a:latin typeface="+mn-lt"/>
              </a:rPr>
              <a:t>Correlation Interpretation</a:t>
            </a:r>
          </a:p>
        </p:txBody>
      </p:sp>
      <p:graphicFrame>
        <p:nvGraphicFramePr>
          <p:cNvPr id="4" name="Table 3"/>
          <p:cNvGraphicFramePr>
            <a:graphicFrameLocks noGrp="1"/>
          </p:cNvGraphicFramePr>
          <p:nvPr/>
        </p:nvGraphicFramePr>
        <p:xfrm>
          <a:off x="2639616" y="2420888"/>
          <a:ext cx="6696744" cy="2520280"/>
        </p:xfrm>
        <a:graphic>
          <a:graphicData uri="http://schemas.openxmlformats.org/drawingml/2006/table">
            <a:tbl>
              <a:tblPr firstRow="1" bandRow="1">
                <a:tableStyleId>{5C22544A-7EE6-4342-B048-85BDC9FD1C3A}</a:tableStyleId>
              </a:tblPr>
              <a:tblGrid>
                <a:gridCol w="4327881">
                  <a:extLst>
                    <a:ext uri="{9D8B030D-6E8A-4147-A177-3AD203B41FA5}">
                      <a16:colId xmlns:a16="http://schemas.microsoft.com/office/drawing/2014/main" val="20000"/>
                    </a:ext>
                  </a:extLst>
                </a:gridCol>
                <a:gridCol w="2368863">
                  <a:extLst>
                    <a:ext uri="{9D8B030D-6E8A-4147-A177-3AD203B41FA5}">
                      <a16:colId xmlns:a16="http://schemas.microsoft.com/office/drawing/2014/main" val="20001"/>
                    </a:ext>
                  </a:extLst>
                </a:gridCol>
              </a:tblGrid>
              <a:tr h="504056">
                <a:tc>
                  <a:txBody>
                    <a:bodyPr/>
                    <a:lstStyle/>
                    <a:p>
                      <a:r>
                        <a:rPr lang="en-GB" dirty="0"/>
                        <a:t>Correlation coefficient value</a:t>
                      </a:r>
                    </a:p>
                  </a:txBody>
                  <a:tcPr/>
                </a:tc>
                <a:tc>
                  <a:txBody>
                    <a:bodyPr/>
                    <a:lstStyle/>
                    <a:p>
                      <a:r>
                        <a:rPr lang="en-GB" dirty="0"/>
                        <a:t>Relationship</a:t>
                      </a:r>
                    </a:p>
                  </a:txBody>
                  <a:tcPr/>
                </a:tc>
                <a:extLst>
                  <a:ext uri="{0D108BD9-81ED-4DB2-BD59-A6C34878D82A}">
                    <a16:rowId xmlns:a16="http://schemas.microsoft.com/office/drawing/2014/main" val="10000"/>
                  </a:ext>
                </a:extLst>
              </a:tr>
              <a:tr h="504056">
                <a:tc>
                  <a:txBody>
                    <a:bodyPr/>
                    <a:lstStyle/>
                    <a:p>
                      <a:pPr algn="ctr"/>
                      <a:r>
                        <a:rPr lang="en-GB" sz="2000" dirty="0"/>
                        <a:t>-0.3</a:t>
                      </a:r>
                      <a:r>
                        <a:rPr lang="en-GB" sz="2000" baseline="0" dirty="0"/>
                        <a:t> to +0.3</a:t>
                      </a:r>
                      <a:endParaRPr lang="en-GB" sz="2000" dirty="0"/>
                    </a:p>
                  </a:txBody>
                  <a:tcPr/>
                </a:tc>
                <a:tc>
                  <a:txBody>
                    <a:bodyPr/>
                    <a:lstStyle/>
                    <a:p>
                      <a:r>
                        <a:rPr lang="en-GB" sz="2000" dirty="0"/>
                        <a:t>Weak</a:t>
                      </a:r>
                    </a:p>
                  </a:txBody>
                  <a:tcPr/>
                </a:tc>
                <a:extLst>
                  <a:ext uri="{0D108BD9-81ED-4DB2-BD59-A6C34878D82A}">
                    <a16:rowId xmlns:a16="http://schemas.microsoft.com/office/drawing/2014/main" val="10001"/>
                  </a:ext>
                </a:extLst>
              </a:tr>
              <a:tr h="504056">
                <a:tc>
                  <a:txBody>
                    <a:bodyPr/>
                    <a:lstStyle/>
                    <a:p>
                      <a:pPr>
                        <a:tabLst>
                          <a:tab pos="1882775" algn="l"/>
                          <a:tab pos="2513013" algn="l"/>
                        </a:tabLst>
                      </a:pPr>
                      <a:r>
                        <a:rPr lang="en-GB" sz="2000" dirty="0"/>
                        <a:t>-0.5 to -0.3	or	0.3 to 0.5</a:t>
                      </a:r>
                    </a:p>
                  </a:txBody>
                  <a:tcPr/>
                </a:tc>
                <a:tc>
                  <a:txBody>
                    <a:bodyPr/>
                    <a:lstStyle/>
                    <a:p>
                      <a:r>
                        <a:rPr lang="en-GB" sz="2000" dirty="0"/>
                        <a:t>Moderate</a:t>
                      </a:r>
                    </a:p>
                  </a:txBody>
                  <a:tcPr/>
                </a:tc>
                <a:extLst>
                  <a:ext uri="{0D108BD9-81ED-4DB2-BD59-A6C34878D82A}">
                    <a16:rowId xmlns:a16="http://schemas.microsoft.com/office/drawing/2014/main" val="10002"/>
                  </a:ext>
                </a:extLst>
              </a:tr>
              <a:tr h="504056">
                <a:tc>
                  <a:txBody>
                    <a:bodyPr/>
                    <a:lstStyle/>
                    <a:p>
                      <a:pPr>
                        <a:tabLst>
                          <a:tab pos="1882775" algn="l"/>
                          <a:tab pos="2513013" algn="l"/>
                        </a:tabLst>
                      </a:pPr>
                      <a:r>
                        <a:rPr lang="en-GB" sz="2000" dirty="0"/>
                        <a:t>-0.9 to -0.5	or	0.5 to 0.9</a:t>
                      </a:r>
                    </a:p>
                  </a:txBody>
                  <a:tcPr/>
                </a:tc>
                <a:tc>
                  <a:txBody>
                    <a:bodyPr/>
                    <a:lstStyle/>
                    <a:p>
                      <a:r>
                        <a:rPr lang="en-GB" sz="2000" dirty="0"/>
                        <a:t>Strong</a:t>
                      </a:r>
                    </a:p>
                  </a:txBody>
                  <a:tcPr/>
                </a:tc>
                <a:extLst>
                  <a:ext uri="{0D108BD9-81ED-4DB2-BD59-A6C34878D82A}">
                    <a16:rowId xmlns:a16="http://schemas.microsoft.com/office/drawing/2014/main" val="10003"/>
                  </a:ext>
                </a:extLst>
              </a:tr>
              <a:tr h="504056">
                <a:tc>
                  <a:txBody>
                    <a:bodyPr/>
                    <a:lstStyle/>
                    <a:p>
                      <a:pPr>
                        <a:tabLst>
                          <a:tab pos="1882775" algn="l"/>
                          <a:tab pos="2513013" algn="l"/>
                        </a:tabLst>
                      </a:pPr>
                      <a:r>
                        <a:rPr lang="en-GB" sz="2000" dirty="0"/>
                        <a:t>-1.0 to -0.9	or	0.9 to 1.0</a:t>
                      </a:r>
                    </a:p>
                  </a:txBody>
                  <a:tcPr/>
                </a:tc>
                <a:tc>
                  <a:txBody>
                    <a:bodyPr/>
                    <a:lstStyle/>
                    <a:p>
                      <a:r>
                        <a:rPr lang="en-GB" sz="2000" dirty="0"/>
                        <a:t>Very strong</a:t>
                      </a:r>
                    </a:p>
                  </a:txBody>
                  <a:tcPr/>
                </a:tc>
                <a:extLst>
                  <a:ext uri="{0D108BD9-81ED-4DB2-BD59-A6C34878D82A}">
                    <a16:rowId xmlns:a16="http://schemas.microsoft.com/office/drawing/2014/main" val="10004"/>
                  </a:ext>
                </a:extLst>
              </a:tr>
            </a:tbl>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5249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304800"/>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3200" dirty="0"/>
              <a:t>Does chocolate make you clever or crazy?</a:t>
            </a:r>
            <a:endParaRPr lang="en-GB" sz="32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2160712" y="914400"/>
            <a:ext cx="8507288" cy="5211674"/>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000" dirty="0"/>
              <a:t>A paper in the New England Journal of Medicine claimed a relationship between chocolate and Nobel Prize winners</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lvl="2"/>
            <a:endParaRPr lang="en-GB" sz="1400" dirty="0">
              <a:solidFill>
                <a:schemeClr val="bg2">
                  <a:lumMod val="25000"/>
                </a:schemeClr>
              </a:solidFill>
              <a:hlinkClick r:id="rId3"/>
            </a:endParaRPr>
          </a:p>
          <a:p>
            <a:pPr marL="914400" lvl="3" indent="0">
              <a:buNone/>
            </a:pPr>
            <a:r>
              <a:rPr lang="en-GB" sz="2000" u="sng" dirty="0">
                <a:solidFill>
                  <a:srgbClr val="0070C0"/>
                </a:solidFill>
              </a:rPr>
              <a:t>http://www.nejm.org/doi/full/10.1056/NEJMon1211064</a:t>
            </a:r>
          </a:p>
          <a:p>
            <a:endParaRPr lang="en-GB" sz="2000" dirty="0"/>
          </a:p>
        </p:txBody>
      </p:sp>
      <p:pic>
        <p:nvPicPr>
          <p:cNvPr id="14" name="Picture 2" descr="Graph showing countries' chocolate consumption per head and Nobel Laureates per 10 million peo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3132" y="1690152"/>
            <a:ext cx="6371868" cy="4027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863752" y="2276872"/>
            <a:ext cx="1656184" cy="369332"/>
          </a:xfrm>
          <a:prstGeom prst="rect">
            <a:avLst/>
          </a:prstGeom>
          <a:solidFill>
            <a:srgbClr val="FFEBFF"/>
          </a:solidFill>
        </p:spPr>
        <p:txBody>
          <a:bodyPr wrap="square" rtlCol="0">
            <a:spAutoFit/>
          </a:bodyPr>
          <a:lstStyle/>
          <a:p>
            <a:r>
              <a:rPr lang="en-GB" b="1" dirty="0">
                <a:solidFill>
                  <a:srgbClr val="FF0000"/>
                </a:solidFill>
              </a:rPr>
              <a:t>r = 0.791</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80240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3200" dirty="0"/>
              <a:t>Chocolate and serial killers</a:t>
            </a:r>
            <a:endParaRPr lang="en-GB" sz="32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981200" y="1017794"/>
            <a:ext cx="8507288" cy="5211674"/>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000" dirty="0"/>
              <a:t>What else is related to chocolate consumption? </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lvl="2"/>
            <a:endParaRPr lang="en-GB" sz="1400" dirty="0">
              <a:solidFill>
                <a:schemeClr val="bg2">
                  <a:lumMod val="25000"/>
                </a:schemeClr>
              </a:solidFill>
              <a:hlinkClick r:id="rId3"/>
            </a:endParaRPr>
          </a:p>
          <a:p>
            <a:pPr marL="1616075" lvl="2" indent="-6350">
              <a:buNone/>
            </a:pPr>
            <a:r>
              <a:rPr lang="en-GB" sz="1800" u="sng" dirty="0">
                <a:solidFill>
                  <a:srgbClr val="0070C0"/>
                </a:solidFill>
              </a:rPr>
              <a:t>http://www.replicatedtypo.com/chocolate-consumption-traffic-accidents-and-serial-killers/5718.html</a:t>
            </a:r>
          </a:p>
        </p:txBody>
      </p:sp>
      <p:pic>
        <p:nvPicPr>
          <p:cNvPr id="9" name="Picture 2" descr="http://replicatedtypo.com/wp-content/uploads/2012/11/Picture-2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9584" y="1408829"/>
            <a:ext cx="6220793" cy="41238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20136" y="4077072"/>
            <a:ext cx="1368152" cy="400110"/>
          </a:xfrm>
          <a:prstGeom prst="rect">
            <a:avLst/>
          </a:prstGeom>
          <a:noFill/>
        </p:spPr>
        <p:txBody>
          <a:bodyPr wrap="square" rtlCol="0">
            <a:spAutoFit/>
          </a:bodyPr>
          <a:lstStyle/>
          <a:p>
            <a:r>
              <a:rPr lang="en-GB" sz="2000" b="1" dirty="0">
                <a:solidFill>
                  <a:srgbClr val="FF0000"/>
                </a:solidFill>
              </a:rPr>
              <a:t>r = 0.52</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12224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1085222" y="1143001"/>
            <a:ext cx="9887578" cy="3370153"/>
          </a:xfrm>
          <a:prstGeom prst="rect">
            <a:avLst/>
          </a:prstGeom>
          <a:noFill/>
          <a:ln w="9525">
            <a:noFill/>
            <a:miter lim="800000"/>
            <a:headEnd/>
            <a:tailEnd/>
          </a:ln>
          <a:effectLst/>
        </p:spPr>
        <p:txBody>
          <a:bodyPr wrap="square">
            <a:spAutoFit/>
          </a:bodyPr>
          <a:lstStyle/>
          <a:p>
            <a:pPr eaLnBrk="0" hangingPunct="0">
              <a:spcAft>
                <a:spcPts val="1800"/>
              </a:spcAft>
            </a:pPr>
            <a:r>
              <a:rPr lang="en-GB" sz="2800" dirty="0">
                <a:solidFill>
                  <a:prstClr val="black"/>
                </a:solidFill>
              </a:rPr>
              <a:t>Tests the null hypothesis that the population correlation r = 0 NOT that there is a strong relationship!</a:t>
            </a:r>
          </a:p>
          <a:p>
            <a:pPr eaLnBrk="0" hangingPunct="0">
              <a:spcAft>
                <a:spcPts val="1800"/>
              </a:spcAft>
            </a:pPr>
            <a:endParaRPr lang="en-GB" sz="2800" dirty="0">
              <a:solidFill>
                <a:prstClr val="black"/>
              </a:solidFill>
            </a:endParaRPr>
          </a:p>
          <a:p>
            <a:pPr eaLnBrk="0" hangingPunct="0">
              <a:spcAft>
                <a:spcPts val="1800"/>
              </a:spcAft>
            </a:pPr>
            <a:r>
              <a:rPr lang="en-GB" sz="2800" dirty="0">
                <a:solidFill>
                  <a:prstClr val="black"/>
                </a:solidFill>
              </a:rPr>
              <a:t>It is highly influenced by the number of observations e.g. sample size of 150 will classify a correlation of 0.16 as significant!</a:t>
            </a:r>
          </a:p>
          <a:p>
            <a:pPr eaLnBrk="0" hangingPunct="0">
              <a:spcAft>
                <a:spcPts val="1800"/>
              </a:spcAft>
            </a:pPr>
            <a:r>
              <a:rPr lang="en-GB" sz="2800" dirty="0">
                <a:solidFill>
                  <a:prstClr val="black"/>
                </a:solidFill>
              </a:rPr>
              <a:t>Use Cohen’s interpretation</a:t>
            </a:r>
          </a:p>
        </p:txBody>
      </p:sp>
      <p:sp>
        <p:nvSpPr>
          <p:cNvPr id="539652" name="Rectangle 4"/>
          <p:cNvSpPr>
            <a:spLocks noChangeArrowheads="1"/>
          </p:cNvSpPr>
          <p:nvPr/>
        </p:nvSpPr>
        <p:spPr bwMode="auto">
          <a:xfrm>
            <a:off x="2062957" y="332657"/>
            <a:ext cx="7993062" cy="646331"/>
          </a:xfrm>
          <a:prstGeom prst="rect">
            <a:avLst/>
          </a:prstGeom>
          <a:noFill/>
          <a:ln w="9525">
            <a:noFill/>
            <a:miter lim="800000"/>
            <a:headEnd/>
            <a:tailEnd/>
          </a:ln>
          <a:effectLst/>
        </p:spPr>
        <p:txBody>
          <a:bodyPr>
            <a:spAutoFit/>
          </a:bodyPr>
          <a:lstStyle/>
          <a:p>
            <a:r>
              <a:rPr lang="en-GB" sz="3600" b="1" dirty="0">
                <a:solidFill>
                  <a:prstClr val="black"/>
                </a:solidFill>
              </a:rPr>
              <a:t>Hypothesis tests for r</a:t>
            </a:r>
          </a:p>
        </p:txBody>
      </p:sp>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85196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altLang="en-US" sz="4000" b="0" dirty="0">
                <a:solidFill>
                  <a:schemeClr val="tx1"/>
                </a:solidFill>
                <a:cs typeface="Arial" charset="0"/>
              </a:rPr>
              <a:t>Confounding</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775520" y="1412776"/>
            <a:ext cx="8712968" cy="481151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175" lvl="1" indent="0">
              <a:buNone/>
            </a:pPr>
            <a:r>
              <a:rPr lang="en-GB" altLang="en-US" sz="2800" dirty="0">
                <a:cs typeface="Arial" charset="0"/>
              </a:rPr>
              <a:t>Is there something else affecting both chocolate consumption and Nobel prize winners?</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marL="630936" lvl="2" indent="0">
              <a:buNone/>
            </a:pPr>
            <a:endParaRPr lang="en-GB" sz="1400" dirty="0">
              <a:solidFill>
                <a:schemeClr val="bg2">
                  <a:lumMod val="25000"/>
                </a:schemeClr>
              </a:solidFill>
              <a:hlinkClick r:id="rId3"/>
            </a:endParaRPr>
          </a:p>
        </p:txBody>
      </p:sp>
      <p:sp>
        <p:nvSpPr>
          <p:cNvPr id="12" name="Oval 11"/>
          <p:cNvSpPr/>
          <p:nvPr/>
        </p:nvSpPr>
        <p:spPr>
          <a:xfrm>
            <a:off x="2855639" y="2963002"/>
            <a:ext cx="2304256" cy="13681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Chocolate consumption</a:t>
            </a:r>
          </a:p>
        </p:txBody>
      </p:sp>
      <p:sp>
        <p:nvSpPr>
          <p:cNvPr id="13" name="Right Arrow 12"/>
          <p:cNvSpPr/>
          <p:nvPr/>
        </p:nvSpPr>
        <p:spPr>
          <a:xfrm rot="19206113">
            <a:off x="7036746" y="4386725"/>
            <a:ext cx="1142844" cy="3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608168" y="2963002"/>
            <a:ext cx="2304256" cy="13681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Number of Nobel winners</a:t>
            </a:r>
          </a:p>
        </p:txBody>
      </p:sp>
      <p:sp>
        <p:nvSpPr>
          <p:cNvPr id="15" name="Oval 14"/>
          <p:cNvSpPr/>
          <p:nvPr/>
        </p:nvSpPr>
        <p:spPr>
          <a:xfrm>
            <a:off x="5172472" y="4808778"/>
            <a:ext cx="2304256" cy="15680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GDP (wealth)</a:t>
            </a:r>
          </a:p>
          <a:p>
            <a:pPr algn="ctr"/>
            <a:r>
              <a:rPr lang="en-GB" dirty="0">
                <a:solidFill>
                  <a:srgbClr val="002060"/>
                </a:solidFill>
              </a:rPr>
              <a:t>Temperature</a:t>
            </a:r>
          </a:p>
        </p:txBody>
      </p:sp>
      <p:sp>
        <p:nvSpPr>
          <p:cNvPr id="16" name="Left-Right Arrow 15"/>
          <p:cNvSpPr/>
          <p:nvPr/>
        </p:nvSpPr>
        <p:spPr>
          <a:xfrm rot="3135002">
            <a:off x="4612131" y="4405469"/>
            <a:ext cx="1035906" cy="397489"/>
          </a:xfrm>
          <a:prstGeom prst="leftRightArrow">
            <a:avLst>
              <a:gd name="adj1" fmla="val 50000"/>
              <a:gd name="adj2" fmla="val 53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40950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AD0C34-352A-8ECE-98CD-451F0EBD4D9D}"/>
              </a:ext>
            </a:extLst>
          </p:cNvPr>
          <p:cNvSpPr>
            <a:spLocks noGrp="1" noChangeArrowheads="1"/>
          </p:cNvSpPr>
          <p:nvPr>
            <p:ph type="title"/>
          </p:nvPr>
        </p:nvSpPr>
        <p:spPr/>
        <p:txBody>
          <a:bodyPr/>
          <a:lstStyle/>
          <a:p>
            <a:r>
              <a:rPr lang="en-GB" altLang="en-US">
                <a:latin typeface="Times New Roman" panose="02020603050405020304" pitchFamily="18" charset="0"/>
              </a:rPr>
              <a:t>Regression</a:t>
            </a:r>
            <a:endParaRPr lang="en-US" altLang="en-US">
              <a:latin typeface="Times New Roman" panose="02020603050405020304" pitchFamily="18" charset="0"/>
            </a:endParaRPr>
          </a:p>
        </p:txBody>
      </p:sp>
      <p:sp>
        <p:nvSpPr>
          <p:cNvPr id="16387" name="Rectangle 3">
            <a:extLst>
              <a:ext uri="{FF2B5EF4-FFF2-40B4-BE49-F238E27FC236}">
                <a16:creationId xmlns:a16="http://schemas.microsoft.com/office/drawing/2014/main" id="{21794533-F1F4-53CC-206D-3114CD0E1992}"/>
              </a:ext>
            </a:extLst>
          </p:cNvPr>
          <p:cNvSpPr>
            <a:spLocks noGrp="1" noChangeArrowheads="1"/>
          </p:cNvSpPr>
          <p:nvPr>
            <p:ph type="body" idx="1"/>
          </p:nvPr>
        </p:nvSpPr>
        <p:spPr/>
        <p:txBody>
          <a:bodyPr/>
          <a:lstStyle/>
          <a:p>
            <a:r>
              <a:rPr lang="en-GB" altLang="en-US" dirty="0">
                <a:latin typeface="Times New Roman" panose="02020603050405020304" pitchFamily="18" charset="0"/>
              </a:rPr>
              <a:t>Correlation tells you if there is an association between x and y but it doesn’t describe the relationship or allow you to predict one variable from the other (or factor in confounding effects).</a:t>
            </a:r>
          </a:p>
          <a:p>
            <a:endParaRPr lang="en-GB" altLang="en-US" dirty="0">
              <a:latin typeface="Times New Roman" panose="02020603050405020304" pitchFamily="18" charset="0"/>
            </a:endParaRPr>
          </a:p>
          <a:p>
            <a:r>
              <a:rPr lang="en-GB" altLang="en-US" dirty="0">
                <a:latin typeface="Times New Roman" panose="02020603050405020304" pitchFamily="18" charset="0"/>
              </a:rPr>
              <a:t>To do this we need REGRESSION!</a:t>
            </a:r>
            <a:endParaRPr lang="en-US" altLang="en-US"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E30729C-E634-CD44-583D-6CEF7037A202}"/>
              </a:ext>
            </a:extLst>
          </p:cNvPr>
          <p:cNvSpPr>
            <a:spLocks noGrp="1" noChangeArrowheads="1"/>
          </p:cNvSpPr>
          <p:nvPr>
            <p:ph type="title"/>
          </p:nvPr>
        </p:nvSpPr>
        <p:spPr/>
        <p:txBody>
          <a:bodyPr/>
          <a:lstStyle/>
          <a:p>
            <a:r>
              <a:rPr lang="en-GB" altLang="en-US">
                <a:latin typeface="Times New Roman" panose="02020603050405020304" pitchFamily="18" charset="0"/>
              </a:rPr>
              <a:t>Best-fit Line</a:t>
            </a:r>
            <a:endParaRPr lang="en-US" altLang="en-US">
              <a:latin typeface="Times New Roman" panose="02020603050405020304" pitchFamily="18" charset="0"/>
            </a:endParaRPr>
          </a:p>
        </p:txBody>
      </p:sp>
      <p:sp>
        <p:nvSpPr>
          <p:cNvPr id="17460" name="Text Box 52">
            <a:extLst>
              <a:ext uri="{FF2B5EF4-FFF2-40B4-BE49-F238E27FC236}">
                <a16:creationId xmlns:a16="http://schemas.microsoft.com/office/drawing/2014/main" id="{5064FCB3-2C6A-75F9-9C07-D46CC1E6C948}"/>
              </a:ext>
            </a:extLst>
          </p:cNvPr>
          <p:cNvSpPr txBox="1">
            <a:spLocks noChangeArrowheads="1"/>
          </p:cNvSpPr>
          <p:nvPr/>
        </p:nvSpPr>
        <p:spPr bwMode="auto">
          <a:xfrm>
            <a:off x="8256588" y="5372101"/>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2000">
                <a:cs typeface="Times New Roman" panose="02020603050405020304" pitchFamily="18" charset="0"/>
              </a:rPr>
              <a:t>=  </a:t>
            </a:r>
            <a:r>
              <a:rPr lang="en-US" altLang="en-US" sz="2400"/>
              <a:t>ŷ</a:t>
            </a:r>
            <a:r>
              <a:rPr lang="en-GB" altLang="en-US" sz="2000">
                <a:cs typeface="Times New Roman" panose="02020603050405020304" pitchFamily="18" charset="0"/>
              </a:rPr>
              <a:t>, predicted value</a:t>
            </a:r>
            <a:r>
              <a:rPr lang="en-GB" altLang="en-US" sz="1600">
                <a:solidFill>
                  <a:schemeClr val="bg1"/>
                </a:solidFill>
              </a:rPr>
              <a:t> </a:t>
            </a:r>
            <a:endParaRPr lang="en-US" altLang="en-US" sz="1600">
              <a:solidFill>
                <a:schemeClr val="bg1"/>
              </a:solidFill>
            </a:endParaRPr>
          </a:p>
        </p:txBody>
      </p:sp>
      <p:sp>
        <p:nvSpPr>
          <p:cNvPr id="17463" name="Rectangle 55">
            <a:extLst>
              <a:ext uri="{FF2B5EF4-FFF2-40B4-BE49-F238E27FC236}">
                <a16:creationId xmlns:a16="http://schemas.microsoft.com/office/drawing/2014/main" id="{EC3CF867-74C1-1D28-E0FF-3E7477F14E6E}"/>
              </a:ext>
            </a:extLst>
          </p:cNvPr>
          <p:cNvSpPr>
            <a:spLocks noGrp="1" noChangeArrowheads="1"/>
          </p:cNvSpPr>
          <p:nvPr>
            <p:ph type="body" idx="1"/>
          </p:nvPr>
        </p:nvSpPr>
        <p:spPr>
          <a:xfrm>
            <a:off x="639745" y="1676401"/>
            <a:ext cx="5273675" cy="1944688"/>
          </a:xfrm>
          <a:noFill/>
          <a:ln/>
        </p:spPr>
        <p:txBody>
          <a:bodyPr>
            <a:normAutofit/>
          </a:bodyPr>
          <a:lstStyle/>
          <a:p>
            <a:pPr>
              <a:lnSpc>
                <a:spcPct val="80000"/>
              </a:lnSpc>
            </a:pPr>
            <a:r>
              <a:rPr lang="en-GB" altLang="en-US" sz="1800" dirty="0">
                <a:latin typeface="Times New Roman" panose="02020603050405020304" pitchFamily="18" charset="0"/>
              </a:rPr>
              <a:t>Aim of linear regression is to fit a straight line, </a:t>
            </a:r>
            <a:r>
              <a:rPr lang="en-US" altLang="en-US" sz="1800" dirty="0">
                <a:latin typeface="Times New Roman" panose="02020603050405020304" pitchFamily="18" charset="0"/>
              </a:rPr>
              <a:t>ŷ</a:t>
            </a:r>
            <a:r>
              <a:rPr lang="en-GB" altLang="en-US" sz="1800" dirty="0">
                <a:latin typeface="Times New Roman" panose="02020603050405020304" pitchFamily="18" charset="0"/>
              </a:rPr>
              <a:t> = </a:t>
            </a:r>
            <a:r>
              <a:rPr lang="en-GB" altLang="en-US" sz="1800" dirty="0" err="1">
                <a:latin typeface="Times New Roman" panose="02020603050405020304" pitchFamily="18" charset="0"/>
              </a:rPr>
              <a:t>ax</a:t>
            </a:r>
            <a:r>
              <a:rPr lang="en-GB" altLang="en-US" sz="1800" dirty="0">
                <a:latin typeface="Times New Roman" panose="02020603050405020304" pitchFamily="18" charset="0"/>
              </a:rPr>
              <a:t> + b, to data that gives best prediction of y for any value of x</a:t>
            </a:r>
          </a:p>
          <a:p>
            <a:pPr>
              <a:lnSpc>
                <a:spcPct val="80000"/>
              </a:lnSpc>
              <a:buFont typeface="Wingdings" panose="05000000000000000000" pitchFamily="2" charset="2"/>
              <a:buNone/>
            </a:pPr>
            <a:endParaRPr lang="en-GB" altLang="en-US" sz="1800" dirty="0">
              <a:latin typeface="Times New Roman" panose="02020603050405020304" pitchFamily="18" charset="0"/>
            </a:endParaRPr>
          </a:p>
          <a:p>
            <a:pPr>
              <a:lnSpc>
                <a:spcPct val="80000"/>
              </a:lnSpc>
            </a:pPr>
            <a:r>
              <a:rPr lang="en-GB" altLang="en-US" sz="1800" dirty="0">
                <a:latin typeface="Times New Roman" panose="02020603050405020304" pitchFamily="18" charset="0"/>
              </a:rPr>
              <a:t>This will be the line that minimises distance between data and fitted line, i.e. the residuals</a:t>
            </a:r>
            <a:endParaRPr lang="en-US" altLang="en-US" sz="1800" dirty="0">
              <a:latin typeface="Times New Roman" panose="02020603050405020304" pitchFamily="18" charset="0"/>
            </a:endParaRPr>
          </a:p>
        </p:txBody>
      </p:sp>
      <p:sp>
        <p:nvSpPr>
          <p:cNvPr id="17465" name="Text Box 57">
            <a:extLst>
              <a:ext uri="{FF2B5EF4-FFF2-40B4-BE49-F238E27FC236}">
                <a16:creationId xmlns:a16="http://schemas.microsoft.com/office/drawing/2014/main" id="{6AF4FD52-45B3-5640-E24E-01A163217770}"/>
              </a:ext>
            </a:extLst>
          </p:cNvPr>
          <p:cNvSpPr txBox="1">
            <a:spLocks noChangeArrowheads="1"/>
          </p:cNvSpPr>
          <p:nvPr/>
        </p:nvSpPr>
        <p:spPr bwMode="auto">
          <a:xfrm>
            <a:off x="9769476" y="3141663"/>
            <a:ext cx="9396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intercept</a:t>
            </a:r>
            <a:endParaRPr lang="en-US" altLang="en-US" sz="1600">
              <a:solidFill>
                <a:srgbClr val="FF0000"/>
              </a:solidFill>
            </a:endParaRPr>
          </a:p>
        </p:txBody>
      </p:sp>
      <p:grpSp>
        <p:nvGrpSpPr>
          <p:cNvPr id="17469" name="Group 61">
            <a:extLst>
              <a:ext uri="{FF2B5EF4-FFF2-40B4-BE49-F238E27FC236}">
                <a16:creationId xmlns:a16="http://schemas.microsoft.com/office/drawing/2014/main" id="{CFD04115-4214-01F1-5FE7-F65FEF1EF055}"/>
              </a:ext>
            </a:extLst>
          </p:cNvPr>
          <p:cNvGrpSpPr>
            <a:grpSpLocks/>
          </p:cNvGrpSpPr>
          <p:nvPr/>
        </p:nvGrpSpPr>
        <p:grpSpPr bwMode="auto">
          <a:xfrm>
            <a:off x="3432175" y="2492376"/>
            <a:ext cx="7056438" cy="4054475"/>
            <a:chOff x="1202" y="1570"/>
            <a:chExt cx="4445" cy="2554"/>
          </a:xfrm>
        </p:grpSpPr>
        <p:sp>
          <p:nvSpPr>
            <p:cNvPr id="17413" name="Line 5">
              <a:extLst>
                <a:ext uri="{FF2B5EF4-FFF2-40B4-BE49-F238E27FC236}">
                  <a16:creationId xmlns:a16="http://schemas.microsoft.com/office/drawing/2014/main" id="{855E1DF7-1276-5F11-1EB2-4A44AD5D8B8C}"/>
                </a:ext>
              </a:extLst>
            </p:cNvPr>
            <p:cNvSpPr>
              <a:spLocks noChangeShapeType="1"/>
            </p:cNvSpPr>
            <p:nvPr/>
          </p:nvSpPr>
          <p:spPr bwMode="auto">
            <a:xfrm flipV="1">
              <a:off x="2931" y="1778"/>
              <a:ext cx="16" cy="21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68" name="Group 60">
              <a:extLst>
                <a:ext uri="{FF2B5EF4-FFF2-40B4-BE49-F238E27FC236}">
                  <a16:creationId xmlns:a16="http://schemas.microsoft.com/office/drawing/2014/main" id="{D8AEC6C7-C665-5219-6EF3-116F4000DF2B}"/>
                </a:ext>
              </a:extLst>
            </p:cNvPr>
            <p:cNvGrpSpPr>
              <a:grpSpLocks/>
            </p:cNvGrpSpPr>
            <p:nvPr/>
          </p:nvGrpSpPr>
          <p:grpSpPr bwMode="auto">
            <a:xfrm>
              <a:off x="1202" y="1570"/>
              <a:ext cx="4445" cy="2554"/>
              <a:chOff x="1202" y="1570"/>
              <a:chExt cx="4445" cy="2554"/>
            </a:xfrm>
          </p:grpSpPr>
          <p:sp>
            <p:nvSpPr>
              <p:cNvPr id="17412" name="Line 4">
                <a:extLst>
                  <a:ext uri="{FF2B5EF4-FFF2-40B4-BE49-F238E27FC236}">
                    <a16:creationId xmlns:a16="http://schemas.microsoft.com/office/drawing/2014/main" id="{FD3DA764-BF89-9410-4E70-A6C4A25488C7}"/>
                  </a:ext>
                </a:extLst>
              </p:cNvPr>
              <p:cNvSpPr>
                <a:spLocks noChangeShapeType="1"/>
              </p:cNvSpPr>
              <p:nvPr/>
            </p:nvSpPr>
            <p:spPr bwMode="auto">
              <a:xfrm>
                <a:off x="1202" y="2848"/>
                <a:ext cx="3583"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4" name="Oval 6">
                <a:extLst>
                  <a:ext uri="{FF2B5EF4-FFF2-40B4-BE49-F238E27FC236}">
                    <a16:creationId xmlns:a16="http://schemas.microsoft.com/office/drawing/2014/main" id="{2411F5E1-22FE-D7C9-C8B5-68912D5B7CF9}"/>
                  </a:ext>
                </a:extLst>
              </p:cNvPr>
              <p:cNvSpPr>
                <a:spLocks noChangeArrowheads="1"/>
              </p:cNvSpPr>
              <p:nvPr/>
            </p:nvSpPr>
            <p:spPr bwMode="auto">
              <a:xfrm>
                <a:off x="4177" y="1966"/>
                <a:ext cx="79" cy="64"/>
              </a:xfrm>
              <a:prstGeom prst="ellipse">
                <a:avLst/>
              </a:prstGeom>
              <a:solidFill>
                <a:srgbClr val="00FF00"/>
              </a:solidFill>
              <a:ln w="9525">
                <a:solidFill>
                  <a:srgbClr val="00FF00"/>
                </a:solidFill>
                <a:round/>
                <a:headEnd/>
                <a:tailEnd/>
              </a:ln>
            </p:spPr>
            <p:txBody>
              <a:bodyPr/>
              <a:lstStyle/>
              <a:p>
                <a:endParaRPr lang="en-US"/>
              </a:p>
            </p:txBody>
          </p:sp>
          <p:sp>
            <p:nvSpPr>
              <p:cNvPr id="17415" name="Oval 7">
                <a:extLst>
                  <a:ext uri="{FF2B5EF4-FFF2-40B4-BE49-F238E27FC236}">
                    <a16:creationId xmlns:a16="http://schemas.microsoft.com/office/drawing/2014/main" id="{2B050009-3CDA-A109-35A2-0AF78C6C92D9}"/>
                  </a:ext>
                </a:extLst>
              </p:cNvPr>
              <p:cNvSpPr>
                <a:spLocks noChangeArrowheads="1"/>
              </p:cNvSpPr>
              <p:nvPr/>
            </p:nvSpPr>
            <p:spPr bwMode="auto">
              <a:xfrm>
                <a:off x="2438" y="3289"/>
                <a:ext cx="78" cy="63"/>
              </a:xfrm>
              <a:prstGeom prst="ellipse">
                <a:avLst/>
              </a:prstGeom>
              <a:solidFill>
                <a:srgbClr val="00FF00"/>
              </a:solidFill>
              <a:ln w="9525">
                <a:solidFill>
                  <a:srgbClr val="00FF00"/>
                </a:solidFill>
                <a:round/>
                <a:headEnd/>
                <a:tailEnd/>
              </a:ln>
            </p:spPr>
            <p:txBody>
              <a:bodyPr/>
              <a:lstStyle/>
              <a:p>
                <a:endParaRPr lang="en-US"/>
              </a:p>
            </p:txBody>
          </p:sp>
          <p:sp>
            <p:nvSpPr>
              <p:cNvPr id="17416" name="Oval 8">
                <a:extLst>
                  <a:ext uri="{FF2B5EF4-FFF2-40B4-BE49-F238E27FC236}">
                    <a16:creationId xmlns:a16="http://schemas.microsoft.com/office/drawing/2014/main" id="{24523B0C-D14E-EEDE-167C-7F116714F9CE}"/>
                  </a:ext>
                </a:extLst>
              </p:cNvPr>
              <p:cNvSpPr>
                <a:spLocks noChangeArrowheads="1"/>
              </p:cNvSpPr>
              <p:nvPr/>
            </p:nvSpPr>
            <p:spPr bwMode="auto">
              <a:xfrm>
                <a:off x="1841" y="2911"/>
                <a:ext cx="78" cy="63"/>
              </a:xfrm>
              <a:prstGeom prst="ellipse">
                <a:avLst/>
              </a:prstGeom>
              <a:solidFill>
                <a:srgbClr val="00FF00"/>
              </a:solidFill>
              <a:ln w="9525">
                <a:solidFill>
                  <a:srgbClr val="00FF00"/>
                </a:solidFill>
                <a:round/>
                <a:headEnd/>
                <a:tailEnd/>
              </a:ln>
            </p:spPr>
            <p:txBody>
              <a:bodyPr/>
              <a:lstStyle/>
              <a:p>
                <a:endParaRPr lang="en-US"/>
              </a:p>
            </p:txBody>
          </p:sp>
          <p:sp>
            <p:nvSpPr>
              <p:cNvPr id="17417" name="Oval 9">
                <a:extLst>
                  <a:ext uri="{FF2B5EF4-FFF2-40B4-BE49-F238E27FC236}">
                    <a16:creationId xmlns:a16="http://schemas.microsoft.com/office/drawing/2014/main" id="{049FD0F0-5DE3-FB9D-23AE-B8C098D03163}"/>
                  </a:ext>
                </a:extLst>
              </p:cNvPr>
              <p:cNvSpPr>
                <a:spLocks noChangeArrowheads="1"/>
              </p:cNvSpPr>
              <p:nvPr/>
            </p:nvSpPr>
            <p:spPr bwMode="auto">
              <a:xfrm>
                <a:off x="1451" y="3478"/>
                <a:ext cx="78" cy="63"/>
              </a:xfrm>
              <a:prstGeom prst="ellipse">
                <a:avLst/>
              </a:prstGeom>
              <a:solidFill>
                <a:srgbClr val="00FF00"/>
              </a:solidFill>
              <a:ln w="9525">
                <a:solidFill>
                  <a:srgbClr val="00FF00"/>
                </a:solidFill>
                <a:round/>
                <a:headEnd/>
                <a:tailEnd/>
              </a:ln>
            </p:spPr>
            <p:txBody>
              <a:bodyPr/>
              <a:lstStyle/>
              <a:p>
                <a:endParaRPr lang="en-US"/>
              </a:p>
            </p:txBody>
          </p:sp>
          <p:sp>
            <p:nvSpPr>
              <p:cNvPr id="17418" name="Oval 10">
                <a:extLst>
                  <a:ext uri="{FF2B5EF4-FFF2-40B4-BE49-F238E27FC236}">
                    <a16:creationId xmlns:a16="http://schemas.microsoft.com/office/drawing/2014/main" id="{409D07EA-5AAA-7399-3B75-DF2CA5B1C1D3}"/>
                  </a:ext>
                </a:extLst>
              </p:cNvPr>
              <p:cNvSpPr>
                <a:spLocks noChangeArrowheads="1"/>
              </p:cNvSpPr>
              <p:nvPr/>
            </p:nvSpPr>
            <p:spPr bwMode="auto">
              <a:xfrm>
                <a:off x="3632" y="2554"/>
                <a:ext cx="78" cy="63"/>
              </a:xfrm>
              <a:prstGeom prst="ellipse">
                <a:avLst/>
              </a:prstGeom>
              <a:solidFill>
                <a:srgbClr val="00FF00"/>
              </a:solidFill>
              <a:ln w="9525">
                <a:solidFill>
                  <a:srgbClr val="00FF00"/>
                </a:solidFill>
                <a:round/>
                <a:headEnd/>
                <a:tailEnd/>
              </a:ln>
            </p:spPr>
            <p:txBody>
              <a:bodyPr/>
              <a:lstStyle/>
              <a:p>
                <a:endParaRPr lang="en-US"/>
              </a:p>
            </p:txBody>
          </p:sp>
          <p:sp>
            <p:nvSpPr>
              <p:cNvPr id="17419" name="Oval 11">
                <a:extLst>
                  <a:ext uri="{FF2B5EF4-FFF2-40B4-BE49-F238E27FC236}">
                    <a16:creationId xmlns:a16="http://schemas.microsoft.com/office/drawing/2014/main" id="{EDA90340-D2D7-C0B5-3EBF-9666D0111E0E}"/>
                  </a:ext>
                </a:extLst>
              </p:cNvPr>
              <p:cNvSpPr>
                <a:spLocks noChangeArrowheads="1"/>
              </p:cNvSpPr>
              <p:nvPr/>
            </p:nvSpPr>
            <p:spPr bwMode="auto">
              <a:xfrm>
                <a:off x="3269" y="3038"/>
                <a:ext cx="78" cy="63"/>
              </a:xfrm>
              <a:prstGeom prst="ellipse">
                <a:avLst/>
              </a:prstGeom>
              <a:solidFill>
                <a:srgbClr val="00FF00"/>
              </a:solidFill>
              <a:ln w="9525">
                <a:solidFill>
                  <a:srgbClr val="00FF00"/>
                </a:solidFill>
                <a:round/>
                <a:headEnd/>
                <a:tailEnd/>
              </a:ln>
            </p:spPr>
            <p:txBody>
              <a:bodyPr/>
              <a:lstStyle/>
              <a:p>
                <a:endParaRPr lang="en-US"/>
              </a:p>
            </p:txBody>
          </p:sp>
          <p:sp>
            <p:nvSpPr>
              <p:cNvPr id="17420" name="Oval 12">
                <a:extLst>
                  <a:ext uri="{FF2B5EF4-FFF2-40B4-BE49-F238E27FC236}">
                    <a16:creationId xmlns:a16="http://schemas.microsoft.com/office/drawing/2014/main" id="{F4BC9F7B-F830-46B6-39F2-A9C6919FC233}"/>
                  </a:ext>
                </a:extLst>
              </p:cNvPr>
              <p:cNvSpPr>
                <a:spLocks noChangeArrowheads="1"/>
              </p:cNvSpPr>
              <p:nvPr/>
            </p:nvSpPr>
            <p:spPr bwMode="auto">
              <a:xfrm>
                <a:off x="3996" y="2218"/>
                <a:ext cx="77" cy="63"/>
              </a:xfrm>
              <a:prstGeom prst="ellipse">
                <a:avLst/>
              </a:prstGeom>
              <a:solidFill>
                <a:srgbClr val="00FF00"/>
              </a:solidFill>
              <a:ln w="9525">
                <a:solidFill>
                  <a:srgbClr val="00FF00"/>
                </a:solidFill>
                <a:round/>
                <a:headEnd/>
                <a:tailEnd/>
              </a:ln>
            </p:spPr>
            <p:txBody>
              <a:bodyPr/>
              <a:lstStyle/>
              <a:p>
                <a:endParaRPr lang="en-US"/>
              </a:p>
            </p:txBody>
          </p:sp>
          <p:sp>
            <p:nvSpPr>
              <p:cNvPr id="17421" name="Oval 13">
                <a:extLst>
                  <a:ext uri="{FF2B5EF4-FFF2-40B4-BE49-F238E27FC236}">
                    <a16:creationId xmlns:a16="http://schemas.microsoft.com/office/drawing/2014/main" id="{52A1DAA5-DC22-D792-AAD0-D3EC1F3BD51B}"/>
                  </a:ext>
                </a:extLst>
              </p:cNvPr>
              <p:cNvSpPr>
                <a:spLocks noChangeArrowheads="1"/>
              </p:cNvSpPr>
              <p:nvPr/>
            </p:nvSpPr>
            <p:spPr bwMode="auto">
              <a:xfrm>
                <a:off x="1763" y="3478"/>
                <a:ext cx="78" cy="63"/>
              </a:xfrm>
              <a:prstGeom prst="ellipse">
                <a:avLst/>
              </a:prstGeom>
              <a:solidFill>
                <a:srgbClr val="00FF00"/>
              </a:solidFill>
              <a:ln w="9525">
                <a:solidFill>
                  <a:srgbClr val="00FF00"/>
                </a:solidFill>
                <a:round/>
                <a:headEnd/>
                <a:tailEnd/>
              </a:ln>
            </p:spPr>
            <p:txBody>
              <a:bodyPr/>
              <a:lstStyle/>
              <a:p>
                <a:endParaRPr lang="en-US"/>
              </a:p>
            </p:txBody>
          </p:sp>
          <p:sp>
            <p:nvSpPr>
              <p:cNvPr id="17422" name="Oval 14">
                <a:extLst>
                  <a:ext uri="{FF2B5EF4-FFF2-40B4-BE49-F238E27FC236}">
                    <a16:creationId xmlns:a16="http://schemas.microsoft.com/office/drawing/2014/main" id="{87973E94-B09E-1100-A07B-29727546589F}"/>
                  </a:ext>
                </a:extLst>
              </p:cNvPr>
              <p:cNvSpPr>
                <a:spLocks noChangeArrowheads="1"/>
              </p:cNvSpPr>
              <p:nvPr/>
            </p:nvSpPr>
            <p:spPr bwMode="auto">
              <a:xfrm>
                <a:off x="3321" y="1841"/>
                <a:ext cx="77" cy="62"/>
              </a:xfrm>
              <a:prstGeom prst="ellipse">
                <a:avLst/>
              </a:prstGeom>
              <a:solidFill>
                <a:srgbClr val="00FF00"/>
              </a:solidFill>
              <a:ln w="9525">
                <a:solidFill>
                  <a:srgbClr val="00FF00"/>
                </a:solidFill>
                <a:round/>
                <a:headEnd/>
                <a:tailEnd/>
              </a:ln>
            </p:spPr>
            <p:txBody>
              <a:bodyPr/>
              <a:lstStyle/>
              <a:p>
                <a:endParaRPr lang="en-US"/>
              </a:p>
            </p:txBody>
          </p:sp>
          <p:sp>
            <p:nvSpPr>
              <p:cNvPr id="17423" name="Oval 15">
                <a:extLst>
                  <a:ext uri="{FF2B5EF4-FFF2-40B4-BE49-F238E27FC236}">
                    <a16:creationId xmlns:a16="http://schemas.microsoft.com/office/drawing/2014/main" id="{68947524-3B74-77A6-D0B9-AEE4D1371C61}"/>
                  </a:ext>
                </a:extLst>
              </p:cNvPr>
              <p:cNvSpPr>
                <a:spLocks noChangeArrowheads="1"/>
              </p:cNvSpPr>
              <p:nvPr/>
            </p:nvSpPr>
            <p:spPr bwMode="auto">
              <a:xfrm>
                <a:off x="2230" y="2722"/>
                <a:ext cx="78" cy="63"/>
              </a:xfrm>
              <a:prstGeom prst="ellipse">
                <a:avLst/>
              </a:prstGeom>
              <a:solidFill>
                <a:srgbClr val="00FF00"/>
              </a:solidFill>
              <a:ln w="9525">
                <a:solidFill>
                  <a:srgbClr val="00FF00"/>
                </a:solidFill>
                <a:round/>
                <a:headEnd/>
                <a:tailEnd/>
              </a:ln>
            </p:spPr>
            <p:txBody>
              <a:bodyPr/>
              <a:lstStyle/>
              <a:p>
                <a:endParaRPr lang="en-US"/>
              </a:p>
            </p:txBody>
          </p:sp>
          <p:sp>
            <p:nvSpPr>
              <p:cNvPr id="17424" name="Oval 16">
                <a:extLst>
                  <a:ext uri="{FF2B5EF4-FFF2-40B4-BE49-F238E27FC236}">
                    <a16:creationId xmlns:a16="http://schemas.microsoft.com/office/drawing/2014/main" id="{6DCDD08D-0E2C-B6D5-22CF-95C6DB97722B}"/>
                  </a:ext>
                </a:extLst>
              </p:cNvPr>
              <p:cNvSpPr>
                <a:spLocks noChangeArrowheads="1"/>
              </p:cNvSpPr>
              <p:nvPr/>
            </p:nvSpPr>
            <p:spPr bwMode="auto">
              <a:xfrm>
                <a:off x="2464" y="2092"/>
                <a:ext cx="78" cy="63"/>
              </a:xfrm>
              <a:prstGeom prst="ellipse">
                <a:avLst/>
              </a:prstGeom>
              <a:solidFill>
                <a:srgbClr val="00FF00"/>
              </a:solidFill>
              <a:ln w="9525">
                <a:solidFill>
                  <a:srgbClr val="00FF00"/>
                </a:solidFill>
                <a:round/>
                <a:headEnd/>
                <a:tailEnd/>
              </a:ln>
            </p:spPr>
            <p:txBody>
              <a:bodyPr/>
              <a:lstStyle/>
              <a:p>
                <a:endParaRPr lang="en-US"/>
              </a:p>
            </p:txBody>
          </p:sp>
          <p:sp>
            <p:nvSpPr>
              <p:cNvPr id="17425" name="Line 17">
                <a:extLst>
                  <a:ext uri="{FF2B5EF4-FFF2-40B4-BE49-F238E27FC236}">
                    <a16:creationId xmlns:a16="http://schemas.microsoft.com/office/drawing/2014/main" id="{4E81C952-4ECC-FC69-5542-A660726B5571}"/>
                  </a:ext>
                </a:extLst>
              </p:cNvPr>
              <p:cNvSpPr>
                <a:spLocks noChangeShapeType="1"/>
              </p:cNvSpPr>
              <p:nvPr/>
            </p:nvSpPr>
            <p:spPr bwMode="auto">
              <a:xfrm flipH="1">
                <a:off x="1202" y="1570"/>
                <a:ext cx="3322" cy="22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a:extLst>
                  <a:ext uri="{FF2B5EF4-FFF2-40B4-BE49-F238E27FC236}">
                    <a16:creationId xmlns:a16="http://schemas.microsoft.com/office/drawing/2014/main" id="{4D1A5C37-417A-1BD5-3F8F-7A714F1C7664}"/>
                  </a:ext>
                </a:extLst>
              </p:cNvPr>
              <p:cNvSpPr>
                <a:spLocks noChangeShapeType="1"/>
              </p:cNvSpPr>
              <p:nvPr/>
            </p:nvSpPr>
            <p:spPr bwMode="auto">
              <a:xfrm flipV="1">
                <a:off x="3678" y="2147"/>
                <a:ext cx="0" cy="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a:extLst>
                  <a:ext uri="{FF2B5EF4-FFF2-40B4-BE49-F238E27FC236}">
                    <a16:creationId xmlns:a16="http://schemas.microsoft.com/office/drawing/2014/main" id="{5110CE46-22C9-AE67-3628-128C5C40453D}"/>
                  </a:ext>
                </a:extLst>
              </p:cNvPr>
              <p:cNvSpPr>
                <a:spLocks noChangeShapeType="1"/>
              </p:cNvSpPr>
              <p:nvPr/>
            </p:nvSpPr>
            <p:spPr bwMode="auto">
              <a:xfrm>
                <a:off x="3352" y="1885"/>
                <a:ext cx="0" cy="4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Oval 20">
                <a:extLst>
                  <a:ext uri="{FF2B5EF4-FFF2-40B4-BE49-F238E27FC236}">
                    <a16:creationId xmlns:a16="http://schemas.microsoft.com/office/drawing/2014/main" id="{19551EB4-1645-4B4E-133C-B30937A43EF2}"/>
                  </a:ext>
                </a:extLst>
              </p:cNvPr>
              <p:cNvSpPr>
                <a:spLocks noChangeArrowheads="1"/>
              </p:cNvSpPr>
              <p:nvPr/>
            </p:nvSpPr>
            <p:spPr bwMode="auto">
              <a:xfrm>
                <a:off x="3287" y="2304"/>
                <a:ext cx="130" cy="105"/>
              </a:xfrm>
              <a:prstGeom prst="ellipse">
                <a:avLst/>
              </a:prstGeom>
              <a:solidFill>
                <a:schemeClr val="tx1"/>
              </a:solidFill>
              <a:ln w="9525">
                <a:solidFill>
                  <a:schemeClr val="bg1"/>
                </a:solidFill>
                <a:round/>
                <a:headEnd/>
                <a:tailEnd/>
              </a:ln>
            </p:spPr>
            <p:txBody>
              <a:bodyPr/>
              <a:lstStyle/>
              <a:p>
                <a:endParaRPr lang="en-US"/>
              </a:p>
            </p:txBody>
          </p:sp>
          <p:sp>
            <p:nvSpPr>
              <p:cNvPr id="17429" name="Oval 21">
                <a:extLst>
                  <a:ext uri="{FF2B5EF4-FFF2-40B4-BE49-F238E27FC236}">
                    <a16:creationId xmlns:a16="http://schemas.microsoft.com/office/drawing/2014/main" id="{49A1C763-30B4-892A-85E2-F49B04C5F4F4}"/>
                  </a:ext>
                </a:extLst>
              </p:cNvPr>
              <p:cNvSpPr>
                <a:spLocks noChangeArrowheads="1"/>
              </p:cNvSpPr>
              <p:nvPr/>
            </p:nvSpPr>
            <p:spPr bwMode="auto">
              <a:xfrm>
                <a:off x="3612" y="2094"/>
                <a:ext cx="131" cy="105"/>
              </a:xfrm>
              <a:prstGeom prst="ellipse">
                <a:avLst/>
              </a:prstGeom>
              <a:solidFill>
                <a:schemeClr val="tx1"/>
              </a:solidFill>
              <a:ln w="9525">
                <a:solidFill>
                  <a:schemeClr val="bg1"/>
                </a:solidFill>
                <a:round/>
                <a:headEnd/>
                <a:tailEnd/>
              </a:ln>
            </p:spPr>
            <p:txBody>
              <a:bodyPr/>
              <a:lstStyle/>
              <a:p>
                <a:endParaRPr lang="en-US"/>
              </a:p>
            </p:txBody>
          </p:sp>
          <p:sp>
            <p:nvSpPr>
              <p:cNvPr id="17430" name="Text Box 22">
                <a:extLst>
                  <a:ext uri="{FF2B5EF4-FFF2-40B4-BE49-F238E27FC236}">
                    <a16:creationId xmlns:a16="http://schemas.microsoft.com/office/drawing/2014/main" id="{98DC969B-2ED3-62CA-F23E-D3DEEF44A132}"/>
                  </a:ext>
                </a:extLst>
              </p:cNvPr>
              <p:cNvSpPr txBox="1">
                <a:spLocks noChangeArrowheads="1"/>
              </p:cNvSpPr>
              <p:nvPr/>
            </p:nvSpPr>
            <p:spPr bwMode="auto">
              <a:xfrm>
                <a:off x="3743" y="2304"/>
                <a:ext cx="1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17431" name="Text Box 23">
                <a:extLst>
                  <a:ext uri="{FF2B5EF4-FFF2-40B4-BE49-F238E27FC236}">
                    <a16:creationId xmlns:a16="http://schemas.microsoft.com/office/drawing/2014/main" id="{DD39976D-0AE1-C15C-1D34-789E2911CE15}"/>
                  </a:ext>
                </a:extLst>
              </p:cNvPr>
              <p:cNvSpPr txBox="1">
                <a:spLocks noChangeArrowheads="1"/>
              </p:cNvSpPr>
              <p:nvPr/>
            </p:nvSpPr>
            <p:spPr bwMode="auto">
              <a:xfrm>
                <a:off x="4468" y="1570"/>
                <a:ext cx="11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800" b="1">
                    <a:solidFill>
                      <a:srgbClr val="FF0000"/>
                    </a:solidFill>
                  </a:rPr>
                  <a:t>ŷ</a:t>
                </a:r>
                <a:r>
                  <a:rPr lang="en-GB" altLang="en-US" sz="2800" b="1">
                    <a:solidFill>
                      <a:srgbClr val="FF0000"/>
                    </a:solidFill>
                  </a:rPr>
                  <a:t> = </a:t>
                </a:r>
                <a:r>
                  <a:rPr lang="en-GB" altLang="en-US" sz="2800" b="1">
                    <a:solidFill>
                      <a:srgbClr val="FF0000"/>
                    </a:solidFill>
                    <a:cs typeface="Times New Roman" panose="02020603050405020304" pitchFamily="18" charset="0"/>
                  </a:rPr>
                  <a:t>a</a:t>
                </a:r>
                <a:r>
                  <a:rPr lang="en-GB" altLang="en-US" sz="2800" b="1">
                    <a:solidFill>
                      <a:srgbClr val="FF0000"/>
                    </a:solidFill>
                  </a:rPr>
                  <a:t>x + b</a:t>
                </a:r>
              </a:p>
            </p:txBody>
          </p:sp>
          <p:sp>
            <p:nvSpPr>
              <p:cNvPr id="17432" name="Text Box 24">
                <a:extLst>
                  <a:ext uri="{FF2B5EF4-FFF2-40B4-BE49-F238E27FC236}">
                    <a16:creationId xmlns:a16="http://schemas.microsoft.com/office/drawing/2014/main" id="{EF96F400-4014-3D1C-3179-6347048FAF52}"/>
                  </a:ext>
                </a:extLst>
              </p:cNvPr>
              <p:cNvSpPr txBox="1">
                <a:spLocks noChangeArrowheads="1"/>
              </p:cNvSpPr>
              <p:nvPr/>
            </p:nvSpPr>
            <p:spPr bwMode="auto">
              <a:xfrm>
                <a:off x="4059" y="3884"/>
                <a:ext cx="156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   =</a:t>
                </a:r>
                <a:r>
                  <a:rPr lang="en-US" altLang="en-US" sz="2000">
                    <a:solidFill>
                      <a:schemeClr val="bg1"/>
                    </a:solidFill>
                  </a:rPr>
                  <a:t>  </a:t>
                </a:r>
                <a:r>
                  <a:rPr lang="en-US" altLang="en-US" sz="2000"/>
                  <a:t>residual error</a:t>
                </a:r>
              </a:p>
              <a:p>
                <a:endParaRPr lang="en-US" altLang="en-US" sz="1200"/>
              </a:p>
            </p:txBody>
          </p:sp>
          <p:sp>
            <p:nvSpPr>
              <p:cNvPr id="17433" name="Text Box 25">
                <a:extLst>
                  <a:ext uri="{FF2B5EF4-FFF2-40B4-BE49-F238E27FC236}">
                    <a16:creationId xmlns:a16="http://schemas.microsoft.com/office/drawing/2014/main" id="{3EA18228-45C3-C5EC-8FB6-3FE60C4A5A2F}"/>
                  </a:ext>
                </a:extLst>
              </p:cNvPr>
              <p:cNvSpPr txBox="1">
                <a:spLocks noChangeArrowheads="1"/>
              </p:cNvSpPr>
              <p:nvPr/>
            </p:nvSpPr>
            <p:spPr bwMode="auto">
              <a:xfrm>
                <a:off x="4241" y="3638"/>
                <a:ext cx="139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  y </a:t>
                </a:r>
                <a:r>
                  <a:rPr lang="en-US" altLang="en-US" sz="2000" baseline="-25000"/>
                  <a:t>i </a:t>
                </a:r>
                <a:r>
                  <a:rPr lang="en-US" altLang="en-US" sz="2000"/>
                  <a:t>, true value</a:t>
                </a:r>
              </a:p>
              <a:p>
                <a:endParaRPr lang="en-US" altLang="en-US" sz="2000"/>
              </a:p>
            </p:txBody>
          </p:sp>
          <p:sp>
            <p:nvSpPr>
              <p:cNvPr id="17434" name="Oval 26">
                <a:extLst>
                  <a:ext uri="{FF2B5EF4-FFF2-40B4-BE49-F238E27FC236}">
                    <a16:creationId xmlns:a16="http://schemas.microsoft.com/office/drawing/2014/main" id="{3930E348-598A-EED2-3B4D-A1CC7BDBBA58}"/>
                  </a:ext>
                </a:extLst>
              </p:cNvPr>
              <p:cNvSpPr>
                <a:spLocks noChangeArrowheads="1"/>
              </p:cNvSpPr>
              <p:nvPr/>
            </p:nvSpPr>
            <p:spPr bwMode="auto">
              <a:xfrm>
                <a:off x="4059" y="3457"/>
                <a:ext cx="136" cy="91"/>
              </a:xfrm>
              <a:prstGeom prst="ellipse">
                <a:avLst/>
              </a:prstGeom>
              <a:solidFill>
                <a:schemeClr val="tx1"/>
              </a:solidFill>
              <a:ln w="9525">
                <a:solidFill>
                  <a:schemeClr val="bg1"/>
                </a:solidFill>
                <a:round/>
                <a:headEnd/>
                <a:tailEnd/>
              </a:ln>
            </p:spPr>
            <p:txBody>
              <a:bodyPr/>
              <a:lstStyle/>
              <a:p>
                <a:endParaRPr lang="en-US" altLang="en-US" sz="1200"/>
              </a:p>
            </p:txBody>
          </p:sp>
          <p:sp>
            <p:nvSpPr>
              <p:cNvPr id="17435" name="Oval 27">
                <a:extLst>
                  <a:ext uri="{FF2B5EF4-FFF2-40B4-BE49-F238E27FC236}">
                    <a16:creationId xmlns:a16="http://schemas.microsoft.com/office/drawing/2014/main" id="{4ABE4ACE-DA6E-676A-F37F-7F4A6D25E022}"/>
                  </a:ext>
                </a:extLst>
              </p:cNvPr>
              <p:cNvSpPr>
                <a:spLocks noChangeArrowheads="1"/>
              </p:cNvSpPr>
              <p:nvPr/>
            </p:nvSpPr>
            <p:spPr bwMode="auto">
              <a:xfrm>
                <a:off x="4105" y="3748"/>
                <a:ext cx="48" cy="48"/>
              </a:xfrm>
              <a:prstGeom prst="ellipse">
                <a:avLst/>
              </a:prstGeom>
              <a:solidFill>
                <a:srgbClr val="00FF00"/>
              </a:solidFill>
              <a:ln w="9525">
                <a:solidFill>
                  <a:srgbClr val="00FF00"/>
                </a:solidFill>
                <a:round/>
                <a:headEnd/>
                <a:tailEnd/>
              </a:ln>
            </p:spPr>
            <p:txBody>
              <a:bodyPr/>
              <a:lstStyle/>
              <a:p>
                <a:endParaRPr lang="en-US"/>
              </a:p>
            </p:txBody>
          </p:sp>
          <p:sp>
            <p:nvSpPr>
              <p:cNvPr id="17464" name="Text Box 56">
                <a:extLst>
                  <a:ext uri="{FF2B5EF4-FFF2-40B4-BE49-F238E27FC236}">
                    <a16:creationId xmlns:a16="http://schemas.microsoft.com/office/drawing/2014/main" id="{EB129B19-F3C1-1D3A-36AD-235A8481ED00}"/>
                  </a:ext>
                </a:extLst>
              </p:cNvPr>
              <p:cNvSpPr txBox="1">
                <a:spLocks noChangeArrowheads="1"/>
              </p:cNvSpPr>
              <p:nvPr/>
            </p:nvSpPr>
            <p:spPr bwMode="auto">
              <a:xfrm>
                <a:off x="4604" y="1979"/>
                <a:ext cx="39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slope</a:t>
                </a:r>
                <a:endParaRPr lang="en-US" altLang="en-US" sz="1600">
                  <a:solidFill>
                    <a:srgbClr val="FF0000"/>
                  </a:solidFill>
                </a:endParaRPr>
              </a:p>
            </p:txBody>
          </p:sp>
          <p:sp>
            <p:nvSpPr>
              <p:cNvPr id="17466" name="Line 58">
                <a:extLst>
                  <a:ext uri="{FF2B5EF4-FFF2-40B4-BE49-F238E27FC236}">
                    <a16:creationId xmlns:a16="http://schemas.microsoft.com/office/drawing/2014/main" id="{4516E1DF-6014-AD15-092B-7FBA27E095E2}"/>
                  </a:ext>
                </a:extLst>
              </p:cNvPr>
              <p:cNvSpPr>
                <a:spLocks noChangeShapeType="1"/>
              </p:cNvSpPr>
              <p:nvPr/>
            </p:nvSpPr>
            <p:spPr bwMode="auto">
              <a:xfrm flipH="1">
                <a:off x="4785" y="1842"/>
                <a:ext cx="91"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7" name="Line 59">
                <a:extLst>
                  <a:ext uri="{FF2B5EF4-FFF2-40B4-BE49-F238E27FC236}">
                    <a16:creationId xmlns:a16="http://schemas.microsoft.com/office/drawing/2014/main" id="{289053CB-2C03-7139-8B26-BE56BD2C332C}"/>
                  </a:ext>
                </a:extLst>
              </p:cNvPr>
              <p:cNvSpPr>
                <a:spLocks noChangeShapeType="1"/>
              </p:cNvSpPr>
              <p:nvPr/>
            </p:nvSpPr>
            <p:spPr bwMode="auto">
              <a:xfrm>
                <a:off x="5420" y="1842"/>
                <a:ext cx="45"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EE4BCD-3AA7-544A-5F85-E4707757BC6D}"/>
              </a:ext>
            </a:extLst>
          </p:cNvPr>
          <p:cNvSpPr>
            <a:spLocks noGrp="1" noChangeArrowheads="1"/>
          </p:cNvSpPr>
          <p:nvPr>
            <p:ph type="title"/>
          </p:nvPr>
        </p:nvSpPr>
        <p:spPr/>
        <p:txBody>
          <a:bodyPr/>
          <a:lstStyle/>
          <a:p>
            <a:r>
              <a:rPr lang="en-GB" altLang="en-US">
                <a:latin typeface="Times New Roman" panose="02020603050405020304" pitchFamily="18" charset="0"/>
              </a:rPr>
              <a:t>Least Squares Regression</a:t>
            </a:r>
            <a:endParaRPr lang="en-US" altLang="en-US">
              <a:latin typeface="Times New Roman" panose="02020603050405020304" pitchFamily="18" charset="0"/>
            </a:endParaRPr>
          </a:p>
        </p:txBody>
      </p:sp>
      <p:sp>
        <p:nvSpPr>
          <p:cNvPr id="19459" name="Rectangle 3">
            <a:extLst>
              <a:ext uri="{FF2B5EF4-FFF2-40B4-BE49-F238E27FC236}">
                <a16:creationId xmlns:a16="http://schemas.microsoft.com/office/drawing/2014/main" id="{0C6798C5-7632-3BEA-9C3F-7600E2E0828A}"/>
              </a:ext>
            </a:extLst>
          </p:cNvPr>
          <p:cNvSpPr>
            <a:spLocks noGrp="1" noChangeArrowheads="1"/>
          </p:cNvSpPr>
          <p:nvPr>
            <p:ph type="body" sz="half" idx="1"/>
          </p:nvPr>
        </p:nvSpPr>
        <p:spPr>
          <a:xfrm>
            <a:off x="1981200" y="1981200"/>
            <a:ext cx="7715250" cy="1735138"/>
          </a:xfrm>
        </p:spPr>
        <p:txBody>
          <a:bodyPr/>
          <a:lstStyle/>
          <a:p>
            <a:r>
              <a:rPr lang="en-GB" altLang="en-US">
                <a:latin typeface="Times New Roman" panose="02020603050405020304" pitchFamily="18" charset="0"/>
              </a:rPr>
              <a:t>To find the best line we must minimise the sum of the squares of the residuals (the vertical distances from the data points to our line)</a:t>
            </a:r>
          </a:p>
        </p:txBody>
      </p:sp>
      <p:sp>
        <p:nvSpPr>
          <p:cNvPr id="19460" name="Rectangle 4">
            <a:extLst>
              <a:ext uri="{FF2B5EF4-FFF2-40B4-BE49-F238E27FC236}">
                <a16:creationId xmlns:a16="http://schemas.microsoft.com/office/drawing/2014/main" id="{FD31AA3A-7DA6-0E38-FE48-0D7284EFAFA1}"/>
              </a:ext>
            </a:extLst>
          </p:cNvPr>
          <p:cNvSpPr>
            <a:spLocks noChangeArrowheads="1"/>
          </p:cNvSpPr>
          <p:nvPr/>
        </p:nvSpPr>
        <p:spPr bwMode="auto">
          <a:xfrm>
            <a:off x="1847850" y="3716338"/>
            <a:ext cx="822960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19463" name="Text Box 7">
            <a:extLst>
              <a:ext uri="{FF2B5EF4-FFF2-40B4-BE49-F238E27FC236}">
                <a16:creationId xmlns:a16="http://schemas.microsoft.com/office/drawing/2014/main" id="{6FB47B86-1BE1-F48E-454B-D6BDD2F4B15A}"/>
              </a:ext>
            </a:extLst>
          </p:cNvPr>
          <p:cNvSpPr txBox="1">
            <a:spLocks noChangeArrowheads="1"/>
          </p:cNvSpPr>
          <p:nvPr/>
        </p:nvSpPr>
        <p:spPr bwMode="auto">
          <a:xfrm>
            <a:off x="2495551" y="4076700"/>
            <a:ext cx="2810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Residual (</a:t>
            </a:r>
            <a:r>
              <a:rPr lang="el-GR" altLang="en-US" sz="2800">
                <a:cs typeface="Times New Roman" panose="02020603050405020304" pitchFamily="18" charset="0"/>
              </a:rPr>
              <a:t>ε</a:t>
            </a:r>
            <a:r>
              <a:rPr lang="en-GB" altLang="en-US" sz="2800">
                <a:cs typeface="Times New Roman" panose="02020603050405020304" pitchFamily="18" charset="0"/>
              </a:rPr>
              <a:t>) = y - </a:t>
            </a:r>
            <a:r>
              <a:rPr lang="en-US" altLang="en-US" sz="2800"/>
              <a:t>ŷ</a:t>
            </a:r>
            <a:endParaRPr lang="el-GR" altLang="en-US" sz="2800"/>
          </a:p>
        </p:txBody>
      </p:sp>
      <p:sp>
        <p:nvSpPr>
          <p:cNvPr id="19464" name="Text Box 8">
            <a:extLst>
              <a:ext uri="{FF2B5EF4-FFF2-40B4-BE49-F238E27FC236}">
                <a16:creationId xmlns:a16="http://schemas.microsoft.com/office/drawing/2014/main" id="{AFAEFC18-4214-91C4-FDFC-337A90E91223}"/>
              </a:ext>
            </a:extLst>
          </p:cNvPr>
          <p:cNvSpPr txBox="1">
            <a:spLocks noChangeArrowheads="1"/>
          </p:cNvSpPr>
          <p:nvPr/>
        </p:nvSpPr>
        <p:spPr bwMode="auto">
          <a:xfrm>
            <a:off x="2495550" y="4652963"/>
            <a:ext cx="594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Sum of squares of residuals = </a:t>
            </a:r>
            <a:r>
              <a:rPr lang="el-GR" altLang="en-US" sz="2800">
                <a:solidFill>
                  <a:srgbClr val="FF0000"/>
                </a:solidFill>
              </a:rPr>
              <a:t>Σ</a:t>
            </a:r>
            <a:r>
              <a:rPr lang="en-GB" altLang="en-US" sz="2800">
                <a:solidFill>
                  <a:srgbClr val="FF0000"/>
                </a:solidFill>
              </a:rPr>
              <a:t> (y – </a:t>
            </a:r>
            <a:r>
              <a:rPr lang="en-US" altLang="en-US" sz="2800">
                <a:solidFill>
                  <a:srgbClr val="FF0000"/>
                </a:solidFill>
              </a:rPr>
              <a:t>ŷ</a:t>
            </a:r>
            <a:r>
              <a:rPr lang="en-GB" altLang="en-US" sz="2800">
                <a:solidFill>
                  <a:srgbClr val="FF0000"/>
                </a:solidFill>
              </a:rPr>
              <a:t>)</a:t>
            </a:r>
            <a:r>
              <a:rPr lang="en-GB" altLang="en-US" sz="2800" baseline="30000">
                <a:solidFill>
                  <a:srgbClr val="FF0000"/>
                </a:solidFill>
              </a:rPr>
              <a:t>2</a:t>
            </a:r>
            <a:r>
              <a:rPr lang="en-GB" altLang="en-US" sz="2800"/>
              <a:t> </a:t>
            </a:r>
            <a:endParaRPr lang="en-US" altLang="en-US" sz="2800"/>
          </a:p>
        </p:txBody>
      </p:sp>
      <p:sp>
        <p:nvSpPr>
          <p:cNvPr id="19490" name="Text Box 34">
            <a:extLst>
              <a:ext uri="{FF2B5EF4-FFF2-40B4-BE49-F238E27FC236}">
                <a16:creationId xmlns:a16="http://schemas.microsoft.com/office/drawing/2014/main" id="{5B583867-7B63-A320-0FD5-7EC18A805984}"/>
              </a:ext>
            </a:extLst>
          </p:cNvPr>
          <p:cNvSpPr txBox="1">
            <a:spLocks noChangeArrowheads="1"/>
          </p:cNvSpPr>
          <p:nvPr/>
        </p:nvSpPr>
        <p:spPr bwMode="auto">
          <a:xfrm>
            <a:off x="2495550" y="3500438"/>
            <a:ext cx="336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Model line: </a:t>
            </a:r>
            <a:r>
              <a:rPr lang="en-US" altLang="en-US" sz="2800">
                <a:solidFill>
                  <a:srgbClr val="FF0000"/>
                </a:solidFill>
              </a:rPr>
              <a:t>ŷ</a:t>
            </a:r>
            <a:r>
              <a:rPr lang="en-GB" altLang="en-US" sz="2800">
                <a:solidFill>
                  <a:srgbClr val="FF0000"/>
                </a:solidFill>
              </a:rPr>
              <a:t> = ax + b</a:t>
            </a:r>
            <a:endParaRPr lang="en-US" altLang="en-US" sz="2800">
              <a:solidFill>
                <a:srgbClr val="FF0000"/>
              </a:solidFill>
            </a:endParaRPr>
          </a:p>
        </p:txBody>
      </p:sp>
      <p:sp>
        <p:nvSpPr>
          <p:cNvPr id="19493" name="Text Box 37">
            <a:extLst>
              <a:ext uri="{FF2B5EF4-FFF2-40B4-BE49-F238E27FC236}">
                <a16:creationId xmlns:a16="http://schemas.microsoft.com/office/drawing/2014/main" id="{5F8F575C-0D39-60A4-9BC7-2584D75BD046}"/>
              </a:ext>
            </a:extLst>
          </p:cNvPr>
          <p:cNvSpPr txBox="1">
            <a:spLocks noChangeArrowheads="1"/>
          </p:cNvSpPr>
          <p:nvPr/>
        </p:nvSpPr>
        <p:spPr bwMode="auto">
          <a:xfrm>
            <a:off x="2063750" y="494188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endParaRPr lang="en-US" altLang="en-US" sz="2800"/>
          </a:p>
          <a:p>
            <a:pPr>
              <a:buFont typeface="Wingdings" panose="05000000000000000000" pitchFamily="2" charset="2"/>
              <a:buNone/>
            </a:pPr>
            <a:endParaRPr lang="en-US" altLang="en-US" sz="2800"/>
          </a:p>
        </p:txBody>
      </p:sp>
      <p:sp>
        <p:nvSpPr>
          <p:cNvPr id="19494" name="Rectangle 38">
            <a:extLst>
              <a:ext uri="{FF2B5EF4-FFF2-40B4-BE49-F238E27FC236}">
                <a16:creationId xmlns:a16="http://schemas.microsoft.com/office/drawing/2014/main" id="{6807AA25-882D-FF01-4C16-68A783DC54C2}"/>
              </a:ext>
            </a:extLst>
          </p:cNvPr>
          <p:cNvSpPr>
            <a:spLocks noChangeArrowheads="1"/>
          </p:cNvSpPr>
          <p:nvPr/>
        </p:nvSpPr>
        <p:spPr bwMode="auto">
          <a:xfrm>
            <a:off x="1992313" y="5445125"/>
            <a:ext cx="7715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r>
              <a:rPr lang="en-GB" altLang="en-US">
                <a:latin typeface="Times New Roman" panose="02020603050405020304" pitchFamily="18" charset="0"/>
              </a:rPr>
              <a:t> we must find values of </a:t>
            </a:r>
            <a:r>
              <a:rPr lang="en-GB" altLang="en-US">
                <a:solidFill>
                  <a:srgbClr val="FF0000"/>
                </a:solidFill>
                <a:latin typeface="Times New Roman" panose="02020603050405020304" pitchFamily="18" charset="0"/>
              </a:rPr>
              <a:t>a </a:t>
            </a:r>
            <a:r>
              <a:rPr lang="en-GB" altLang="en-US">
                <a:latin typeface="Times New Roman" panose="02020603050405020304" pitchFamily="18" charset="0"/>
              </a:rPr>
              <a:t>and </a:t>
            </a:r>
            <a:r>
              <a:rPr lang="en-GB" altLang="en-US">
                <a:solidFill>
                  <a:srgbClr val="FF0000"/>
                </a:solidFill>
                <a:latin typeface="Times New Roman" panose="02020603050405020304" pitchFamily="18" charset="0"/>
              </a:rPr>
              <a:t>b</a:t>
            </a:r>
            <a:r>
              <a:rPr lang="en-GB" altLang="en-US">
                <a:latin typeface="Times New Roman" panose="02020603050405020304" pitchFamily="18" charset="0"/>
              </a:rPr>
              <a:t> that minimise </a:t>
            </a:r>
          </a:p>
          <a:p>
            <a:pPr algn="ctr" eaLnBrk="1" hangingPunct="1">
              <a:buFont typeface="Wingdings" panose="05000000000000000000" pitchFamily="2" charset="2"/>
              <a:buNone/>
            </a:pPr>
            <a:r>
              <a:rPr lang="el-GR" altLang="en-US">
                <a:solidFill>
                  <a:srgbClr val="FF0000"/>
                </a:solidFill>
                <a:latin typeface="Times New Roman" panose="02020603050405020304" pitchFamily="18" charset="0"/>
              </a:rPr>
              <a:t>Σ</a:t>
            </a:r>
            <a:r>
              <a:rPr lang="en-GB" altLang="en-US">
                <a:solidFill>
                  <a:srgbClr val="FF0000"/>
                </a:solidFill>
                <a:latin typeface="Times New Roman" panose="02020603050405020304" pitchFamily="18" charset="0"/>
              </a:rPr>
              <a:t> (y – </a:t>
            </a:r>
            <a:r>
              <a:rPr lang="en-US" altLang="en-US">
                <a:solidFill>
                  <a:srgbClr val="FF0000"/>
                </a:solidFill>
                <a:latin typeface="Times New Roman" panose="02020603050405020304" pitchFamily="18" charset="0"/>
              </a:rPr>
              <a:t>ŷ</a:t>
            </a:r>
            <a:r>
              <a:rPr lang="en-GB" altLang="en-US">
                <a:solidFill>
                  <a:srgbClr val="FF0000"/>
                </a:solidFill>
                <a:latin typeface="Times New Roman" panose="02020603050405020304" pitchFamily="18" charset="0"/>
              </a:rPr>
              <a:t>)</a:t>
            </a:r>
            <a:r>
              <a:rPr lang="en-GB" altLang="en-US" baseline="30000">
                <a:solidFill>
                  <a:srgbClr val="FF0000"/>
                </a:solidFill>
                <a:latin typeface="Times New Roman" panose="02020603050405020304" pitchFamily="18" charset="0"/>
              </a:rPr>
              <a:t>2</a:t>
            </a:r>
            <a:r>
              <a:rPr lang="en-GB" altLang="en-US">
                <a:latin typeface="Times New Roman" panose="02020603050405020304" pitchFamily="18" charset="0"/>
              </a:rPr>
              <a:t> </a:t>
            </a:r>
          </a:p>
        </p:txBody>
      </p:sp>
      <p:sp>
        <p:nvSpPr>
          <p:cNvPr id="19495" name="Text Box 39">
            <a:extLst>
              <a:ext uri="{FF2B5EF4-FFF2-40B4-BE49-F238E27FC236}">
                <a16:creationId xmlns:a16="http://schemas.microsoft.com/office/drawing/2014/main" id="{6708843D-83E9-28D2-68E2-5C8EE8858141}"/>
              </a:ext>
            </a:extLst>
          </p:cNvPr>
          <p:cNvSpPr txBox="1">
            <a:spLocks noChangeArrowheads="1"/>
          </p:cNvSpPr>
          <p:nvPr/>
        </p:nvSpPr>
        <p:spPr bwMode="auto">
          <a:xfrm>
            <a:off x="6311900" y="3573463"/>
            <a:ext cx="2322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 = slope, b = intercept</a:t>
            </a:r>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02B2325-3E9B-A76B-D000-61CECB1907E0}"/>
              </a:ext>
            </a:extLst>
          </p:cNvPr>
          <p:cNvSpPr>
            <a:spLocks noGrp="1" noChangeArrowheads="1"/>
          </p:cNvSpPr>
          <p:nvPr>
            <p:ph type="title"/>
          </p:nvPr>
        </p:nvSpPr>
        <p:spPr/>
        <p:txBody>
          <a:bodyPr/>
          <a:lstStyle/>
          <a:p>
            <a:r>
              <a:rPr lang="en-GB" altLang="en-US">
                <a:latin typeface="Times New Roman" panose="02020603050405020304" pitchFamily="18" charset="0"/>
              </a:rPr>
              <a:t>Finding b</a:t>
            </a:r>
            <a:endParaRPr lang="en-US" altLang="en-US">
              <a:latin typeface="Times New Roman" panose="02020603050405020304" pitchFamily="18" charset="0"/>
            </a:endParaRPr>
          </a:p>
        </p:txBody>
      </p:sp>
      <p:sp>
        <p:nvSpPr>
          <p:cNvPr id="23555" name="Rectangle 3">
            <a:extLst>
              <a:ext uri="{FF2B5EF4-FFF2-40B4-BE49-F238E27FC236}">
                <a16:creationId xmlns:a16="http://schemas.microsoft.com/office/drawing/2014/main" id="{4E0C0448-A83C-5CD4-5F0B-BE6E786F2DA4}"/>
              </a:ext>
            </a:extLst>
          </p:cNvPr>
          <p:cNvSpPr>
            <a:spLocks noGrp="1" noChangeArrowheads="1"/>
          </p:cNvSpPr>
          <p:nvPr>
            <p:ph type="body" idx="1"/>
          </p:nvPr>
        </p:nvSpPr>
        <p:spPr>
          <a:xfrm>
            <a:off x="1919288" y="1916114"/>
            <a:ext cx="8229600" cy="1296987"/>
          </a:xfrm>
        </p:spPr>
        <p:txBody>
          <a:bodyPr/>
          <a:lstStyle/>
          <a:p>
            <a:r>
              <a:rPr lang="en-GB" altLang="en-US" dirty="0">
                <a:latin typeface="Times New Roman" panose="02020603050405020304" pitchFamily="18" charset="0"/>
              </a:rPr>
              <a:t>First we find the value of b that gives the min sum of squares</a:t>
            </a:r>
            <a:endParaRPr lang="en-US" altLang="en-US" dirty="0">
              <a:latin typeface="Times New Roman" panose="02020603050405020304" pitchFamily="18" charset="0"/>
            </a:endParaRPr>
          </a:p>
        </p:txBody>
      </p:sp>
      <p:sp>
        <p:nvSpPr>
          <p:cNvPr id="23584" name="Line 32">
            <a:extLst>
              <a:ext uri="{FF2B5EF4-FFF2-40B4-BE49-F238E27FC236}">
                <a16:creationId xmlns:a16="http://schemas.microsoft.com/office/drawing/2014/main" id="{1DAA561E-26DE-70CE-4FE2-644BA4EE4700}"/>
              </a:ext>
            </a:extLst>
          </p:cNvPr>
          <p:cNvSpPr>
            <a:spLocks noChangeShapeType="1"/>
          </p:cNvSpPr>
          <p:nvPr/>
        </p:nvSpPr>
        <p:spPr bwMode="auto">
          <a:xfrm flipV="1">
            <a:off x="3119438" y="3395663"/>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Line 34">
            <a:extLst>
              <a:ext uri="{FF2B5EF4-FFF2-40B4-BE49-F238E27FC236}">
                <a16:creationId xmlns:a16="http://schemas.microsoft.com/office/drawing/2014/main" id="{9F00C8BD-7D67-E61D-F382-CD3918E0D6B8}"/>
              </a:ext>
            </a:extLst>
          </p:cNvPr>
          <p:cNvSpPr>
            <a:spLocks noChangeShapeType="1"/>
          </p:cNvSpPr>
          <p:nvPr/>
        </p:nvSpPr>
        <p:spPr bwMode="auto">
          <a:xfrm>
            <a:off x="1774826" y="4330700"/>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7" name="Oval 35">
            <a:extLst>
              <a:ext uri="{FF2B5EF4-FFF2-40B4-BE49-F238E27FC236}">
                <a16:creationId xmlns:a16="http://schemas.microsoft.com/office/drawing/2014/main" id="{264A8A44-17BB-4351-3C4D-B52EFC9DEDD4}"/>
              </a:ext>
            </a:extLst>
          </p:cNvPr>
          <p:cNvSpPr>
            <a:spLocks noChangeArrowheads="1"/>
          </p:cNvSpPr>
          <p:nvPr/>
        </p:nvSpPr>
        <p:spPr bwMode="auto">
          <a:xfrm>
            <a:off x="4087813" y="35591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588" name="Oval 36">
            <a:extLst>
              <a:ext uri="{FF2B5EF4-FFF2-40B4-BE49-F238E27FC236}">
                <a16:creationId xmlns:a16="http://schemas.microsoft.com/office/drawing/2014/main" id="{CC28915D-ECBA-7019-2AC1-D887E5F91D08}"/>
              </a:ext>
            </a:extLst>
          </p:cNvPr>
          <p:cNvSpPr>
            <a:spLocks noChangeArrowheads="1"/>
          </p:cNvSpPr>
          <p:nvPr/>
        </p:nvSpPr>
        <p:spPr bwMode="auto">
          <a:xfrm>
            <a:off x="2735263" y="47148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589" name="Oval 37">
            <a:extLst>
              <a:ext uri="{FF2B5EF4-FFF2-40B4-BE49-F238E27FC236}">
                <a16:creationId xmlns:a16="http://schemas.microsoft.com/office/drawing/2014/main" id="{3898A6CC-32A3-0F86-6685-7F544369C15B}"/>
              </a:ext>
            </a:extLst>
          </p:cNvPr>
          <p:cNvSpPr>
            <a:spLocks noChangeArrowheads="1"/>
          </p:cNvSpPr>
          <p:nvPr/>
        </p:nvSpPr>
        <p:spPr bwMode="auto">
          <a:xfrm>
            <a:off x="2271714" y="43846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590" name="Oval 38">
            <a:extLst>
              <a:ext uri="{FF2B5EF4-FFF2-40B4-BE49-F238E27FC236}">
                <a16:creationId xmlns:a16="http://schemas.microsoft.com/office/drawing/2014/main" id="{038F1F34-DFF5-0A74-AAB2-A4F97CD08EB9}"/>
              </a:ext>
            </a:extLst>
          </p:cNvPr>
          <p:cNvSpPr>
            <a:spLocks noChangeArrowheads="1"/>
          </p:cNvSpPr>
          <p:nvPr/>
        </p:nvSpPr>
        <p:spPr bwMode="auto">
          <a:xfrm>
            <a:off x="1968501" y="4879976"/>
            <a:ext cx="60325" cy="55563"/>
          </a:xfrm>
          <a:prstGeom prst="ellipse">
            <a:avLst/>
          </a:prstGeom>
          <a:solidFill>
            <a:srgbClr val="00FF00"/>
          </a:solidFill>
          <a:ln w="9525">
            <a:solidFill>
              <a:schemeClr val="tx1"/>
            </a:solidFill>
            <a:round/>
            <a:headEnd/>
            <a:tailEnd/>
          </a:ln>
        </p:spPr>
        <p:txBody>
          <a:bodyPr/>
          <a:lstStyle/>
          <a:p>
            <a:endParaRPr lang="en-US"/>
          </a:p>
        </p:txBody>
      </p:sp>
      <p:sp>
        <p:nvSpPr>
          <p:cNvPr id="23591" name="Oval 39">
            <a:extLst>
              <a:ext uri="{FF2B5EF4-FFF2-40B4-BE49-F238E27FC236}">
                <a16:creationId xmlns:a16="http://schemas.microsoft.com/office/drawing/2014/main" id="{55CFE5B5-68CF-3797-7935-550F66A185F7}"/>
              </a:ext>
            </a:extLst>
          </p:cNvPr>
          <p:cNvSpPr>
            <a:spLocks noChangeArrowheads="1"/>
          </p:cNvSpPr>
          <p:nvPr/>
        </p:nvSpPr>
        <p:spPr bwMode="auto">
          <a:xfrm>
            <a:off x="3663951" y="4073526"/>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2" name="Oval 40">
            <a:extLst>
              <a:ext uri="{FF2B5EF4-FFF2-40B4-BE49-F238E27FC236}">
                <a16:creationId xmlns:a16="http://schemas.microsoft.com/office/drawing/2014/main" id="{E95A1834-418A-D048-FCA9-1BC6AAF3D153}"/>
              </a:ext>
            </a:extLst>
          </p:cNvPr>
          <p:cNvSpPr>
            <a:spLocks noChangeArrowheads="1"/>
          </p:cNvSpPr>
          <p:nvPr/>
        </p:nvSpPr>
        <p:spPr bwMode="auto">
          <a:xfrm>
            <a:off x="3381376" y="4495801"/>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3593" name="Oval 41">
            <a:extLst>
              <a:ext uri="{FF2B5EF4-FFF2-40B4-BE49-F238E27FC236}">
                <a16:creationId xmlns:a16="http://schemas.microsoft.com/office/drawing/2014/main" id="{40D6FFF9-BE4C-09FF-B5F3-80058E14EFAE}"/>
              </a:ext>
            </a:extLst>
          </p:cNvPr>
          <p:cNvSpPr>
            <a:spLocks noChangeArrowheads="1"/>
          </p:cNvSpPr>
          <p:nvPr/>
        </p:nvSpPr>
        <p:spPr bwMode="auto">
          <a:xfrm>
            <a:off x="3946526" y="37798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4" name="Oval 42">
            <a:extLst>
              <a:ext uri="{FF2B5EF4-FFF2-40B4-BE49-F238E27FC236}">
                <a16:creationId xmlns:a16="http://schemas.microsoft.com/office/drawing/2014/main" id="{776FF14A-F588-C24C-32A7-050709408874}"/>
              </a:ext>
            </a:extLst>
          </p:cNvPr>
          <p:cNvSpPr>
            <a:spLocks noChangeArrowheads="1"/>
          </p:cNvSpPr>
          <p:nvPr/>
        </p:nvSpPr>
        <p:spPr bwMode="auto">
          <a:xfrm>
            <a:off x="2147889" y="48799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595" name="Oval 43">
            <a:extLst>
              <a:ext uri="{FF2B5EF4-FFF2-40B4-BE49-F238E27FC236}">
                <a16:creationId xmlns:a16="http://schemas.microsoft.com/office/drawing/2014/main" id="{9AB2A094-230A-0A84-FAFA-A8FECBEB4A76}"/>
              </a:ext>
            </a:extLst>
          </p:cNvPr>
          <p:cNvSpPr>
            <a:spLocks noChangeArrowheads="1"/>
          </p:cNvSpPr>
          <p:nvPr/>
        </p:nvSpPr>
        <p:spPr bwMode="auto">
          <a:xfrm>
            <a:off x="3422651" y="34496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6" name="Oval 44">
            <a:extLst>
              <a:ext uri="{FF2B5EF4-FFF2-40B4-BE49-F238E27FC236}">
                <a16:creationId xmlns:a16="http://schemas.microsoft.com/office/drawing/2014/main" id="{D83CFBD4-DA43-1FB1-876C-2B318075B2BA}"/>
              </a:ext>
            </a:extLst>
          </p:cNvPr>
          <p:cNvSpPr>
            <a:spLocks noChangeArrowheads="1"/>
          </p:cNvSpPr>
          <p:nvPr/>
        </p:nvSpPr>
        <p:spPr bwMode="auto">
          <a:xfrm>
            <a:off x="2578101" y="4221163"/>
            <a:ext cx="61913" cy="55562"/>
          </a:xfrm>
          <a:prstGeom prst="ellipse">
            <a:avLst/>
          </a:prstGeom>
          <a:solidFill>
            <a:srgbClr val="00FF00"/>
          </a:solidFill>
          <a:ln w="9525">
            <a:solidFill>
              <a:srgbClr val="00FF00"/>
            </a:solidFill>
            <a:round/>
            <a:headEnd/>
            <a:tailEnd/>
          </a:ln>
        </p:spPr>
        <p:txBody>
          <a:bodyPr/>
          <a:lstStyle/>
          <a:p>
            <a:endParaRPr lang="en-US"/>
          </a:p>
        </p:txBody>
      </p:sp>
      <p:sp>
        <p:nvSpPr>
          <p:cNvPr id="23597" name="Oval 45">
            <a:extLst>
              <a:ext uri="{FF2B5EF4-FFF2-40B4-BE49-F238E27FC236}">
                <a16:creationId xmlns:a16="http://schemas.microsoft.com/office/drawing/2014/main" id="{5DAEF484-FD8A-1656-7A9F-70ACDFB1E94E}"/>
              </a:ext>
            </a:extLst>
          </p:cNvPr>
          <p:cNvSpPr>
            <a:spLocks noChangeArrowheads="1"/>
          </p:cNvSpPr>
          <p:nvPr/>
        </p:nvSpPr>
        <p:spPr bwMode="auto">
          <a:xfrm>
            <a:off x="2755901" y="366871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598" name="Line 46">
            <a:extLst>
              <a:ext uri="{FF2B5EF4-FFF2-40B4-BE49-F238E27FC236}">
                <a16:creationId xmlns:a16="http://schemas.microsoft.com/office/drawing/2014/main" id="{2FCADA4D-F928-64A2-8B37-62570E2CC68B}"/>
              </a:ext>
            </a:extLst>
          </p:cNvPr>
          <p:cNvSpPr>
            <a:spLocks noChangeShapeType="1"/>
          </p:cNvSpPr>
          <p:nvPr/>
        </p:nvSpPr>
        <p:spPr bwMode="auto">
          <a:xfrm flipH="1">
            <a:off x="1774826" y="3429000"/>
            <a:ext cx="2582863" cy="19700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Text Box 51">
            <a:extLst>
              <a:ext uri="{FF2B5EF4-FFF2-40B4-BE49-F238E27FC236}">
                <a16:creationId xmlns:a16="http://schemas.microsoft.com/office/drawing/2014/main" id="{EF88801F-1A75-CE92-5555-44A7DB049051}"/>
              </a:ext>
            </a:extLst>
          </p:cNvPr>
          <p:cNvSpPr txBox="1">
            <a:spLocks noChangeArrowheads="1"/>
          </p:cNvSpPr>
          <p:nvPr/>
        </p:nvSpPr>
        <p:spPr bwMode="auto">
          <a:xfrm>
            <a:off x="3749675" y="385445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23632" name="Line 80">
            <a:extLst>
              <a:ext uri="{FF2B5EF4-FFF2-40B4-BE49-F238E27FC236}">
                <a16:creationId xmlns:a16="http://schemas.microsoft.com/office/drawing/2014/main" id="{74E5D974-7ED7-A3F6-C0B6-890158B07379}"/>
              </a:ext>
            </a:extLst>
          </p:cNvPr>
          <p:cNvSpPr>
            <a:spLocks noChangeShapeType="1"/>
          </p:cNvSpPr>
          <p:nvPr/>
        </p:nvSpPr>
        <p:spPr bwMode="auto">
          <a:xfrm flipV="1">
            <a:off x="9024938" y="3395663"/>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3" name="Line 81">
            <a:extLst>
              <a:ext uri="{FF2B5EF4-FFF2-40B4-BE49-F238E27FC236}">
                <a16:creationId xmlns:a16="http://schemas.microsoft.com/office/drawing/2014/main" id="{2156D11A-4FC6-2BDF-E9C0-4ABE3C54790A}"/>
              </a:ext>
            </a:extLst>
          </p:cNvPr>
          <p:cNvSpPr>
            <a:spLocks noChangeShapeType="1"/>
          </p:cNvSpPr>
          <p:nvPr/>
        </p:nvSpPr>
        <p:spPr bwMode="auto">
          <a:xfrm>
            <a:off x="7680326" y="4330700"/>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4" name="Oval 82">
            <a:extLst>
              <a:ext uri="{FF2B5EF4-FFF2-40B4-BE49-F238E27FC236}">
                <a16:creationId xmlns:a16="http://schemas.microsoft.com/office/drawing/2014/main" id="{550787D4-6427-B382-FABD-3E70495031E7}"/>
              </a:ext>
            </a:extLst>
          </p:cNvPr>
          <p:cNvSpPr>
            <a:spLocks noChangeArrowheads="1"/>
          </p:cNvSpPr>
          <p:nvPr/>
        </p:nvSpPr>
        <p:spPr bwMode="auto">
          <a:xfrm>
            <a:off x="9993313" y="35591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35" name="Oval 83">
            <a:extLst>
              <a:ext uri="{FF2B5EF4-FFF2-40B4-BE49-F238E27FC236}">
                <a16:creationId xmlns:a16="http://schemas.microsoft.com/office/drawing/2014/main" id="{81C4471F-F7C1-3D32-FC87-29D85E349B1D}"/>
              </a:ext>
            </a:extLst>
          </p:cNvPr>
          <p:cNvSpPr>
            <a:spLocks noChangeArrowheads="1"/>
          </p:cNvSpPr>
          <p:nvPr/>
        </p:nvSpPr>
        <p:spPr bwMode="auto">
          <a:xfrm>
            <a:off x="8640763" y="47148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36" name="Oval 84">
            <a:extLst>
              <a:ext uri="{FF2B5EF4-FFF2-40B4-BE49-F238E27FC236}">
                <a16:creationId xmlns:a16="http://schemas.microsoft.com/office/drawing/2014/main" id="{A0790E07-CE99-D816-FCE3-089E65D23391}"/>
              </a:ext>
            </a:extLst>
          </p:cNvPr>
          <p:cNvSpPr>
            <a:spLocks noChangeArrowheads="1"/>
          </p:cNvSpPr>
          <p:nvPr/>
        </p:nvSpPr>
        <p:spPr bwMode="auto">
          <a:xfrm>
            <a:off x="8177214" y="43846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637" name="Oval 85">
            <a:extLst>
              <a:ext uri="{FF2B5EF4-FFF2-40B4-BE49-F238E27FC236}">
                <a16:creationId xmlns:a16="http://schemas.microsoft.com/office/drawing/2014/main" id="{9BFB9FF0-237C-4970-B708-C49326ED3D3F}"/>
              </a:ext>
            </a:extLst>
          </p:cNvPr>
          <p:cNvSpPr>
            <a:spLocks noChangeArrowheads="1"/>
          </p:cNvSpPr>
          <p:nvPr/>
        </p:nvSpPr>
        <p:spPr bwMode="auto">
          <a:xfrm>
            <a:off x="7874001" y="48799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638" name="Oval 86">
            <a:extLst>
              <a:ext uri="{FF2B5EF4-FFF2-40B4-BE49-F238E27FC236}">
                <a16:creationId xmlns:a16="http://schemas.microsoft.com/office/drawing/2014/main" id="{882D5D19-6BBB-0675-C4B0-0A832EF15432}"/>
              </a:ext>
            </a:extLst>
          </p:cNvPr>
          <p:cNvSpPr>
            <a:spLocks noChangeArrowheads="1"/>
          </p:cNvSpPr>
          <p:nvPr/>
        </p:nvSpPr>
        <p:spPr bwMode="auto">
          <a:xfrm>
            <a:off x="9569451" y="4073526"/>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39" name="Oval 87">
            <a:extLst>
              <a:ext uri="{FF2B5EF4-FFF2-40B4-BE49-F238E27FC236}">
                <a16:creationId xmlns:a16="http://schemas.microsoft.com/office/drawing/2014/main" id="{0F823DDC-3ACB-EE73-C1DC-0EAF6ED1DECD}"/>
              </a:ext>
            </a:extLst>
          </p:cNvPr>
          <p:cNvSpPr>
            <a:spLocks noChangeArrowheads="1"/>
          </p:cNvSpPr>
          <p:nvPr/>
        </p:nvSpPr>
        <p:spPr bwMode="auto">
          <a:xfrm>
            <a:off x="9286876" y="4495801"/>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3640" name="Oval 88">
            <a:extLst>
              <a:ext uri="{FF2B5EF4-FFF2-40B4-BE49-F238E27FC236}">
                <a16:creationId xmlns:a16="http://schemas.microsoft.com/office/drawing/2014/main" id="{4ED55903-5EB8-7A7C-7F90-8B815464CE42}"/>
              </a:ext>
            </a:extLst>
          </p:cNvPr>
          <p:cNvSpPr>
            <a:spLocks noChangeArrowheads="1"/>
          </p:cNvSpPr>
          <p:nvPr/>
        </p:nvSpPr>
        <p:spPr bwMode="auto">
          <a:xfrm>
            <a:off x="9852026" y="37798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41" name="Oval 89">
            <a:extLst>
              <a:ext uri="{FF2B5EF4-FFF2-40B4-BE49-F238E27FC236}">
                <a16:creationId xmlns:a16="http://schemas.microsoft.com/office/drawing/2014/main" id="{851FB13B-8EC6-3E5D-6027-1FA354E84611}"/>
              </a:ext>
            </a:extLst>
          </p:cNvPr>
          <p:cNvSpPr>
            <a:spLocks noChangeArrowheads="1"/>
          </p:cNvSpPr>
          <p:nvPr/>
        </p:nvSpPr>
        <p:spPr bwMode="auto">
          <a:xfrm>
            <a:off x="8112126" y="486886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642" name="Oval 90">
            <a:extLst>
              <a:ext uri="{FF2B5EF4-FFF2-40B4-BE49-F238E27FC236}">
                <a16:creationId xmlns:a16="http://schemas.microsoft.com/office/drawing/2014/main" id="{CF3089F1-20D4-E2C8-28D7-95743F93E357}"/>
              </a:ext>
            </a:extLst>
          </p:cNvPr>
          <p:cNvSpPr>
            <a:spLocks noChangeArrowheads="1"/>
          </p:cNvSpPr>
          <p:nvPr/>
        </p:nvSpPr>
        <p:spPr bwMode="auto">
          <a:xfrm>
            <a:off x="9328151" y="34496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43" name="Oval 91">
            <a:extLst>
              <a:ext uri="{FF2B5EF4-FFF2-40B4-BE49-F238E27FC236}">
                <a16:creationId xmlns:a16="http://schemas.microsoft.com/office/drawing/2014/main" id="{724F51B8-A70C-6B3C-C1CF-E660ABF67E7B}"/>
              </a:ext>
            </a:extLst>
          </p:cNvPr>
          <p:cNvSpPr>
            <a:spLocks noChangeArrowheads="1"/>
          </p:cNvSpPr>
          <p:nvPr/>
        </p:nvSpPr>
        <p:spPr bwMode="auto">
          <a:xfrm>
            <a:off x="8478838" y="42195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44" name="Oval 92">
            <a:extLst>
              <a:ext uri="{FF2B5EF4-FFF2-40B4-BE49-F238E27FC236}">
                <a16:creationId xmlns:a16="http://schemas.microsoft.com/office/drawing/2014/main" id="{CD7C6663-27DD-7145-DD3B-64D67118CC33}"/>
              </a:ext>
            </a:extLst>
          </p:cNvPr>
          <p:cNvSpPr>
            <a:spLocks noChangeArrowheads="1"/>
          </p:cNvSpPr>
          <p:nvPr/>
        </p:nvSpPr>
        <p:spPr bwMode="auto">
          <a:xfrm>
            <a:off x="8661401" y="366871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645" name="Line 93">
            <a:extLst>
              <a:ext uri="{FF2B5EF4-FFF2-40B4-BE49-F238E27FC236}">
                <a16:creationId xmlns:a16="http://schemas.microsoft.com/office/drawing/2014/main" id="{4C544D7E-B2FA-B7BA-8A7D-EF84D0C923B7}"/>
              </a:ext>
            </a:extLst>
          </p:cNvPr>
          <p:cNvSpPr>
            <a:spLocks noChangeShapeType="1"/>
          </p:cNvSpPr>
          <p:nvPr/>
        </p:nvSpPr>
        <p:spPr bwMode="auto">
          <a:xfrm flipH="1">
            <a:off x="7680326" y="2997200"/>
            <a:ext cx="2582863" cy="19700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Text Box 96">
            <a:extLst>
              <a:ext uri="{FF2B5EF4-FFF2-40B4-BE49-F238E27FC236}">
                <a16:creationId xmlns:a16="http://schemas.microsoft.com/office/drawing/2014/main" id="{2965840F-88F2-4A94-3E6F-7C9754D7D5F2}"/>
              </a:ext>
            </a:extLst>
          </p:cNvPr>
          <p:cNvSpPr txBox="1">
            <a:spLocks noChangeArrowheads="1"/>
          </p:cNvSpPr>
          <p:nvPr/>
        </p:nvSpPr>
        <p:spPr bwMode="auto">
          <a:xfrm>
            <a:off x="9655175" y="385445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23660" name="Line 108">
            <a:extLst>
              <a:ext uri="{FF2B5EF4-FFF2-40B4-BE49-F238E27FC236}">
                <a16:creationId xmlns:a16="http://schemas.microsoft.com/office/drawing/2014/main" id="{444902CC-5966-E38E-9DBE-0B915F2F657F}"/>
              </a:ext>
            </a:extLst>
          </p:cNvPr>
          <p:cNvSpPr>
            <a:spLocks noChangeShapeType="1"/>
          </p:cNvSpPr>
          <p:nvPr/>
        </p:nvSpPr>
        <p:spPr bwMode="auto">
          <a:xfrm>
            <a:off x="3432175" y="3500439"/>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1" name="Line 109">
            <a:extLst>
              <a:ext uri="{FF2B5EF4-FFF2-40B4-BE49-F238E27FC236}">
                <a16:creationId xmlns:a16="http://schemas.microsoft.com/office/drawing/2014/main" id="{E375AC86-2310-AA62-852F-D410DBDDF8AA}"/>
              </a:ext>
            </a:extLst>
          </p:cNvPr>
          <p:cNvSpPr>
            <a:spLocks noChangeShapeType="1"/>
          </p:cNvSpPr>
          <p:nvPr/>
        </p:nvSpPr>
        <p:spPr bwMode="auto">
          <a:xfrm flipV="1">
            <a:off x="3432175" y="4149726"/>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2" name="Line 110">
            <a:extLst>
              <a:ext uri="{FF2B5EF4-FFF2-40B4-BE49-F238E27FC236}">
                <a16:creationId xmlns:a16="http://schemas.microsoft.com/office/drawing/2014/main" id="{CAE48F91-3653-467F-6C10-16AD5E8661DE}"/>
              </a:ext>
            </a:extLst>
          </p:cNvPr>
          <p:cNvSpPr>
            <a:spLocks noChangeShapeType="1"/>
          </p:cNvSpPr>
          <p:nvPr/>
        </p:nvSpPr>
        <p:spPr bwMode="auto">
          <a:xfrm flipV="1">
            <a:off x="2640013" y="42211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3" name="Line 111">
            <a:extLst>
              <a:ext uri="{FF2B5EF4-FFF2-40B4-BE49-F238E27FC236}">
                <a16:creationId xmlns:a16="http://schemas.microsoft.com/office/drawing/2014/main" id="{3C361736-BC18-4E31-09F5-C62541566FAB}"/>
              </a:ext>
            </a:extLst>
          </p:cNvPr>
          <p:cNvSpPr>
            <a:spLocks noChangeShapeType="1"/>
          </p:cNvSpPr>
          <p:nvPr/>
        </p:nvSpPr>
        <p:spPr bwMode="auto">
          <a:xfrm flipV="1">
            <a:off x="2279650" y="443706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4" name="Line 112">
            <a:extLst>
              <a:ext uri="{FF2B5EF4-FFF2-40B4-BE49-F238E27FC236}">
                <a16:creationId xmlns:a16="http://schemas.microsoft.com/office/drawing/2014/main" id="{4F52EECF-5B0D-BDBB-5059-0B0F2F7D0ECE}"/>
              </a:ext>
            </a:extLst>
          </p:cNvPr>
          <p:cNvSpPr>
            <a:spLocks noChangeShapeType="1"/>
          </p:cNvSpPr>
          <p:nvPr/>
        </p:nvSpPr>
        <p:spPr bwMode="auto">
          <a:xfrm flipV="1">
            <a:off x="2782888" y="3716339"/>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5" name="Line 113">
            <a:extLst>
              <a:ext uri="{FF2B5EF4-FFF2-40B4-BE49-F238E27FC236}">
                <a16:creationId xmlns:a16="http://schemas.microsoft.com/office/drawing/2014/main" id="{53DE158A-33C8-2E1C-A70C-DE56C1E71112}"/>
              </a:ext>
            </a:extLst>
          </p:cNvPr>
          <p:cNvSpPr>
            <a:spLocks noChangeShapeType="1"/>
          </p:cNvSpPr>
          <p:nvPr/>
        </p:nvSpPr>
        <p:spPr bwMode="auto">
          <a:xfrm flipV="1">
            <a:off x="3719513" y="3933826"/>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6" name="Line 114">
            <a:extLst>
              <a:ext uri="{FF2B5EF4-FFF2-40B4-BE49-F238E27FC236}">
                <a16:creationId xmlns:a16="http://schemas.microsoft.com/office/drawing/2014/main" id="{0B2DEE0F-0B58-800E-1C8A-B3C4BA836A2E}"/>
              </a:ext>
            </a:extLst>
          </p:cNvPr>
          <p:cNvSpPr>
            <a:spLocks noChangeShapeType="1"/>
          </p:cNvSpPr>
          <p:nvPr/>
        </p:nvSpPr>
        <p:spPr bwMode="auto">
          <a:xfrm flipV="1">
            <a:off x="2782888" y="4652964"/>
            <a:ext cx="0" cy="714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7" name="Line 115">
            <a:extLst>
              <a:ext uri="{FF2B5EF4-FFF2-40B4-BE49-F238E27FC236}">
                <a16:creationId xmlns:a16="http://schemas.microsoft.com/office/drawing/2014/main" id="{7350A274-3857-187F-720A-E0AC18BF4998}"/>
              </a:ext>
            </a:extLst>
          </p:cNvPr>
          <p:cNvSpPr>
            <a:spLocks noChangeShapeType="1"/>
          </p:cNvSpPr>
          <p:nvPr/>
        </p:nvSpPr>
        <p:spPr bwMode="auto">
          <a:xfrm>
            <a:off x="2208213" y="4941889"/>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8" name="Line 116">
            <a:extLst>
              <a:ext uri="{FF2B5EF4-FFF2-40B4-BE49-F238E27FC236}">
                <a16:creationId xmlns:a16="http://schemas.microsoft.com/office/drawing/2014/main" id="{D50D123F-8327-DD75-406C-A40F49D2A0EA}"/>
              </a:ext>
            </a:extLst>
          </p:cNvPr>
          <p:cNvSpPr>
            <a:spLocks noChangeShapeType="1"/>
          </p:cNvSpPr>
          <p:nvPr/>
        </p:nvSpPr>
        <p:spPr bwMode="auto">
          <a:xfrm>
            <a:off x="1992313" y="4941889"/>
            <a:ext cx="0" cy="2873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9" name="Line 117">
            <a:extLst>
              <a:ext uri="{FF2B5EF4-FFF2-40B4-BE49-F238E27FC236}">
                <a16:creationId xmlns:a16="http://schemas.microsoft.com/office/drawing/2014/main" id="{E40CD63A-413B-122A-FF9C-C56C19EE6963}"/>
              </a:ext>
            </a:extLst>
          </p:cNvPr>
          <p:cNvSpPr>
            <a:spLocks noChangeShapeType="1"/>
          </p:cNvSpPr>
          <p:nvPr/>
        </p:nvSpPr>
        <p:spPr bwMode="auto">
          <a:xfrm flipV="1">
            <a:off x="4008438" y="3716339"/>
            <a:ext cx="0"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8" name="Line 136">
            <a:extLst>
              <a:ext uri="{FF2B5EF4-FFF2-40B4-BE49-F238E27FC236}">
                <a16:creationId xmlns:a16="http://schemas.microsoft.com/office/drawing/2014/main" id="{F142C47E-E01E-FC71-3887-F85CCEE79915}"/>
              </a:ext>
            </a:extLst>
          </p:cNvPr>
          <p:cNvSpPr>
            <a:spLocks noChangeShapeType="1"/>
          </p:cNvSpPr>
          <p:nvPr/>
        </p:nvSpPr>
        <p:spPr bwMode="auto">
          <a:xfrm>
            <a:off x="7896225" y="4797425"/>
            <a:ext cx="0"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9" name="Line 137">
            <a:extLst>
              <a:ext uri="{FF2B5EF4-FFF2-40B4-BE49-F238E27FC236}">
                <a16:creationId xmlns:a16="http://schemas.microsoft.com/office/drawing/2014/main" id="{CABD0775-6A57-E3BC-D654-681BC523103B}"/>
              </a:ext>
            </a:extLst>
          </p:cNvPr>
          <p:cNvSpPr>
            <a:spLocks noChangeShapeType="1"/>
          </p:cNvSpPr>
          <p:nvPr/>
        </p:nvSpPr>
        <p:spPr bwMode="auto">
          <a:xfrm>
            <a:off x="8112125" y="46529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0" name="Line 138">
            <a:extLst>
              <a:ext uri="{FF2B5EF4-FFF2-40B4-BE49-F238E27FC236}">
                <a16:creationId xmlns:a16="http://schemas.microsoft.com/office/drawing/2014/main" id="{6184353C-281D-62B7-9201-3EDC7381D5AF}"/>
              </a:ext>
            </a:extLst>
          </p:cNvPr>
          <p:cNvSpPr>
            <a:spLocks noChangeShapeType="1"/>
          </p:cNvSpPr>
          <p:nvPr/>
        </p:nvSpPr>
        <p:spPr bwMode="auto">
          <a:xfrm>
            <a:off x="81835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1" name="Line 139">
            <a:extLst>
              <a:ext uri="{FF2B5EF4-FFF2-40B4-BE49-F238E27FC236}">
                <a16:creationId xmlns:a16="http://schemas.microsoft.com/office/drawing/2014/main" id="{7CE3C76E-C11D-124B-545D-FB9AC3EB19C9}"/>
              </a:ext>
            </a:extLst>
          </p:cNvPr>
          <p:cNvSpPr>
            <a:spLocks noChangeShapeType="1"/>
          </p:cNvSpPr>
          <p:nvPr/>
        </p:nvSpPr>
        <p:spPr bwMode="auto">
          <a:xfrm>
            <a:off x="9336088" y="35004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2" name="Line 140">
            <a:extLst>
              <a:ext uri="{FF2B5EF4-FFF2-40B4-BE49-F238E27FC236}">
                <a16:creationId xmlns:a16="http://schemas.microsoft.com/office/drawing/2014/main" id="{6F4E9951-3F3F-D066-9C43-890F79E6E410}"/>
              </a:ext>
            </a:extLst>
          </p:cNvPr>
          <p:cNvSpPr>
            <a:spLocks noChangeShapeType="1"/>
          </p:cNvSpPr>
          <p:nvPr/>
        </p:nvSpPr>
        <p:spPr bwMode="auto">
          <a:xfrm>
            <a:off x="8688388" y="42211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3" name="Line 141">
            <a:extLst>
              <a:ext uri="{FF2B5EF4-FFF2-40B4-BE49-F238E27FC236}">
                <a16:creationId xmlns:a16="http://schemas.microsoft.com/office/drawing/2014/main" id="{6023BF6E-8740-B8CB-65FE-03DFAB585EDC}"/>
              </a:ext>
            </a:extLst>
          </p:cNvPr>
          <p:cNvSpPr>
            <a:spLocks noChangeShapeType="1"/>
          </p:cNvSpPr>
          <p:nvPr/>
        </p:nvSpPr>
        <p:spPr bwMode="auto">
          <a:xfrm>
            <a:off x="8688388" y="3716339"/>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4" name="Line 142">
            <a:extLst>
              <a:ext uri="{FF2B5EF4-FFF2-40B4-BE49-F238E27FC236}">
                <a16:creationId xmlns:a16="http://schemas.microsoft.com/office/drawing/2014/main" id="{185D4B42-FD6C-C30D-C841-548E854D5437}"/>
              </a:ext>
            </a:extLst>
          </p:cNvPr>
          <p:cNvSpPr>
            <a:spLocks noChangeShapeType="1"/>
          </p:cNvSpPr>
          <p:nvPr/>
        </p:nvSpPr>
        <p:spPr bwMode="auto">
          <a:xfrm>
            <a:off x="8472488" y="42211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5" name="Line 143">
            <a:extLst>
              <a:ext uri="{FF2B5EF4-FFF2-40B4-BE49-F238E27FC236}">
                <a16:creationId xmlns:a16="http://schemas.microsoft.com/office/drawing/2014/main" id="{9C2DAA52-33E3-54CC-4A25-137EAB79633A}"/>
              </a:ext>
            </a:extLst>
          </p:cNvPr>
          <p:cNvSpPr>
            <a:spLocks noChangeShapeType="1"/>
          </p:cNvSpPr>
          <p:nvPr/>
        </p:nvSpPr>
        <p:spPr bwMode="auto">
          <a:xfrm>
            <a:off x="9625013" y="3500438"/>
            <a:ext cx="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6" name="Line 144">
            <a:extLst>
              <a:ext uri="{FF2B5EF4-FFF2-40B4-BE49-F238E27FC236}">
                <a16:creationId xmlns:a16="http://schemas.microsoft.com/office/drawing/2014/main" id="{D0E47113-582A-F5D8-755C-CC66DE31F701}"/>
              </a:ext>
            </a:extLst>
          </p:cNvPr>
          <p:cNvSpPr>
            <a:spLocks noChangeShapeType="1"/>
          </p:cNvSpPr>
          <p:nvPr/>
        </p:nvSpPr>
        <p:spPr bwMode="auto">
          <a:xfrm>
            <a:off x="9336088" y="3716338"/>
            <a:ext cx="0"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7" name="Line 145">
            <a:extLst>
              <a:ext uri="{FF2B5EF4-FFF2-40B4-BE49-F238E27FC236}">
                <a16:creationId xmlns:a16="http://schemas.microsoft.com/office/drawing/2014/main" id="{0ACBA0FA-2613-642C-0730-6224CB660D38}"/>
              </a:ext>
            </a:extLst>
          </p:cNvPr>
          <p:cNvSpPr>
            <a:spLocks noChangeShapeType="1"/>
          </p:cNvSpPr>
          <p:nvPr/>
        </p:nvSpPr>
        <p:spPr bwMode="auto">
          <a:xfrm>
            <a:off x="10056813" y="3141664"/>
            <a:ext cx="0"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8" name="Line 146">
            <a:extLst>
              <a:ext uri="{FF2B5EF4-FFF2-40B4-BE49-F238E27FC236}">
                <a16:creationId xmlns:a16="http://schemas.microsoft.com/office/drawing/2014/main" id="{8BE9E80D-9C97-5CAB-131A-132F628B522F}"/>
              </a:ext>
            </a:extLst>
          </p:cNvPr>
          <p:cNvSpPr>
            <a:spLocks noChangeShapeType="1"/>
          </p:cNvSpPr>
          <p:nvPr/>
        </p:nvSpPr>
        <p:spPr bwMode="auto">
          <a:xfrm>
            <a:off x="9912350" y="3284538"/>
            <a:ext cx="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2" name="Line 150">
            <a:extLst>
              <a:ext uri="{FF2B5EF4-FFF2-40B4-BE49-F238E27FC236}">
                <a16:creationId xmlns:a16="http://schemas.microsoft.com/office/drawing/2014/main" id="{6799BB8C-2D15-A6FA-9D72-559D4F83096A}"/>
              </a:ext>
            </a:extLst>
          </p:cNvPr>
          <p:cNvSpPr>
            <a:spLocks noChangeShapeType="1"/>
          </p:cNvSpPr>
          <p:nvPr/>
        </p:nvSpPr>
        <p:spPr bwMode="auto">
          <a:xfrm flipH="1">
            <a:off x="3000376" y="4365625"/>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707" name="Group 155">
            <a:extLst>
              <a:ext uri="{FF2B5EF4-FFF2-40B4-BE49-F238E27FC236}">
                <a16:creationId xmlns:a16="http://schemas.microsoft.com/office/drawing/2014/main" id="{C5DC04ED-A719-029D-7E0A-9F6E9DFA6285}"/>
              </a:ext>
            </a:extLst>
          </p:cNvPr>
          <p:cNvGrpSpPr>
            <a:grpSpLocks/>
          </p:cNvGrpSpPr>
          <p:nvPr/>
        </p:nvGrpSpPr>
        <p:grpSpPr bwMode="auto">
          <a:xfrm>
            <a:off x="4727576" y="3213101"/>
            <a:ext cx="2786063" cy="2062163"/>
            <a:chOff x="2018" y="2024"/>
            <a:chExt cx="1755" cy="1299"/>
          </a:xfrm>
        </p:grpSpPr>
        <p:sp>
          <p:nvSpPr>
            <p:cNvPr id="23614" name="Line 62">
              <a:extLst>
                <a:ext uri="{FF2B5EF4-FFF2-40B4-BE49-F238E27FC236}">
                  <a16:creationId xmlns:a16="http://schemas.microsoft.com/office/drawing/2014/main" id="{5010BD1B-6E48-B124-6748-BAC249A74097}"/>
                </a:ext>
              </a:extLst>
            </p:cNvPr>
            <p:cNvSpPr>
              <a:spLocks noChangeShapeType="1"/>
            </p:cNvSpPr>
            <p:nvPr/>
          </p:nvSpPr>
          <p:spPr bwMode="auto">
            <a:xfrm flipV="1">
              <a:off x="2865" y="2139"/>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5" name="Line 63">
              <a:extLst>
                <a:ext uri="{FF2B5EF4-FFF2-40B4-BE49-F238E27FC236}">
                  <a16:creationId xmlns:a16="http://schemas.microsoft.com/office/drawing/2014/main" id="{D1667B31-660A-1363-2CD3-A7CBA1250C01}"/>
                </a:ext>
              </a:extLst>
            </p:cNvPr>
            <p:cNvSpPr>
              <a:spLocks noChangeShapeType="1"/>
            </p:cNvSpPr>
            <p:nvPr/>
          </p:nvSpPr>
          <p:spPr bwMode="auto">
            <a:xfrm>
              <a:off x="2018" y="2728"/>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6" name="Oval 64">
              <a:extLst>
                <a:ext uri="{FF2B5EF4-FFF2-40B4-BE49-F238E27FC236}">
                  <a16:creationId xmlns:a16="http://schemas.microsoft.com/office/drawing/2014/main" id="{A66B26D0-BA00-BF57-D1CC-4C6B653EED2D}"/>
                </a:ext>
              </a:extLst>
            </p:cNvPr>
            <p:cNvSpPr>
              <a:spLocks noChangeArrowheads="1"/>
            </p:cNvSpPr>
            <p:nvPr/>
          </p:nvSpPr>
          <p:spPr bwMode="auto">
            <a:xfrm>
              <a:off x="3475" y="2242"/>
              <a:ext cx="39" cy="35"/>
            </a:xfrm>
            <a:prstGeom prst="ellipse">
              <a:avLst/>
            </a:prstGeom>
            <a:solidFill>
              <a:srgbClr val="00FF00"/>
            </a:solidFill>
            <a:ln w="9525">
              <a:solidFill>
                <a:srgbClr val="00FF00"/>
              </a:solidFill>
              <a:round/>
              <a:headEnd/>
              <a:tailEnd/>
            </a:ln>
          </p:spPr>
          <p:txBody>
            <a:bodyPr/>
            <a:lstStyle/>
            <a:p>
              <a:endParaRPr lang="en-US"/>
            </a:p>
          </p:txBody>
        </p:sp>
        <p:sp>
          <p:nvSpPr>
            <p:cNvPr id="23617" name="Oval 65">
              <a:extLst>
                <a:ext uri="{FF2B5EF4-FFF2-40B4-BE49-F238E27FC236}">
                  <a16:creationId xmlns:a16="http://schemas.microsoft.com/office/drawing/2014/main" id="{EEFB8E65-9291-DBB2-E6DC-D2794C60C799}"/>
                </a:ext>
              </a:extLst>
            </p:cNvPr>
            <p:cNvSpPr>
              <a:spLocks noChangeArrowheads="1"/>
            </p:cNvSpPr>
            <p:nvPr/>
          </p:nvSpPr>
          <p:spPr bwMode="auto">
            <a:xfrm>
              <a:off x="2623" y="2970"/>
              <a:ext cx="39" cy="35"/>
            </a:xfrm>
            <a:prstGeom prst="ellipse">
              <a:avLst/>
            </a:prstGeom>
            <a:solidFill>
              <a:srgbClr val="00FF00"/>
            </a:solidFill>
            <a:ln w="9525">
              <a:solidFill>
                <a:srgbClr val="00FF00"/>
              </a:solidFill>
              <a:round/>
              <a:headEnd/>
              <a:tailEnd/>
            </a:ln>
          </p:spPr>
          <p:txBody>
            <a:bodyPr/>
            <a:lstStyle/>
            <a:p>
              <a:endParaRPr lang="en-US"/>
            </a:p>
          </p:txBody>
        </p:sp>
        <p:sp>
          <p:nvSpPr>
            <p:cNvPr id="23618" name="Oval 66">
              <a:extLst>
                <a:ext uri="{FF2B5EF4-FFF2-40B4-BE49-F238E27FC236}">
                  <a16:creationId xmlns:a16="http://schemas.microsoft.com/office/drawing/2014/main" id="{40F599B8-76FB-BAE8-A3CF-765ADFAFF8EA}"/>
                </a:ext>
              </a:extLst>
            </p:cNvPr>
            <p:cNvSpPr>
              <a:spLocks noChangeArrowheads="1"/>
            </p:cNvSpPr>
            <p:nvPr/>
          </p:nvSpPr>
          <p:spPr bwMode="auto">
            <a:xfrm>
              <a:off x="2331" y="2762"/>
              <a:ext cx="38" cy="35"/>
            </a:xfrm>
            <a:prstGeom prst="ellipse">
              <a:avLst/>
            </a:prstGeom>
            <a:solidFill>
              <a:srgbClr val="00FF00"/>
            </a:solidFill>
            <a:ln w="9525">
              <a:solidFill>
                <a:srgbClr val="00FF00"/>
              </a:solidFill>
              <a:round/>
              <a:headEnd/>
              <a:tailEnd/>
            </a:ln>
          </p:spPr>
          <p:txBody>
            <a:bodyPr/>
            <a:lstStyle/>
            <a:p>
              <a:endParaRPr lang="en-US"/>
            </a:p>
          </p:txBody>
        </p:sp>
        <p:sp>
          <p:nvSpPr>
            <p:cNvPr id="23619" name="Oval 67">
              <a:extLst>
                <a:ext uri="{FF2B5EF4-FFF2-40B4-BE49-F238E27FC236}">
                  <a16:creationId xmlns:a16="http://schemas.microsoft.com/office/drawing/2014/main" id="{CAAF3705-3F61-FE49-C746-1ECAEFC69D87}"/>
                </a:ext>
              </a:extLst>
            </p:cNvPr>
            <p:cNvSpPr>
              <a:spLocks noChangeArrowheads="1"/>
            </p:cNvSpPr>
            <p:nvPr/>
          </p:nvSpPr>
          <p:spPr bwMode="auto">
            <a:xfrm>
              <a:off x="2140"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3620" name="Oval 68">
              <a:extLst>
                <a:ext uri="{FF2B5EF4-FFF2-40B4-BE49-F238E27FC236}">
                  <a16:creationId xmlns:a16="http://schemas.microsoft.com/office/drawing/2014/main" id="{8A2DCF81-B672-373D-CD86-382892CBE06F}"/>
                </a:ext>
              </a:extLst>
            </p:cNvPr>
            <p:cNvSpPr>
              <a:spLocks noChangeArrowheads="1"/>
            </p:cNvSpPr>
            <p:nvPr/>
          </p:nvSpPr>
          <p:spPr bwMode="auto">
            <a:xfrm>
              <a:off x="3208" y="2566"/>
              <a:ext cx="38" cy="34"/>
            </a:xfrm>
            <a:prstGeom prst="ellipse">
              <a:avLst/>
            </a:prstGeom>
            <a:solidFill>
              <a:srgbClr val="00FF00"/>
            </a:solidFill>
            <a:ln w="9525">
              <a:solidFill>
                <a:srgbClr val="00FF00"/>
              </a:solidFill>
              <a:round/>
              <a:headEnd/>
              <a:tailEnd/>
            </a:ln>
          </p:spPr>
          <p:txBody>
            <a:bodyPr/>
            <a:lstStyle/>
            <a:p>
              <a:endParaRPr lang="en-US"/>
            </a:p>
          </p:txBody>
        </p:sp>
        <p:sp>
          <p:nvSpPr>
            <p:cNvPr id="23621" name="Oval 69">
              <a:extLst>
                <a:ext uri="{FF2B5EF4-FFF2-40B4-BE49-F238E27FC236}">
                  <a16:creationId xmlns:a16="http://schemas.microsoft.com/office/drawing/2014/main" id="{2DB97ADF-9FA4-7E15-1ED3-6616A6EC38B5}"/>
                </a:ext>
              </a:extLst>
            </p:cNvPr>
            <p:cNvSpPr>
              <a:spLocks noChangeArrowheads="1"/>
            </p:cNvSpPr>
            <p:nvPr/>
          </p:nvSpPr>
          <p:spPr bwMode="auto">
            <a:xfrm>
              <a:off x="3030" y="2832"/>
              <a:ext cx="39" cy="35"/>
            </a:xfrm>
            <a:prstGeom prst="ellipse">
              <a:avLst/>
            </a:prstGeom>
            <a:solidFill>
              <a:srgbClr val="00FF00"/>
            </a:solidFill>
            <a:ln w="9525">
              <a:solidFill>
                <a:srgbClr val="00FF00"/>
              </a:solidFill>
              <a:round/>
              <a:headEnd/>
              <a:tailEnd/>
            </a:ln>
          </p:spPr>
          <p:txBody>
            <a:bodyPr/>
            <a:lstStyle/>
            <a:p>
              <a:endParaRPr lang="en-US"/>
            </a:p>
          </p:txBody>
        </p:sp>
        <p:sp>
          <p:nvSpPr>
            <p:cNvPr id="23622" name="Oval 70">
              <a:extLst>
                <a:ext uri="{FF2B5EF4-FFF2-40B4-BE49-F238E27FC236}">
                  <a16:creationId xmlns:a16="http://schemas.microsoft.com/office/drawing/2014/main" id="{A1118DCC-97F3-3C7A-B34C-B01AC859628F}"/>
                </a:ext>
              </a:extLst>
            </p:cNvPr>
            <p:cNvSpPr>
              <a:spLocks noChangeArrowheads="1"/>
            </p:cNvSpPr>
            <p:nvPr/>
          </p:nvSpPr>
          <p:spPr bwMode="auto">
            <a:xfrm>
              <a:off x="3386" y="2381"/>
              <a:ext cx="38" cy="34"/>
            </a:xfrm>
            <a:prstGeom prst="ellipse">
              <a:avLst/>
            </a:prstGeom>
            <a:solidFill>
              <a:srgbClr val="00FF00"/>
            </a:solidFill>
            <a:ln w="9525">
              <a:solidFill>
                <a:srgbClr val="00FF00"/>
              </a:solidFill>
              <a:round/>
              <a:headEnd/>
              <a:tailEnd/>
            </a:ln>
          </p:spPr>
          <p:txBody>
            <a:bodyPr/>
            <a:lstStyle/>
            <a:p>
              <a:endParaRPr lang="en-US"/>
            </a:p>
          </p:txBody>
        </p:sp>
        <p:sp>
          <p:nvSpPr>
            <p:cNvPr id="23623" name="Oval 71">
              <a:extLst>
                <a:ext uri="{FF2B5EF4-FFF2-40B4-BE49-F238E27FC236}">
                  <a16:creationId xmlns:a16="http://schemas.microsoft.com/office/drawing/2014/main" id="{8D1D38D4-80CF-A76B-7161-36F0F6C136D2}"/>
                </a:ext>
              </a:extLst>
            </p:cNvPr>
            <p:cNvSpPr>
              <a:spLocks noChangeArrowheads="1"/>
            </p:cNvSpPr>
            <p:nvPr/>
          </p:nvSpPr>
          <p:spPr bwMode="auto">
            <a:xfrm>
              <a:off x="2293"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3624" name="Oval 72">
              <a:extLst>
                <a:ext uri="{FF2B5EF4-FFF2-40B4-BE49-F238E27FC236}">
                  <a16:creationId xmlns:a16="http://schemas.microsoft.com/office/drawing/2014/main" id="{D17BD4C8-62A2-575F-EEC7-02AB878F2BC0}"/>
                </a:ext>
              </a:extLst>
            </p:cNvPr>
            <p:cNvSpPr>
              <a:spLocks noChangeArrowheads="1"/>
            </p:cNvSpPr>
            <p:nvPr/>
          </p:nvSpPr>
          <p:spPr bwMode="auto">
            <a:xfrm>
              <a:off x="3056" y="2173"/>
              <a:ext cx="38" cy="34"/>
            </a:xfrm>
            <a:prstGeom prst="ellipse">
              <a:avLst/>
            </a:prstGeom>
            <a:solidFill>
              <a:srgbClr val="00FF00"/>
            </a:solidFill>
            <a:ln w="9525">
              <a:solidFill>
                <a:srgbClr val="00FF00"/>
              </a:solidFill>
              <a:round/>
              <a:headEnd/>
              <a:tailEnd/>
            </a:ln>
          </p:spPr>
          <p:txBody>
            <a:bodyPr/>
            <a:lstStyle/>
            <a:p>
              <a:endParaRPr lang="en-US"/>
            </a:p>
          </p:txBody>
        </p:sp>
        <p:sp>
          <p:nvSpPr>
            <p:cNvPr id="23625" name="Oval 73">
              <a:extLst>
                <a:ext uri="{FF2B5EF4-FFF2-40B4-BE49-F238E27FC236}">
                  <a16:creationId xmlns:a16="http://schemas.microsoft.com/office/drawing/2014/main" id="{9798CEC0-5451-C7BF-7028-626B03BCC7A3}"/>
                </a:ext>
              </a:extLst>
            </p:cNvPr>
            <p:cNvSpPr>
              <a:spLocks noChangeArrowheads="1"/>
            </p:cNvSpPr>
            <p:nvPr/>
          </p:nvSpPr>
          <p:spPr bwMode="auto">
            <a:xfrm>
              <a:off x="2521" y="2658"/>
              <a:ext cx="39" cy="35"/>
            </a:xfrm>
            <a:prstGeom prst="ellipse">
              <a:avLst/>
            </a:prstGeom>
            <a:solidFill>
              <a:srgbClr val="00FF00"/>
            </a:solidFill>
            <a:ln w="9525">
              <a:solidFill>
                <a:srgbClr val="00FF00"/>
              </a:solidFill>
              <a:round/>
              <a:headEnd/>
              <a:tailEnd/>
            </a:ln>
          </p:spPr>
          <p:txBody>
            <a:bodyPr/>
            <a:lstStyle/>
            <a:p>
              <a:endParaRPr lang="en-US"/>
            </a:p>
          </p:txBody>
        </p:sp>
        <p:sp>
          <p:nvSpPr>
            <p:cNvPr id="23626" name="Oval 74">
              <a:extLst>
                <a:ext uri="{FF2B5EF4-FFF2-40B4-BE49-F238E27FC236}">
                  <a16:creationId xmlns:a16="http://schemas.microsoft.com/office/drawing/2014/main" id="{030763BB-956E-3F6A-80C3-C61075A2750D}"/>
                </a:ext>
              </a:extLst>
            </p:cNvPr>
            <p:cNvSpPr>
              <a:spLocks noChangeArrowheads="1"/>
            </p:cNvSpPr>
            <p:nvPr/>
          </p:nvSpPr>
          <p:spPr bwMode="auto">
            <a:xfrm>
              <a:off x="2636" y="2311"/>
              <a:ext cx="38" cy="35"/>
            </a:xfrm>
            <a:prstGeom prst="ellipse">
              <a:avLst/>
            </a:prstGeom>
            <a:solidFill>
              <a:srgbClr val="00FF00"/>
            </a:solidFill>
            <a:ln w="9525">
              <a:solidFill>
                <a:srgbClr val="00FF00"/>
              </a:solidFill>
              <a:round/>
              <a:headEnd/>
              <a:tailEnd/>
            </a:ln>
          </p:spPr>
          <p:txBody>
            <a:bodyPr/>
            <a:lstStyle/>
            <a:p>
              <a:endParaRPr lang="en-US"/>
            </a:p>
          </p:txBody>
        </p:sp>
        <p:sp>
          <p:nvSpPr>
            <p:cNvPr id="23627" name="Line 75">
              <a:extLst>
                <a:ext uri="{FF2B5EF4-FFF2-40B4-BE49-F238E27FC236}">
                  <a16:creationId xmlns:a16="http://schemas.microsoft.com/office/drawing/2014/main" id="{96EA89E6-6F45-0DE7-CD04-4DD6DA32F273}"/>
                </a:ext>
              </a:extLst>
            </p:cNvPr>
            <p:cNvSpPr>
              <a:spLocks noChangeShapeType="1"/>
            </p:cNvSpPr>
            <p:nvPr/>
          </p:nvSpPr>
          <p:spPr bwMode="auto">
            <a:xfrm flipH="1">
              <a:off x="2018" y="2024"/>
              <a:ext cx="1627" cy="124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119">
              <a:extLst>
                <a:ext uri="{FF2B5EF4-FFF2-40B4-BE49-F238E27FC236}">
                  <a16:creationId xmlns:a16="http://schemas.microsoft.com/office/drawing/2014/main" id="{BB7E1619-CD1F-7488-E7BD-E5CFE6E5D5D6}"/>
                </a:ext>
              </a:extLst>
            </p:cNvPr>
            <p:cNvSpPr>
              <a:spLocks noChangeShapeType="1"/>
            </p:cNvSpPr>
            <p:nvPr/>
          </p:nvSpPr>
          <p:spPr bwMode="auto">
            <a:xfrm>
              <a:off x="2154" y="3113"/>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74" name="Line 122">
              <a:extLst>
                <a:ext uri="{FF2B5EF4-FFF2-40B4-BE49-F238E27FC236}">
                  <a16:creationId xmlns:a16="http://schemas.microsoft.com/office/drawing/2014/main" id="{7DDE83F3-94CF-7592-6CBE-EBE17D60F337}"/>
                </a:ext>
              </a:extLst>
            </p:cNvPr>
            <p:cNvSpPr>
              <a:spLocks noChangeShapeType="1"/>
            </p:cNvSpPr>
            <p:nvPr/>
          </p:nvSpPr>
          <p:spPr bwMode="auto">
            <a:xfrm>
              <a:off x="2336" y="279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78" name="Line 126">
              <a:extLst>
                <a:ext uri="{FF2B5EF4-FFF2-40B4-BE49-F238E27FC236}">
                  <a16:creationId xmlns:a16="http://schemas.microsoft.com/office/drawing/2014/main" id="{9A214EC5-ADD2-22CA-2C23-AA497AF6031A}"/>
                </a:ext>
              </a:extLst>
            </p:cNvPr>
            <p:cNvSpPr>
              <a:spLocks noChangeShapeType="1"/>
            </p:cNvSpPr>
            <p:nvPr/>
          </p:nvSpPr>
          <p:spPr bwMode="auto">
            <a:xfrm flipV="1">
              <a:off x="2653" y="2795"/>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0" name="Line 128">
              <a:extLst>
                <a:ext uri="{FF2B5EF4-FFF2-40B4-BE49-F238E27FC236}">
                  <a16:creationId xmlns:a16="http://schemas.microsoft.com/office/drawing/2014/main" id="{8F404C71-CC32-F667-F0C0-087C8BF2B321}"/>
                </a:ext>
              </a:extLst>
            </p:cNvPr>
            <p:cNvSpPr>
              <a:spLocks noChangeShapeType="1"/>
            </p:cNvSpPr>
            <p:nvPr/>
          </p:nvSpPr>
          <p:spPr bwMode="auto">
            <a:xfrm>
              <a:off x="2653" y="2341"/>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1" name="Line 129">
              <a:extLst>
                <a:ext uri="{FF2B5EF4-FFF2-40B4-BE49-F238E27FC236}">
                  <a16:creationId xmlns:a16="http://schemas.microsoft.com/office/drawing/2014/main" id="{1CCE1175-6753-3018-FAC8-7CA5EEF226C4}"/>
                </a:ext>
              </a:extLst>
            </p:cNvPr>
            <p:cNvSpPr>
              <a:spLocks noChangeShapeType="1"/>
            </p:cNvSpPr>
            <p:nvPr/>
          </p:nvSpPr>
          <p:spPr bwMode="auto">
            <a:xfrm>
              <a:off x="3061" y="2205"/>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2" name="Line 130">
              <a:extLst>
                <a:ext uri="{FF2B5EF4-FFF2-40B4-BE49-F238E27FC236}">
                  <a16:creationId xmlns:a16="http://schemas.microsoft.com/office/drawing/2014/main" id="{169468BB-6938-B1B0-AAFD-A49E7CC361E6}"/>
                </a:ext>
              </a:extLst>
            </p:cNvPr>
            <p:cNvSpPr>
              <a:spLocks noChangeShapeType="1"/>
            </p:cNvSpPr>
            <p:nvPr/>
          </p:nvSpPr>
          <p:spPr bwMode="auto">
            <a:xfrm>
              <a:off x="3061"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3" name="Line 131">
              <a:extLst>
                <a:ext uri="{FF2B5EF4-FFF2-40B4-BE49-F238E27FC236}">
                  <a16:creationId xmlns:a16="http://schemas.microsoft.com/office/drawing/2014/main" id="{E1071487-0CD7-B081-17AF-B3CED6F7897D}"/>
                </a:ext>
              </a:extLst>
            </p:cNvPr>
            <p:cNvSpPr>
              <a:spLocks noChangeShapeType="1"/>
            </p:cNvSpPr>
            <p:nvPr/>
          </p:nvSpPr>
          <p:spPr bwMode="auto">
            <a:xfrm>
              <a:off x="3243" y="23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4" name="Line 132">
              <a:extLst>
                <a:ext uri="{FF2B5EF4-FFF2-40B4-BE49-F238E27FC236}">
                  <a16:creationId xmlns:a16="http://schemas.microsoft.com/office/drawing/2014/main" id="{CAAC50F5-C742-39EF-5BF9-CAEC604A18C2}"/>
                </a:ext>
              </a:extLst>
            </p:cNvPr>
            <p:cNvSpPr>
              <a:spLocks noChangeShapeType="1"/>
            </p:cNvSpPr>
            <p:nvPr/>
          </p:nvSpPr>
          <p:spPr bwMode="auto">
            <a:xfrm>
              <a:off x="2562" y="265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5" name="Line 133">
              <a:extLst>
                <a:ext uri="{FF2B5EF4-FFF2-40B4-BE49-F238E27FC236}">
                  <a16:creationId xmlns:a16="http://schemas.microsoft.com/office/drawing/2014/main" id="{5A59F40F-9116-3AF3-23F4-A7DC4F5112FE}"/>
                </a:ext>
              </a:extLst>
            </p:cNvPr>
            <p:cNvSpPr>
              <a:spLocks noChangeShapeType="1"/>
            </p:cNvSpPr>
            <p:nvPr/>
          </p:nvSpPr>
          <p:spPr bwMode="auto">
            <a:xfrm>
              <a:off x="3424" y="220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6" name="Line 134">
              <a:extLst>
                <a:ext uri="{FF2B5EF4-FFF2-40B4-BE49-F238E27FC236}">
                  <a16:creationId xmlns:a16="http://schemas.microsoft.com/office/drawing/2014/main" id="{13DD87E5-697B-FBB3-9AAA-C8D96E520DB7}"/>
                </a:ext>
              </a:extLst>
            </p:cNvPr>
            <p:cNvSpPr>
              <a:spLocks noChangeShapeType="1"/>
            </p:cNvSpPr>
            <p:nvPr/>
          </p:nvSpPr>
          <p:spPr bwMode="auto">
            <a:xfrm>
              <a:off x="2290" y="3067"/>
              <a:ext cx="0" cy="4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7" name="Line 135">
              <a:extLst>
                <a:ext uri="{FF2B5EF4-FFF2-40B4-BE49-F238E27FC236}">
                  <a16:creationId xmlns:a16="http://schemas.microsoft.com/office/drawing/2014/main" id="{1619F7C2-CA37-A743-B3F7-C599F830E1FB}"/>
                </a:ext>
              </a:extLst>
            </p:cNvPr>
            <p:cNvSpPr>
              <a:spLocks noChangeShapeType="1"/>
            </p:cNvSpPr>
            <p:nvPr/>
          </p:nvSpPr>
          <p:spPr bwMode="auto">
            <a:xfrm>
              <a:off x="3515" y="211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1" name="Text Box 149">
              <a:extLst>
                <a:ext uri="{FF2B5EF4-FFF2-40B4-BE49-F238E27FC236}">
                  <a16:creationId xmlns:a16="http://schemas.microsoft.com/office/drawing/2014/main" id="{DD0B5106-A825-E2E7-81AE-7BEC1862CD7C}"/>
                </a:ext>
              </a:extLst>
            </p:cNvPr>
            <p:cNvSpPr txBox="1">
              <a:spLocks noChangeArrowheads="1"/>
            </p:cNvSpPr>
            <p:nvPr/>
          </p:nvSpPr>
          <p:spPr bwMode="auto">
            <a:xfrm>
              <a:off x="2653" y="2492"/>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3703" name="Line 151">
              <a:extLst>
                <a:ext uri="{FF2B5EF4-FFF2-40B4-BE49-F238E27FC236}">
                  <a16:creationId xmlns:a16="http://schemas.microsoft.com/office/drawing/2014/main" id="{5D9E9AAC-A5A3-975B-0F69-FCB2F5F2EC60}"/>
                </a:ext>
              </a:extLst>
            </p:cNvPr>
            <p:cNvSpPr>
              <a:spLocks noChangeShapeType="1"/>
            </p:cNvSpPr>
            <p:nvPr/>
          </p:nvSpPr>
          <p:spPr bwMode="auto">
            <a:xfrm flipH="1">
              <a:off x="2789" y="2614"/>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704" name="Line 152">
            <a:extLst>
              <a:ext uri="{FF2B5EF4-FFF2-40B4-BE49-F238E27FC236}">
                <a16:creationId xmlns:a16="http://schemas.microsoft.com/office/drawing/2014/main" id="{7C427980-A1C6-43B6-397D-5374842E1B14}"/>
              </a:ext>
            </a:extLst>
          </p:cNvPr>
          <p:cNvSpPr>
            <a:spLocks noChangeShapeType="1"/>
          </p:cNvSpPr>
          <p:nvPr/>
        </p:nvSpPr>
        <p:spPr bwMode="auto">
          <a:xfrm flipH="1">
            <a:off x="8904289" y="3933825"/>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5" name="Text Box 153">
            <a:extLst>
              <a:ext uri="{FF2B5EF4-FFF2-40B4-BE49-F238E27FC236}">
                <a16:creationId xmlns:a16="http://schemas.microsoft.com/office/drawing/2014/main" id="{47B08476-8766-DF02-5EC4-80C8D71C6F17}"/>
              </a:ext>
            </a:extLst>
          </p:cNvPr>
          <p:cNvSpPr txBox="1">
            <a:spLocks noChangeArrowheads="1"/>
          </p:cNvSpPr>
          <p:nvPr/>
        </p:nvSpPr>
        <p:spPr bwMode="auto">
          <a:xfrm>
            <a:off x="2786063" y="4171950"/>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3706" name="Text Box 154">
            <a:extLst>
              <a:ext uri="{FF2B5EF4-FFF2-40B4-BE49-F238E27FC236}">
                <a16:creationId xmlns:a16="http://schemas.microsoft.com/office/drawing/2014/main" id="{B0E14D5F-CA30-F3B8-8686-9F52A515937D}"/>
              </a:ext>
            </a:extLst>
          </p:cNvPr>
          <p:cNvSpPr txBox="1">
            <a:spLocks noChangeArrowheads="1"/>
          </p:cNvSpPr>
          <p:nvPr/>
        </p:nvSpPr>
        <p:spPr bwMode="auto">
          <a:xfrm>
            <a:off x="8688388" y="3746697"/>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dirty="0">
                <a:solidFill>
                  <a:srgbClr val="FF0000"/>
                </a:solidFill>
              </a:rPr>
              <a:t>b</a:t>
            </a:r>
            <a:endParaRPr lang="en-US" altLang="en-US" sz="1600" dirty="0">
              <a:solidFill>
                <a:srgbClr val="FF0000"/>
              </a:solidFill>
            </a:endParaRPr>
          </a:p>
        </p:txBody>
      </p:sp>
      <p:sp>
        <p:nvSpPr>
          <p:cNvPr id="23708" name="Rectangle 156">
            <a:extLst>
              <a:ext uri="{FF2B5EF4-FFF2-40B4-BE49-F238E27FC236}">
                <a16:creationId xmlns:a16="http://schemas.microsoft.com/office/drawing/2014/main" id="{75423860-C61A-CE1C-FAA7-E57067C44185}"/>
              </a:ext>
            </a:extLst>
          </p:cNvPr>
          <p:cNvSpPr>
            <a:spLocks noChangeArrowheads="1"/>
          </p:cNvSpPr>
          <p:nvPr/>
        </p:nvSpPr>
        <p:spPr bwMode="auto">
          <a:xfrm>
            <a:off x="1992313" y="5516564"/>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dirty="0">
                <a:latin typeface="Times New Roman" panose="02020603050405020304" pitchFamily="18" charset="0"/>
              </a:rPr>
              <a:t>Trying different values of b is equivalent to shifting the line up and down the scatter plot</a:t>
            </a:r>
            <a:endParaRPr lang="en-US" altLang="en-US" dirty="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E01AA8-3395-03EB-1493-439E492FA2E6}"/>
              </a:ext>
            </a:extLst>
          </p:cNvPr>
          <p:cNvSpPr>
            <a:spLocks noGrp="1" noChangeArrowheads="1"/>
          </p:cNvSpPr>
          <p:nvPr>
            <p:ph type="title"/>
          </p:nvPr>
        </p:nvSpPr>
        <p:spPr/>
        <p:txBody>
          <a:bodyPr/>
          <a:lstStyle/>
          <a:p>
            <a:r>
              <a:rPr lang="en-GB" altLang="en-US">
                <a:latin typeface="Times New Roman" panose="02020603050405020304" pitchFamily="18" charset="0"/>
              </a:rPr>
              <a:t>Finding a</a:t>
            </a:r>
            <a:endParaRPr lang="en-US" altLang="en-US">
              <a:latin typeface="Times New Roman" panose="02020603050405020304" pitchFamily="18" charset="0"/>
            </a:endParaRPr>
          </a:p>
        </p:txBody>
      </p:sp>
      <p:sp>
        <p:nvSpPr>
          <p:cNvPr id="24579" name="Rectangle 3">
            <a:extLst>
              <a:ext uri="{FF2B5EF4-FFF2-40B4-BE49-F238E27FC236}">
                <a16:creationId xmlns:a16="http://schemas.microsoft.com/office/drawing/2014/main" id="{9DD0606B-5D7F-7134-1EFD-EA08FF2ED140}"/>
              </a:ext>
            </a:extLst>
          </p:cNvPr>
          <p:cNvSpPr>
            <a:spLocks noGrp="1" noChangeArrowheads="1"/>
          </p:cNvSpPr>
          <p:nvPr>
            <p:ph type="body" idx="1"/>
          </p:nvPr>
        </p:nvSpPr>
        <p:spPr>
          <a:xfrm>
            <a:off x="1981200" y="1981201"/>
            <a:ext cx="8229600" cy="1376363"/>
          </a:xfrm>
        </p:spPr>
        <p:txBody>
          <a:bodyPr/>
          <a:lstStyle/>
          <a:p>
            <a:r>
              <a:rPr lang="en-GB" altLang="en-US" dirty="0">
                <a:latin typeface="Times New Roman" panose="02020603050405020304" pitchFamily="18" charset="0"/>
              </a:rPr>
              <a:t>Now we find the value of a that gives the min sum of squares</a:t>
            </a:r>
            <a:endParaRPr lang="en-US" altLang="en-US" dirty="0">
              <a:latin typeface="Times New Roman" panose="02020603050405020304" pitchFamily="18" charset="0"/>
            </a:endParaRPr>
          </a:p>
        </p:txBody>
      </p:sp>
      <p:sp>
        <p:nvSpPr>
          <p:cNvPr id="24582" name="Line 6">
            <a:extLst>
              <a:ext uri="{FF2B5EF4-FFF2-40B4-BE49-F238E27FC236}">
                <a16:creationId xmlns:a16="http://schemas.microsoft.com/office/drawing/2014/main" id="{E574D24D-389A-1EFC-515F-9B18B8FFBB14}"/>
              </a:ext>
            </a:extLst>
          </p:cNvPr>
          <p:cNvSpPr>
            <a:spLocks noChangeShapeType="1"/>
          </p:cNvSpPr>
          <p:nvPr/>
        </p:nvSpPr>
        <p:spPr bwMode="auto">
          <a:xfrm>
            <a:off x="1774826" y="4194175"/>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Oval 10">
            <a:extLst>
              <a:ext uri="{FF2B5EF4-FFF2-40B4-BE49-F238E27FC236}">
                <a16:creationId xmlns:a16="http://schemas.microsoft.com/office/drawing/2014/main" id="{EC8A6151-7E48-74D2-E78C-3648EAFE9707}"/>
              </a:ext>
            </a:extLst>
          </p:cNvPr>
          <p:cNvSpPr>
            <a:spLocks noChangeArrowheads="1"/>
          </p:cNvSpPr>
          <p:nvPr/>
        </p:nvSpPr>
        <p:spPr bwMode="auto">
          <a:xfrm>
            <a:off x="1968501" y="4743451"/>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4594" name="Line 18">
            <a:extLst>
              <a:ext uri="{FF2B5EF4-FFF2-40B4-BE49-F238E27FC236}">
                <a16:creationId xmlns:a16="http://schemas.microsoft.com/office/drawing/2014/main" id="{A28DC4E1-A411-B7CD-5852-B50C6FA1FA9F}"/>
              </a:ext>
            </a:extLst>
          </p:cNvPr>
          <p:cNvSpPr>
            <a:spLocks noChangeShapeType="1"/>
          </p:cNvSpPr>
          <p:nvPr/>
        </p:nvSpPr>
        <p:spPr bwMode="auto">
          <a:xfrm flipH="1">
            <a:off x="1774825" y="3409951"/>
            <a:ext cx="2808288"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19">
            <a:extLst>
              <a:ext uri="{FF2B5EF4-FFF2-40B4-BE49-F238E27FC236}">
                <a16:creationId xmlns:a16="http://schemas.microsoft.com/office/drawing/2014/main" id="{12D6C0F3-611C-2EB9-E03C-824CC4A6E86C}"/>
              </a:ext>
            </a:extLst>
          </p:cNvPr>
          <p:cNvSpPr>
            <a:spLocks noChangeShapeType="1"/>
          </p:cNvSpPr>
          <p:nvPr/>
        </p:nvSpPr>
        <p:spPr bwMode="auto">
          <a:xfrm flipH="1">
            <a:off x="1990725" y="4516438"/>
            <a:ext cx="1588" cy="21590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5">
            <a:extLst>
              <a:ext uri="{FF2B5EF4-FFF2-40B4-BE49-F238E27FC236}">
                <a16:creationId xmlns:a16="http://schemas.microsoft.com/office/drawing/2014/main" id="{5F55B4E5-D27A-5EEB-79D5-06FC4178185E}"/>
              </a:ext>
            </a:extLst>
          </p:cNvPr>
          <p:cNvSpPr>
            <a:spLocks noChangeShapeType="1"/>
          </p:cNvSpPr>
          <p:nvPr/>
        </p:nvSpPr>
        <p:spPr bwMode="auto">
          <a:xfrm flipV="1">
            <a:off x="3119438" y="3284538"/>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Oval 7">
            <a:extLst>
              <a:ext uri="{FF2B5EF4-FFF2-40B4-BE49-F238E27FC236}">
                <a16:creationId xmlns:a16="http://schemas.microsoft.com/office/drawing/2014/main" id="{C3E266DB-99B4-2E14-0E15-B6D5C6222F9F}"/>
              </a:ext>
            </a:extLst>
          </p:cNvPr>
          <p:cNvSpPr>
            <a:spLocks noChangeArrowheads="1"/>
          </p:cNvSpPr>
          <p:nvPr/>
        </p:nvSpPr>
        <p:spPr bwMode="auto">
          <a:xfrm>
            <a:off x="4087813" y="34480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84" name="Oval 8">
            <a:extLst>
              <a:ext uri="{FF2B5EF4-FFF2-40B4-BE49-F238E27FC236}">
                <a16:creationId xmlns:a16="http://schemas.microsoft.com/office/drawing/2014/main" id="{06CB1115-3E3F-363E-95D8-2FF4B4C8B576}"/>
              </a:ext>
            </a:extLst>
          </p:cNvPr>
          <p:cNvSpPr>
            <a:spLocks noChangeArrowheads="1"/>
          </p:cNvSpPr>
          <p:nvPr/>
        </p:nvSpPr>
        <p:spPr bwMode="auto">
          <a:xfrm>
            <a:off x="2735263" y="46037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85" name="Oval 9">
            <a:extLst>
              <a:ext uri="{FF2B5EF4-FFF2-40B4-BE49-F238E27FC236}">
                <a16:creationId xmlns:a16="http://schemas.microsoft.com/office/drawing/2014/main" id="{02557729-DD7E-1FDF-6FA5-54FE6C811A28}"/>
              </a:ext>
            </a:extLst>
          </p:cNvPr>
          <p:cNvSpPr>
            <a:spLocks noChangeArrowheads="1"/>
          </p:cNvSpPr>
          <p:nvPr/>
        </p:nvSpPr>
        <p:spPr bwMode="auto">
          <a:xfrm>
            <a:off x="2271714" y="4273551"/>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4587" name="Oval 11">
            <a:extLst>
              <a:ext uri="{FF2B5EF4-FFF2-40B4-BE49-F238E27FC236}">
                <a16:creationId xmlns:a16="http://schemas.microsoft.com/office/drawing/2014/main" id="{FD1288A7-CAC1-A88F-A5E0-77EDD5FE0CDC}"/>
              </a:ext>
            </a:extLst>
          </p:cNvPr>
          <p:cNvSpPr>
            <a:spLocks noChangeArrowheads="1"/>
          </p:cNvSpPr>
          <p:nvPr/>
        </p:nvSpPr>
        <p:spPr bwMode="auto">
          <a:xfrm>
            <a:off x="3663951" y="3962401"/>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88" name="Oval 12">
            <a:extLst>
              <a:ext uri="{FF2B5EF4-FFF2-40B4-BE49-F238E27FC236}">
                <a16:creationId xmlns:a16="http://schemas.microsoft.com/office/drawing/2014/main" id="{00985BAC-863F-2D1A-F1E7-08D17C635AE5}"/>
              </a:ext>
            </a:extLst>
          </p:cNvPr>
          <p:cNvSpPr>
            <a:spLocks noChangeArrowheads="1"/>
          </p:cNvSpPr>
          <p:nvPr/>
        </p:nvSpPr>
        <p:spPr bwMode="auto">
          <a:xfrm>
            <a:off x="3381376" y="4384676"/>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4589" name="Oval 13">
            <a:extLst>
              <a:ext uri="{FF2B5EF4-FFF2-40B4-BE49-F238E27FC236}">
                <a16:creationId xmlns:a16="http://schemas.microsoft.com/office/drawing/2014/main" id="{E3B1A79E-DAB1-5522-9D31-5E14723BBE78}"/>
              </a:ext>
            </a:extLst>
          </p:cNvPr>
          <p:cNvSpPr>
            <a:spLocks noChangeArrowheads="1"/>
          </p:cNvSpPr>
          <p:nvPr/>
        </p:nvSpPr>
        <p:spPr bwMode="auto">
          <a:xfrm>
            <a:off x="3946526" y="3668714"/>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90" name="Oval 14">
            <a:extLst>
              <a:ext uri="{FF2B5EF4-FFF2-40B4-BE49-F238E27FC236}">
                <a16:creationId xmlns:a16="http://schemas.microsoft.com/office/drawing/2014/main" id="{F6099532-9A61-798D-0C34-A5E030BF0141}"/>
              </a:ext>
            </a:extLst>
          </p:cNvPr>
          <p:cNvSpPr>
            <a:spLocks noChangeArrowheads="1"/>
          </p:cNvSpPr>
          <p:nvPr/>
        </p:nvSpPr>
        <p:spPr bwMode="auto">
          <a:xfrm>
            <a:off x="2208214" y="483076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4591" name="Oval 15">
            <a:extLst>
              <a:ext uri="{FF2B5EF4-FFF2-40B4-BE49-F238E27FC236}">
                <a16:creationId xmlns:a16="http://schemas.microsoft.com/office/drawing/2014/main" id="{5B3B2109-53FD-7BD6-42D3-BF5E3F59C8EE}"/>
              </a:ext>
            </a:extLst>
          </p:cNvPr>
          <p:cNvSpPr>
            <a:spLocks noChangeArrowheads="1"/>
          </p:cNvSpPr>
          <p:nvPr/>
        </p:nvSpPr>
        <p:spPr bwMode="auto">
          <a:xfrm>
            <a:off x="3422651" y="3338514"/>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92" name="Oval 16">
            <a:extLst>
              <a:ext uri="{FF2B5EF4-FFF2-40B4-BE49-F238E27FC236}">
                <a16:creationId xmlns:a16="http://schemas.microsoft.com/office/drawing/2014/main" id="{FE21DA19-8535-30D4-315A-E445F0D31C4D}"/>
              </a:ext>
            </a:extLst>
          </p:cNvPr>
          <p:cNvSpPr>
            <a:spLocks noChangeArrowheads="1"/>
          </p:cNvSpPr>
          <p:nvPr/>
        </p:nvSpPr>
        <p:spPr bwMode="auto">
          <a:xfrm>
            <a:off x="2573338" y="41084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93" name="Oval 17">
            <a:extLst>
              <a:ext uri="{FF2B5EF4-FFF2-40B4-BE49-F238E27FC236}">
                <a16:creationId xmlns:a16="http://schemas.microsoft.com/office/drawing/2014/main" id="{406BD1EC-A1C9-4827-F2AA-BC1DE5CE49E8}"/>
              </a:ext>
            </a:extLst>
          </p:cNvPr>
          <p:cNvSpPr>
            <a:spLocks noChangeArrowheads="1"/>
          </p:cNvSpPr>
          <p:nvPr/>
        </p:nvSpPr>
        <p:spPr bwMode="auto">
          <a:xfrm>
            <a:off x="2755901" y="3557588"/>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4596" name="Line 20">
            <a:extLst>
              <a:ext uri="{FF2B5EF4-FFF2-40B4-BE49-F238E27FC236}">
                <a16:creationId xmlns:a16="http://schemas.microsoft.com/office/drawing/2014/main" id="{D068D885-C3C4-5009-8472-7A49B94B26EF}"/>
              </a:ext>
            </a:extLst>
          </p:cNvPr>
          <p:cNvSpPr>
            <a:spLocks noChangeShapeType="1"/>
          </p:cNvSpPr>
          <p:nvPr/>
        </p:nvSpPr>
        <p:spPr bwMode="auto">
          <a:xfrm>
            <a:off x="2279650" y="4325938"/>
            <a:ext cx="0" cy="360362"/>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21">
            <a:extLst>
              <a:ext uri="{FF2B5EF4-FFF2-40B4-BE49-F238E27FC236}">
                <a16:creationId xmlns:a16="http://schemas.microsoft.com/office/drawing/2014/main" id="{E629F896-3741-306D-C60C-9C1C5A87C795}"/>
              </a:ext>
            </a:extLst>
          </p:cNvPr>
          <p:cNvSpPr>
            <a:spLocks noChangeShapeType="1"/>
          </p:cNvSpPr>
          <p:nvPr/>
        </p:nvSpPr>
        <p:spPr bwMode="auto">
          <a:xfrm flipV="1">
            <a:off x="2782888" y="4325939"/>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a:extLst>
              <a:ext uri="{FF2B5EF4-FFF2-40B4-BE49-F238E27FC236}">
                <a16:creationId xmlns:a16="http://schemas.microsoft.com/office/drawing/2014/main" id="{C7E86C45-FD23-1206-5354-50C99D7FF822}"/>
              </a:ext>
            </a:extLst>
          </p:cNvPr>
          <p:cNvSpPr>
            <a:spLocks noChangeShapeType="1"/>
          </p:cNvSpPr>
          <p:nvPr/>
        </p:nvSpPr>
        <p:spPr bwMode="auto">
          <a:xfrm>
            <a:off x="2782888" y="3605214"/>
            <a:ext cx="0" cy="72072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23">
            <a:extLst>
              <a:ext uri="{FF2B5EF4-FFF2-40B4-BE49-F238E27FC236}">
                <a16:creationId xmlns:a16="http://schemas.microsoft.com/office/drawing/2014/main" id="{431655C1-2E18-4562-56FF-B5F6B7C10D9C}"/>
              </a:ext>
            </a:extLst>
          </p:cNvPr>
          <p:cNvSpPr>
            <a:spLocks noChangeShapeType="1"/>
          </p:cNvSpPr>
          <p:nvPr/>
        </p:nvSpPr>
        <p:spPr bwMode="auto">
          <a:xfrm>
            <a:off x="3430588" y="3389314"/>
            <a:ext cx="0" cy="433387"/>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Line 24">
            <a:extLst>
              <a:ext uri="{FF2B5EF4-FFF2-40B4-BE49-F238E27FC236}">
                <a16:creationId xmlns:a16="http://schemas.microsoft.com/office/drawing/2014/main" id="{17720FCD-9A09-4CBF-1CDB-B7CC58C30145}"/>
              </a:ext>
            </a:extLst>
          </p:cNvPr>
          <p:cNvSpPr>
            <a:spLocks noChangeShapeType="1"/>
          </p:cNvSpPr>
          <p:nvPr/>
        </p:nvSpPr>
        <p:spPr bwMode="auto">
          <a:xfrm>
            <a:off x="3430588" y="3822701"/>
            <a:ext cx="0" cy="5746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25">
            <a:extLst>
              <a:ext uri="{FF2B5EF4-FFF2-40B4-BE49-F238E27FC236}">
                <a16:creationId xmlns:a16="http://schemas.microsoft.com/office/drawing/2014/main" id="{036E7E0C-66DE-BCE0-B17F-BFB89F6E98D4}"/>
              </a:ext>
            </a:extLst>
          </p:cNvPr>
          <p:cNvSpPr>
            <a:spLocks noChangeShapeType="1"/>
          </p:cNvSpPr>
          <p:nvPr/>
        </p:nvSpPr>
        <p:spPr bwMode="auto">
          <a:xfrm>
            <a:off x="3719513" y="3822701"/>
            <a:ext cx="0" cy="1428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Line 26">
            <a:extLst>
              <a:ext uri="{FF2B5EF4-FFF2-40B4-BE49-F238E27FC236}">
                <a16:creationId xmlns:a16="http://schemas.microsoft.com/office/drawing/2014/main" id="{DE142B7B-DF3E-065B-FBC8-EAD00B0610FF}"/>
              </a:ext>
            </a:extLst>
          </p:cNvPr>
          <p:cNvSpPr>
            <a:spLocks noChangeShapeType="1"/>
          </p:cNvSpPr>
          <p:nvPr/>
        </p:nvSpPr>
        <p:spPr bwMode="auto">
          <a:xfrm>
            <a:off x="2638425" y="4110039"/>
            <a:ext cx="0" cy="287337"/>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28">
            <a:extLst>
              <a:ext uri="{FF2B5EF4-FFF2-40B4-BE49-F238E27FC236}">
                <a16:creationId xmlns:a16="http://schemas.microsoft.com/office/drawing/2014/main" id="{F73DB18A-8EAC-47BB-3046-C9D94CC3661B}"/>
              </a:ext>
            </a:extLst>
          </p:cNvPr>
          <p:cNvSpPr>
            <a:spLocks noChangeShapeType="1"/>
          </p:cNvSpPr>
          <p:nvPr/>
        </p:nvSpPr>
        <p:spPr bwMode="auto">
          <a:xfrm flipH="1">
            <a:off x="2208213" y="4468813"/>
            <a:ext cx="0" cy="36195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Line 29">
            <a:extLst>
              <a:ext uri="{FF2B5EF4-FFF2-40B4-BE49-F238E27FC236}">
                <a16:creationId xmlns:a16="http://schemas.microsoft.com/office/drawing/2014/main" id="{373F52B6-ECF3-B0CE-D1EE-556998922363}"/>
              </a:ext>
            </a:extLst>
          </p:cNvPr>
          <p:cNvSpPr>
            <a:spLocks noChangeShapeType="1"/>
          </p:cNvSpPr>
          <p:nvPr/>
        </p:nvSpPr>
        <p:spPr bwMode="auto">
          <a:xfrm>
            <a:off x="4151313" y="3462339"/>
            <a:ext cx="0" cy="1428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30">
            <a:extLst>
              <a:ext uri="{FF2B5EF4-FFF2-40B4-BE49-F238E27FC236}">
                <a16:creationId xmlns:a16="http://schemas.microsoft.com/office/drawing/2014/main" id="{BA261EED-39E9-CBF5-832A-16CE66E87667}"/>
              </a:ext>
            </a:extLst>
          </p:cNvPr>
          <p:cNvSpPr txBox="1">
            <a:spLocks noChangeArrowheads="1"/>
          </p:cNvSpPr>
          <p:nvPr/>
        </p:nvSpPr>
        <p:spPr bwMode="auto">
          <a:xfrm>
            <a:off x="2782888" y="3813175"/>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07" name="Line 31">
            <a:extLst>
              <a:ext uri="{FF2B5EF4-FFF2-40B4-BE49-F238E27FC236}">
                <a16:creationId xmlns:a16="http://schemas.microsoft.com/office/drawing/2014/main" id="{B934C206-D62F-1D19-DE86-F20B3D307EF4}"/>
              </a:ext>
            </a:extLst>
          </p:cNvPr>
          <p:cNvSpPr>
            <a:spLocks noChangeShapeType="1"/>
          </p:cNvSpPr>
          <p:nvPr/>
        </p:nvSpPr>
        <p:spPr bwMode="auto">
          <a:xfrm flipH="1">
            <a:off x="2998789" y="4005263"/>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608" name="Group 32">
            <a:extLst>
              <a:ext uri="{FF2B5EF4-FFF2-40B4-BE49-F238E27FC236}">
                <a16:creationId xmlns:a16="http://schemas.microsoft.com/office/drawing/2014/main" id="{02A97B8E-D4A0-0AFB-6F05-389EFF15C4D2}"/>
              </a:ext>
            </a:extLst>
          </p:cNvPr>
          <p:cNvGrpSpPr>
            <a:grpSpLocks/>
          </p:cNvGrpSpPr>
          <p:nvPr/>
        </p:nvGrpSpPr>
        <p:grpSpPr bwMode="auto">
          <a:xfrm>
            <a:off x="4727576" y="3095626"/>
            <a:ext cx="2786063" cy="2062163"/>
            <a:chOff x="2018" y="2024"/>
            <a:chExt cx="1755" cy="1299"/>
          </a:xfrm>
        </p:grpSpPr>
        <p:sp>
          <p:nvSpPr>
            <p:cNvPr id="24609" name="Line 33">
              <a:extLst>
                <a:ext uri="{FF2B5EF4-FFF2-40B4-BE49-F238E27FC236}">
                  <a16:creationId xmlns:a16="http://schemas.microsoft.com/office/drawing/2014/main" id="{4C2006E8-7BB4-DA2B-A491-107F926843BF}"/>
                </a:ext>
              </a:extLst>
            </p:cNvPr>
            <p:cNvSpPr>
              <a:spLocks noChangeShapeType="1"/>
            </p:cNvSpPr>
            <p:nvPr/>
          </p:nvSpPr>
          <p:spPr bwMode="auto">
            <a:xfrm flipV="1">
              <a:off x="2865" y="2139"/>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0" name="Line 34">
              <a:extLst>
                <a:ext uri="{FF2B5EF4-FFF2-40B4-BE49-F238E27FC236}">
                  <a16:creationId xmlns:a16="http://schemas.microsoft.com/office/drawing/2014/main" id="{6A0CD048-6849-D5B7-3AC1-8385215C210E}"/>
                </a:ext>
              </a:extLst>
            </p:cNvPr>
            <p:cNvSpPr>
              <a:spLocks noChangeShapeType="1"/>
            </p:cNvSpPr>
            <p:nvPr/>
          </p:nvSpPr>
          <p:spPr bwMode="auto">
            <a:xfrm>
              <a:off x="2018" y="2728"/>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1" name="Oval 35">
              <a:extLst>
                <a:ext uri="{FF2B5EF4-FFF2-40B4-BE49-F238E27FC236}">
                  <a16:creationId xmlns:a16="http://schemas.microsoft.com/office/drawing/2014/main" id="{9B3CCEBC-5D0A-FBD5-7DD6-09C94ED26699}"/>
                </a:ext>
              </a:extLst>
            </p:cNvPr>
            <p:cNvSpPr>
              <a:spLocks noChangeArrowheads="1"/>
            </p:cNvSpPr>
            <p:nvPr/>
          </p:nvSpPr>
          <p:spPr bwMode="auto">
            <a:xfrm>
              <a:off x="3475" y="2242"/>
              <a:ext cx="39" cy="35"/>
            </a:xfrm>
            <a:prstGeom prst="ellipse">
              <a:avLst/>
            </a:prstGeom>
            <a:solidFill>
              <a:srgbClr val="00FF00"/>
            </a:solidFill>
            <a:ln w="9525">
              <a:solidFill>
                <a:srgbClr val="00FF00"/>
              </a:solidFill>
              <a:round/>
              <a:headEnd/>
              <a:tailEnd/>
            </a:ln>
          </p:spPr>
          <p:txBody>
            <a:bodyPr/>
            <a:lstStyle/>
            <a:p>
              <a:endParaRPr lang="en-US"/>
            </a:p>
          </p:txBody>
        </p:sp>
        <p:sp>
          <p:nvSpPr>
            <p:cNvPr id="24612" name="Oval 36">
              <a:extLst>
                <a:ext uri="{FF2B5EF4-FFF2-40B4-BE49-F238E27FC236}">
                  <a16:creationId xmlns:a16="http://schemas.microsoft.com/office/drawing/2014/main" id="{52767558-46DA-262A-DE83-BBC6C7897BDD}"/>
                </a:ext>
              </a:extLst>
            </p:cNvPr>
            <p:cNvSpPr>
              <a:spLocks noChangeArrowheads="1"/>
            </p:cNvSpPr>
            <p:nvPr/>
          </p:nvSpPr>
          <p:spPr bwMode="auto">
            <a:xfrm>
              <a:off x="2623" y="2970"/>
              <a:ext cx="39" cy="35"/>
            </a:xfrm>
            <a:prstGeom prst="ellipse">
              <a:avLst/>
            </a:prstGeom>
            <a:solidFill>
              <a:srgbClr val="00FF00"/>
            </a:solidFill>
            <a:ln w="9525">
              <a:solidFill>
                <a:srgbClr val="00FF00"/>
              </a:solidFill>
              <a:round/>
              <a:headEnd/>
              <a:tailEnd/>
            </a:ln>
          </p:spPr>
          <p:txBody>
            <a:bodyPr/>
            <a:lstStyle/>
            <a:p>
              <a:endParaRPr lang="en-US"/>
            </a:p>
          </p:txBody>
        </p:sp>
        <p:sp>
          <p:nvSpPr>
            <p:cNvPr id="24613" name="Oval 37">
              <a:extLst>
                <a:ext uri="{FF2B5EF4-FFF2-40B4-BE49-F238E27FC236}">
                  <a16:creationId xmlns:a16="http://schemas.microsoft.com/office/drawing/2014/main" id="{160F5CEC-6FFB-AC6F-88E8-FC4620C946F2}"/>
                </a:ext>
              </a:extLst>
            </p:cNvPr>
            <p:cNvSpPr>
              <a:spLocks noChangeArrowheads="1"/>
            </p:cNvSpPr>
            <p:nvPr/>
          </p:nvSpPr>
          <p:spPr bwMode="auto">
            <a:xfrm>
              <a:off x="2331" y="2762"/>
              <a:ext cx="38" cy="35"/>
            </a:xfrm>
            <a:prstGeom prst="ellipse">
              <a:avLst/>
            </a:prstGeom>
            <a:solidFill>
              <a:srgbClr val="00FF00"/>
            </a:solidFill>
            <a:ln w="9525">
              <a:solidFill>
                <a:srgbClr val="00FF00"/>
              </a:solidFill>
              <a:round/>
              <a:headEnd/>
              <a:tailEnd/>
            </a:ln>
          </p:spPr>
          <p:txBody>
            <a:bodyPr/>
            <a:lstStyle/>
            <a:p>
              <a:endParaRPr lang="en-US"/>
            </a:p>
          </p:txBody>
        </p:sp>
        <p:sp>
          <p:nvSpPr>
            <p:cNvPr id="24614" name="Oval 38">
              <a:extLst>
                <a:ext uri="{FF2B5EF4-FFF2-40B4-BE49-F238E27FC236}">
                  <a16:creationId xmlns:a16="http://schemas.microsoft.com/office/drawing/2014/main" id="{B2699D6E-8CC4-7FB2-A72A-938D0BC72CA0}"/>
                </a:ext>
              </a:extLst>
            </p:cNvPr>
            <p:cNvSpPr>
              <a:spLocks noChangeArrowheads="1"/>
            </p:cNvSpPr>
            <p:nvPr/>
          </p:nvSpPr>
          <p:spPr bwMode="auto">
            <a:xfrm>
              <a:off x="2140"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4615" name="Oval 39">
              <a:extLst>
                <a:ext uri="{FF2B5EF4-FFF2-40B4-BE49-F238E27FC236}">
                  <a16:creationId xmlns:a16="http://schemas.microsoft.com/office/drawing/2014/main" id="{2A4E6FDE-9904-5518-B9C1-F1F0117C1C7C}"/>
                </a:ext>
              </a:extLst>
            </p:cNvPr>
            <p:cNvSpPr>
              <a:spLocks noChangeArrowheads="1"/>
            </p:cNvSpPr>
            <p:nvPr/>
          </p:nvSpPr>
          <p:spPr bwMode="auto">
            <a:xfrm>
              <a:off x="3208" y="2566"/>
              <a:ext cx="38" cy="34"/>
            </a:xfrm>
            <a:prstGeom prst="ellipse">
              <a:avLst/>
            </a:prstGeom>
            <a:solidFill>
              <a:srgbClr val="00FF00"/>
            </a:solidFill>
            <a:ln w="9525">
              <a:solidFill>
                <a:srgbClr val="00FF00"/>
              </a:solidFill>
              <a:round/>
              <a:headEnd/>
              <a:tailEnd/>
            </a:ln>
          </p:spPr>
          <p:txBody>
            <a:bodyPr/>
            <a:lstStyle/>
            <a:p>
              <a:endParaRPr lang="en-US"/>
            </a:p>
          </p:txBody>
        </p:sp>
        <p:sp>
          <p:nvSpPr>
            <p:cNvPr id="24616" name="Oval 40">
              <a:extLst>
                <a:ext uri="{FF2B5EF4-FFF2-40B4-BE49-F238E27FC236}">
                  <a16:creationId xmlns:a16="http://schemas.microsoft.com/office/drawing/2014/main" id="{87A34941-E3C4-E0BB-BC4A-4CDFF010FE29}"/>
                </a:ext>
              </a:extLst>
            </p:cNvPr>
            <p:cNvSpPr>
              <a:spLocks noChangeArrowheads="1"/>
            </p:cNvSpPr>
            <p:nvPr/>
          </p:nvSpPr>
          <p:spPr bwMode="auto">
            <a:xfrm>
              <a:off x="3030" y="2832"/>
              <a:ext cx="39" cy="35"/>
            </a:xfrm>
            <a:prstGeom prst="ellipse">
              <a:avLst/>
            </a:prstGeom>
            <a:solidFill>
              <a:srgbClr val="00FF00"/>
            </a:solidFill>
            <a:ln w="9525">
              <a:solidFill>
                <a:srgbClr val="00FF00"/>
              </a:solidFill>
              <a:round/>
              <a:headEnd/>
              <a:tailEnd/>
            </a:ln>
          </p:spPr>
          <p:txBody>
            <a:bodyPr/>
            <a:lstStyle/>
            <a:p>
              <a:endParaRPr lang="en-US"/>
            </a:p>
          </p:txBody>
        </p:sp>
        <p:sp>
          <p:nvSpPr>
            <p:cNvPr id="24617" name="Oval 41">
              <a:extLst>
                <a:ext uri="{FF2B5EF4-FFF2-40B4-BE49-F238E27FC236}">
                  <a16:creationId xmlns:a16="http://schemas.microsoft.com/office/drawing/2014/main" id="{512F038B-BC40-73EB-890B-C60C9D174C0F}"/>
                </a:ext>
              </a:extLst>
            </p:cNvPr>
            <p:cNvSpPr>
              <a:spLocks noChangeArrowheads="1"/>
            </p:cNvSpPr>
            <p:nvPr/>
          </p:nvSpPr>
          <p:spPr bwMode="auto">
            <a:xfrm>
              <a:off x="3386" y="2381"/>
              <a:ext cx="38" cy="34"/>
            </a:xfrm>
            <a:prstGeom prst="ellipse">
              <a:avLst/>
            </a:prstGeom>
            <a:solidFill>
              <a:srgbClr val="00FF00"/>
            </a:solidFill>
            <a:ln w="9525">
              <a:solidFill>
                <a:srgbClr val="00FF00"/>
              </a:solidFill>
              <a:round/>
              <a:headEnd/>
              <a:tailEnd/>
            </a:ln>
          </p:spPr>
          <p:txBody>
            <a:bodyPr/>
            <a:lstStyle/>
            <a:p>
              <a:endParaRPr lang="en-US"/>
            </a:p>
          </p:txBody>
        </p:sp>
        <p:sp>
          <p:nvSpPr>
            <p:cNvPr id="24618" name="Oval 42">
              <a:extLst>
                <a:ext uri="{FF2B5EF4-FFF2-40B4-BE49-F238E27FC236}">
                  <a16:creationId xmlns:a16="http://schemas.microsoft.com/office/drawing/2014/main" id="{00B4CD6E-62F8-5C5B-14CE-8CC181A7BE37}"/>
                </a:ext>
              </a:extLst>
            </p:cNvPr>
            <p:cNvSpPr>
              <a:spLocks noChangeArrowheads="1"/>
            </p:cNvSpPr>
            <p:nvPr/>
          </p:nvSpPr>
          <p:spPr bwMode="auto">
            <a:xfrm>
              <a:off x="2293"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4619" name="Oval 43">
              <a:extLst>
                <a:ext uri="{FF2B5EF4-FFF2-40B4-BE49-F238E27FC236}">
                  <a16:creationId xmlns:a16="http://schemas.microsoft.com/office/drawing/2014/main" id="{361BF0DF-8B92-694B-C048-D977C8C1125C}"/>
                </a:ext>
              </a:extLst>
            </p:cNvPr>
            <p:cNvSpPr>
              <a:spLocks noChangeArrowheads="1"/>
            </p:cNvSpPr>
            <p:nvPr/>
          </p:nvSpPr>
          <p:spPr bwMode="auto">
            <a:xfrm>
              <a:off x="3056" y="2173"/>
              <a:ext cx="38" cy="34"/>
            </a:xfrm>
            <a:prstGeom prst="ellipse">
              <a:avLst/>
            </a:prstGeom>
            <a:solidFill>
              <a:srgbClr val="00FF00"/>
            </a:solidFill>
            <a:ln w="9525">
              <a:solidFill>
                <a:srgbClr val="00FF00"/>
              </a:solidFill>
              <a:round/>
              <a:headEnd/>
              <a:tailEnd/>
            </a:ln>
          </p:spPr>
          <p:txBody>
            <a:bodyPr/>
            <a:lstStyle/>
            <a:p>
              <a:endParaRPr lang="en-US"/>
            </a:p>
          </p:txBody>
        </p:sp>
        <p:sp>
          <p:nvSpPr>
            <p:cNvPr id="24620" name="Oval 44">
              <a:extLst>
                <a:ext uri="{FF2B5EF4-FFF2-40B4-BE49-F238E27FC236}">
                  <a16:creationId xmlns:a16="http://schemas.microsoft.com/office/drawing/2014/main" id="{0263DBC4-205D-6B53-9F7B-85CB29EC4F7A}"/>
                </a:ext>
              </a:extLst>
            </p:cNvPr>
            <p:cNvSpPr>
              <a:spLocks noChangeArrowheads="1"/>
            </p:cNvSpPr>
            <p:nvPr/>
          </p:nvSpPr>
          <p:spPr bwMode="auto">
            <a:xfrm>
              <a:off x="2521" y="2658"/>
              <a:ext cx="39" cy="35"/>
            </a:xfrm>
            <a:prstGeom prst="ellipse">
              <a:avLst/>
            </a:prstGeom>
            <a:solidFill>
              <a:srgbClr val="00FF00"/>
            </a:solidFill>
            <a:ln w="9525">
              <a:solidFill>
                <a:srgbClr val="00FF00"/>
              </a:solidFill>
              <a:round/>
              <a:headEnd/>
              <a:tailEnd/>
            </a:ln>
          </p:spPr>
          <p:txBody>
            <a:bodyPr/>
            <a:lstStyle/>
            <a:p>
              <a:endParaRPr lang="en-US"/>
            </a:p>
          </p:txBody>
        </p:sp>
        <p:sp>
          <p:nvSpPr>
            <p:cNvPr id="24621" name="Oval 45">
              <a:extLst>
                <a:ext uri="{FF2B5EF4-FFF2-40B4-BE49-F238E27FC236}">
                  <a16:creationId xmlns:a16="http://schemas.microsoft.com/office/drawing/2014/main" id="{0C7C20E4-42EE-67A2-0AA7-7FE20BFDEF2D}"/>
                </a:ext>
              </a:extLst>
            </p:cNvPr>
            <p:cNvSpPr>
              <a:spLocks noChangeArrowheads="1"/>
            </p:cNvSpPr>
            <p:nvPr/>
          </p:nvSpPr>
          <p:spPr bwMode="auto">
            <a:xfrm>
              <a:off x="2636" y="2311"/>
              <a:ext cx="38" cy="35"/>
            </a:xfrm>
            <a:prstGeom prst="ellipse">
              <a:avLst/>
            </a:prstGeom>
            <a:solidFill>
              <a:srgbClr val="00FF00"/>
            </a:solidFill>
            <a:ln w="9525">
              <a:solidFill>
                <a:srgbClr val="00FF00"/>
              </a:solidFill>
              <a:round/>
              <a:headEnd/>
              <a:tailEnd/>
            </a:ln>
          </p:spPr>
          <p:txBody>
            <a:bodyPr/>
            <a:lstStyle/>
            <a:p>
              <a:endParaRPr lang="en-US"/>
            </a:p>
          </p:txBody>
        </p:sp>
        <p:sp>
          <p:nvSpPr>
            <p:cNvPr id="24622" name="Line 46">
              <a:extLst>
                <a:ext uri="{FF2B5EF4-FFF2-40B4-BE49-F238E27FC236}">
                  <a16:creationId xmlns:a16="http://schemas.microsoft.com/office/drawing/2014/main" id="{748995C0-C02C-22ED-95F5-881B245EB71E}"/>
                </a:ext>
              </a:extLst>
            </p:cNvPr>
            <p:cNvSpPr>
              <a:spLocks noChangeShapeType="1"/>
            </p:cNvSpPr>
            <p:nvPr/>
          </p:nvSpPr>
          <p:spPr bwMode="auto">
            <a:xfrm flipH="1">
              <a:off x="2018" y="2024"/>
              <a:ext cx="1627" cy="124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3" name="Line 47">
              <a:extLst>
                <a:ext uri="{FF2B5EF4-FFF2-40B4-BE49-F238E27FC236}">
                  <a16:creationId xmlns:a16="http://schemas.microsoft.com/office/drawing/2014/main" id="{52CF6D1C-B278-55F4-C511-38DD06BC6EF7}"/>
                </a:ext>
              </a:extLst>
            </p:cNvPr>
            <p:cNvSpPr>
              <a:spLocks noChangeShapeType="1"/>
            </p:cNvSpPr>
            <p:nvPr/>
          </p:nvSpPr>
          <p:spPr bwMode="auto">
            <a:xfrm>
              <a:off x="2154" y="3113"/>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Line 48">
              <a:extLst>
                <a:ext uri="{FF2B5EF4-FFF2-40B4-BE49-F238E27FC236}">
                  <a16:creationId xmlns:a16="http://schemas.microsoft.com/office/drawing/2014/main" id="{DE5A28FD-CC9C-0BD2-A1A4-9344E5B491FE}"/>
                </a:ext>
              </a:extLst>
            </p:cNvPr>
            <p:cNvSpPr>
              <a:spLocks noChangeShapeType="1"/>
            </p:cNvSpPr>
            <p:nvPr/>
          </p:nvSpPr>
          <p:spPr bwMode="auto">
            <a:xfrm>
              <a:off x="2336" y="279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5" name="Line 49">
              <a:extLst>
                <a:ext uri="{FF2B5EF4-FFF2-40B4-BE49-F238E27FC236}">
                  <a16:creationId xmlns:a16="http://schemas.microsoft.com/office/drawing/2014/main" id="{CFCCE8C1-9893-FED7-814B-F8C3144183D0}"/>
                </a:ext>
              </a:extLst>
            </p:cNvPr>
            <p:cNvSpPr>
              <a:spLocks noChangeShapeType="1"/>
            </p:cNvSpPr>
            <p:nvPr/>
          </p:nvSpPr>
          <p:spPr bwMode="auto">
            <a:xfrm flipV="1">
              <a:off x="2653" y="2795"/>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6" name="Line 50">
              <a:extLst>
                <a:ext uri="{FF2B5EF4-FFF2-40B4-BE49-F238E27FC236}">
                  <a16:creationId xmlns:a16="http://schemas.microsoft.com/office/drawing/2014/main" id="{0B298367-0BBF-A715-EBFD-E0217B95CDDF}"/>
                </a:ext>
              </a:extLst>
            </p:cNvPr>
            <p:cNvSpPr>
              <a:spLocks noChangeShapeType="1"/>
            </p:cNvSpPr>
            <p:nvPr/>
          </p:nvSpPr>
          <p:spPr bwMode="auto">
            <a:xfrm>
              <a:off x="2653" y="2341"/>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7" name="Line 51">
              <a:extLst>
                <a:ext uri="{FF2B5EF4-FFF2-40B4-BE49-F238E27FC236}">
                  <a16:creationId xmlns:a16="http://schemas.microsoft.com/office/drawing/2014/main" id="{C3C740B5-69C9-17E6-581B-BE088F22F5E2}"/>
                </a:ext>
              </a:extLst>
            </p:cNvPr>
            <p:cNvSpPr>
              <a:spLocks noChangeShapeType="1"/>
            </p:cNvSpPr>
            <p:nvPr/>
          </p:nvSpPr>
          <p:spPr bwMode="auto">
            <a:xfrm>
              <a:off x="3061" y="2205"/>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Line 52">
              <a:extLst>
                <a:ext uri="{FF2B5EF4-FFF2-40B4-BE49-F238E27FC236}">
                  <a16:creationId xmlns:a16="http://schemas.microsoft.com/office/drawing/2014/main" id="{6DC79E47-4013-4BE9-2247-F96675F56975}"/>
                </a:ext>
              </a:extLst>
            </p:cNvPr>
            <p:cNvSpPr>
              <a:spLocks noChangeShapeType="1"/>
            </p:cNvSpPr>
            <p:nvPr/>
          </p:nvSpPr>
          <p:spPr bwMode="auto">
            <a:xfrm>
              <a:off x="3061"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9" name="Line 53">
              <a:extLst>
                <a:ext uri="{FF2B5EF4-FFF2-40B4-BE49-F238E27FC236}">
                  <a16:creationId xmlns:a16="http://schemas.microsoft.com/office/drawing/2014/main" id="{CDDB1D4C-EEA5-F044-6ACB-50DEDF95787B}"/>
                </a:ext>
              </a:extLst>
            </p:cNvPr>
            <p:cNvSpPr>
              <a:spLocks noChangeShapeType="1"/>
            </p:cNvSpPr>
            <p:nvPr/>
          </p:nvSpPr>
          <p:spPr bwMode="auto">
            <a:xfrm>
              <a:off x="3243" y="23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Line 54">
              <a:extLst>
                <a:ext uri="{FF2B5EF4-FFF2-40B4-BE49-F238E27FC236}">
                  <a16:creationId xmlns:a16="http://schemas.microsoft.com/office/drawing/2014/main" id="{FA285F68-F26A-CA40-967A-81344C970282}"/>
                </a:ext>
              </a:extLst>
            </p:cNvPr>
            <p:cNvSpPr>
              <a:spLocks noChangeShapeType="1"/>
            </p:cNvSpPr>
            <p:nvPr/>
          </p:nvSpPr>
          <p:spPr bwMode="auto">
            <a:xfrm>
              <a:off x="2562" y="265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1" name="Line 55">
              <a:extLst>
                <a:ext uri="{FF2B5EF4-FFF2-40B4-BE49-F238E27FC236}">
                  <a16:creationId xmlns:a16="http://schemas.microsoft.com/office/drawing/2014/main" id="{03EAE3F8-BF83-3141-098D-27C117E1166B}"/>
                </a:ext>
              </a:extLst>
            </p:cNvPr>
            <p:cNvSpPr>
              <a:spLocks noChangeShapeType="1"/>
            </p:cNvSpPr>
            <p:nvPr/>
          </p:nvSpPr>
          <p:spPr bwMode="auto">
            <a:xfrm>
              <a:off x="3424" y="220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2" name="Line 56">
              <a:extLst>
                <a:ext uri="{FF2B5EF4-FFF2-40B4-BE49-F238E27FC236}">
                  <a16:creationId xmlns:a16="http://schemas.microsoft.com/office/drawing/2014/main" id="{556E044E-F706-1706-5BBB-5E202C8FB288}"/>
                </a:ext>
              </a:extLst>
            </p:cNvPr>
            <p:cNvSpPr>
              <a:spLocks noChangeShapeType="1"/>
            </p:cNvSpPr>
            <p:nvPr/>
          </p:nvSpPr>
          <p:spPr bwMode="auto">
            <a:xfrm>
              <a:off x="2290" y="3067"/>
              <a:ext cx="0"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3" name="Line 57">
              <a:extLst>
                <a:ext uri="{FF2B5EF4-FFF2-40B4-BE49-F238E27FC236}">
                  <a16:creationId xmlns:a16="http://schemas.microsoft.com/office/drawing/2014/main" id="{F1A94D0F-F43C-FD1D-5575-32556604C30D}"/>
                </a:ext>
              </a:extLst>
            </p:cNvPr>
            <p:cNvSpPr>
              <a:spLocks noChangeShapeType="1"/>
            </p:cNvSpPr>
            <p:nvPr/>
          </p:nvSpPr>
          <p:spPr bwMode="auto">
            <a:xfrm>
              <a:off x="3515" y="211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4" name="Text Box 58">
              <a:extLst>
                <a:ext uri="{FF2B5EF4-FFF2-40B4-BE49-F238E27FC236}">
                  <a16:creationId xmlns:a16="http://schemas.microsoft.com/office/drawing/2014/main" id="{8951E99E-26C2-BA18-FF54-CBF1427DA0F1}"/>
                </a:ext>
              </a:extLst>
            </p:cNvPr>
            <p:cNvSpPr txBox="1">
              <a:spLocks noChangeArrowheads="1"/>
            </p:cNvSpPr>
            <p:nvPr/>
          </p:nvSpPr>
          <p:spPr bwMode="auto">
            <a:xfrm>
              <a:off x="2653" y="2492"/>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35" name="Line 59">
              <a:extLst>
                <a:ext uri="{FF2B5EF4-FFF2-40B4-BE49-F238E27FC236}">
                  <a16:creationId xmlns:a16="http://schemas.microsoft.com/office/drawing/2014/main" id="{9CC72730-3982-E12A-9B4E-CB3F0D6BE9B7}"/>
                </a:ext>
              </a:extLst>
            </p:cNvPr>
            <p:cNvSpPr>
              <a:spLocks noChangeShapeType="1"/>
            </p:cNvSpPr>
            <p:nvPr/>
          </p:nvSpPr>
          <p:spPr bwMode="auto">
            <a:xfrm flipH="1">
              <a:off x="2789" y="2614"/>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66" name="Group 90">
            <a:extLst>
              <a:ext uri="{FF2B5EF4-FFF2-40B4-BE49-F238E27FC236}">
                <a16:creationId xmlns:a16="http://schemas.microsoft.com/office/drawing/2014/main" id="{474DB08D-7C57-2E37-9D58-8E925CD7D014}"/>
              </a:ext>
            </a:extLst>
          </p:cNvPr>
          <p:cNvGrpSpPr>
            <a:grpSpLocks/>
          </p:cNvGrpSpPr>
          <p:nvPr/>
        </p:nvGrpSpPr>
        <p:grpSpPr bwMode="auto">
          <a:xfrm>
            <a:off x="7751763" y="2827338"/>
            <a:ext cx="2786062" cy="2546350"/>
            <a:chOff x="3878" y="1871"/>
            <a:chExt cx="1755" cy="1604"/>
          </a:xfrm>
        </p:grpSpPr>
        <p:sp>
          <p:nvSpPr>
            <p:cNvPr id="24650" name="Line 74">
              <a:extLst>
                <a:ext uri="{FF2B5EF4-FFF2-40B4-BE49-F238E27FC236}">
                  <a16:creationId xmlns:a16="http://schemas.microsoft.com/office/drawing/2014/main" id="{210FE01D-522F-1071-04E3-E8D4960BC0ED}"/>
                </a:ext>
              </a:extLst>
            </p:cNvPr>
            <p:cNvSpPr>
              <a:spLocks noChangeShapeType="1"/>
            </p:cNvSpPr>
            <p:nvPr/>
          </p:nvSpPr>
          <p:spPr bwMode="auto">
            <a:xfrm flipH="1">
              <a:off x="4014" y="1871"/>
              <a:ext cx="1360" cy="160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1" name="Line 75">
              <a:extLst>
                <a:ext uri="{FF2B5EF4-FFF2-40B4-BE49-F238E27FC236}">
                  <a16:creationId xmlns:a16="http://schemas.microsoft.com/office/drawing/2014/main" id="{79AA37FE-1DAE-7B07-0A76-7ADA004487A4}"/>
                </a:ext>
              </a:extLst>
            </p:cNvPr>
            <p:cNvSpPr>
              <a:spLocks noChangeShapeType="1"/>
            </p:cNvSpPr>
            <p:nvPr/>
          </p:nvSpPr>
          <p:spPr bwMode="auto">
            <a:xfrm>
              <a:off x="4014" y="3113"/>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659" name="Line 83">
              <a:extLst>
                <a:ext uri="{FF2B5EF4-FFF2-40B4-BE49-F238E27FC236}">
                  <a16:creationId xmlns:a16="http://schemas.microsoft.com/office/drawing/2014/main" id="{FA91F971-21C2-6773-4852-8B760631328E}"/>
                </a:ext>
              </a:extLst>
            </p:cNvPr>
            <p:cNvSpPr>
              <a:spLocks noChangeShapeType="1"/>
            </p:cNvSpPr>
            <p:nvPr/>
          </p:nvSpPr>
          <p:spPr bwMode="auto">
            <a:xfrm>
              <a:off x="5284" y="19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1" name="Line 85">
              <a:extLst>
                <a:ext uri="{FF2B5EF4-FFF2-40B4-BE49-F238E27FC236}">
                  <a16:creationId xmlns:a16="http://schemas.microsoft.com/office/drawing/2014/main" id="{360FF839-157A-1AC0-3248-95A8779DED1A}"/>
                </a:ext>
              </a:extLst>
            </p:cNvPr>
            <p:cNvSpPr>
              <a:spLocks noChangeShapeType="1"/>
            </p:cNvSpPr>
            <p:nvPr/>
          </p:nvSpPr>
          <p:spPr bwMode="auto">
            <a:xfrm>
              <a:off x="5375" y="188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7" name="Line 61">
              <a:extLst>
                <a:ext uri="{FF2B5EF4-FFF2-40B4-BE49-F238E27FC236}">
                  <a16:creationId xmlns:a16="http://schemas.microsoft.com/office/drawing/2014/main" id="{69EE60A1-148B-DFB7-03CD-A62675EE794E}"/>
                </a:ext>
              </a:extLst>
            </p:cNvPr>
            <p:cNvSpPr>
              <a:spLocks noChangeShapeType="1"/>
            </p:cNvSpPr>
            <p:nvPr/>
          </p:nvSpPr>
          <p:spPr bwMode="auto">
            <a:xfrm flipV="1">
              <a:off x="4725" y="2155"/>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8" name="Line 62">
              <a:extLst>
                <a:ext uri="{FF2B5EF4-FFF2-40B4-BE49-F238E27FC236}">
                  <a16:creationId xmlns:a16="http://schemas.microsoft.com/office/drawing/2014/main" id="{FC1CC8CE-272F-0C1A-23C5-442759BA2253}"/>
                </a:ext>
              </a:extLst>
            </p:cNvPr>
            <p:cNvSpPr>
              <a:spLocks noChangeShapeType="1"/>
            </p:cNvSpPr>
            <p:nvPr/>
          </p:nvSpPr>
          <p:spPr bwMode="auto">
            <a:xfrm>
              <a:off x="3878" y="2744"/>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9" name="Oval 63">
              <a:extLst>
                <a:ext uri="{FF2B5EF4-FFF2-40B4-BE49-F238E27FC236}">
                  <a16:creationId xmlns:a16="http://schemas.microsoft.com/office/drawing/2014/main" id="{5F3FE034-94E8-0ABF-ACF6-8691B49DC54E}"/>
                </a:ext>
              </a:extLst>
            </p:cNvPr>
            <p:cNvSpPr>
              <a:spLocks noChangeArrowheads="1"/>
            </p:cNvSpPr>
            <p:nvPr/>
          </p:nvSpPr>
          <p:spPr bwMode="auto">
            <a:xfrm>
              <a:off x="5335" y="2258"/>
              <a:ext cx="39" cy="35"/>
            </a:xfrm>
            <a:prstGeom prst="ellipse">
              <a:avLst/>
            </a:prstGeom>
            <a:solidFill>
              <a:srgbClr val="00FF00"/>
            </a:solidFill>
            <a:ln w="9525">
              <a:solidFill>
                <a:srgbClr val="00FF00"/>
              </a:solidFill>
              <a:round/>
              <a:headEnd/>
              <a:tailEnd/>
            </a:ln>
          </p:spPr>
          <p:txBody>
            <a:bodyPr/>
            <a:lstStyle/>
            <a:p>
              <a:endParaRPr lang="en-US"/>
            </a:p>
          </p:txBody>
        </p:sp>
        <p:sp>
          <p:nvSpPr>
            <p:cNvPr id="24640" name="Oval 64">
              <a:extLst>
                <a:ext uri="{FF2B5EF4-FFF2-40B4-BE49-F238E27FC236}">
                  <a16:creationId xmlns:a16="http://schemas.microsoft.com/office/drawing/2014/main" id="{5FBC6829-1A15-3FC9-55B4-CCF2356D59CC}"/>
                </a:ext>
              </a:extLst>
            </p:cNvPr>
            <p:cNvSpPr>
              <a:spLocks noChangeArrowheads="1"/>
            </p:cNvSpPr>
            <p:nvPr/>
          </p:nvSpPr>
          <p:spPr bwMode="auto">
            <a:xfrm>
              <a:off x="4483" y="2986"/>
              <a:ext cx="39" cy="35"/>
            </a:xfrm>
            <a:prstGeom prst="ellipse">
              <a:avLst/>
            </a:prstGeom>
            <a:solidFill>
              <a:srgbClr val="00FF00"/>
            </a:solidFill>
            <a:ln w="9525">
              <a:solidFill>
                <a:srgbClr val="00FF00"/>
              </a:solidFill>
              <a:round/>
              <a:headEnd/>
              <a:tailEnd/>
            </a:ln>
          </p:spPr>
          <p:txBody>
            <a:bodyPr/>
            <a:lstStyle/>
            <a:p>
              <a:endParaRPr lang="en-US"/>
            </a:p>
          </p:txBody>
        </p:sp>
        <p:sp>
          <p:nvSpPr>
            <p:cNvPr id="24641" name="Oval 65">
              <a:extLst>
                <a:ext uri="{FF2B5EF4-FFF2-40B4-BE49-F238E27FC236}">
                  <a16:creationId xmlns:a16="http://schemas.microsoft.com/office/drawing/2014/main" id="{81EB7DA4-9912-3061-5673-97C048B22836}"/>
                </a:ext>
              </a:extLst>
            </p:cNvPr>
            <p:cNvSpPr>
              <a:spLocks noChangeArrowheads="1"/>
            </p:cNvSpPr>
            <p:nvPr/>
          </p:nvSpPr>
          <p:spPr bwMode="auto">
            <a:xfrm>
              <a:off x="4191" y="2778"/>
              <a:ext cx="38" cy="35"/>
            </a:xfrm>
            <a:prstGeom prst="ellipse">
              <a:avLst/>
            </a:prstGeom>
            <a:solidFill>
              <a:srgbClr val="00FF00"/>
            </a:solidFill>
            <a:ln w="9525">
              <a:solidFill>
                <a:srgbClr val="00FF00"/>
              </a:solidFill>
              <a:round/>
              <a:headEnd/>
              <a:tailEnd/>
            </a:ln>
          </p:spPr>
          <p:txBody>
            <a:bodyPr/>
            <a:lstStyle/>
            <a:p>
              <a:endParaRPr lang="en-US"/>
            </a:p>
          </p:txBody>
        </p:sp>
        <p:sp>
          <p:nvSpPr>
            <p:cNvPr id="24642" name="Oval 66">
              <a:extLst>
                <a:ext uri="{FF2B5EF4-FFF2-40B4-BE49-F238E27FC236}">
                  <a16:creationId xmlns:a16="http://schemas.microsoft.com/office/drawing/2014/main" id="{088D2794-C3D6-78A3-BC5C-40C02A6FF12B}"/>
                </a:ext>
              </a:extLst>
            </p:cNvPr>
            <p:cNvSpPr>
              <a:spLocks noChangeArrowheads="1"/>
            </p:cNvSpPr>
            <p:nvPr/>
          </p:nvSpPr>
          <p:spPr bwMode="auto">
            <a:xfrm>
              <a:off x="4000" y="3090"/>
              <a:ext cx="38" cy="35"/>
            </a:xfrm>
            <a:prstGeom prst="ellipse">
              <a:avLst/>
            </a:prstGeom>
            <a:solidFill>
              <a:srgbClr val="00FF00"/>
            </a:solidFill>
            <a:ln w="9525">
              <a:solidFill>
                <a:srgbClr val="00FF00"/>
              </a:solidFill>
              <a:round/>
              <a:headEnd/>
              <a:tailEnd/>
            </a:ln>
          </p:spPr>
          <p:txBody>
            <a:bodyPr/>
            <a:lstStyle/>
            <a:p>
              <a:endParaRPr lang="en-US"/>
            </a:p>
          </p:txBody>
        </p:sp>
        <p:sp>
          <p:nvSpPr>
            <p:cNvPr id="24643" name="Oval 67">
              <a:extLst>
                <a:ext uri="{FF2B5EF4-FFF2-40B4-BE49-F238E27FC236}">
                  <a16:creationId xmlns:a16="http://schemas.microsoft.com/office/drawing/2014/main" id="{16AB9177-D445-2A1F-DBBD-8676C2D6F1EA}"/>
                </a:ext>
              </a:extLst>
            </p:cNvPr>
            <p:cNvSpPr>
              <a:spLocks noChangeArrowheads="1"/>
            </p:cNvSpPr>
            <p:nvPr/>
          </p:nvSpPr>
          <p:spPr bwMode="auto">
            <a:xfrm>
              <a:off x="5068" y="2582"/>
              <a:ext cx="38" cy="34"/>
            </a:xfrm>
            <a:prstGeom prst="ellipse">
              <a:avLst/>
            </a:prstGeom>
            <a:solidFill>
              <a:srgbClr val="00FF00"/>
            </a:solidFill>
            <a:ln w="9525">
              <a:solidFill>
                <a:srgbClr val="00FF00"/>
              </a:solidFill>
              <a:round/>
              <a:headEnd/>
              <a:tailEnd/>
            </a:ln>
          </p:spPr>
          <p:txBody>
            <a:bodyPr/>
            <a:lstStyle/>
            <a:p>
              <a:endParaRPr lang="en-US"/>
            </a:p>
          </p:txBody>
        </p:sp>
        <p:sp>
          <p:nvSpPr>
            <p:cNvPr id="24644" name="Oval 68">
              <a:extLst>
                <a:ext uri="{FF2B5EF4-FFF2-40B4-BE49-F238E27FC236}">
                  <a16:creationId xmlns:a16="http://schemas.microsoft.com/office/drawing/2014/main" id="{01FD0D1D-7C57-9BCE-8D6D-2098648BD157}"/>
                </a:ext>
              </a:extLst>
            </p:cNvPr>
            <p:cNvSpPr>
              <a:spLocks noChangeArrowheads="1"/>
            </p:cNvSpPr>
            <p:nvPr/>
          </p:nvSpPr>
          <p:spPr bwMode="auto">
            <a:xfrm>
              <a:off x="4890" y="2848"/>
              <a:ext cx="39" cy="35"/>
            </a:xfrm>
            <a:prstGeom prst="ellipse">
              <a:avLst/>
            </a:prstGeom>
            <a:solidFill>
              <a:srgbClr val="00FF00"/>
            </a:solidFill>
            <a:ln w="9525">
              <a:solidFill>
                <a:srgbClr val="00FF00"/>
              </a:solidFill>
              <a:round/>
              <a:headEnd/>
              <a:tailEnd/>
            </a:ln>
          </p:spPr>
          <p:txBody>
            <a:bodyPr/>
            <a:lstStyle/>
            <a:p>
              <a:endParaRPr lang="en-US"/>
            </a:p>
          </p:txBody>
        </p:sp>
        <p:sp>
          <p:nvSpPr>
            <p:cNvPr id="24645" name="Oval 69">
              <a:extLst>
                <a:ext uri="{FF2B5EF4-FFF2-40B4-BE49-F238E27FC236}">
                  <a16:creationId xmlns:a16="http://schemas.microsoft.com/office/drawing/2014/main" id="{FFABACA5-3402-55AD-07C5-DE3C65B4D22A}"/>
                </a:ext>
              </a:extLst>
            </p:cNvPr>
            <p:cNvSpPr>
              <a:spLocks noChangeArrowheads="1"/>
            </p:cNvSpPr>
            <p:nvPr/>
          </p:nvSpPr>
          <p:spPr bwMode="auto">
            <a:xfrm>
              <a:off x="5246" y="2397"/>
              <a:ext cx="38" cy="34"/>
            </a:xfrm>
            <a:prstGeom prst="ellipse">
              <a:avLst/>
            </a:prstGeom>
            <a:solidFill>
              <a:srgbClr val="00FF00"/>
            </a:solidFill>
            <a:ln w="9525">
              <a:solidFill>
                <a:srgbClr val="00FF00"/>
              </a:solidFill>
              <a:round/>
              <a:headEnd/>
              <a:tailEnd/>
            </a:ln>
          </p:spPr>
          <p:txBody>
            <a:bodyPr/>
            <a:lstStyle/>
            <a:p>
              <a:endParaRPr lang="en-US"/>
            </a:p>
          </p:txBody>
        </p:sp>
        <p:sp>
          <p:nvSpPr>
            <p:cNvPr id="24646" name="Oval 70">
              <a:extLst>
                <a:ext uri="{FF2B5EF4-FFF2-40B4-BE49-F238E27FC236}">
                  <a16:creationId xmlns:a16="http://schemas.microsoft.com/office/drawing/2014/main" id="{A1259788-C2D3-5B20-C65C-2A317619374A}"/>
                </a:ext>
              </a:extLst>
            </p:cNvPr>
            <p:cNvSpPr>
              <a:spLocks noChangeArrowheads="1"/>
            </p:cNvSpPr>
            <p:nvPr/>
          </p:nvSpPr>
          <p:spPr bwMode="auto">
            <a:xfrm>
              <a:off x="4153" y="3090"/>
              <a:ext cx="38" cy="35"/>
            </a:xfrm>
            <a:prstGeom prst="ellipse">
              <a:avLst/>
            </a:prstGeom>
            <a:solidFill>
              <a:srgbClr val="00FF00"/>
            </a:solidFill>
            <a:ln w="9525">
              <a:solidFill>
                <a:srgbClr val="00FF00"/>
              </a:solidFill>
              <a:round/>
              <a:headEnd/>
              <a:tailEnd/>
            </a:ln>
          </p:spPr>
          <p:txBody>
            <a:bodyPr/>
            <a:lstStyle/>
            <a:p>
              <a:endParaRPr lang="en-US"/>
            </a:p>
          </p:txBody>
        </p:sp>
        <p:sp>
          <p:nvSpPr>
            <p:cNvPr id="24647" name="Oval 71">
              <a:extLst>
                <a:ext uri="{FF2B5EF4-FFF2-40B4-BE49-F238E27FC236}">
                  <a16:creationId xmlns:a16="http://schemas.microsoft.com/office/drawing/2014/main" id="{ACCFF1F3-1A2F-1949-CBBA-0ED17BB502D1}"/>
                </a:ext>
              </a:extLst>
            </p:cNvPr>
            <p:cNvSpPr>
              <a:spLocks noChangeArrowheads="1"/>
            </p:cNvSpPr>
            <p:nvPr/>
          </p:nvSpPr>
          <p:spPr bwMode="auto">
            <a:xfrm>
              <a:off x="4916" y="2189"/>
              <a:ext cx="38" cy="34"/>
            </a:xfrm>
            <a:prstGeom prst="ellipse">
              <a:avLst/>
            </a:prstGeom>
            <a:solidFill>
              <a:srgbClr val="00FF00"/>
            </a:solidFill>
            <a:ln w="9525">
              <a:solidFill>
                <a:srgbClr val="00FF00"/>
              </a:solidFill>
              <a:round/>
              <a:headEnd/>
              <a:tailEnd/>
            </a:ln>
          </p:spPr>
          <p:txBody>
            <a:bodyPr/>
            <a:lstStyle/>
            <a:p>
              <a:endParaRPr lang="en-US"/>
            </a:p>
          </p:txBody>
        </p:sp>
        <p:sp>
          <p:nvSpPr>
            <p:cNvPr id="24648" name="Oval 72">
              <a:extLst>
                <a:ext uri="{FF2B5EF4-FFF2-40B4-BE49-F238E27FC236}">
                  <a16:creationId xmlns:a16="http://schemas.microsoft.com/office/drawing/2014/main" id="{E76FE261-3962-341A-18AF-669743027C65}"/>
                </a:ext>
              </a:extLst>
            </p:cNvPr>
            <p:cNvSpPr>
              <a:spLocks noChangeArrowheads="1"/>
            </p:cNvSpPr>
            <p:nvPr/>
          </p:nvSpPr>
          <p:spPr bwMode="auto">
            <a:xfrm>
              <a:off x="4381" y="2674"/>
              <a:ext cx="39" cy="35"/>
            </a:xfrm>
            <a:prstGeom prst="ellipse">
              <a:avLst/>
            </a:prstGeom>
            <a:solidFill>
              <a:srgbClr val="00FF00"/>
            </a:solidFill>
            <a:ln w="9525">
              <a:solidFill>
                <a:srgbClr val="00FF00"/>
              </a:solidFill>
              <a:round/>
              <a:headEnd/>
              <a:tailEnd/>
            </a:ln>
          </p:spPr>
          <p:txBody>
            <a:bodyPr/>
            <a:lstStyle/>
            <a:p>
              <a:endParaRPr lang="en-US"/>
            </a:p>
          </p:txBody>
        </p:sp>
        <p:sp>
          <p:nvSpPr>
            <p:cNvPr id="24649" name="Oval 73">
              <a:extLst>
                <a:ext uri="{FF2B5EF4-FFF2-40B4-BE49-F238E27FC236}">
                  <a16:creationId xmlns:a16="http://schemas.microsoft.com/office/drawing/2014/main" id="{FAAEAB4C-60C2-07EE-EC4E-55BA03487841}"/>
                </a:ext>
              </a:extLst>
            </p:cNvPr>
            <p:cNvSpPr>
              <a:spLocks noChangeArrowheads="1"/>
            </p:cNvSpPr>
            <p:nvPr/>
          </p:nvSpPr>
          <p:spPr bwMode="auto">
            <a:xfrm>
              <a:off x="4496" y="2327"/>
              <a:ext cx="38" cy="35"/>
            </a:xfrm>
            <a:prstGeom prst="ellipse">
              <a:avLst/>
            </a:prstGeom>
            <a:solidFill>
              <a:srgbClr val="00FF00"/>
            </a:solidFill>
            <a:ln w="9525">
              <a:solidFill>
                <a:srgbClr val="00FF00"/>
              </a:solidFill>
              <a:round/>
              <a:headEnd/>
              <a:tailEnd/>
            </a:ln>
          </p:spPr>
          <p:txBody>
            <a:bodyPr/>
            <a:lstStyle/>
            <a:p>
              <a:endParaRPr lang="en-US"/>
            </a:p>
          </p:txBody>
        </p:sp>
        <p:sp>
          <p:nvSpPr>
            <p:cNvPr id="24652" name="Line 76">
              <a:extLst>
                <a:ext uri="{FF2B5EF4-FFF2-40B4-BE49-F238E27FC236}">
                  <a16:creationId xmlns:a16="http://schemas.microsoft.com/office/drawing/2014/main" id="{E4CDFC6D-1E83-F22C-8C30-2407B389F1C7}"/>
                </a:ext>
              </a:extLst>
            </p:cNvPr>
            <p:cNvSpPr>
              <a:spLocks noChangeShapeType="1"/>
            </p:cNvSpPr>
            <p:nvPr/>
          </p:nvSpPr>
          <p:spPr bwMode="auto">
            <a:xfrm flipH="1">
              <a:off x="4195" y="2811"/>
              <a:ext cx="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3" name="Line 77">
              <a:extLst>
                <a:ext uri="{FF2B5EF4-FFF2-40B4-BE49-F238E27FC236}">
                  <a16:creationId xmlns:a16="http://schemas.microsoft.com/office/drawing/2014/main" id="{B9197B18-A7F1-2CD1-D079-894B37A7F464}"/>
                </a:ext>
              </a:extLst>
            </p:cNvPr>
            <p:cNvSpPr>
              <a:spLocks noChangeShapeType="1"/>
            </p:cNvSpPr>
            <p:nvPr/>
          </p:nvSpPr>
          <p:spPr bwMode="auto">
            <a:xfrm flipV="1">
              <a:off x="4513" y="281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4" name="Line 78">
              <a:extLst>
                <a:ext uri="{FF2B5EF4-FFF2-40B4-BE49-F238E27FC236}">
                  <a16:creationId xmlns:a16="http://schemas.microsoft.com/office/drawing/2014/main" id="{EA7A0BB7-C3E4-F07C-4E2D-AE5AC1156018}"/>
                </a:ext>
              </a:extLst>
            </p:cNvPr>
            <p:cNvSpPr>
              <a:spLocks noChangeShapeType="1"/>
            </p:cNvSpPr>
            <p:nvPr/>
          </p:nvSpPr>
          <p:spPr bwMode="auto">
            <a:xfrm>
              <a:off x="4513" y="2357"/>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5" name="Line 79">
              <a:extLst>
                <a:ext uri="{FF2B5EF4-FFF2-40B4-BE49-F238E27FC236}">
                  <a16:creationId xmlns:a16="http://schemas.microsoft.com/office/drawing/2014/main" id="{29B1A50B-6A8F-77ED-8AB0-DF7DD330D0CF}"/>
                </a:ext>
              </a:extLst>
            </p:cNvPr>
            <p:cNvSpPr>
              <a:spLocks noChangeShapeType="1"/>
            </p:cNvSpPr>
            <p:nvPr/>
          </p:nvSpPr>
          <p:spPr bwMode="auto">
            <a:xfrm>
              <a:off x="4921" y="2221"/>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6" name="Line 80">
              <a:extLst>
                <a:ext uri="{FF2B5EF4-FFF2-40B4-BE49-F238E27FC236}">
                  <a16:creationId xmlns:a16="http://schemas.microsoft.com/office/drawing/2014/main" id="{40321B94-33E6-763E-C47C-7A33FBD63E76}"/>
                </a:ext>
              </a:extLst>
            </p:cNvPr>
            <p:cNvSpPr>
              <a:spLocks noChangeShapeType="1"/>
            </p:cNvSpPr>
            <p:nvPr/>
          </p:nvSpPr>
          <p:spPr bwMode="auto">
            <a:xfrm>
              <a:off x="4921" y="249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7" name="Line 81">
              <a:extLst>
                <a:ext uri="{FF2B5EF4-FFF2-40B4-BE49-F238E27FC236}">
                  <a16:creationId xmlns:a16="http://schemas.microsoft.com/office/drawing/2014/main" id="{7FF7E4F4-18D0-540B-F56B-F40117C8493A}"/>
                </a:ext>
              </a:extLst>
            </p:cNvPr>
            <p:cNvSpPr>
              <a:spLocks noChangeShapeType="1"/>
            </p:cNvSpPr>
            <p:nvPr/>
          </p:nvSpPr>
          <p:spPr bwMode="auto">
            <a:xfrm>
              <a:off x="5103" y="222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8" name="Line 82">
              <a:extLst>
                <a:ext uri="{FF2B5EF4-FFF2-40B4-BE49-F238E27FC236}">
                  <a16:creationId xmlns:a16="http://schemas.microsoft.com/office/drawing/2014/main" id="{44EF2438-772D-4157-E022-484F08B942C4}"/>
                </a:ext>
              </a:extLst>
            </p:cNvPr>
            <p:cNvSpPr>
              <a:spLocks noChangeShapeType="1"/>
            </p:cNvSpPr>
            <p:nvPr/>
          </p:nvSpPr>
          <p:spPr bwMode="auto">
            <a:xfrm>
              <a:off x="4422" y="2675"/>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0" name="Line 84">
              <a:extLst>
                <a:ext uri="{FF2B5EF4-FFF2-40B4-BE49-F238E27FC236}">
                  <a16:creationId xmlns:a16="http://schemas.microsoft.com/office/drawing/2014/main" id="{E44676F2-685C-99EF-5F49-80171E6B6785}"/>
                </a:ext>
              </a:extLst>
            </p:cNvPr>
            <p:cNvSpPr>
              <a:spLocks noChangeShapeType="1"/>
            </p:cNvSpPr>
            <p:nvPr/>
          </p:nvSpPr>
          <p:spPr bwMode="auto">
            <a:xfrm>
              <a:off x="4150" y="312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2" name="Text Box 86">
              <a:extLst>
                <a:ext uri="{FF2B5EF4-FFF2-40B4-BE49-F238E27FC236}">
                  <a16:creationId xmlns:a16="http://schemas.microsoft.com/office/drawing/2014/main" id="{AEF8CC43-079E-4549-37AB-251788652CB9}"/>
                </a:ext>
              </a:extLst>
            </p:cNvPr>
            <p:cNvSpPr txBox="1">
              <a:spLocks noChangeArrowheads="1"/>
            </p:cNvSpPr>
            <p:nvPr/>
          </p:nvSpPr>
          <p:spPr bwMode="auto">
            <a:xfrm>
              <a:off x="4513" y="2508"/>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63" name="Line 87">
              <a:extLst>
                <a:ext uri="{FF2B5EF4-FFF2-40B4-BE49-F238E27FC236}">
                  <a16:creationId xmlns:a16="http://schemas.microsoft.com/office/drawing/2014/main" id="{2EE8B06A-2887-F4B9-C6E0-872466BEE849}"/>
                </a:ext>
              </a:extLst>
            </p:cNvPr>
            <p:cNvSpPr>
              <a:spLocks noChangeShapeType="1"/>
            </p:cNvSpPr>
            <p:nvPr/>
          </p:nvSpPr>
          <p:spPr bwMode="auto">
            <a:xfrm flipH="1">
              <a:off x="4649" y="2630"/>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64" name="Rectangle 88">
            <a:extLst>
              <a:ext uri="{FF2B5EF4-FFF2-40B4-BE49-F238E27FC236}">
                <a16:creationId xmlns:a16="http://schemas.microsoft.com/office/drawing/2014/main" id="{F14405D5-AF9A-DAB7-3542-5420F69D0B78}"/>
              </a:ext>
            </a:extLst>
          </p:cNvPr>
          <p:cNvSpPr>
            <a:spLocks noChangeArrowheads="1"/>
          </p:cNvSpPr>
          <p:nvPr/>
        </p:nvSpPr>
        <p:spPr bwMode="auto">
          <a:xfrm>
            <a:off x="1992313" y="5300664"/>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dirty="0">
                <a:latin typeface="Times New Roman" panose="02020603050405020304" pitchFamily="18" charset="0"/>
              </a:rPr>
              <a:t>Trying out different values of a is equivalent to changing the slope of the line, while b stays constant</a:t>
            </a:r>
            <a:endParaRPr lang="en-US" altLang="en-US"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776000" y="365125"/>
            <a:ext cx="8640000" cy="900000"/>
          </a:xfrm>
        </p:spPr>
        <p:txBody>
          <a:bodyPr>
            <a:noAutofit/>
          </a:bodyPr>
          <a:lstStyle/>
          <a:p>
            <a:pPr algn="ctr"/>
            <a:r>
              <a:rPr lang="en-GB" sz="4800" b="1" dirty="0">
                <a:solidFill>
                  <a:schemeClr val="accent1">
                    <a:lumMod val="50000"/>
                  </a:schemeClr>
                </a:solidFill>
              </a:rPr>
              <a:t>Descriptive statistics</a:t>
            </a: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663190" y="1442441"/>
            <a:ext cx="10359851" cy="5220000"/>
          </a:xfrm>
        </p:spPr>
        <p:txBody>
          <a:bodyPr>
            <a:noAutofit/>
          </a:bodyPr>
          <a:lstStyle/>
          <a:p>
            <a:pPr marL="0" indent="0">
              <a:buNone/>
            </a:pPr>
            <a:r>
              <a:rPr lang="en-GB" sz="3200" dirty="0">
                <a:solidFill>
                  <a:schemeClr val="accent1">
                    <a:lumMod val="50000"/>
                  </a:schemeClr>
                </a:solidFill>
              </a:rPr>
              <a:t>Why they are useful:</a:t>
            </a:r>
          </a:p>
          <a:p>
            <a:pPr marL="357188" indent="-357188">
              <a:lnSpc>
                <a:spcPct val="100000"/>
              </a:lnSpc>
              <a:spcBef>
                <a:spcPts val="2400"/>
              </a:spcBef>
            </a:pPr>
            <a:r>
              <a:rPr lang="en-GB" sz="2400" dirty="0">
                <a:solidFill>
                  <a:schemeClr val="accent1">
                    <a:lumMod val="50000"/>
                  </a:schemeClr>
                </a:solidFill>
              </a:rPr>
              <a:t>Help us summarize the characteristics of our data/observations</a:t>
            </a:r>
          </a:p>
          <a:p>
            <a:pPr marL="357188" indent="-357188">
              <a:lnSpc>
                <a:spcPct val="100000"/>
              </a:lnSpc>
              <a:spcBef>
                <a:spcPts val="2400"/>
              </a:spcBef>
            </a:pPr>
            <a:r>
              <a:rPr lang="en-GB" sz="2400" dirty="0">
                <a:solidFill>
                  <a:schemeClr val="accent1">
                    <a:lumMod val="50000"/>
                  </a:schemeClr>
                </a:solidFill>
              </a:rPr>
              <a:t>They form the initial step in a statistical analysis</a:t>
            </a:r>
          </a:p>
          <a:p>
            <a:pPr marL="357188" indent="-357188">
              <a:lnSpc>
                <a:spcPct val="100000"/>
              </a:lnSpc>
              <a:spcBef>
                <a:spcPts val="2400"/>
              </a:spcBef>
            </a:pPr>
            <a:r>
              <a:rPr lang="en-GB" sz="2400" dirty="0">
                <a:solidFill>
                  <a:schemeClr val="accent1">
                    <a:lumMod val="50000"/>
                  </a:schemeClr>
                </a:solidFill>
              </a:rPr>
              <a:t>We get information about the centrality (e.g., mean, median)</a:t>
            </a:r>
          </a:p>
          <a:p>
            <a:pPr marL="357188" indent="-357188">
              <a:lnSpc>
                <a:spcPct val="100000"/>
              </a:lnSpc>
              <a:spcBef>
                <a:spcPts val="2400"/>
              </a:spcBef>
            </a:pPr>
            <a:r>
              <a:rPr lang="en-GB" sz="2400" dirty="0">
                <a:solidFill>
                  <a:schemeClr val="accent1">
                    <a:lumMod val="50000"/>
                  </a:schemeClr>
                </a:solidFill>
              </a:rPr>
              <a:t>We get information about the variability (e.g.,  variance, standard deviation)</a:t>
            </a:r>
          </a:p>
          <a:p>
            <a:pPr marL="357188" indent="-357188">
              <a:lnSpc>
                <a:spcPct val="100000"/>
              </a:lnSpc>
              <a:spcBef>
                <a:spcPts val="2400"/>
              </a:spcBef>
              <a:buNone/>
            </a:pPr>
            <a:endParaRPr lang="en-GB" dirty="0">
              <a:solidFill>
                <a:srgbClr val="FF0000"/>
              </a:solidFill>
            </a:endParaRPr>
          </a:p>
        </p:txBody>
      </p:sp>
      <p:sp>
        <p:nvSpPr>
          <p:cNvPr id="4" name="Slide Number Placeholder 3">
            <a:extLst>
              <a:ext uri="{FF2B5EF4-FFF2-40B4-BE49-F238E27FC236}">
                <a16:creationId xmlns:a16="http://schemas.microsoft.com/office/drawing/2014/main" id="{36976C76-F872-4D6C-AC9F-1CC8CAEA0E4D}"/>
              </a:ext>
            </a:extLst>
          </p:cNvPr>
          <p:cNvSpPr>
            <a:spLocks noGrp="1"/>
          </p:cNvSpPr>
          <p:nvPr>
            <p:ph type="sldNum" sz="quarter" idx="12"/>
          </p:nvPr>
        </p:nvSpPr>
        <p:spPr/>
        <p:txBody>
          <a:bodyPr/>
          <a:lstStyle/>
          <a:p>
            <a:fld id="{7A8C632D-7DBE-4534-8DFC-547A3DE1EDBD}" type="slidenum">
              <a:rPr lang="en-GB" smtClean="0"/>
              <a:pPr/>
              <a:t>7</a:t>
            </a:fld>
            <a:endParaRPr lang="en-GB"/>
          </a:p>
        </p:txBody>
      </p:sp>
    </p:spTree>
    <p:extLst>
      <p:ext uri="{BB962C8B-B14F-4D97-AF65-F5344CB8AC3E}">
        <p14:creationId xmlns:p14="http://schemas.microsoft.com/office/powerpoint/2010/main" val="2558072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33BBC03-71FD-4B48-7C69-CADADFF54694}"/>
              </a:ext>
            </a:extLst>
          </p:cNvPr>
          <p:cNvSpPr>
            <a:spLocks noGrp="1" noChangeArrowheads="1"/>
          </p:cNvSpPr>
          <p:nvPr>
            <p:ph type="title"/>
          </p:nvPr>
        </p:nvSpPr>
        <p:spPr/>
        <p:txBody>
          <a:bodyPr/>
          <a:lstStyle/>
          <a:p>
            <a:r>
              <a:rPr lang="en-GB" altLang="en-US">
                <a:latin typeface="Times New Roman" panose="02020603050405020304" pitchFamily="18" charset="0"/>
              </a:rPr>
              <a:t>Minimising sums of squares</a:t>
            </a:r>
            <a:endParaRPr lang="en-US" altLang="en-US">
              <a:latin typeface="Times New Roman" panose="02020603050405020304" pitchFamily="18" charset="0"/>
            </a:endParaRPr>
          </a:p>
        </p:txBody>
      </p:sp>
      <p:sp>
        <p:nvSpPr>
          <p:cNvPr id="25607" name="Rectangle 7">
            <a:extLst>
              <a:ext uri="{FF2B5EF4-FFF2-40B4-BE49-F238E27FC236}">
                <a16:creationId xmlns:a16="http://schemas.microsoft.com/office/drawing/2014/main" id="{38ABAE07-EB5E-6589-767D-0C7C8BB97AF9}"/>
              </a:ext>
            </a:extLst>
          </p:cNvPr>
          <p:cNvSpPr>
            <a:spLocks noGrp="1" noChangeArrowheads="1"/>
          </p:cNvSpPr>
          <p:nvPr>
            <p:ph type="body" sz="half" idx="1"/>
          </p:nvPr>
        </p:nvSpPr>
        <p:spPr>
          <a:xfrm>
            <a:off x="1981200" y="1981200"/>
            <a:ext cx="4546600" cy="4687888"/>
          </a:xfrm>
        </p:spPr>
        <p:txBody>
          <a:bodyPr/>
          <a:lstStyle/>
          <a:p>
            <a:pPr>
              <a:lnSpc>
                <a:spcPct val="80000"/>
              </a:lnSpc>
            </a:pPr>
            <a:r>
              <a:rPr lang="en-GB" altLang="en-US" sz="2400">
                <a:latin typeface="Times New Roman" panose="02020603050405020304" pitchFamily="18" charset="0"/>
              </a:rPr>
              <a:t>Need to minimise </a:t>
            </a:r>
            <a:r>
              <a:rPr lang="el-GR" altLang="en-US" sz="2400">
                <a:solidFill>
                  <a:srgbClr val="FF0000"/>
                </a:solidFill>
                <a:latin typeface="Times New Roman" panose="02020603050405020304" pitchFamily="18" charset="0"/>
              </a:rPr>
              <a:t>Σ</a:t>
            </a:r>
            <a:r>
              <a:rPr lang="en-GB" altLang="en-US" sz="2400">
                <a:solidFill>
                  <a:srgbClr val="FF0000"/>
                </a:solidFill>
                <a:latin typeface="Times New Roman" panose="02020603050405020304" pitchFamily="18" charset="0"/>
              </a:rPr>
              <a:t>(y–</a:t>
            </a:r>
            <a:r>
              <a:rPr lang="en-US" altLang="en-US" sz="2400">
                <a:solidFill>
                  <a:srgbClr val="FF0000"/>
                </a:solidFill>
                <a:latin typeface="Times New Roman" panose="02020603050405020304" pitchFamily="18" charset="0"/>
                <a:cs typeface="Times New Roman" panose="02020603050405020304" pitchFamily="18" charset="0"/>
              </a:rPr>
              <a:t>ŷ</a:t>
            </a:r>
            <a:r>
              <a:rPr lang="en-GB" altLang="en-US" sz="2400">
                <a:solidFill>
                  <a:srgbClr val="FF0000"/>
                </a:solidFill>
                <a:latin typeface="Times New Roman" panose="02020603050405020304" pitchFamily="18" charset="0"/>
              </a:rPr>
              <a:t>)</a:t>
            </a:r>
            <a:r>
              <a:rPr lang="en-GB" altLang="en-US" sz="2400" baseline="30000">
                <a:solidFill>
                  <a:srgbClr val="FF0000"/>
                </a:solidFill>
                <a:latin typeface="Times New Roman" panose="02020603050405020304" pitchFamily="18" charset="0"/>
              </a:rPr>
              <a:t>2</a:t>
            </a:r>
          </a:p>
          <a:p>
            <a:pPr>
              <a:lnSpc>
                <a:spcPct val="80000"/>
              </a:lnSpc>
            </a:pPr>
            <a:r>
              <a:rPr lang="en-GB" altLang="en-US" sz="2400">
                <a:latin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ŷ</a:t>
            </a:r>
            <a:r>
              <a:rPr lang="en-GB" altLang="en-US" sz="2400">
                <a:solidFill>
                  <a:srgbClr val="FF0000"/>
                </a:solidFill>
                <a:latin typeface="Times New Roman" panose="02020603050405020304" pitchFamily="18" charset="0"/>
              </a:rPr>
              <a:t> = ax + b</a:t>
            </a:r>
          </a:p>
          <a:p>
            <a:pPr>
              <a:lnSpc>
                <a:spcPct val="80000"/>
              </a:lnSpc>
            </a:pPr>
            <a:r>
              <a:rPr lang="en-GB" altLang="en-US" sz="2400">
                <a:latin typeface="Times New Roman" panose="02020603050405020304" pitchFamily="18" charset="0"/>
              </a:rPr>
              <a:t>so need to minimise:</a:t>
            </a:r>
          </a:p>
          <a:p>
            <a:pPr algn="ctr">
              <a:lnSpc>
                <a:spcPct val="80000"/>
              </a:lnSpc>
              <a:buFont typeface="Wingdings" panose="05000000000000000000" pitchFamily="2" charset="2"/>
              <a:buNone/>
            </a:pPr>
            <a:r>
              <a:rPr lang="el-GR" altLang="en-US" sz="2400">
                <a:solidFill>
                  <a:srgbClr val="FF0000"/>
                </a:solidFill>
                <a:latin typeface="Times New Roman" panose="02020603050405020304" pitchFamily="18" charset="0"/>
              </a:rPr>
              <a:t>Σ</a:t>
            </a:r>
            <a:r>
              <a:rPr lang="en-GB" altLang="en-US" sz="2400">
                <a:solidFill>
                  <a:srgbClr val="FF0000"/>
                </a:solidFill>
                <a:latin typeface="Times New Roman" panose="02020603050405020304" pitchFamily="18" charset="0"/>
              </a:rPr>
              <a:t>(y - ax - b)</a:t>
            </a:r>
            <a:r>
              <a:rPr lang="en-GB" altLang="en-US" sz="2400" baseline="30000">
                <a:solidFill>
                  <a:srgbClr val="FF0000"/>
                </a:solidFill>
                <a:latin typeface="Times New Roman" panose="02020603050405020304" pitchFamily="18" charset="0"/>
              </a:rPr>
              <a:t>2</a:t>
            </a:r>
          </a:p>
          <a:p>
            <a:pPr>
              <a:lnSpc>
                <a:spcPct val="80000"/>
              </a:lnSpc>
              <a:buFont typeface="Wingdings" panose="05000000000000000000" pitchFamily="2" charset="2"/>
              <a:buNone/>
            </a:pPr>
            <a:endParaRPr lang="en-GB" altLang="en-US" sz="2400" baseline="30000">
              <a:solidFill>
                <a:srgbClr val="FF0000"/>
              </a:solidFill>
              <a:latin typeface="Times New Roman" panose="02020603050405020304" pitchFamily="18" charset="0"/>
            </a:endParaRPr>
          </a:p>
          <a:p>
            <a:pPr>
              <a:lnSpc>
                <a:spcPct val="80000"/>
              </a:lnSpc>
            </a:pPr>
            <a:r>
              <a:rPr lang="en-GB" altLang="en-US" sz="2400">
                <a:latin typeface="Times New Roman" panose="02020603050405020304" pitchFamily="18" charset="0"/>
              </a:rPr>
              <a:t>If we plot the sums of squares for all different values of a and b we get a parabola, because it is a squared term</a:t>
            </a:r>
          </a:p>
          <a:p>
            <a:pPr>
              <a:lnSpc>
                <a:spcPct val="80000"/>
              </a:lnSpc>
              <a:buFont typeface="Wingdings" panose="05000000000000000000" pitchFamily="2" charset="2"/>
              <a:buNone/>
            </a:pPr>
            <a:endParaRPr lang="en-GB" altLang="en-US" sz="2400">
              <a:latin typeface="Times New Roman" panose="02020603050405020304" pitchFamily="18" charset="0"/>
            </a:endParaRPr>
          </a:p>
          <a:p>
            <a:pPr>
              <a:lnSpc>
                <a:spcPct val="80000"/>
              </a:lnSpc>
            </a:pPr>
            <a:r>
              <a:rPr lang="en-GB" altLang="en-US" sz="2400">
                <a:latin typeface="Times New Roman" panose="02020603050405020304" pitchFamily="18" charset="0"/>
              </a:rPr>
              <a:t>So the min sum of squares is at the bottom of the curve, where the gradient is zero.</a:t>
            </a:r>
          </a:p>
          <a:p>
            <a:pPr algn="ctr">
              <a:lnSpc>
                <a:spcPct val="80000"/>
              </a:lnSpc>
              <a:buFont typeface="Wingdings" panose="05000000000000000000" pitchFamily="2" charset="2"/>
              <a:buNone/>
            </a:pPr>
            <a:endParaRPr lang="en-US" altLang="en-US" sz="2400" baseline="30000">
              <a:solidFill>
                <a:srgbClr val="FF0000"/>
              </a:solidFill>
              <a:latin typeface="Times New Roman" panose="02020603050405020304" pitchFamily="18" charset="0"/>
            </a:endParaRPr>
          </a:p>
        </p:txBody>
      </p:sp>
      <p:grpSp>
        <p:nvGrpSpPr>
          <p:cNvPr id="25643" name="Group 43">
            <a:extLst>
              <a:ext uri="{FF2B5EF4-FFF2-40B4-BE49-F238E27FC236}">
                <a16:creationId xmlns:a16="http://schemas.microsoft.com/office/drawing/2014/main" id="{BCD0A04A-C28E-FE71-6949-F77FB55FB9A8}"/>
              </a:ext>
            </a:extLst>
          </p:cNvPr>
          <p:cNvGrpSpPr>
            <a:grpSpLocks/>
          </p:cNvGrpSpPr>
          <p:nvPr/>
        </p:nvGrpSpPr>
        <p:grpSpPr bwMode="auto">
          <a:xfrm>
            <a:off x="6672264" y="1700214"/>
            <a:ext cx="3616325" cy="4230687"/>
            <a:chOff x="3243" y="1071"/>
            <a:chExt cx="2278" cy="2665"/>
          </a:xfrm>
        </p:grpSpPr>
        <p:sp>
          <p:nvSpPr>
            <p:cNvPr id="25616" name="Rectangle 16">
              <a:extLst>
                <a:ext uri="{FF2B5EF4-FFF2-40B4-BE49-F238E27FC236}">
                  <a16:creationId xmlns:a16="http://schemas.microsoft.com/office/drawing/2014/main" id="{8D749DDB-8C1D-D557-0514-43547EE9A264}"/>
                </a:ext>
              </a:extLst>
            </p:cNvPr>
            <p:cNvSpPr>
              <a:spLocks noChangeArrowheads="1"/>
            </p:cNvSpPr>
            <p:nvPr/>
          </p:nvSpPr>
          <p:spPr bwMode="auto">
            <a:xfrm>
              <a:off x="3243" y="1071"/>
              <a:ext cx="2278" cy="2665"/>
            </a:xfrm>
            <a:prstGeom prst="rect">
              <a:avLst/>
            </a:prstGeom>
            <a:solidFill>
              <a:srgbClr val="FFFFFF"/>
            </a:solidFill>
            <a:ln w="0">
              <a:solidFill>
                <a:srgbClr val="000000"/>
              </a:solidFill>
              <a:miter lim="800000"/>
              <a:headEnd/>
              <a:tailEnd/>
            </a:ln>
          </p:spPr>
          <p:txBody>
            <a:bodyPr/>
            <a:lstStyle/>
            <a:p>
              <a:endParaRPr lang="en-US"/>
            </a:p>
          </p:txBody>
        </p:sp>
        <p:sp>
          <p:nvSpPr>
            <p:cNvPr id="25617" name="Rectangle 17">
              <a:extLst>
                <a:ext uri="{FF2B5EF4-FFF2-40B4-BE49-F238E27FC236}">
                  <a16:creationId xmlns:a16="http://schemas.microsoft.com/office/drawing/2014/main" id="{F680A14B-1122-7F8D-A719-A9E59A6C84A1}"/>
                </a:ext>
              </a:extLst>
            </p:cNvPr>
            <p:cNvSpPr>
              <a:spLocks noChangeArrowheads="1"/>
            </p:cNvSpPr>
            <p:nvPr/>
          </p:nvSpPr>
          <p:spPr bwMode="auto">
            <a:xfrm>
              <a:off x="3419" y="1148"/>
              <a:ext cx="2032" cy="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8" name="Rectangle 18">
              <a:extLst>
                <a:ext uri="{FF2B5EF4-FFF2-40B4-BE49-F238E27FC236}">
                  <a16:creationId xmlns:a16="http://schemas.microsoft.com/office/drawing/2014/main" id="{09FBEE49-9B7A-05CA-0D11-90B2B7457ACE}"/>
                </a:ext>
              </a:extLst>
            </p:cNvPr>
            <p:cNvSpPr>
              <a:spLocks noChangeArrowheads="1"/>
            </p:cNvSpPr>
            <p:nvPr/>
          </p:nvSpPr>
          <p:spPr bwMode="auto">
            <a:xfrm>
              <a:off x="3419" y="1148"/>
              <a:ext cx="2032" cy="224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9" name="Line 19">
              <a:extLst>
                <a:ext uri="{FF2B5EF4-FFF2-40B4-BE49-F238E27FC236}">
                  <a16:creationId xmlns:a16="http://schemas.microsoft.com/office/drawing/2014/main" id="{88FB565F-6AD8-791D-F68C-366B46F4A48A}"/>
                </a:ext>
              </a:extLst>
            </p:cNvPr>
            <p:cNvSpPr>
              <a:spLocks noChangeShapeType="1"/>
            </p:cNvSpPr>
            <p:nvPr/>
          </p:nvSpPr>
          <p:spPr bwMode="auto">
            <a:xfrm>
              <a:off x="3467" y="1432"/>
              <a:ext cx="96" cy="355"/>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0">
              <a:extLst>
                <a:ext uri="{FF2B5EF4-FFF2-40B4-BE49-F238E27FC236}">
                  <a16:creationId xmlns:a16="http://schemas.microsoft.com/office/drawing/2014/main" id="{79DCAE3B-D9F9-4DED-93AF-925C8CE61B3E}"/>
                </a:ext>
              </a:extLst>
            </p:cNvPr>
            <p:cNvSpPr>
              <a:spLocks noChangeShapeType="1"/>
            </p:cNvSpPr>
            <p:nvPr/>
          </p:nvSpPr>
          <p:spPr bwMode="auto">
            <a:xfrm>
              <a:off x="3563" y="1787"/>
              <a:ext cx="96" cy="31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1">
              <a:extLst>
                <a:ext uri="{FF2B5EF4-FFF2-40B4-BE49-F238E27FC236}">
                  <a16:creationId xmlns:a16="http://schemas.microsoft.com/office/drawing/2014/main" id="{48F6C407-3E15-0BC5-759C-837B61B15633}"/>
                </a:ext>
              </a:extLst>
            </p:cNvPr>
            <p:cNvSpPr>
              <a:spLocks noChangeShapeType="1"/>
            </p:cNvSpPr>
            <p:nvPr/>
          </p:nvSpPr>
          <p:spPr bwMode="auto">
            <a:xfrm>
              <a:off x="3659" y="2101"/>
              <a:ext cx="102" cy="28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2">
              <a:extLst>
                <a:ext uri="{FF2B5EF4-FFF2-40B4-BE49-F238E27FC236}">
                  <a16:creationId xmlns:a16="http://schemas.microsoft.com/office/drawing/2014/main" id="{8D06BE25-C7C5-4CDB-D913-2B652DD329B7}"/>
                </a:ext>
              </a:extLst>
            </p:cNvPr>
            <p:cNvSpPr>
              <a:spLocks noChangeShapeType="1"/>
            </p:cNvSpPr>
            <p:nvPr/>
          </p:nvSpPr>
          <p:spPr bwMode="auto">
            <a:xfrm>
              <a:off x="3761" y="2385"/>
              <a:ext cx="95" cy="23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23">
              <a:extLst>
                <a:ext uri="{FF2B5EF4-FFF2-40B4-BE49-F238E27FC236}">
                  <a16:creationId xmlns:a16="http://schemas.microsoft.com/office/drawing/2014/main" id="{5DDCF288-F00B-546C-4A3D-FB27611BE879}"/>
                </a:ext>
              </a:extLst>
            </p:cNvPr>
            <p:cNvSpPr>
              <a:spLocks noChangeShapeType="1"/>
            </p:cNvSpPr>
            <p:nvPr/>
          </p:nvSpPr>
          <p:spPr bwMode="auto">
            <a:xfrm>
              <a:off x="3856" y="2618"/>
              <a:ext cx="96" cy="21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4">
              <a:extLst>
                <a:ext uri="{FF2B5EF4-FFF2-40B4-BE49-F238E27FC236}">
                  <a16:creationId xmlns:a16="http://schemas.microsoft.com/office/drawing/2014/main" id="{3C55DA16-4E1F-57D5-E177-D67C7507E844}"/>
                </a:ext>
              </a:extLst>
            </p:cNvPr>
            <p:cNvSpPr>
              <a:spLocks noChangeShapeType="1"/>
            </p:cNvSpPr>
            <p:nvPr/>
          </p:nvSpPr>
          <p:spPr bwMode="auto">
            <a:xfrm>
              <a:off x="3952" y="2831"/>
              <a:ext cx="96" cy="16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5">
              <a:extLst>
                <a:ext uri="{FF2B5EF4-FFF2-40B4-BE49-F238E27FC236}">
                  <a16:creationId xmlns:a16="http://schemas.microsoft.com/office/drawing/2014/main" id="{AABD6719-A140-BB62-219A-59ECC3ECFD8E}"/>
                </a:ext>
              </a:extLst>
            </p:cNvPr>
            <p:cNvSpPr>
              <a:spLocks noChangeShapeType="1"/>
            </p:cNvSpPr>
            <p:nvPr/>
          </p:nvSpPr>
          <p:spPr bwMode="auto">
            <a:xfrm>
              <a:off x="4048" y="2993"/>
              <a:ext cx="96" cy="13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6">
              <a:extLst>
                <a:ext uri="{FF2B5EF4-FFF2-40B4-BE49-F238E27FC236}">
                  <a16:creationId xmlns:a16="http://schemas.microsoft.com/office/drawing/2014/main" id="{4E1A5CC2-9025-833C-990C-42E3278EA1C6}"/>
                </a:ext>
              </a:extLst>
            </p:cNvPr>
            <p:cNvSpPr>
              <a:spLocks noChangeShapeType="1"/>
            </p:cNvSpPr>
            <p:nvPr/>
          </p:nvSpPr>
          <p:spPr bwMode="auto">
            <a:xfrm>
              <a:off x="4144" y="3125"/>
              <a:ext cx="96" cy="9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27">
              <a:extLst>
                <a:ext uri="{FF2B5EF4-FFF2-40B4-BE49-F238E27FC236}">
                  <a16:creationId xmlns:a16="http://schemas.microsoft.com/office/drawing/2014/main" id="{320B44D2-26A2-C6B3-CB74-3DBEE5050EDC}"/>
                </a:ext>
              </a:extLst>
            </p:cNvPr>
            <p:cNvSpPr>
              <a:spLocks noChangeShapeType="1"/>
            </p:cNvSpPr>
            <p:nvPr/>
          </p:nvSpPr>
          <p:spPr bwMode="auto">
            <a:xfrm>
              <a:off x="4240" y="3216"/>
              <a:ext cx="96" cy="6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28">
              <a:extLst>
                <a:ext uri="{FF2B5EF4-FFF2-40B4-BE49-F238E27FC236}">
                  <a16:creationId xmlns:a16="http://schemas.microsoft.com/office/drawing/2014/main" id="{DA5094BD-4D7D-B8EF-ABF7-C9D9B0AEC11F}"/>
                </a:ext>
              </a:extLst>
            </p:cNvPr>
            <p:cNvSpPr>
              <a:spLocks noChangeShapeType="1"/>
            </p:cNvSpPr>
            <p:nvPr/>
          </p:nvSpPr>
          <p:spPr bwMode="auto">
            <a:xfrm>
              <a:off x="4336" y="3277"/>
              <a:ext cx="102" cy="2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29">
              <a:extLst>
                <a:ext uri="{FF2B5EF4-FFF2-40B4-BE49-F238E27FC236}">
                  <a16:creationId xmlns:a16="http://schemas.microsoft.com/office/drawing/2014/main" id="{A5E8CF47-4C84-45E0-0BBD-80C6E0B55EFC}"/>
                </a:ext>
              </a:extLst>
            </p:cNvPr>
            <p:cNvSpPr>
              <a:spLocks noChangeShapeType="1"/>
            </p:cNvSpPr>
            <p:nvPr/>
          </p:nvSpPr>
          <p:spPr bwMode="auto">
            <a:xfrm flipV="1">
              <a:off x="4438" y="3277"/>
              <a:ext cx="96" cy="2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0">
              <a:extLst>
                <a:ext uri="{FF2B5EF4-FFF2-40B4-BE49-F238E27FC236}">
                  <a16:creationId xmlns:a16="http://schemas.microsoft.com/office/drawing/2014/main" id="{CD56F83A-FCE5-DA91-098A-D3AD0EDF7821}"/>
                </a:ext>
              </a:extLst>
            </p:cNvPr>
            <p:cNvSpPr>
              <a:spLocks noChangeShapeType="1"/>
            </p:cNvSpPr>
            <p:nvPr/>
          </p:nvSpPr>
          <p:spPr bwMode="auto">
            <a:xfrm flipV="1">
              <a:off x="4534" y="3216"/>
              <a:ext cx="96" cy="6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31">
              <a:extLst>
                <a:ext uri="{FF2B5EF4-FFF2-40B4-BE49-F238E27FC236}">
                  <a16:creationId xmlns:a16="http://schemas.microsoft.com/office/drawing/2014/main" id="{F578E5AF-D42E-2F97-EEFC-41A6420BD039}"/>
                </a:ext>
              </a:extLst>
            </p:cNvPr>
            <p:cNvSpPr>
              <a:spLocks noChangeShapeType="1"/>
            </p:cNvSpPr>
            <p:nvPr/>
          </p:nvSpPr>
          <p:spPr bwMode="auto">
            <a:xfrm flipV="1">
              <a:off x="4630" y="3125"/>
              <a:ext cx="96" cy="9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32">
              <a:extLst>
                <a:ext uri="{FF2B5EF4-FFF2-40B4-BE49-F238E27FC236}">
                  <a16:creationId xmlns:a16="http://schemas.microsoft.com/office/drawing/2014/main" id="{D8E533C9-1060-98F3-9457-7723BC0EE6EE}"/>
                </a:ext>
              </a:extLst>
            </p:cNvPr>
            <p:cNvSpPr>
              <a:spLocks noChangeShapeType="1"/>
            </p:cNvSpPr>
            <p:nvPr/>
          </p:nvSpPr>
          <p:spPr bwMode="auto">
            <a:xfrm flipV="1">
              <a:off x="4726" y="2993"/>
              <a:ext cx="96" cy="13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Line 33">
              <a:extLst>
                <a:ext uri="{FF2B5EF4-FFF2-40B4-BE49-F238E27FC236}">
                  <a16:creationId xmlns:a16="http://schemas.microsoft.com/office/drawing/2014/main" id="{540D1E6A-F8AB-29DC-B70A-17BB6601FF7A}"/>
                </a:ext>
              </a:extLst>
            </p:cNvPr>
            <p:cNvSpPr>
              <a:spLocks noChangeShapeType="1"/>
            </p:cNvSpPr>
            <p:nvPr/>
          </p:nvSpPr>
          <p:spPr bwMode="auto">
            <a:xfrm flipV="1">
              <a:off x="4822" y="2831"/>
              <a:ext cx="95" cy="16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Line 34">
              <a:extLst>
                <a:ext uri="{FF2B5EF4-FFF2-40B4-BE49-F238E27FC236}">
                  <a16:creationId xmlns:a16="http://schemas.microsoft.com/office/drawing/2014/main" id="{5BD4A647-0823-F1C2-F654-A3F68A923638}"/>
                </a:ext>
              </a:extLst>
            </p:cNvPr>
            <p:cNvSpPr>
              <a:spLocks noChangeShapeType="1"/>
            </p:cNvSpPr>
            <p:nvPr/>
          </p:nvSpPr>
          <p:spPr bwMode="auto">
            <a:xfrm flipV="1">
              <a:off x="4917" y="2618"/>
              <a:ext cx="96" cy="21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5" name="Line 35">
              <a:extLst>
                <a:ext uri="{FF2B5EF4-FFF2-40B4-BE49-F238E27FC236}">
                  <a16:creationId xmlns:a16="http://schemas.microsoft.com/office/drawing/2014/main" id="{C4ABC24B-8C85-A75F-5B8E-14DC9394A022}"/>
                </a:ext>
              </a:extLst>
            </p:cNvPr>
            <p:cNvSpPr>
              <a:spLocks noChangeShapeType="1"/>
            </p:cNvSpPr>
            <p:nvPr/>
          </p:nvSpPr>
          <p:spPr bwMode="auto">
            <a:xfrm flipV="1">
              <a:off x="5013" y="2385"/>
              <a:ext cx="102" cy="23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6" name="Line 36">
              <a:extLst>
                <a:ext uri="{FF2B5EF4-FFF2-40B4-BE49-F238E27FC236}">
                  <a16:creationId xmlns:a16="http://schemas.microsoft.com/office/drawing/2014/main" id="{66549A4F-1B11-9EEC-EC42-BB472BFAEC3C}"/>
                </a:ext>
              </a:extLst>
            </p:cNvPr>
            <p:cNvSpPr>
              <a:spLocks noChangeShapeType="1"/>
            </p:cNvSpPr>
            <p:nvPr/>
          </p:nvSpPr>
          <p:spPr bwMode="auto">
            <a:xfrm flipV="1">
              <a:off x="5115" y="2101"/>
              <a:ext cx="96" cy="28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Line 37">
              <a:extLst>
                <a:ext uri="{FF2B5EF4-FFF2-40B4-BE49-F238E27FC236}">
                  <a16:creationId xmlns:a16="http://schemas.microsoft.com/office/drawing/2014/main" id="{2DDFF474-A7E6-17A9-9834-54F888D8A541}"/>
                </a:ext>
              </a:extLst>
            </p:cNvPr>
            <p:cNvSpPr>
              <a:spLocks noChangeShapeType="1"/>
            </p:cNvSpPr>
            <p:nvPr/>
          </p:nvSpPr>
          <p:spPr bwMode="auto">
            <a:xfrm flipV="1">
              <a:off x="5211" y="1787"/>
              <a:ext cx="96" cy="31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8" name="Line 38">
              <a:extLst>
                <a:ext uri="{FF2B5EF4-FFF2-40B4-BE49-F238E27FC236}">
                  <a16:creationId xmlns:a16="http://schemas.microsoft.com/office/drawing/2014/main" id="{3DFFC1BD-BE29-F5E8-C684-52663DC60050}"/>
                </a:ext>
              </a:extLst>
            </p:cNvPr>
            <p:cNvSpPr>
              <a:spLocks noChangeShapeType="1"/>
            </p:cNvSpPr>
            <p:nvPr/>
          </p:nvSpPr>
          <p:spPr bwMode="auto">
            <a:xfrm flipV="1">
              <a:off x="5307" y="1432"/>
              <a:ext cx="96" cy="355"/>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9" name="Rectangle 39">
              <a:extLst>
                <a:ext uri="{FF2B5EF4-FFF2-40B4-BE49-F238E27FC236}">
                  <a16:creationId xmlns:a16="http://schemas.microsoft.com/office/drawing/2014/main" id="{2063AF46-9631-2153-9BEB-B79267D9DA8F}"/>
                </a:ext>
              </a:extLst>
            </p:cNvPr>
            <p:cNvSpPr>
              <a:spLocks noChangeArrowheads="1"/>
            </p:cNvSpPr>
            <p:nvPr/>
          </p:nvSpPr>
          <p:spPr bwMode="auto">
            <a:xfrm>
              <a:off x="4036" y="3418"/>
              <a:ext cx="10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t>Values of a and b</a:t>
              </a:r>
              <a:endParaRPr lang="en-US" altLang="en-US"/>
            </a:p>
          </p:txBody>
        </p:sp>
        <p:sp>
          <p:nvSpPr>
            <p:cNvPr id="25640" name="Rectangle 40">
              <a:extLst>
                <a:ext uri="{FF2B5EF4-FFF2-40B4-BE49-F238E27FC236}">
                  <a16:creationId xmlns:a16="http://schemas.microsoft.com/office/drawing/2014/main" id="{E17E8AE8-6270-3759-06ED-5025B6ABFB0A}"/>
                </a:ext>
              </a:extLst>
            </p:cNvPr>
            <p:cNvSpPr>
              <a:spLocks noChangeArrowheads="1"/>
            </p:cNvSpPr>
            <p:nvPr/>
          </p:nvSpPr>
          <p:spPr bwMode="auto">
            <a:xfrm rot="16200000">
              <a:off x="2861" y="2307"/>
              <a:ext cx="9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b="1">
                  <a:solidFill>
                    <a:srgbClr val="000000"/>
                  </a:solidFill>
                </a:rPr>
                <a:t>sums of squares (S)</a:t>
              </a:r>
              <a:endParaRPr lang="en-US" altLang="en-US"/>
            </a:p>
          </p:txBody>
        </p:sp>
        <p:sp>
          <p:nvSpPr>
            <p:cNvPr id="25610" name="AutoShape 10">
              <a:extLst>
                <a:ext uri="{FF2B5EF4-FFF2-40B4-BE49-F238E27FC236}">
                  <a16:creationId xmlns:a16="http://schemas.microsoft.com/office/drawing/2014/main" id="{33E1ECE3-569B-3B0A-E392-7246E1E968FC}"/>
                </a:ext>
              </a:extLst>
            </p:cNvPr>
            <p:cNvSpPr>
              <a:spLocks noChangeArrowheads="1"/>
            </p:cNvSpPr>
            <p:nvPr/>
          </p:nvSpPr>
          <p:spPr bwMode="auto">
            <a:xfrm rot="10094915">
              <a:off x="4467" y="3264"/>
              <a:ext cx="259" cy="44"/>
            </a:xfrm>
            <a:prstGeom prst="rightArrow">
              <a:avLst>
                <a:gd name="adj1" fmla="val 50000"/>
                <a:gd name="adj2" fmla="val 1471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Text Box 11">
              <a:extLst>
                <a:ext uri="{FF2B5EF4-FFF2-40B4-BE49-F238E27FC236}">
                  <a16:creationId xmlns:a16="http://schemas.microsoft.com/office/drawing/2014/main" id="{9F216B8B-62E1-CC49-81E8-0C8902BE8D43}"/>
                </a:ext>
              </a:extLst>
            </p:cNvPr>
            <p:cNvSpPr txBox="1">
              <a:spLocks noChangeArrowheads="1"/>
            </p:cNvSpPr>
            <p:nvPr/>
          </p:nvSpPr>
          <p:spPr bwMode="auto">
            <a:xfrm>
              <a:off x="4694" y="3113"/>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200" i="1">
                  <a:latin typeface="Arial" panose="020B0604020202020204" pitchFamily="34" charset="0"/>
                </a:rPr>
                <a:t>Gradient = 0</a:t>
              </a:r>
            </a:p>
            <a:p>
              <a:r>
                <a:rPr lang="en-GB" altLang="en-US" sz="1200" i="1">
                  <a:latin typeface="Arial" panose="020B0604020202020204" pitchFamily="34" charset="0"/>
                </a:rPr>
                <a:t>min S</a:t>
              </a:r>
              <a:endParaRPr lang="en-US" altLang="en-US" sz="1200" i="1">
                <a:latin typeface="Arial" panose="020B0604020202020204" pitchFamily="34" charset="0"/>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002142F-F392-CD3E-2891-307424AEB782}"/>
              </a:ext>
            </a:extLst>
          </p:cNvPr>
          <p:cNvSpPr>
            <a:spLocks noGrp="1" noChangeArrowheads="1"/>
          </p:cNvSpPr>
          <p:nvPr>
            <p:ph type="title"/>
          </p:nvPr>
        </p:nvSpPr>
        <p:spPr/>
        <p:txBody>
          <a:bodyPr/>
          <a:lstStyle/>
          <a:p>
            <a:r>
              <a:rPr lang="en-GB" altLang="en-US">
                <a:latin typeface="Times New Roman" panose="02020603050405020304" pitchFamily="18" charset="0"/>
              </a:rPr>
              <a:t>The maths bit</a:t>
            </a:r>
            <a:endParaRPr lang="en-US" altLang="en-US">
              <a:latin typeface="Times New Roman" panose="02020603050405020304" pitchFamily="18" charset="0"/>
            </a:endParaRPr>
          </a:p>
        </p:txBody>
      </p:sp>
      <p:sp>
        <p:nvSpPr>
          <p:cNvPr id="29699" name="Rectangle 3">
            <a:extLst>
              <a:ext uri="{FF2B5EF4-FFF2-40B4-BE49-F238E27FC236}">
                <a16:creationId xmlns:a16="http://schemas.microsoft.com/office/drawing/2014/main" id="{D41657F2-AFE2-9B5C-6D54-B2EB75FE6C19}"/>
              </a:ext>
            </a:extLst>
          </p:cNvPr>
          <p:cNvSpPr>
            <a:spLocks noGrp="1" noChangeArrowheads="1"/>
          </p:cNvSpPr>
          <p:nvPr>
            <p:ph type="body" idx="1"/>
          </p:nvPr>
        </p:nvSpPr>
        <p:spPr/>
        <p:txBody>
          <a:bodyPr/>
          <a:lstStyle/>
          <a:p>
            <a:pPr>
              <a:lnSpc>
                <a:spcPct val="80000"/>
              </a:lnSpc>
            </a:pPr>
            <a:r>
              <a:rPr lang="en-GB" altLang="en-US">
                <a:latin typeface="Times New Roman" panose="02020603050405020304" pitchFamily="18" charset="0"/>
              </a:rPr>
              <a:t>The min sum of squares is at the bottom of the curve where the gradient = 0</a:t>
            </a:r>
          </a:p>
          <a:p>
            <a:pPr>
              <a:lnSpc>
                <a:spcPct val="80000"/>
              </a:lnSpc>
              <a:buFont typeface="Wingdings" panose="05000000000000000000" pitchFamily="2" charset="2"/>
              <a:buNone/>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So we can find a and b that give min sum of squares by taking partial derivatives of </a:t>
            </a:r>
            <a:r>
              <a:rPr lang="el-GR" altLang="en-US">
                <a:solidFill>
                  <a:srgbClr val="FF0000"/>
                </a:solidFill>
                <a:latin typeface="Times New Roman" panose="02020603050405020304" pitchFamily="18" charset="0"/>
              </a:rPr>
              <a:t>Σ</a:t>
            </a:r>
            <a:r>
              <a:rPr lang="en-GB" altLang="en-US">
                <a:solidFill>
                  <a:srgbClr val="FF0000"/>
                </a:solidFill>
                <a:latin typeface="Times New Roman" panose="02020603050405020304" pitchFamily="18" charset="0"/>
              </a:rPr>
              <a:t>(y - ax - b)</a:t>
            </a:r>
            <a:r>
              <a:rPr lang="en-GB" altLang="en-US" baseline="30000">
                <a:solidFill>
                  <a:srgbClr val="FF0000"/>
                </a:solidFill>
                <a:latin typeface="Times New Roman" panose="02020603050405020304" pitchFamily="18" charset="0"/>
              </a:rPr>
              <a:t>2</a:t>
            </a:r>
            <a:r>
              <a:rPr lang="en-GB" altLang="en-US">
                <a:latin typeface="Times New Roman" panose="02020603050405020304" pitchFamily="18" charset="0"/>
              </a:rPr>
              <a:t> with respect to a and b separately</a:t>
            </a:r>
          </a:p>
          <a:p>
            <a:pPr>
              <a:lnSpc>
                <a:spcPct val="80000"/>
              </a:lnSpc>
              <a:buFont typeface="Wingdings" panose="05000000000000000000" pitchFamily="2" charset="2"/>
              <a:buNone/>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Then we solve these for 0 to give us the values of a and b that give the min sum of squares</a:t>
            </a:r>
            <a:endParaRPr lang="en-GB" altLang="en-US" baseline="30000">
              <a:solidFill>
                <a:srgbClr val="FF0000"/>
              </a:solidFill>
              <a:latin typeface="Times New Roman" panose="02020603050405020304" pitchFamily="18" charset="0"/>
            </a:endParaRPr>
          </a:p>
          <a:p>
            <a:pPr>
              <a:lnSpc>
                <a:spcPct val="80000"/>
              </a:lnSpc>
            </a:pPr>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C66F76E-7D4C-AF3B-7086-2E5FCC415435}"/>
              </a:ext>
            </a:extLst>
          </p:cNvPr>
          <p:cNvSpPr>
            <a:spLocks noGrp="1" noChangeArrowheads="1"/>
          </p:cNvSpPr>
          <p:nvPr>
            <p:ph type="title"/>
          </p:nvPr>
        </p:nvSpPr>
        <p:spPr/>
        <p:txBody>
          <a:bodyPr/>
          <a:lstStyle/>
          <a:p>
            <a:r>
              <a:rPr lang="en-GB" altLang="en-US">
                <a:latin typeface="Times New Roman" panose="02020603050405020304" pitchFamily="18" charset="0"/>
              </a:rPr>
              <a:t>The solution</a:t>
            </a:r>
            <a:endParaRPr lang="en-US" altLang="en-US">
              <a:latin typeface="Times New Roman" panose="02020603050405020304" pitchFamily="18" charset="0"/>
            </a:endParaRPr>
          </a:p>
        </p:txBody>
      </p:sp>
      <p:sp>
        <p:nvSpPr>
          <p:cNvPr id="30723" name="Rectangle 3">
            <a:extLst>
              <a:ext uri="{FF2B5EF4-FFF2-40B4-BE49-F238E27FC236}">
                <a16:creationId xmlns:a16="http://schemas.microsoft.com/office/drawing/2014/main" id="{BC88B0C4-3098-7A21-B048-0A78887647B8}"/>
              </a:ext>
            </a:extLst>
          </p:cNvPr>
          <p:cNvSpPr>
            <a:spLocks noGrp="1" noChangeArrowheads="1"/>
          </p:cNvSpPr>
          <p:nvPr>
            <p:ph type="body" idx="1"/>
          </p:nvPr>
        </p:nvSpPr>
        <p:spPr>
          <a:xfrm>
            <a:off x="1981200" y="1981201"/>
            <a:ext cx="8229600" cy="1160463"/>
          </a:xfrm>
        </p:spPr>
        <p:txBody>
          <a:bodyPr/>
          <a:lstStyle/>
          <a:p>
            <a:r>
              <a:rPr lang="en-GB" altLang="en-US" sz="2400">
                <a:latin typeface="Times New Roman" panose="02020603050405020304" pitchFamily="18" charset="0"/>
              </a:rPr>
              <a:t>Doing this gives the following equations for a and b:</a:t>
            </a:r>
            <a:endParaRPr lang="en-US" altLang="en-US" sz="2400">
              <a:latin typeface="Times New Roman" panose="02020603050405020304" pitchFamily="18" charset="0"/>
            </a:endParaRPr>
          </a:p>
        </p:txBody>
      </p:sp>
      <p:grpSp>
        <p:nvGrpSpPr>
          <p:cNvPr id="30734" name="Group 14">
            <a:extLst>
              <a:ext uri="{FF2B5EF4-FFF2-40B4-BE49-F238E27FC236}">
                <a16:creationId xmlns:a16="http://schemas.microsoft.com/office/drawing/2014/main" id="{6B1FD553-10AC-8C90-6F0C-BDAB6FF73802}"/>
              </a:ext>
            </a:extLst>
          </p:cNvPr>
          <p:cNvGrpSpPr>
            <a:grpSpLocks/>
          </p:cNvGrpSpPr>
          <p:nvPr/>
        </p:nvGrpSpPr>
        <p:grpSpPr bwMode="auto">
          <a:xfrm>
            <a:off x="3575051" y="2565401"/>
            <a:ext cx="6099175" cy="1082675"/>
            <a:chOff x="1292" y="1616"/>
            <a:chExt cx="3842" cy="682"/>
          </a:xfrm>
        </p:grpSpPr>
        <p:sp>
          <p:nvSpPr>
            <p:cNvPr id="30724" name="Text Box 4">
              <a:extLst>
                <a:ext uri="{FF2B5EF4-FFF2-40B4-BE49-F238E27FC236}">
                  <a16:creationId xmlns:a16="http://schemas.microsoft.com/office/drawing/2014/main" id="{A9A9AA98-8175-CCC1-7C91-F1E511369FFF}"/>
                </a:ext>
              </a:extLst>
            </p:cNvPr>
            <p:cNvSpPr txBox="1">
              <a:spLocks noChangeArrowheads="1"/>
            </p:cNvSpPr>
            <p:nvPr/>
          </p:nvSpPr>
          <p:spPr bwMode="auto">
            <a:xfrm>
              <a:off x="1292" y="1815"/>
              <a:ext cx="4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a =</a:t>
              </a:r>
              <a:endParaRPr lang="en-US" altLang="en-US" sz="3200" b="1">
                <a:solidFill>
                  <a:srgbClr val="FF0000"/>
                </a:solidFill>
              </a:endParaRPr>
            </a:p>
          </p:txBody>
        </p:sp>
        <p:sp>
          <p:nvSpPr>
            <p:cNvPr id="30725" name="Text Box 5">
              <a:extLst>
                <a:ext uri="{FF2B5EF4-FFF2-40B4-BE49-F238E27FC236}">
                  <a16:creationId xmlns:a16="http://schemas.microsoft.com/office/drawing/2014/main" id="{063A5ED6-F3DA-BE6F-4630-F801DD842614}"/>
                </a:ext>
              </a:extLst>
            </p:cNvPr>
            <p:cNvSpPr txBox="1">
              <a:spLocks noChangeArrowheads="1"/>
            </p:cNvSpPr>
            <p:nvPr/>
          </p:nvSpPr>
          <p:spPr bwMode="auto">
            <a:xfrm>
              <a:off x="1910" y="1616"/>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b="1">
                  <a:solidFill>
                    <a:srgbClr val="FF0000"/>
                  </a:solidFill>
                </a:rPr>
                <a:t>r s</a:t>
              </a:r>
              <a:r>
                <a:rPr lang="en-GB" altLang="en-US" sz="3200" b="1" baseline="-25000">
                  <a:solidFill>
                    <a:srgbClr val="FF0000"/>
                  </a:solidFill>
                </a:rPr>
                <a:t>y</a:t>
              </a:r>
              <a:endParaRPr lang="en-US" altLang="en-US" sz="3200" b="1">
                <a:solidFill>
                  <a:srgbClr val="FF0000"/>
                </a:solidFill>
              </a:endParaRPr>
            </a:p>
          </p:txBody>
        </p:sp>
        <p:sp>
          <p:nvSpPr>
            <p:cNvPr id="30726" name="Text Box 6">
              <a:extLst>
                <a:ext uri="{FF2B5EF4-FFF2-40B4-BE49-F238E27FC236}">
                  <a16:creationId xmlns:a16="http://schemas.microsoft.com/office/drawing/2014/main" id="{2057EB2E-3198-D7CF-F859-D255077ED821}"/>
                </a:ext>
              </a:extLst>
            </p:cNvPr>
            <p:cNvSpPr txBox="1">
              <a:spLocks noChangeArrowheads="1"/>
            </p:cNvSpPr>
            <p:nvPr/>
          </p:nvSpPr>
          <p:spPr bwMode="auto">
            <a:xfrm>
              <a:off x="1990" y="1933"/>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s</a:t>
              </a:r>
              <a:r>
                <a:rPr lang="en-GB" altLang="en-US" sz="3200" b="1" baseline="-25000">
                  <a:solidFill>
                    <a:srgbClr val="FF0000"/>
                  </a:solidFill>
                </a:rPr>
                <a:t>x</a:t>
              </a:r>
              <a:endParaRPr lang="en-US" altLang="en-US" sz="3200" b="1">
                <a:solidFill>
                  <a:srgbClr val="FF0000"/>
                </a:solidFill>
              </a:endParaRPr>
            </a:p>
          </p:txBody>
        </p:sp>
        <p:sp>
          <p:nvSpPr>
            <p:cNvPr id="30727" name="Line 7">
              <a:extLst>
                <a:ext uri="{FF2B5EF4-FFF2-40B4-BE49-F238E27FC236}">
                  <a16:creationId xmlns:a16="http://schemas.microsoft.com/office/drawing/2014/main" id="{44FC88A2-8785-6D98-22A7-720D32626BAC}"/>
                </a:ext>
              </a:extLst>
            </p:cNvPr>
            <p:cNvSpPr>
              <a:spLocks noChangeShapeType="1"/>
            </p:cNvSpPr>
            <p:nvPr/>
          </p:nvSpPr>
          <p:spPr bwMode="auto">
            <a:xfrm>
              <a:off x="1805" y="2024"/>
              <a:ext cx="62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Text Box 11">
              <a:extLst>
                <a:ext uri="{FF2B5EF4-FFF2-40B4-BE49-F238E27FC236}">
                  <a16:creationId xmlns:a16="http://schemas.microsoft.com/office/drawing/2014/main" id="{E90E8998-C428-61C6-0F54-2F10B77C7A91}"/>
                </a:ext>
              </a:extLst>
            </p:cNvPr>
            <p:cNvSpPr txBox="1">
              <a:spLocks noChangeArrowheads="1"/>
            </p:cNvSpPr>
            <p:nvPr/>
          </p:nvSpPr>
          <p:spPr bwMode="auto">
            <a:xfrm>
              <a:off x="2925" y="1707"/>
              <a:ext cx="220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r = correlation coefficient of x and y</a:t>
              </a:r>
            </a:p>
            <a:p>
              <a:r>
                <a:rPr lang="en-GB" altLang="en-US"/>
                <a:t>s</a:t>
              </a:r>
              <a:r>
                <a:rPr lang="en-GB" altLang="en-US" baseline="-25000"/>
                <a:t>y </a:t>
              </a:r>
              <a:r>
                <a:rPr lang="en-GB" altLang="en-US"/>
                <a:t>= standard deviation of y</a:t>
              </a:r>
            </a:p>
            <a:p>
              <a:r>
                <a:rPr lang="en-GB" altLang="en-US"/>
                <a:t>s</a:t>
              </a:r>
              <a:r>
                <a:rPr lang="en-GB" altLang="en-US" baseline="-25000"/>
                <a:t>x</a:t>
              </a:r>
              <a:r>
                <a:rPr lang="en-GB" altLang="en-US"/>
                <a:t> = standard deviation of x</a:t>
              </a:r>
              <a:endParaRPr lang="en-US" altLang="en-US"/>
            </a:p>
          </p:txBody>
        </p:sp>
      </p:grpSp>
      <p:sp>
        <p:nvSpPr>
          <p:cNvPr id="30732" name="Rectangle 12">
            <a:extLst>
              <a:ext uri="{FF2B5EF4-FFF2-40B4-BE49-F238E27FC236}">
                <a16:creationId xmlns:a16="http://schemas.microsoft.com/office/drawing/2014/main" id="{DABC976F-F088-A600-C792-CCBEBBC9B700}"/>
              </a:ext>
            </a:extLst>
          </p:cNvPr>
          <p:cNvSpPr>
            <a:spLocks noChangeArrowheads="1"/>
          </p:cNvSpPr>
          <p:nvPr/>
        </p:nvSpPr>
        <p:spPr bwMode="auto">
          <a:xfrm>
            <a:off x="1919288" y="3860800"/>
            <a:ext cx="8229600" cy="28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sz="2400" dirty="0">
                <a:latin typeface="Times New Roman" panose="02020603050405020304" pitchFamily="18" charset="0"/>
              </a:rPr>
              <a:t>From you can see that: </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A low correlation coefficient gives a flatter slope (small value of a)</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Large spread of y, i.e. high standard deviation, results in a steeper slope (high value of a)</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Large spread of x, i.e. high standard deviation, results in a flatter slope (small value of a)</a:t>
            </a:r>
          </a:p>
          <a:p>
            <a:pPr eaLnBrk="1" hangingPunct="1">
              <a:buSzTx/>
              <a:buFont typeface="Wingdings" panose="05000000000000000000" pitchFamily="2" charset="2"/>
              <a:buChar char="§"/>
            </a:pPr>
            <a:endParaRPr lang="en-US" altLang="en-US" sz="2200" dirty="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E9A-7676-367A-8BF2-AFBB3D30E386}"/>
              </a:ext>
            </a:extLst>
          </p:cNvPr>
          <p:cNvSpPr>
            <a:spLocks noGrp="1"/>
          </p:cNvSpPr>
          <p:nvPr>
            <p:ph type="title"/>
          </p:nvPr>
        </p:nvSpPr>
        <p:spPr/>
        <p:txBody>
          <a:bodyPr/>
          <a:lstStyle/>
          <a:p>
            <a:r>
              <a:rPr lang="en-US" dirty="0"/>
              <a:t>Dataset for analysis</a:t>
            </a:r>
          </a:p>
        </p:txBody>
      </p:sp>
      <p:sp>
        <p:nvSpPr>
          <p:cNvPr id="4" name="Rectangle 1">
            <a:extLst>
              <a:ext uri="{FF2B5EF4-FFF2-40B4-BE49-F238E27FC236}">
                <a16:creationId xmlns:a16="http://schemas.microsoft.com/office/drawing/2014/main" id="{1D8F9B66-B3BC-34D4-3419-1C048F7E316E}"/>
              </a:ext>
            </a:extLst>
          </p:cNvPr>
          <p:cNvSpPr>
            <a:spLocks noGrp="1" noChangeArrowheads="1"/>
          </p:cNvSpPr>
          <p:nvPr>
            <p:ph idx="1"/>
          </p:nvPr>
        </p:nvSpPr>
        <p:spPr bwMode="auto">
          <a:xfrm>
            <a:off x="7017936" y="1045230"/>
            <a:ext cx="4774705"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fage</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Father's age in years.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mage</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Mother's age in years.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mature</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Maturity status of mother.</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weeks</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Length of pregnancy in weeks.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premie</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the birth was classified as premature (</a:t>
            </a:r>
            <a:r>
              <a:rPr kumimoji="0" lang="en-US" altLang="en-US" sz="1200" b="0" i="0" u="none" strike="noStrike" cap="none" normalizeH="0" baseline="0" dirty="0" err="1">
                <a:ln>
                  <a:noFill/>
                </a:ln>
                <a:solidFill>
                  <a:srgbClr val="3C4858"/>
                </a:solidFill>
                <a:effectLst/>
                <a:latin typeface="Nunito" pitchFamily="2" charset="0"/>
              </a:rPr>
              <a:t>premie</a:t>
            </a:r>
            <a:r>
              <a:rPr kumimoji="0" lang="en-US" altLang="en-US" sz="1200" b="0" i="0" u="none" strike="noStrike" cap="none" normalizeH="0" baseline="0" dirty="0">
                <a:ln>
                  <a:noFill/>
                </a:ln>
                <a:solidFill>
                  <a:srgbClr val="3C4858"/>
                </a:solidFill>
                <a:effectLst/>
                <a:latin typeface="Nunito" pitchFamily="2" charset="0"/>
              </a:rPr>
              <a:t>) or full-term.</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visits</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Number of hospital visits during pregnancy.</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gained</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Weight gained by mother during pregnancy in pounds.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weight</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Weight of the baby at birth in pounds.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lowbirthweight</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baby was classified as low birthweight (</a:t>
            </a:r>
            <a:r>
              <a:rPr kumimoji="0" lang="en-US" altLang="en-US" sz="1000" b="0" i="0" u="none" strike="noStrike" cap="none" normalizeH="0" baseline="0" dirty="0">
                <a:ln>
                  <a:noFill/>
                </a:ln>
                <a:solidFill>
                  <a:srgbClr val="F074AD"/>
                </a:solidFill>
                <a:effectLst/>
                <a:latin typeface="SFMono-Regular"/>
              </a:rPr>
              <a:t>low</a:t>
            </a:r>
            <a:r>
              <a:rPr kumimoji="0" lang="en-US" altLang="en-US" sz="1200" b="0" i="0" u="none" strike="noStrike" cap="none" normalizeH="0" baseline="0" dirty="0">
                <a:ln>
                  <a:noFill/>
                </a:ln>
                <a:solidFill>
                  <a:srgbClr val="3C4858"/>
                </a:solidFill>
                <a:effectLst/>
                <a:latin typeface="Nunito" pitchFamily="2" charset="0"/>
              </a:rPr>
              <a:t>) or not (</a:t>
            </a:r>
            <a:r>
              <a:rPr kumimoji="0" lang="en-US" altLang="en-US" sz="1000" b="0" i="0" u="none" strike="noStrike" cap="none" normalizeH="0" baseline="0" dirty="0">
                <a:ln>
                  <a:noFill/>
                </a:ln>
                <a:solidFill>
                  <a:srgbClr val="F074AD"/>
                </a:solidFill>
                <a:effectLst/>
                <a:latin typeface="SFMono-Regular"/>
              </a:rPr>
              <a:t>not low</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gender</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Gender of the baby, </a:t>
            </a:r>
            <a:r>
              <a:rPr kumimoji="0" lang="en-US" altLang="en-US" sz="1000" b="0" i="0" u="none" strike="noStrike" cap="none" normalizeH="0" baseline="0" dirty="0">
                <a:ln>
                  <a:noFill/>
                </a:ln>
                <a:solidFill>
                  <a:srgbClr val="F074AD"/>
                </a:solidFill>
                <a:effectLst/>
                <a:latin typeface="SFMono-Regular"/>
              </a:rPr>
              <a:t>female</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male</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habit</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Status of the mother as a </a:t>
            </a:r>
            <a:r>
              <a:rPr kumimoji="0" lang="en-US" altLang="en-US" sz="1000" b="0" i="0" u="none" strike="noStrike" cap="none" normalizeH="0" baseline="0" dirty="0">
                <a:ln>
                  <a:noFill/>
                </a:ln>
                <a:solidFill>
                  <a:srgbClr val="F074AD"/>
                </a:solidFill>
                <a:effectLst/>
                <a:latin typeface="SFMono-Regular"/>
              </a:rPr>
              <a:t>nonsmoker</a:t>
            </a:r>
            <a:r>
              <a:rPr kumimoji="0" lang="en-US" altLang="en-US" sz="1200" b="0" i="0" u="none" strike="noStrike" cap="none" normalizeH="0" baseline="0" dirty="0">
                <a:ln>
                  <a:noFill/>
                </a:ln>
                <a:solidFill>
                  <a:srgbClr val="3C4858"/>
                </a:solidFill>
                <a:effectLst/>
                <a:latin typeface="Nunito" pitchFamily="2" charset="0"/>
              </a:rPr>
              <a:t> or a </a:t>
            </a:r>
            <a:r>
              <a:rPr kumimoji="0" lang="en-US" altLang="en-US" sz="1000" b="0" i="0" u="none" strike="noStrike" cap="none" normalizeH="0" baseline="0" dirty="0">
                <a:ln>
                  <a:noFill/>
                </a:ln>
                <a:solidFill>
                  <a:srgbClr val="F074AD"/>
                </a:solidFill>
                <a:effectLst/>
                <a:latin typeface="SFMono-Regular"/>
              </a:rPr>
              <a:t>smoker</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marital</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mother is </a:t>
            </a:r>
            <a:r>
              <a:rPr kumimoji="0" lang="en-US" altLang="en-US" sz="1000" b="0" i="0" u="none" strike="noStrike" cap="none" normalizeH="0" baseline="0" dirty="0">
                <a:ln>
                  <a:noFill/>
                </a:ln>
                <a:solidFill>
                  <a:srgbClr val="F074AD"/>
                </a:solidFill>
                <a:effectLst/>
                <a:latin typeface="SFMono-Regular"/>
              </a:rPr>
              <a:t>married</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not married</a:t>
            </a:r>
            <a:r>
              <a:rPr kumimoji="0" lang="en-US" altLang="en-US" sz="1200" b="0" i="0" u="none" strike="noStrike" cap="none" normalizeH="0" baseline="0" dirty="0">
                <a:ln>
                  <a:noFill/>
                </a:ln>
                <a:solidFill>
                  <a:srgbClr val="3C4858"/>
                </a:solidFill>
                <a:effectLst/>
                <a:latin typeface="Nunito" pitchFamily="2" charset="0"/>
              </a:rPr>
              <a:t> at birth.</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whitemom</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mom is </a:t>
            </a:r>
            <a:r>
              <a:rPr kumimoji="0" lang="en-US" altLang="en-US" sz="1000" b="0" i="0" u="none" strike="noStrike" cap="none" normalizeH="0" baseline="0" dirty="0">
                <a:ln>
                  <a:noFill/>
                </a:ln>
                <a:solidFill>
                  <a:srgbClr val="F074AD"/>
                </a:solidFill>
                <a:effectLst/>
                <a:latin typeface="SFMono-Regular"/>
              </a:rPr>
              <a:t>white</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not white</a:t>
            </a:r>
            <a:r>
              <a:rPr kumimoji="0" lang="en-US" altLang="en-US" sz="1200" b="0" i="0" u="none" strike="noStrike" cap="none" normalizeH="0" baseline="0" dirty="0">
                <a:ln>
                  <a:noFill/>
                </a:ln>
                <a:solidFill>
                  <a:srgbClr val="3C4858"/>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B3521B5-0409-050E-39F7-2D8F014AD12B}"/>
              </a:ext>
            </a:extLst>
          </p:cNvPr>
          <p:cNvSpPr txBox="1">
            <a:spLocks noChangeArrowheads="1"/>
          </p:cNvSpPr>
          <p:nvPr/>
        </p:nvSpPr>
        <p:spPr bwMode="auto">
          <a:xfrm flipH="1">
            <a:off x="399359" y="1416297"/>
            <a:ext cx="6373229" cy="4556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North Carolina births, 1000 cases</a:t>
            </a:r>
          </a:p>
          <a:p>
            <a:r>
              <a:rPr lang="en-US" dirty="0"/>
              <a:t>Description</a:t>
            </a:r>
          </a:p>
          <a:p>
            <a:pPr marL="0" indent="0">
              <a:buNone/>
            </a:pPr>
            <a:r>
              <a:rPr lang="en-US" sz="1800" dirty="0"/>
              <a:t>“In 2004, the state of North Carolina released to the public a large data set containing information on births recorded in this state. This data set has been of interest to medical researchers who are studying the relation between habits and practices of expectant mothers and the birth of their children. This is a random sample of 1,000 cases from this data set.”</a:t>
            </a:r>
          </a:p>
          <a:p>
            <a:r>
              <a:rPr lang="en-US" dirty="0">
                <a:hlinkClick r:id="rId2"/>
              </a:rPr>
              <a:t>https://www.openintro.org/data/index.php?data=ncbirths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2216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1096"/>
            <a:ext cx="9036496" cy="584775"/>
          </a:xfrm>
          <a:prstGeom prst="rect">
            <a:avLst/>
          </a:prstGeom>
        </p:spPr>
        <p:txBody>
          <a:bodyPr wrap="square">
            <a:spAutoFit/>
          </a:bodyPr>
          <a:lstStyle/>
          <a:p>
            <a:pPr marL="109728">
              <a:spcBef>
                <a:spcPts val="1800"/>
              </a:spcBef>
              <a:defRPr/>
            </a:pPr>
            <a:r>
              <a:rPr lang="en-GB" sz="3200" dirty="0">
                <a:latin typeface="+mj-lt"/>
              </a:rPr>
              <a:t>Gestational age and birth weight</a:t>
            </a:r>
          </a:p>
        </p:txBody>
      </p:sp>
      <p:sp>
        <p:nvSpPr>
          <p:cNvPr id="3" name="Rectangle 2"/>
          <p:cNvSpPr/>
          <p:nvPr/>
        </p:nvSpPr>
        <p:spPr>
          <a:xfrm>
            <a:off x="478420" y="1050619"/>
            <a:ext cx="8637508" cy="830997"/>
          </a:xfrm>
          <a:prstGeom prst="rect">
            <a:avLst/>
          </a:prstGeom>
        </p:spPr>
        <p:txBody>
          <a:bodyPr wrap="square">
            <a:spAutoFit/>
          </a:bodyPr>
          <a:lstStyle/>
          <a:p>
            <a:pPr marL="566928" indent="-457200">
              <a:buFont typeface="+mj-lt"/>
              <a:buAutoNum type="alphaLcParenR"/>
            </a:pPr>
            <a:r>
              <a:rPr lang="en-GB" sz="2400" dirty="0"/>
              <a:t>Describe the relationship between the gestational age of a baby and their weight at birth.</a:t>
            </a:r>
          </a:p>
        </p:txBody>
      </p:sp>
      <p:sp>
        <p:nvSpPr>
          <p:cNvPr id="4" name="Rectangle 3"/>
          <p:cNvSpPr/>
          <p:nvPr/>
        </p:nvSpPr>
        <p:spPr>
          <a:xfrm>
            <a:off x="478420" y="1905506"/>
            <a:ext cx="3747215" cy="2123658"/>
          </a:xfrm>
          <a:prstGeom prst="rect">
            <a:avLst/>
          </a:prstGeom>
        </p:spPr>
        <p:txBody>
          <a:bodyPr wrap="square">
            <a:spAutoFit/>
          </a:bodyPr>
          <a:lstStyle/>
          <a:p>
            <a:pPr marL="452628" indent="-342900">
              <a:buFont typeface="+mj-lt"/>
              <a:buAutoNum type="arabicParenR"/>
            </a:pPr>
            <a:endParaRPr lang="en-GB" dirty="0"/>
          </a:p>
          <a:p>
            <a:pPr marL="109728"/>
            <a:endParaRPr lang="en-GB" dirty="0"/>
          </a:p>
          <a:p>
            <a:pPr marL="566928" indent="-457200">
              <a:buFont typeface="+mj-lt"/>
              <a:buAutoNum type="alphaLcParenR" startAt="2"/>
            </a:pPr>
            <a:r>
              <a:rPr lang="en-GB" sz="2400" dirty="0"/>
              <a:t>Correlation between gestational age and birth weight= 0.6701013</a:t>
            </a:r>
          </a:p>
        </p:txBody>
      </p:sp>
      <p:sp>
        <p:nvSpPr>
          <p:cNvPr id="7" name="Rectangle 6"/>
          <p:cNvSpPr/>
          <p:nvPr/>
        </p:nvSpPr>
        <p:spPr>
          <a:xfrm>
            <a:off x="3810000" y="2967335"/>
            <a:ext cx="4572000" cy="923330"/>
          </a:xfrm>
          <a:prstGeom prst="rect">
            <a:avLst/>
          </a:prstGeom>
        </p:spPr>
        <p:txBody>
          <a:bodyPr>
            <a:spAutoFit/>
          </a:bodyPr>
          <a:lstStyle/>
          <a:p>
            <a:endParaRPr lang="en-GB" dirty="0"/>
          </a:p>
          <a:p>
            <a:endParaRPr lang="en-GB" dirty="0"/>
          </a:p>
          <a:p>
            <a:endParaRPr lang="en-GB" dirty="0"/>
          </a:p>
        </p:txBody>
      </p:sp>
      <p:sp>
        <p:nvSpPr>
          <p:cNvPr id="12"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FE2F44BD-3B9C-39AA-27D8-579376166035}"/>
              </a:ext>
            </a:extLst>
          </p:cNvPr>
          <p:cNvPicPr>
            <a:picLocks noChangeAspect="1"/>
          </p:cNvPicPr>
          <p:nvPr/>
        </p:nvPicPr>
        <p:blipFill>
          <a:blip r:embed="rId3"/>
          <a:stretch>
            <a:fillRect/>
          </a:stretch>
        </p:blipFill>
        <p:spPr>
          <a:xfrm>
            <a:off x="5124028" y="1833522"/>
            <a:ext cx="6666667" cy="4114286"/>
          </a:xfrm>
          <a:prstGeom prst="rect">
            <a:avLst/>
          </a:prstGeom>
        </p:spPr>
      </p:pic>
    </p:spTree>
    <p:extLst>
      <p:ext uri="{BB962C8B-B14F-4D97-AF65-F5344CB8AC3E}">
        <p14:creationId xmlns:p14="http://schemas.microsoft.com/office/powerpoint/2010/main" val="3266491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432079"/>
            <a:ext cx="8712968" cy="5575213"/>
          </a:xfrm>
        </p:spPr>
        <p:txBody>
          <a:bodyPr/>
          <a:lstStyle/>
          <a:p>
            <a:pPr marL="109728" indent="0">
              <a:buNone/>
            </a:pPr>
            <a:r>
              <a:rPr lang="en-GB" dirty="0"/>
              <a:t>Describe the relationship between the gestational age of a baby and their weight at birth.</a:t>
            </a:r>
          </a:p>
        </p:txBody>
      </p:sp>
      <p:sp>
        <p:nvSpPr>
          <p:cNvPr id="4" name="TextBox 3"/>
          <p:cNvSpPr txBox="1"/>
          <p:nvPr/>
        </p:nvSpPr>
        <p:spPr>
          <a:xfrm>
            <a:off x="702016" y="3212149"/>
            <a:ext cx="3456384" cy="1200329"/>
          </a:xfrm>
          <a:prstGeom prst="rect">
            <a:avLst/>
          </a:prstGeom>
          <a:noFill/>
        </p:spPr>
        <p:txBody>
          <a:bodyPr wrap="square" rtlCol="0">
            <a:spAutoFit/>
          </a:bodyPr>
          <a:lstStyle/>
          <a:p>
            <a:r>
              <a:rPr lang="en-GB" sz="2400" dirty="0">
                <a:solidFill>
                  <a:srgbClr val="C00000"/>
                </a:solidFill>
              </a:rPr>
              <a:t>There is a strong positive relationship which is linear</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AD415A11-F8A8-C800-497F-10A8DA79D9FD}"/>
              </a:ext>
            </a:extLst>
          </p:cNvPr>
          <p:cNvPicPr>
            <a:picLocks noChangeAspect="1"/>
          </p:cNvPicPr>
          <p:nvPr/>
        </p:nvPicPr>
        <p:blipFill>
          <a:blip r:embed="rId3"/>
          <a:stretch>
            <a:fillRect/>
          </a:stretch>
        </p:blipFill>
        <p:spPr>
          <a:xfrm>
            <a:off x="4591466" y="1982070"/>
            <a:ext cx="6666667" cy="4114286"/>
          </a:xfrm>
          <a:prstGeom prst="rect">
            <a:avLst/>
          </a:prstGeom>
        </p:spPr>
      </p:pic>
    </p:spTree>
    <p:extLst>
      <p:ext uri="{BB962C8B-B14F-4D97-AF65-F5344CB8AC3E}">
        <p14:creationId xmlns:p14="http://schemas.microsoft.com/office/powerpoint/2010/main" val="2941262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Grp="1" noChangeArrowheads="1"/>
          </p:cNvSpPr>
          <p:nvPr>
            <p:ph type="body" idx="1"/>
          </p:nvPr>
        </p:nvSpPr>
        <p:spPr>
          <a:xfrm>
            <a:off x="2208214" y="1828800"/>
            <a:ext cx="8002587" cy="4800600"/>
          </a:xfrm>
        </p:spPr>
        <p:txBody>
          <a:bodyPr>
            <a:normAutofit/>
          </a:bodyPr>
          <a:lstStyle/>
          <a:p>
            <a:pPr marL="288925" indent="-288925">
              <a:spcBef>
                <a:spcPct val="40000"/>
              </a:spcBef>
            </a:pPr>
            <a:r>
              <a:rPr lang="en-GB" sz="2400" dirty="0"/>
              <a:t>Regression is useful when we want to </a:t>
            </a:r>
          </a:p>
          <a:p>
            <a:pPr marL="457200" indent="-457200">
              <a:spcBef>
                <a:spcPct val="40000"/>
              </a:spcBef>
              <a:buFont typeface="+mj-lt"/>
              <a:buAutoNum type="alphaLcParenR"/>
            </a:pPr>
            <a:r>
              <a:rPr lang="en-GB" sz="2400" i="1" dirty="0">
                <a:solidFill>
                  <a:srgbClr val="FF0000"/>
                </a:solidFill>
              </a:rPr>
              <a:t>look for significant relationships</a:t>
            </a:r>
            <a:r>
              <a:rPr lang="en-GB" sz="2400" dirty="0"/>
              <a:t> between two variables </a:t>
            </a:r>
          </a:p>
          <a:p>
            <a:pPr marL="457200" indent="-457200">
              <a:spcBef>
                <a:spcPct val="40000"/>
              </a:spcBef>
              <a:buFont typeface="+mj-lt"/>
              <a:buAutoNum type="alphaLcParenR"/>
            </a:pPr>
            <a:r>
              <a:rPr lang="en-GB" sz="2400" i="1" dirty="0">
                <a:solidFill>
                  <a:srgbClr val="00B050"/>
                </a:solidFill>
              </a:rPr>
              <a:t>predict</a:t>
            </a:r>
            <a:r>
              <a:rPr lang="en-GB" sz="2400" dirty="0">
                <a:solidFill>
                  <a:srgbClr val="00B050"/>
                </a:solidFill>
              </a:rPr>
              <a:t> </a:t>
            </a:r>
            <a:r>
              <a:rPr lang="en-GB" sz="2400" dirty="0"/>
              <a:t>a value of one variable for a given value of the other</a:t>
            </a:r>
          </a:p>
          <a:p>
            <a:pPr marL="0" indent="0">
              <a:spcBef>
                <a:spcPct val="40000"/>
              </a:spcBef>
              <a:buNone/>
            </a:pPr>
            <a:endParaRPr lang="en-GB" sz="2400" dirty="0"/>
          </a:p>
          <a:p>
            <a:pPr marL="0" indent="0">
              <a:spcBef>
                <a:spcPct val="40000"/>
              </a:spcBef>
              <a:buNone/>
            </a:pPr>
            <a:r>
              <a:rPr lang="en-GB" sz="2400" dirty="0"/>
              <a:t>It involves estimating the line of best fit through the data which minimises the sum of the squared residuals</a:t>
            </a:r>
          </a:p>
          <a:p>
            <a:pPr marL="0" indent="0">
              <a:spcBef>
                <a:spcPct val="40000"/>
              </a:spcBef>
              <a:buNone/>
            </a:pPr>
            <a:endParaRPr lang="en-GB" sz="2400" dirty="0"/>
          </a:p>
          <a:p>
            <a:pPr marL="0" indent="0">
              <a:spcBef>
                <a:spcPct val="40000"/>
              </a:spcBef>
              <a:buNone/>
            </a:pPr>
            <a:r>
              <a:rPr lang="en-GB" sz="2400" dirty="0"/>
              <a:t>                                       What are the residuals?</a:t>
            </a:r>
          </a:p>
          <a:p>
            <a:pPr marL="0" indent="0">
              <a:spcBef>
                <a:spcPct val="40000"/>
              </a:spcBef>
              <a:buNone/>
            </a:pPr>
            <a:endParaRPr lang="en-GB" sz="2400" dirty="0"/>
          </a:p>
        </p:txBody>
      </p:sp>
      <p:sp>
        <p:nvSpPr>
          <p:cNvPr id="4" name="Rectangle 2"/>
          <p:cNvSpPr txBox="1">
            <a:spLocks noChangeArrowheads="1"/>
          </p:cNvSpPr>
          <p:nvPr/>
        </p:nvSpPr>
        <p:spPr>
          <a:xfrm>
            <a:off x="2186880" y="476672"/>
            <a:ext cx="8229600" cy="1143000"/>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dirty="0">
                <a:solidFill>
                  <a:schemeClr val="tx1"/>
                </a:solidFill>
              </a:rPr>
              <a:t>Regression: Association between two variables</a:t>
            </a:r>
          </a:p>
        </p:txBody>
      </p:sp>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62712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072" y="1600200"/>
            <a:ext cx="570592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1981200" y="762001"/>
            <a:ext cx="8229600" cy="4882547"/>
          </a:xfrm>
        </p:spPr>
        <p:txBody>
          <a:bodyPr/>
          <a:lstStyle/>
          <a:p>
            <a:r>
              <a:rPr lang="en-GB" dirty="0"/>
              <a:t>Residuals are the differences between the observed and predicted weights </a:t>
            </a:r>
          </a:p>
        </p:txBody>
      </p:sp>
      <p:sp>
        <p:nvSpPr>
          <p:cNvPr id="3" name="Title 2"/>
          <p:cNvSpPr>
            <a:spLocks noGrp="1"/>
          </p:cNvSpPr>
          <p:nvPr>
            <p:ph type="title"/>
          </p:nvPr>
        </p:nvSpPr>
        <p:spPr>
          <a:xfrm>
            <a:off x="1981200" y="-76200"/>
            <a:ext cx="8229600" cy="1143000"/>
          </a:xfrm>
        </p:spPr>
        <p:txBody>
          <a:bodyPr/>
          <a:lstStyle/>
          <a:p>
            <a:r>
              <a:rPr lang="en-GB" dirty="0"/>
              <a:t>Residuals</a:t>
            </a:r>
          </a:p>
        </p:txBody>
      </p:sp>
      <p:cxnSp>
        <p:nvCxnSpPr>
          <p:cNvPr id="5" name="Straight Connector 4"/>
          <p:cNvCxnSpPr/>
          <p:nvPr/>
        </p:nvCxnSpPr>
        <p:spPr>
          <a:xfrm>
            <a:off x="4495800" y="4087558"/>
            <a:ext cx="0" cy="521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0282" y="2530450"/>
            <a:ext cx="0" cy="43204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1400" y="3058086"/>
            <a:ext cx="0" cy="13242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1" y="3342834"/>
            <a:ext cx="1585829" cy="523220"/>
          </a:xfrm>
          <a:prstGeom prst="rect">
            <a:avLst/>
          </a:prstGeom>
          <a:noFill/>
          <a:ln>
            <a:solidFill>
              <a:srgbClr val="0070C0"/>
            </a:solidFill>
          </a:ln>
        </p:spPr>
        <p:txBody>
          <a:bodyPr wrap="square" rtlCol="0">
            <a:spAutoFit/>
          </a:bodyPr>
          <a:lstStyle/>
          <a:p>
            <a:r>
              <a:rPr lang="en-GB" sz="1400" b="1" dirty="0">
                <a:solidFill>
                  <a:srgbClr val="FF0000"/>
                </a:solidFill>
              </a:rPr>
              <a:t>Baby heavier than predicted</a:t>
            </a:r>
          </a:p>
        </p:txBody>
      </p:sp>
      <p:sp>
        <p:nvSpPr>
          <p:cNvPr id="14" name="TextBox 13"/>
          <p:cNvSpPr txBox="1"/>
          <p:nvPr/>
        </p:nvSpPr>
        <p:spPr>
          <a:xfrm>
            <a:off x="7239001" y="3293413"/>
            <a:ext cx="1411437" cy="523220"/>
          </a:xfrm>
          <a:prstGeom prst="rect">
            <a:avLst/>
          </a:prstGeom>
          <a:noFill/>
          <a:ln>
            <a:solidFill>
              <a:srgbClr val="0070C0"/>
            </a:solidFill>
          </a:ln>
        </p:spPr>
        <p:txBody>
          <a:bodyPr wrap="square" rtlCol="0">
            <a:spAutoFit/>
          </a:bodyPr>
          <a:lstStyle/>
          <a:p>
            <a:r>
              <a:rPr lang="en-GB" sz="1400" b="1" dirty="0">
                <a:solidFill>
                  <a:srgbClr val="FF0000"/>
                </a:solidFill>
              </a:rPr>
              <a:t>Baby lighter than expected</a:t>
            </a:r>
          </a:p>
        </p:txBody>
      </p:sp>
      <p:sp>
        <p:nvSpPr>
          <p:cNvPr id="15" name="TextBox 14"/>
          <p:cNvSpPr txBox="1"/>
          <p:nvPr/>
        </p:nvSpPr>
        <p:spPr>
          <a:xfrm>
            <a:off x="9163621" y="2946430"/>
            <a:ext cx="1224136" cy="338554"/>
          </a:xfrm>
          <a:prstGeom prst="rect">
            <a:avLst/>
          </a:prstGeom>
          <a:solidFill>
            <a:schemeClr val="bg1">
              <a:lumMod val="85000"/>
            </a:schemeClr>
          </a:solidFill>
          <a:ln>
            <a:solidFill>
              <a:srgbClr val="0070C0"/>
            </a:solidFill>
          </a:ln>
        </p:spPr>
        <p:txBody>
          <a:bodyPr wrap="square" rtlCol="0">
            <a:spAutoFit/>
          </a:bodyPr>
          <a:lstStyle/>
          <a:p>
            <a:r>
              <a:rPr lang="en-GB" sz="1600" dirty="0">
                <a:solidFill>
                  <a:srgbClr val="0070C0"/>
                </a:solidFill>
              </a:rPr>
              <a:t>Residuals</a:t>
            </a:r>
          </a:p>
        </p:txBody>
      </p:sp>
      <p:cxnSp>
        <p:nvCxnSpPr>
          <p:cNvPr id="19" name="Straight Arrow Connector 18"/>
          <p:cNvCxnSpPr>
            <a:stCxn id="15" idx="1"/>
          </p:cNvCxnSpPr>
          <p:nvPr/>
        </p:nvCxnSpPr>
        <p:spPr>
          <a:xfrm flipH="1">
            <a:off x="8760297" y="3115707"/>
            <a:ext cx="4033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77200" y="2133600"/>
            <a:ext cx="0" cy="55457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8356973" y="2636912"/>
            <a:ext cx="806649" cy="3095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76801" y="4492341"/>
            <a:ext cx="1585829" cy="523220"/>
          </a:xfrm>
          <a:prstGeom prst="rect">
            <a:avLst/>
          </a:prstGeom>
          <a:solidFill>
            <a:schemeClr val="bg1">
              <a:lumMod val="95000"/>
            </a:schemeClr>
          </a:solidFill>
          <a:ln>
            <a:solidFill>
              <a:srgbClr val="0070C0"/>
            </a:solidFill>
          </a:ln>
        </p:spPr>
        <p:txBody>
          <a:bodyPr wrap="square" rtlCol="0">
            <a:spAutoFit/>
          </a:bodyPr>
          <a:lstStyle/>
          <a:p>
            <a:r>
              <a:rPr lang="en-GB" sz="1400" b="1" dirty="0">
                <a:solidFill>
                  <a:srgbClr val="00B050"/>
                </a:solidFill>
              </a:rPr>
              <a:t>Baby the same as predicted</a:t>
            </a:r>
          </a:p>
        </p:txBody>
      </p:sp>
      <p:sp>
        <p:nvSpPr>
          <p:cNvPr id="34" name="Rectangle 3"/>
          <p:cNvSpPr>
            <a:spLocks noChangeArrowheads="1"/>
          </p:cNvSpPr>
          <p:nvPr/>
        </p:nvSpPr>
        <p:spPr bwMode="auto">
          <a:xfrm>
            <a:off x="4595765" y="6185356"/>
            <a:ext cx="4251100" cy="215444"/>
          </a:xfrm>
          <a:prstGeom prst="rect">
            <a:avLst/>
          </a:prstGeom>
          <a:solidFill>
            <a:schemeClr val="bg1"/>
          </a:solidFill>
          <a:ln w="9525">
            <a:noFill/>
            <a:miter lim="800000"/>
            <a:headEnd/>
            <a:tailEnd/>
          </a:ln>
        </p:spPr>
        <p:txBody>
          <a:bodyPr wrap="none" lIns="0" tIns="0" rIns="0" bIns="0">
            <a:spAutoFit/>
          </a:bodyPr>
          <a:lstStyle/>
          <a:p>
            <a:pPr eaLnBrk="0" hangingPunct="0"/>
            <a:r>
              <a:rPr lang="en-GB" sz="1400" b="1" dirty="0">
                <a:solidFill>
                  <a:srgbClr val="000000"/>
                </a:solidFill>
              </a:rPr>
              <a:t>X Predictor / explanatory variable </a:t>
            </a:r>
            <a:r>
              <a:rPr lang="en-GB" sz="1400" b="1" dirty="0">
                <a:solidFill>
                  <a:srgbClr val="FF3300"/>
                </a:solidFill>
              </a:rPr>
              <a:t>(independent variable)</a:t>
            </a:r>
            <a:endParaRPr lang="en-GB" sz="1400" b="1" dirty="0">
              <a:solidFill>
                <a:srgbClr val="FF3300"/>
              </a:solidFill>
              <a:latin typeface="Times New Roman" pitchFamily="18" charset="0"/>
            </a:endParaRPr>
          </a:p>
        </p:txBody>
      </p:sp>
      <p:sp>
        <p:nvSpPr>
          <p:cNvPr id="31" name="Rectangular Callout 30"/>
          <p:cNvSpPr/>
          <p:nvPr/>
        </p:nvSpPr>
        <p:spPr>
          <a:xfrm>
            <a:off x="1600200" y="4087558"/>
            <a:ext cx="1512168" cy="1042924"/>
          </a:xfrm>
          <a:prstGeom prst="wedgeRectCallout">
            <a:avLst>
              <a:gd name="adj1" fmla="val 109320"/>
              <a:gd name="adj2" fmla="val 14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50000"/>
                  </a:schemeClr>
                </a:solidFill>
              </a:rPr>
              <a:t>Regression line </a:t>
            </a:r>
          </a:p>
          <a:p>
            <a:pPr algn="ctr"/>
            <a:endParaRPr lang="en-GB" sz="1600" dirty="0">
              <a:solidFill>
                <a:schemeClr val="bg2">
                  <a:lumMod val="50000"/>
                </a:schemeClr>
              </a:solidFill>
            </a:endParaRPr>
          </a:p>
        </p:txBody>
      </p:sp>
      <p:graphicFrame>
        <p:nvGraphicFramePr>
          <p:cNvPr id="4" name="Object 3"/>
          <p:cNvGraphicFramePr>
            <a:graphicFrameLocks noChangeAspect="1"/>
          </p:cNvGraphicFramePr>
          <p:nvPr/>
        </p:nvGraphicFramePr>
        <p:xfrm>
          <a:off x="1800438" y="4738980"/>
          <a:ext cx="1095162" cy="312903"/>
        </p:xfrm>
        <a:graphic>
          <a:graphicData uri="http://schemas.openxmlformats.org/presentationml/2006/ole">
            <mc:AlternateContent xmlns:mc="http://schemas.openxmlformats.org/markup-compatibility/2006">
              <mc:Choice xmlns:v="urn:schemas-microsoft-com:vml" Requires="v">
                <p:oleObj name="Equation" r:id="rId4" imgW="711000" imgH="203040" progId="Equation.3">
                  <p:embed/>
                </p:oleObj>
              </mc:Choice>
              <mc:Fallback>
                <p:oleObj name="Equation" r:id="rId4" imgW="711000" imgH="203040" progId="Equation.3">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438" y="4738980"/>
                        <a:ext cx="1095162" cy="312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685350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regression in R</a:t>
            </a:r>
          </a:p>
        </p:txBody>
      </p:sp>
      <p:sp>
        <p:nvSpPr>
          <p:cNvPr id="3" name="Content Placeholder 2"/>
          <p:cNvSpPr>
            <a:spLocks noGrp="1"/>
          </p:cNvSpPr>
          <p:nvPr>
            <p:ph idx="1"/>
          </p:nvPr>
        </p:nvSpPr>
        <p:spPr>
          <a:xfrm>
            <a:off x="838200" y="1481328"/>
            <a:ext cx="5341536" cy="4827992"/>
          </a:xfrm>
        </p:spPr>
        <p:txBody>
          <a:bodyPr>
            <a:noAutofit/>
          </a:bodyPr>
          <a:lstStyle/>
          <a:p>
            <a:r>
              <a:rPr lang="en-GB" sz="2400" dirty="0"/>
              <a:t>Regression output summary</a:t>
            </a:r>
          </a:p>
          <a:p>
            <a:pPr marL="0" indent="0">
              <a:buNone/>
            </a:pPr>
            <a:r>
              <a:rPr lang="en-GB" sz="1600" dirty="0"/>
              <a:t>Call:</a:t>
            </a:r>
          </a:p>
          <a:p>
            <a:pPr marL="0" indent="0">
              <a:buNone/>
            </a:pPr>
            <a:r>
              <a:rPr lang="en-GB" sz="1600" dirty="0" err="1"/>
              <a:t>lm</a:t>
            </a:r>
            <a:r>
              <a:rPr lang="en-GB" sz="1600" dirty="0"/>
              <a:t>(formula = </a:t>
            </a:r>
            <a:r>
              <a:rPr lang="en-GB" sz="1600" dirty="0" err="1"/>
              <a:t>ncbirths$weight</a:t>
            </a:r>
            <a:r>
              <a:rPr lang="en-GB" sz="1600" dirty="0"/>
              <a:t> ~ </a:t>
            </a:r>
            <a:r>
              <a:rPr lang="en-GB" sz="1600" dirty="0" err="1"/>
              <a:t>ncbirths$weeks</a:t>
            </a:r>
            <a:r>
              <a:rPr lang="en-GB" sz="1600" dirty="0"/>
              <a:t>)</a:t>
            </a:r>
          </a:p>
          <a:p>
            <a:pPr marL="0" indent="0">
              <a:buNone/>
            </a:pPr>
            <a:r>
              <a:rPr lang="en-GB" sz="1600" dirty="0"/>
              <a:t>Residuals:</a:t>
            </a:r>
          </a:p>
          <a:p>
            <a:pPr marL="0" indent="0">
              <a:buNone/>
            </a:pPr>
            <a:r>
              <a:rPr lang="en-GB" sz="1600" dirty="0"/>
              <a:t>    Min      1Q  Median      3Q     Max </a:t>
            </a:r>
          </a:p>
          <a:p>
            <a:pPr marL="0" indent="0">
              <a:buNone/>
            </a:pPr>
            <a:r>
              <a:rPr lang="en-GB" sz="1600" dirty="0"/>
              <a:t>-3.5775 -0.7048 -0.0235  0.7022  4.4165 </a:t>
            </a:r>
          </a:p>
          <a:p>
            <a:pPr marL="0" indent="0">
              <a:buNone/>
            </a:pPr>
            <a:r>
              <a:rPr lang="en-GB" sz="1600" dirty="0"/>
              <a:t>Coefficients:</a:t>
            </a:r>
          </a:p>
          <a:p>
            <a:pPr marL="0" indent="0">
              <a:buNone/>
            </a:pPr>
            <a:r>
              <a:rPr lang="en-GB" sz="1600" dirty="0"/>
              <a:t>                      Estimate      Std. Error t value       </a:t>
            </a:r>
            <a:r>
              <a:rPr lang="en-GB" sz="1600" dirty="0" err="1"/>
              <a:t>Pr</a:t>
            </a:r>
            <a:r>
              <a:rPr lang="en-GB" sz="1600" dirty="0"/>
              <a:t>(&gt;|t|)    </a:t>
            </a:r>
          </a:p>
          <a:p>
            <a:pPr marL="0" indent="0">
              <a:buNone/>
            </a:pPr>
            <a:r>
              <a:rPr lang="en-GB" sz="1600" dirty="0"/>
              <a:t>(Intercept)    -6.09529    0.46464  -13.12        &lt;2e-16 ***</a:t>
            </a:r>
          </a:p>
          <a:p>
            <a:pPr marL="0" indent="0">
              <a:buNone/>
            </a:pPr>
            <a:r>
              <a:rPr lang="en-GB" sz="1600" dirty="0" err="1"/>
              <a:t>ncbirths$weeks</a:t>
            </a:r>
            <a:r>
              <a:rPr lang="en-GB" sz="1600" dirty="0"/>
              <a:t>  0.34433    0.01209   28.49   &lt;2e-16 ***</a:t>
            </a:r>
          </a:p>
          <a:p>
            <a:pPr marL="0" indent="0">
              <a:buNone/>
            </a:pPr>
            <a:endParaRPr lang="en-GB" sz="1600" dirty="0"/>
          </a:p>
          <a:p>
            <a:pPr marL="0" indent="0">
              <a:buNone/>
            </a:pPr>
            <a:r>
              <a:rPr lang="en-GB" sz="1600" dirty="0"/>
              <a:t>Residual standard error: 1.119 on 996 degrees of freedom</a:t>
            </a:r>
          </a:p>
          <a:p>
            <a:pPr marL="0" indent="0">
              <a:buNone/>
            </a:pPr>
            <a:r>
              <a:rPr lang="en-GB" sz="1600" dirty="0"/>
              <a:t>  (2 observations deleted due to missingness)</a:t>
            </a:r>
          </a:p>
          <a:p>
            <a:pPr marL="0" indent="0">
              <a:buNone/>
            </a:pPr>
            <a:r>
              <a:rPr lang="en-GB" sz="1600" dirty="0"/>
              <a:t>Multiple R-squared:  0.449,	Adjusted R-squared:  0.4485 </a:t>
            </a:r>
          </a:p>
          <a:p>
            <a:pPr marL="0" indent="0">
              <a:buNone/>
            </a:pPr>
            <a:r>
              <a:rPr lang="en-GB" sz="1600" dirty="0"/>
              <a:t>F-statistic: 811.7 on 1 and 996 DF,  p-value: &lt; 2.2e-16</a:t>
            </a:r>
          </a:p>
          <a:p>
            <a:pPr marL="0" indent="0">
              <a:buNone/>
            </a:pPr>
            <a:endParaRPr lang="en-GB" sz="2400" dirty="0"/>
          </a:p>
          <a:p>
            <a:endParaRPr lang="en-GB" sz="2400" dirty="0"/>
          </a:p>
          <a:p>
            <a:endParaRPr lang="en-GB" sz="2400" dirty="0"/>
          </a:p>
          <a:p>
            <a:endParaRPr lang="en-GB" sz="2400" dirty="0"/>
          </a:p>
          <a:p>
            <a:endParaRPr lang="en-GB" sz="2400" dirty="0"/>
          </a:p>
          <a:p>
            <a:endParaRPr lang="en-GB" sz="2400" dirty="0"/>
          </a:p>
          <a:p>
            <a:pPr marL="0" indent="0">
              <a:buNone/>
            </a:pPr>
            <a:endParaRPr lang="en-GB" sz="2400" dirty="0"/>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FBF0B08F-9BE0-7676-0019-97056A84B388}"/>
              </a:ext>
            </a:extLst>
          </p:cNvPr>
          <p:cNvSpPr txBox="1"/>
          <p:nvPr/>
        </p:nvSpPr>
        <p:spPr>
          <a:xfrm>
            <a:off x="7124281" y="1828800"/>
            <a:ext cx="4742822" cy="4585871"/>
          </a:xfrm>
          <a:prstGeom prst="rect">
            <a:avLst/>
          </a:prstGeom>
          <a:noFill/>
        </p:spPr>
        <p:txBody>
          <a:bodyPr wrap="square" rtlCol="0">
            <a:spAutoFit/>
          </a:bodyPr>
          <a:lstStyle/>
          <a:p>
            <a:r>
              <a:rPr lang="en-US" sz="3600" b="1" dirty="0"/>
              <a:t>Y= -6.09 + 0.35*X</a:t>
            </a:r>
            <a:br>
              <a:rPr lang="en-US" sz="3600" b="1" dirty="0"/>
            </a:br>
            <a:endParaRPr lang="en-US" sz="3600" b="1" dirty="0"/>
          </a:p>
          <a:p>
            <a:r>
              <a:rPr lang="en-US" sz="3600" b="1" dirty="0"/>
              <a:t>p&lt;0.001</a:t>
            </a:r>
          </a:p>
          <a:p>
            <a:endParaRPr lang="en-US" sz="3600" b="1" dirty="0"/>
          </a:p>
          <a:p>
            <a:r>
              <a:rPr lang="en-GB" sz="2800" dirty="0"/>
              <a:t>Gestational age is a significant predictor of birth weight.  Weight increases by 0.35 lbs for each week of gestation.  </a:t>
            </a:r>
          </a:p>
          <a:p>
            <a:endParaRPr lang="en-US" sz="3600" b="1" dirty="0"/>
          </a:p>
        </p:txBody>
      </p:sp>
    </p:spTree>
    <p:extLst>
      <p:ext uri="{BB962C8B-B14F-4D97-AF65-F5344CB8AC3E}">
        <p14:creationId xmlns:p14="http://schemas.microsoft.com/office/powerpoint/2010/main" val="2008504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2232" y="1279302"/>
            <a:ext cx="8229600" cy="4525963"/>
          </a:xfrm>
        </p:spPr>
        <p:txBody>
          <a:bodyPr>
            <a:normAutofit/>
          </a:bodyPr>
          <a:lstStyle/>
          <a:p>
            <a:pPr marL="109728" indent="0">
              <a:buNone/>
            </a:pPr>
            <a:r>
              <a:rPr lang="en-GB" sz="2400" dirty="0"/>
              <a:t>How much of the variation in birth weight is explained by the model including Gestational age?</a:t>
            </a:r>
          </a:p>
        </p:txBody>
      </p:sp>
      <p:sp>
        <p:nvSpPr>
          <p:cNvPr id="3" name="Title 2"/>
          <p:cNvSpPr>
            <a:spLocks noGrp="1"/>
          </p:cNvSpPr>
          <p:nvPr>
            <p:ph type="title"/>
          </p:nvPr>
        </p:nvSpPr>
        <p:spPr/>
        <p:txBody>
          <a:bodyPr>
            <a:normAutofit/>
          </a:bodyPr>
          <a:lstStyle/>
          <a:p>
            <a:r>
              <a:rPr lang="en-GB" dirty="0"/>
              <a:t>How reliable are predictions? – R</a:t>
            </a:r>
            <a:r>
              <a:rPr lang="en-GB" baseline="30000" dirty="0"/>
              <a:t>2</a:t>
            </a:r>
            <a:endParaRPr lang="en-GB" dirty="0"/>
          </a:p>
        </p:txBody>
      </p:sp>
      <p:sp>
        <p:nvSpPr>
          <p:cNvPr id="6" name="Up Arrow Callout 5"/>
          <p:cNvSpPr/>
          <p:nvPr/>
        </p:nvSpPr>
        <p:spPr>
          <a:xfrm>
            <a:off x="2855640" y="3429000"/>
            <a:ext cx="5688632" cy="1577754"/>
          </a:xfrm>
          <a:prstGeom prst="upArrowCallout">
            <a:avLst>
              <a:gd name="adj1" fmla="val 11251"/>
              <a:gd name="adj2" fmla="val 10268"/>
              <a:gd name="adj3" fmla="val 25000"/>
              <a:gd name="adj4" fmla="val 6564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Proportion of the variation in birth weight explained by the model R</a:t>
            </a:r>
            <a:r>
              <a:rPr lang="en-GB" baseline="30000" dirty="0">
                <a:solidFill>
                  <a:schemeClr val="accent5">
                    <a:lumMod val="50000"/>
                  </a:schemeClr>
                </a:solidFill>
              </a:rPr>
              <a:t>2</a:t>
            </a:r>
            <a:r>
              <a:rPr lang="en-GB" dirty="0">
                <a:solidFill>
                  <a:schemeClr val="accent5">
                    <a:lumMod val="50000"/>
                  </a:schemeClr>
                </a:solidFill>
              </a:rPr>
              <a:t> = 0.499 = 50%</a:t>
            </a:r>
          </a:p>
          <a:p>
            <a:pPr algn="ctr"/>
            <a:r>
              <a:rPr lang="en-GB" dirty="0">
                <a:solidFill>
                  <a:schemeClr val="accent5">
                    <a:lumMod val="50000"/>
                  </a:schemeClr>
                </a:solidFill>
              </a:rPr>
              <a:t>Predictions using the model are fairly reliable.</a:t>
            </a:r>
          </a:p>
        </p:txBody>
      </p:sp>
      <p:sp>
        <p:nvSpPr>
          <p:cNvPr id="4" name="TextBox 3"/>
          <p:cNvSpPr txBox="1"/>
          <p:nvPr/>
        </p:nvSpPr>
        <p:spPr>
          <a:xfrm>
            <a:off x="1919536" y="5229201"/>
            <a:ext cx="8568952" cy="830997"/>
          </a:xfrm>
          <a:prstGeom prst="rect">
            <a:avLst/>
          </a:prstGeom>
          <a:noFill/>
        </p:spPr>
        <p:txBody>
          <a:bodyPr wrap="square" rtlCol="0">
            <a:spAutoFit/>
          </a:bodyPr>
          <a:lstStyle/>
          <a:p>
            <a:r>
              <a:rPr lang="en-GB" sz="2400" dirty="0"/>
              <a:t>Which variables may help improve the fit of the model?</a:t>
            </a:r>
          </a:p>
          <a:p>
            <a:r>
              <a:rPr lang="en-GB" sz="2400" dirty="0"/>
              <a:t>Compare models using Adjusted R</a:t>
            </a:r>
            <a:r>
              <a:rPr lang="en-GB" sz="2400" baseline="30000" dirty="0"/>
              <a:t>2</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9FA62298-8303-181D-74A6-06A555FCB311}"/>
              </a:ext>
            </a:extLst>
          </p:cNvPr>
          <p:cNvSpPr txBox="1"/>
          <p:nvPr/>
        </p:nvSpPr>
        <p:spPr>
          <a:xfrm>
            <a:off x="2672862" y="2283351"/>
            <a:ext cx="6430366" cy="1200329"/>
          </a:xfrm>
          <a:prstGeom prst="rect">
            <a:avLst/>
          </a:prstGeom>
          <a:noFill/>
        </p:spPr>
        <p:txBody>
          <a:bodyPr wrap="square">
            <a:spAutoFit/>
          </a:bodyPr>
          <a:lstStyle/>
          <a:p>
            <a:pPr marL="0" indent="0">
              <a:buNone/>
            </a:pPr>
            <a:r>
              <a:rPr lang="en-GB" sz="1800" dirty="0"/>
              <a:t>Residual standard error: 1.119 on 996 degrees of freedom</a:t>
            </a:r>
          </a:p>
          <a:p>
            <a:pPr marL="0" indent="0">
              <a:buNone/>
            </a:pPr>
            <a:r>
              <a:rPr lang="en-GB" sz="1800" dirty="0"/>
              <a:t>  (2 observations deleted due to missingness)</a:t>
            </a:r>
          </a:p>
          <a:p>
            <a:pPr marL="0" indent="0">
              <a:buNone/>
            </a:pPr>
            <a:r>
              <a:rPr lang="en-GB" sz="1800" dirty="0"/>
              <a:t>Multiple R-squared:  0.449,	Adjusted R-squared:  0.4485 </a:t>
            </a:r>
          </a:p>
          <a:p>
            <a:pPr marL="0" indent="0">
              <a:buNone/>
            </a:pPr>
            <a:r>
              <a:rPr lang="en-GB" sz="1800" dirty="0"/>
              <a:t>F-statistic: 811.7 on 1 and 996 DF,  p-value: &lt; 2.2e-16</a:t>
            </a:r>
          </a:p>
        </p:txBody>
      </p:sp>
    </p:spTree>
    <p:extLst>
      <p:ext uri="{BB962C8B-B14F-4D97-AF65-F5344CB8AC3E}">
        <p14:creationId xmlns:p14="http://schemas.microsoft.com/office/powerpoint/2010/main" val="283742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892737" y="249444"/>
            <a:ext cx="8640000" cy="900000"/>
          </a:xfrm>
        </p:spPr>
        <p:txBody>
          <a:bodyPr>
            <a:noAutofit/>
          </a:bodyPr>
          <a:lstStyle/>
          <a:p>
            <a:pPr algn="ctr"/>
            <a:r>
              <a:rPr lang="en-GB" sz="4800" b="1" dirty="0">
                <a:solidFill>
                  <a:schemeClr val="accent1">
                    <a:lumMod val="50000"/>
                  </a:schemeClr>
                </a:solidFill>
              </a:rPr>
              <a:t>Descriptive statistics</a:t>
            </a: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2458163" y="1037158"/>
            <a:ext cx="7841101" cy="3705088"/>
          </a:xfrm>
        </p:spPr>
        <p:txBody>
          <a:bodyPr>
            <a:noAutofit/>
          </a:bodyPr>
          <a:lstStyle/>
          <a:p>
            <a:pPr marL="0" indent="0">
              <a:buNone/>
            </a:pPr>
            <a:r>
              <a:rPr lang="en-GB" sz="3200" dirty="0">
                <a:solidFill>
                  <a:schemeClr val="accent1">
                    <a:lumMod val="50000"/>
                  </a:schemeClr>
                </a:solidFill>
              </a:rPr>
              <a:t>The </a:t>
            </a:r>
            <a:r>
              <a:rPr lang="en-GB" sz="3200" i="1" u="sng" dirty="0">
                <a:solidFill>
                  <a:schemeClr val="accent1">
                    <a:lumMod val="60000"/>
                    <a:lumOff val="40000"/>
                  </a:schemeClr>
                </a:solidFill>
              </a:rPr>
              <a:t>Mean</a:t>
            </a:r>
            <a:r>
              <a:rPr lang="en-GB" sz="3200" dirty="0">
                <a:solidFill>
                  <a:schemeClr val="accent1">
                    <a:lumMod val="50000"/>
                  </a:schemeClr>
                </a:solidFill>
              </a:rPr>
              <a:t>:</a:t>
            </a:r>
            <a:endParaRPr lang="en-GB" sz="3200" dirty="0">
              <a:solidFill>
                <a:srgbClr val="FF0000"/>
              </a:solidFill>
            </a:endParaRPr>
          </a:p>
          <a:p>
            <a:pPr marL="357188" indent="-357188">
              <a:lnSpc>
                <a:spcPct val="100000"/>
              </a:lnSpc>
            </a:pPr>
            <a:r>
              <a:rPr lang="en-GB" sz="2000" b="1" dirty="0">
                <a:solidFill>
                  <a:schemeClr val="accent1">
                    <a:lumMod val="50000"/>
                  </a:schemeClr>
                </a:solidFill>
              </a:rPr>
              <a:t>Mean</a:t>
            </a:r>
            <a:r>
              <a:rPr lang="en-GB" sz="2000" dirty="0">
                <a:solidFill>
                  <a:schemeClr val="accent1">
                    <a:lumMod val="50000"/>
                  </a:schemeClr>
                </a:solidFill>
              </a:rPr>
              <a:t> is another word for </a:t>
            </a:r>
            <a:r>
              <a:rPr lang="en-GB" sz="2000" b="1" dirty="0">
                <a:solidFill>
                  <a:schemeClr val="accent1">
                    <a:lumMod val="50000"/>
                  </a:schemeClr>
                </a:solidFill>
              </a:rPr>
              <a:t>average</a:t>
            </a:r>
            <a:r>
              <a:rPr lang="en-GB" sz="2000" dirty="0">
                <a:solidFill>
                  <a:schemeClr val="accent1">
                    <a:lumMod val="50000"/>
                  </a:schemeClr>
                </a:solidFill>
              </a:rPr>
              <a:t>.</a:t>
            </a:r>
          </a:p>
          <a:p>
            <a:pPr marL="357188" indent="-357188">
              <a:lnSpc>
                <a:spcPct val="100000"/>
              </a:lnSpc>
            </a:pPr>
            <a:r>
              <a:rPr lang="en-GB" sz="2000" dirty="0">
                <a:solidFill>
                  <a:schemeClr val="accent1">
                    <a:lumMod val="50000"/>
                  </a:schemeClr>
                </a:solidFill>
              </a:rPr>
              <a:t>Most commonly used statistic that tells us about the centre of a data set.</a:t>
            </a:r>
          </a:p>
          <a:p>
            <a:pPr marL="357188" indent="-357188">
              <a:lnSpc>
                <a:spcPct val="100000"/>
              </a:lnSpc>
            </a:pPr>
            <a:r>
              <a:rPr lang="en-GB" sz="2000" dirty="0">
                <a:solidFill>
                  <a:schemeClr val="accent1">
                    <a:lumMod val="50000"/>
                  </a:schemeClr>
                </a:solidFill>
              </a:rPr>
              <a:t>It is the average of the numbers in your dataset.</a:t>
            </a:r>
          </a:p>
          <a:p>
            <a:pPr marL="357188" indent="-357188">
              <a:lnSpc>
                <a:spcPct val="100000"/>
              </a:lnSpc>
            </a:pPr>
            <a:r>
              <a:rPr lang="en-GB" sz="2000" dirty="0">
                <a:solidFill>
                  <a:schemeClr val="accent1">
                    <a:lumMod val="50000"/>
                  </a:schemeClr>
                </a:solidFill>
              </a:rPr>
              <a:t>The </a:t>
            </a:r>
            <a:r>
              <a:rPr lang="en-GB" sz="2000" b="1" dirty="0">
                <a:solidFill>
                  <a:schemeClr val="accent1">
                    <a:lumMod val="50000"/>
                  </a:schemeClr>
                </a:solidFill>
              </a:rPr>
              <a:t>sum of all values </a:t>
            </a:r>
            <a:r>
              <a:rPr lang="en-GB" sz="2000" dirty="0">
                <a:solidFill>
                  <a:schemeClr val="accent1">
                    <a:lumMod val="50000"/>
                  </a:schemeClr>
                </a:solidFill>
              </a:rPr>
              <a:t>divided by the </a:t>
            </a:r>
            <a:r>
              <a:rPr lang="en-GB" sz="2000" b="1" dirty="0">
                <a:solidFill>
                  <a:schemeClr val="accent1">
                    <a:lumMod val="50000"/>
                  </a:schemeClr>
                </a:solidFill>
              </a:rPr>
              <a:t>number of observations.</a:t>
            </a:r>
          </a:p>
        </p:txBody>
      </p:sp>
      <p:sp>
        <p:nvSpPr>
          <p:cNvPr id="4" name="Slide Number Placeholder 3">
            <a:extLst>
              <a:ext uri="{FF2B5EF4-FFF2-40B4-BE49-F238E27FC236}">
                <a16:creationId xmlns:a16="http://schemas.microsoft.com/office/drawing/2014/main" id="{8715AE19-A325-46CE-BB5A-E2A13DB1BB14}"/>
              </a:ext>
            </a:extLst>
          </p:cNvPr>
          <p:cNvSpPr>
            <a:spLocks noGrp="1"/>
          </p:cNvSpPr>
          <p:nvPr>
            <p:ph type="sldNum" sz="quarter" idx="12"/>
          </p:nvPr>
        </p:nvSpPr>
        <p:spPr/>
        <p:txBody>
          <a:bodyPr/>
          <a:lstStyle/>
          <a:p>
            <a:fld id="{7A8C632D-7DBE-4534-8DFC-547A3DE1EDBD}" type="slidenum">
              <a:rPr lang="en-GB" smtClean="0"/>
              <a:pPr/>
              <a:t>8</a:t>
            </a:fld>
            <a:endParaRPr lang="en-GB" dirty="0"/>
          </a:p>
        </p:txBody>
      </p:sp>
      <p:pic>
        <p:nvPicPr>
          <p:cNvPr id="11" name="Picture 10" descr="Example data set to show calculation of average">
            <a:extLst>
              <a:ext uri="{FF2B5EF4-FFF2-40B4-BE49-F238E27FC236}">
                <a16:creationId xmlns:a16="http://schemas.microsoft.com/office/drawing/2014/main" id="{B537D866-3059-472E-9931-6281269CCF30}"/>
              </a:ext>
            </a:extLst>
          </p:cNvPr>
          <p:cNvPicPr>
            <a:picLocks noChangeAspect="1"/>
          </p:cNvPicPr>
          <p:nvPr/>
        </p:nvPicPr>
        <p:blipFill>
          <a:blip r:embed="rId3"/>
          <a:stretch>
            <a:fillRect/>
          </a:stretch>
        </p:blipFill>
        <p:spPr>
          <a:xfrm>
            <a:off x="2582725" y="4213491"/>
            <a:ext cx="5972301" cy="2325422"/>
          </a:xfrm>
          <a:prstGeom prst="rect">
            <a:avLst/>
          </a:prstGeom>
        </p:spPr>
      </p:pic>
      <p:sp>
        <p:nvSpPr>
          <p:cNvPr id="13" name="TextBox 12">
            <a:extLst>
              <a:ext uri="{FF2B5EF4-FFF2-40B4-BE49-F238E27FC236}">
                <a16:creationId xmlns:a16="http://schemas.microsoft.com/office/drawing/2014/main" id="{839E414F-0AF6-47F9-80A4-9BD6481F4BC1}"/>
              </a:ext>
            </a:extLst>
          </p:cNvPr>
          <p:cNvSpPr txBox="1"/>
          <p:nvPr/>
        </p:nvSpPr>
        <p:spPr>
          <a:xfrm>
            <a:off x="4768097" y="4484152"/>
            <a:ext cx="338554" cy="461665"/>
          </a:xfrm>
          <a:prstGeom prst="rect">
            <a:avLst/>
          </a:prstGeom>
          <a:noFill/>
        </p:spPr>
        <p:txBody>
          <a:bodyPr wrap="none" rtlCol="0">
            <a:spAutoFit/>
          </a:bodyPr>
          <a:lstStyle/>
          <a:p>
            <a:r>
              <a:rPr lang="en-GB" sz="2400" dirty="0">
                <a:solidFill>
                  <a:srgbClr val="FF0000"/>
                </a:solidFill>
              </a:rPr>
              <a:t>+</a:t>
            </a:r>
          </a:p>
        </p:txBody>
      </p:sp>
      <p:sp>
        <p:nvSpPr>
          <p:cNvPr id="17" name="TextBox 16">
            <a:extLst>
              <a:ext uri="{FF2B5EF4-FFF2-40B4-BE49-F238E27FC236}">
                <a16:creationId xmlns:a16="http://schemas.microsoft.com/office/drawing/2014/main" id="{7354485B-AE7C-43E1-A7FF-8796AAA8C480}"/>
              </a:ext>
            </a:extLst>
          </p:cNvPr>
          <p:cNvSpPr txBox="1"/>
          <p:nvPr/>
        </p:nvSpPr>
        <p:spPr>
          <a:xfrm>
            <a:off x="5718779" y="4481017"/>
            <a:ext cx="338554" cy="461665"/>
          </a:xfrm>
          <a:prstGeom prst="rect">
            <a:avLst/>
          </a:prstGeom>
          <a:noFill/>
        </p:spPr>
        <p:txBody>
          <a:bodyPr wrap="none" rtlCol="0">
            <a:spAutoFit/>
          </a:bodyPr>
          <a:lstStyle/>
          <a:p>
            <a:r>
              <a:rPr lang="en-GB" sz="2400" dirty="0">
                <a:solidFill>
                  <a:srgbClr val="FF0000"/>
                </a:solidFill>
              </a:rPr>
              <a:t>+</a:t>
            </a:r>
          </a:p>
        </p:txBody>
      </p:sp>
      <p:sp>
        <p:nvSpPr>
          <p:cNvPr id="19" name="TextBox 18">
            <a:extLst>
              <a:ext uri="{FF2B5EF4-FFF2-40B4-BE49-F238E27FC236}">
                <a16:creationId xmlns:a16="http://schemas.microsoft.com/office/drawing/2014/main" id="{40E1CABD-94F2-4672-8B96-4E4F73DDA8FA}"/>
              </a:ext>
            </a:extLst>
          </p:cNvPr>
          <p:cNvSpPr txBox="1"/>
          <p:nvPr/>
        </p:nvSpPr>
        <p:spPr>
          <a:xfrm>
            <a:off x="6675505" y="4470258"/>
            <a:ext cx="338554" cy="461665"/>
          </a:xfrm>
          <a:prstGeom prst="rect">
            <a:avLst/>
          </a:prstGeom>
          <a:noFill/>
        </p:spPr>
        <p:txBody>
          <a:bodyPr wrap="none" rtlCol="0">
            <a:spAutoFit/>
          </a:bodyPr>
          <a:lstStyle/>
          <a:p>
            <a:r>
              <a:rPr lang="en-GB" sz="2400" dirty="0">
                <a:solidFill>
                  <a:srgbClr val="FF0000"/>
                </a:solidFill>
              </a:rPr>
              <a:t>+</a:t>
            </a:r>
          </a:p>
        </p:txBody>
      </p:sp>
      <p:sp>
        <p:nvSpPr>
          <p:cNvPr id="15" name="Rectangle 14">
            <a:extLst>
              <a:ext uri="{FF2B5EF4-FFF2-40B4-BE49-F238E27FC236}">
                <a16:creationId xmlns:a16="http://schemas.microsoft.com/office/drawing/2014/main" id="{D0724E49-4798-45BF-8899-A94D63B17BBE}"/>
              </a:ext>
            </a:extLst>
          </p:cNvPr>
          <p:cNvSpPr/>
          <p:nvPr/>
        </p:nvSpPr>
        <p:spPr>
          <a:xfrm>
            <a:off x="7562390" y="4537776"/>
            <a:ext cx="965201" cy="19657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3B6A7C9-6E3D-4D71-B68A-44341394DA4C}"/>
              </a:ext>
            </a:extLst>
          </p:cNvPr>
          <p:cNvSpPr/>
          <p:nvPr/>
        </p:nvSpPr>
        <p:spPr>
          <a:xfrm>
            <a:off x="3524923" y="4550486"/>
            <a:ext cx="5013300" cy="32272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BA226D85-461F-4AB0-8D01-1619A3D735EC}"/>
              </a:ext>
            </a:extLst>
          </p:cNvPr>
          <p:cNvSpPr txBox="1"/>
          <p:nvPr/>
        </p:nvSpPr>
        <p:spPr>
          <a:xfrm>
            <a:off x="7666886" y="4530645"/>
            <a:ext cx="704039" cy="369332"/>
          </a:xfrm>
          <a:prstGeom prst="rect">
            <a:avLst/>
          </a:prstGeom>
          <a:noFill/>
        </p:spPr>
        <p:txBody>
          <a:bodyPr wrap="none" rtlCol="0">
            <a:spAutoFit/>
          </a:bodyPr>
          <a:lstStyle/>
          <a:p>
            <a:r>
              <a:rPr lang="en-GB" dirty="0">
                <a:solidFill>
                  <a:srgbClr val="FF0000"/>
                </a:solidFill>
              </a:rPr>
              <a:t>= 307</a:t>
            </a:r>
          </a:p>
        </p:txBody>
      </p:sp>
      <p:sp>
        <p:nvSpPr>
          <p:cNvPr id="21" name="TextBox 20">
            <a:extLst>
              <a:ext uri="{FF2B5EF4-FFF2-40B4-BE49-F238E27FC236}">
                <a16:creationId xmlns:a16="http://schemas.microsoft.com/office/drawing/2014/main" id="{58C9BC77-78CF-4D2F-96BD-7573A13F8C70}"/>
              </a:ext>
            </a:extLst>
          </p:cNvPr>
          <p:cNvSpPr txBox="1"/>
          <p:nvPr/>
        </p:nvSpPr>
        <p:spPr>
          <a:xfrm>
            <a:off x="7562390" y="4537775"/>
            <a:ext cx="873957" cy="369332"/>
          </a:xfrm>
          <a:prstGeom prst="rect">
            <a:avLst/>
          </a:prstGeom>
          <a:noFill/>
        </p:spPr>
        <p:txBody>
          <a:bodyPr wrap="none" rtlCol="0">
            <a:spAutoFit/>
          </a:bodyPr>
          <a:lstStyle/>
          <a:p>
            <a:r>
              <a:rPr lang="en-GB" dirty="0">
                <a:solidFill>
                  <a:srgbClr val="FF0000"/>
                </a:solidFill>
              </a:rPr>
              <a:t>307 ÷ 4</a:t>
            </a:r>
          </a:p>
        </p:txBody>
      </p:sp>
      <p:sp>
        <p:nvSpPr>
          <p:cNvPr id="22" name="TextBox 21">
            <a:extLst>
              <a:ext uri="{FF2B5EF4-FFF2-40B4-BE49-F238E27FC236}">
                <a16:creationId xmlns:a16="http://schemas.microsoft.com/office/drawing/2014/main" id="{5F28784B-247B-4C8E-9878-9199EDADB073}"/>
              </a:ext>
            </a:extLst>
          </p:cNvPr>
          <p:cNvSpPr txBox="1"/>
          <p:nvPr/>
        </p:nvSpPr>
        <p:spPr>
          <a:xfrm>
            <a:off x="7393452" y="3740779"/>
            <a:ext cx="786087" cy="400110"/>
          </a:xfrm>
          <a:prstGeom prst="rect">
            <a:avLst/>
          </a:prstGeom>
          <a:noFill/>
        </p:spPr>
        <p:txBody>
          <a:bodyPr wrap="square" rtlCol="0">
            <a:spAutoFit/>
          </a:bodyPr>
          <a:lstStyle/>
          <a:p>
            <a:pPr algn="ctr"/>
            <a:r>
              <a:rPr lang="en-GB" sz="2000" b="1" dirty="0">
                <a:solidFill>
                  <a:srgbClr val="FF0000"/>
                </a:solidFill>
              </a:rPr>
              <a:t>n = 4</a:t>
            </a:r>
          </a:p>
        </p:txBody>
      </p:sp>
      <p:cxnSp>
        <p:nvCxnSpPr>
          <p:cNvPr id="24" name="Straight Connector 23">
            <a:extLst>
              <a:ext uri="{FF2B5EF4-FFF2-40B4-BE49-F238E27FC236}">
                <a16:creationId xmlns:a16="http://schemas.microsoft.com/office/drawing/2014/main" id="{B6ACAEEE-D7B1-41EF-9BEF-7406A9DF7AAE}"/>
              </a:ext>
            </a:extLst>
          </p:cNvPr>
          <p:cNvCxnSpPr>
            <a:cxnSpLocks/>
          </p:cNvCxnSpPr>
          <p:nvPr/>
        </p:nvCxnSpPr>
        <p:spPr>
          <a:xfrm>
            <a:off x="6631950" y="3575862"/>
            <a:ext cx="2700000"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682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7" grpId="0"/>
      <p:bldP spid="17" grpId="1"/>
      <p:bldP spid="19" grpId="0"/>
      <p:bldP spid="19" grpId="1"/>
      <p:bldP spid="15" grpId="0" animBg="1"/>
      <p:bldP spid="12" grpId="0" animBg="1"/>
      <p:bldP spid="20" grpId="0"/>
      <p:bldP spid="20" grpId="1"/>
      <p:bldP spid="21"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22" y="109537"/>
            <a:ext cx="6838950" cy="1143000"/>
          </a:xfrm>
        </p:spPr>
        <p:txBody>
          <a:bodyPr/>
          <a:lstStyle/>
          <a:p>
            <a:r>
              <a:rPr lang="en-GB" sz="3200" b="1" dirty="0"/>
              <a:t>Assumptions for regression</a:t>
            </a:r>
          </a:p>
        </p:txBody>
      </p:sp>
      <p:sp>
        <p:nvSpPr>
          <p:cNvPr id="3" name="Content Placeholder 2"/>
          <p:cNvSpPr>
            <a:spLocks noGrp="1"/>
          </p:cNvSpPr>
          <p:nvPr>
            <p:ph idx="1"/>
          </p:nvPr>
        </p:nvSpPr>
        <p:spPr>
          <a:xfrm>
            <a:off x="1967552" y="1340893"/>
            <a:ext cx="8229600" cy="4525963"/>
          </a:xfrm>
        </p:spPr>
        <p:txBody>
          <a:bodyPr>
            <a:normAutofit fontScale="92500" lnSpcReduction="10000"/>
          </a:bodyPr>
          <a:lstStyle/>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r>
              <a:rPr lang="en-GB" sz="2400" dirty="0">
                <a:solidFill>
                  <a:srgbClr val="FF0000"/>
                </a:solidFill>
              </a:rPr>
              <a:t>Look for patterns.</a:t>
            </a:r>
          </a:p>
        </p:txBody>
      </p:sp>
      <p:graphicFrame>
        <p:nvGraphicFramePr>
          <p:cNvPr id="5" name="Table 4"/>
          <p:cNvGraphicFramePr>
            <a:graphicFrameLocks noGrp="1"/>
          </p:cNvGraphicFramePr>
          <p:nvPr/>
        </p:nvGraphicFramePr>
        <p:xfrm>
          <a:off x="1969163" y="1155034"/>
          <a:ext cx="7964910" cy="4656221"/>
        </p:xfrm>
        <a:graphic>
          <a:graphicData uri="http://schemas.openxmlformats.org/drawingml/2006/table">
            <a:tbl>
              <a:tblPr firstRow="1" bandRow="1">
                <a:tableStyleId>{5C22544A-7EE6-4342-B048-85BDC9FD1C3A}</a:tableStyleId>
              </a:tblPr>
              <a:tblGrid>
                <a:gridCol w="4846917">
                  <a:extLst>
                    <a:ext uri="{9D8B030D-6E8A-4147-A177-3AD203B41FA5}">
                      <a16:colId xmlns:a16="http://schemas.microsoft.com/office/drawing/2014/main" val="20000"/>
                    </a:ext>
                  </a:extLst>
                </a:gridCol>
                <a:gridCol w="3117993">
                  <a:extLst>
                    <a:ext uri="{9D8B030D-6E8A-4147-A177-3AD203B41FA5}">
                      <a16:colId xmlns:a16="http://schemas.microsoft.com/office/drawing/2014/main" val="20001"/>
                    </a:ext>
                  </a:extLst>
                </a:gridCol>
              </a:tblGrid>
              <a:tr h="1083445">
                <a:tc>
                  <a:txBody>
                    <a:bodyPr/>
                    <a:lstStyle/>
                    <a:p>
                      <a:r>
                        <a:rPr lang="en-GB" sz="2000" dirty="0"/>
                        <a:t>Assumption</a:t>
                      </a:r>
                    </a:p>
                  </a:txBody>
                  <a:tcPr/>
                </a:tc>
                <a:tc>
                  <a:txBody>
                    <a:bodyPr/>
                    <a:lstStyle/>
                    <a:p>
                      <a:r>
                        <a:rPr lang="en-GB" sz="2000" dirty="0"/>
                        <a:t>Plot</a:t>
                      </a:r>
                      <a:r>
                        <a:rPr lang="en-GB" sz="2000" baseline="0" dirty="0"/>
                        <a:t> to c</a:t>
                      </a:r>
                      <a:r>
                        <a:rPr lang="en-GB" sz="2000" dirty="0"/>
                        <a:t>heck</a:t>
                      </a:r>
                    </a:p>
                  </a:txBody>
                  <a:tcPr/>
                </a:tc>
                <a:extLst>
                  <a:ext uri="{0D108BD9-81ED-4DB2-BD59-A6C34878D82A}">
                    <a16:rowId xmlns:a16="http://schemas.microsoft.com/office/drawing/2014/main" val="10000"/>
                  </a:ext>
                </a:extLst>
              </a:tr>
              <a:tr h="1083445">
                <a:tc>
                  <a:txBody>
                    <a:bodyPr/>
                    <a:lstStyle/>
                    <a:p>
                      <a:r>
                        <a:rPr lang="en-GB" sz="2000" dirty="0"/>
                        <a:t>The relationship between the independent and dependent variables is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Original scatter plot of the independent and dependent variables</a:t>
                      </a:r>
                    </a:p>
                  </a:txBody>
                  <a:tcPr/>
                </a:tc>
                <a:extLst>
                  <a:ext uri="{0D108BD9-81ED-4DB2-BD59-A6C34878D82A}">
                    <a16:rowId xmlns:a16="http://schemas.microsoft.com/office/drawing/2014/main" val="10001"/>
                  </a:ext>
                </a:extLst>
              </a:tr>
              <a:tr h="1405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070C0"/>
                          </a:solidFill>
                        </a:rPr>
                        <a:t>Homoscedasticity: The variance of the residuals about predicted responses should be the same for all predicted responses.</a:t>
                      </a:r>
                    </a:p>
                  </a:txBody>
                  <a:tcPr/>
                </a:tc>
                <a:tc>
                  <a:txBody>
                    <a:bodyPr/>
                    <a:lstStyle/>
                    <a:p>
                      <a:r>
                        <a:rPr lang="en-GB" sz="2000" dirty="0">
                          <a:solidFill>
                            <a:srgbClr val="0070C0"/>
                          </a:solidFill>
                        </a:rPr>
                        <a:t>Scatterplot of standardised predicted values and residuals </a:t>
                      </a:r>
                      <a:endParaRPr lang="en-GB" sz="2000" dirty="0"/>
                    </a:p>
                  </a:txBody>
                  <a:tcPr/>
                </a:tc>
                <a:extLst>
                  <a:ext uri="{0D108BD9-81ED-4DB2-BD59-A6C34878D82A}">
                    <a16:rowId xmlns:a16="http://schemas.microsoft.com/office/drawing/2014/main" val="10002"/>
                  </a:ext>
                </a:extLst>
              </a:tr>
              <a:tr h="1083445">
                <a:tc>
                  <a:txBody>
                    <a:bodyPr/>
                    <a:lstStyle/>
                    <a:p>
                      <a:r>
                        <a:rPr lang="en-GB" sz="2000" dirty="0">
                          <a:solidFill>
                            <a:srgbClr val="00B050"/>
                          </a:solidFill>
                        </a:rPr>
                        <a:t>The residuals are independently normally distributed</a:t>
                      </a:r>
                      <a:endParaRPr lang="en-GB"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0B050"/>
                          </a:solidFill>
                        </a:rPr>
                        <a:t>Plot the residuals in a histogram</a:t>
                      </a:r>
                    </a:p>
                    <a:p>
                      <a:endParaRPr lang="en-GB" sz="2000" dirty="0"/>
                    </a:p>
                  </a:txBody>
                  <a:tcPr/>
                </a:tc>
                <a:extLst>
                  <a:ext uri="{0D108BD9-81ED-4DB2-BD59-A6C34878D82A}">
                    <a16:rowId xmlns:a16="http://schemas.microsoft.com/office/drawing/2014/main" val="10003"/>
                  </a:ext>
                </a:extLst>
              </a:tr>
            </a:tbl>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870740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36059" y="1461922"/>
            <a:ext cx="4042792" cy="4635896"/>
          </a:xfrm>
          <a:solidFill>
            <a:schemeClr val="bg1"/>
          </a:solidFill>
        </p:spPr>
        <p:txBody>
          <a:bodyPr>
            <a:normAutofit/>
          </a:bodyPr>
          <a:lstStyle/>
          <a:p>
            <a:pPr marL="109728" indent="0">
              <a:buNone/>
            </a:pPr>
            <a:r>
              <a:rPr lang="en-GB" sz="2400" dirty="0"/>
              <a:t>Histogram of the residuals looks approximately normally distributed</a:t>
            </a:r>
          </a:p>
          <a:p>
            <a:pPr marL="109728" indent="0">
              <a:buNone/>
            </a:pPr>
            <a:endParaRPr lang="en-GB" sz="2400" dirty="0"/>
          </a:p>
          <a:p>
            <a:pPr marL="109728" indent="0">
              <a:buNone/>
            </a:pPr>
            <a:r>
              <a:rPr lang="en-GB" sz="2400" dirty="0"/>
              <a:t>When writing up, just say ‘normality checks were carried out on the residuals and the assumption of normality was met’</a:t>
            </a:r>
          </a:p>
        </p:txBody>
      </p:sp>
      <p:sp>
        <p:nvSpPr>
          <p:cNvPr id="3" name="Title 2"/>
          <p:cNvSpPr>
            <a:spLocks noGrp="1"/>
          </p:cNvSpPr>
          <p:nvPr>
            <p:ph type="title"/>
          </p:nvPr>
        </p:nvSpPr>
        <p:spPr/>
        <p:txBody>
          <a:bodyPr/>
          <a:lstStyle/>
          <a:p>
            <a:r>
              <a:rPr lang="en-GB" dirty="0"/>
              <a:t>Checking normality</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B9EBDBE3-6FA2-E671-F6CF-CC000FF3BED5}"/>
              </a:ext>
            </a:extLst>
          </p:cNvPr>
          <p:cNvPicPr>
            <a:picLocks noChangeAspect="1"/>
          </p:cNvPicPr>
          <p:nvPr/>
        </p:nvPicPr>
        <p:blipFill>
          <a:blip r:embed="rId3"/>
          <a:stretch>
            <a:fillRect/>
          </a:stretch>
        </p:blipFill>
        <p:spPr>
          <a:xfrm>
            <a:off x="835953" y="1322210"/>
            <a:ext cx="4915319" cy="4915319"/>
          </a:xfrm>
          <a:prstGeom prst="rect">
            <a:avLst/>
          </a:prstGeom>
        </p:spPr>
      </p:pic>
    </p:spTree>
    <p:extLst>
      <p:ext uri="{BB962C8B-B14F-4D97-AF65-F5344CB8AC3E}">
        <p14:creationId xmlns:p14="http://schemas.microsoft.com/office/powerpoint/2010/main" val="7745572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18" y="-27384"/>
            <a:ext cx="8359522" cy="864096"/>
          </a:xfrm>
        </p:spPr>
        <p:txBody>
          <a:bodyPr>
            <a:normAutofit/>
          </a:bodyPr>
          <a:lstStyle/>
          <a:p>
            <a:r>
              <a:rPr lang="en-GB" sz="4000" dirty="0"/>
              <a:t>Predicted values against residuals</a:t>
            </a:r>
          </a:p>
        </p:txBody>
      </p:sp>
      <p:sp>
        <p:nvSpPr>
          <p:cNvPr id="3" name="Content Placeholder 2"/>
          <p:cNvSpPr>
            <a:spLocks noGrp="1"/>
          </p:cNvSpPr>
          <p:nvPr>
            <p:ph idx="1"/>
          </p:nvPr>
        </p:nvSpPr>
        <p:spPr>
          <a:xfrm>
            <a:off x="2190252" y="5174979"/>
            <a:ext cx="8154220" cy="1080120"/>
          </a:xfrm>
          <a:solidFill>
            <a:schemeClr val="bg1"/>
          </a:solidFill>
        </p:spPr>
        <p:txBody>
          <a:bodyPr>
            <a:normAutofit/>
          </a:bodyPr>
          <a:lstStyle/>
          <a:p>
            <a:pPr marL="109728" indent="0">
              <a:buNone/>
            </a:pPr>
            <a:r>
              <a:rPr lang="en-GB" sz="2400" dirty="0"/>
              <a:t>There is a problem with </a:t>
            </a:r>
            <a:r>
              <a:rPr lang="en-GB" sz="2400" dirty="0">
                <a:solidFill>
                  <a:srgbClr val="0070C0"/>
                </a:solidFill>
              </a:rPr>
              <a:t>Homoscedasticity </a:t>
            </a:r>
            <a:r>
              <a:rPr lang="en-GB" sz="2400" dirty="0"/>
              <a:t>if the scatter is not random.  A “funnelling” shape such as this     suggests problems.</a:t>
            </a:r>
          </a:p>
        </p:txBody>
      </p:sp>
      <p:sp>
        <p:nvSpPr>
          <p:cNvPr id="292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4" name="Trapezoid 3"/>
          <p:cNvSpPr/>
          <p:nvPr/>
        </p:nvSpPr>
        <p:spPr>
          <a:xfrm rot="16200000">
            <a:off x="9589540" y="5108013"/>
            <a:ext cx="1221832" cy="1516143"/>
          </a:xfrm>
          <a:prstGeom prst="trapezoid">
            <a:avLst>
              <a:gd name="adj" fmla="val 30369"/>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 name="Content Placeholder 2"/>
          <p:cNvSpPr txBox="1">
            <a:spLocks/>
          </p:cNvSpPr>
          <p:nvPr/>
        </p:nvSpPr>
        <p:spPr>
          <a:xfrm>
            <a:off x="1693168" y="836712"/>
            <a:ext cx="8507288" cy="6007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2DA2BF"/>
              </a:buClr>
              <a:buNone/>
            </a:pPr>
            <a:r>
              <a:rPr lang="en-GB" dirty="0">
                <a:solidFill>
                  <a:prstClr val="black"/>
                </a:solidFill>
              </a:rPr>
              <a:t>Are there any patterns as the predicted values increases?</a:t>
            </a:r>
          </a:p>
        </p:txBody>
      </p:sp>
      <p:pic>
        <p:nvPicPr>
          <p:cNvPr id="54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5161" y="1298324"/>
            <a:ext cx="4623035" cy="370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68955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958" y="109537"/>
            <a:ext cx="8359522" cy="1143000"/>
          </a:xfrm>
        </p:spPr>
        <p:txBody>
          <a:bodyPr>
            <a:normAutofit/>
          </a:bodyPr>
          <a:lstStyle/>
          <a:p>
            <a:r>
              <a:rPr lang="en-GB" sz="4000" dirty="0"/>
              <a:t>What if assumptions are not met?</a:t>
            </a:r>
          </a:p>
        </p:txBody>
      </p:sp>
      <p:sp>
        <p:nvSpPr>
          <p:cNvPr id="292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5" name="Content Placeholder 1"/>
          <p:cNvSpPr txBox="1">
            <a:spLocks/>
          </p:cNvSpPr>
          <p:nvPr/>
        </p:nvSpPr>
        <p:spPr>
          <a:xfrm>
            <a:off x="1631504" y="1124745"/>
            <a:ext cx="9036496" cy="488254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spcAft>
                <a:spcPts val="1200"/>
              </a:spcAft>
              <a:buClr>
                <a:srgbClr val="2DA2BF"/>
              </a:buClr>
            </a:pPr>
            <a:r>
              <a:rPr lang="en-GB" sz="2400" dirty="0">
                <a:solidFill>
                  <a:prstClr val="black"/>
                </a:solidFill>
              </a:rPr>
              <a:t>If the residuals are heavily skewed or the residuals show different variances as predicted values increase, the data needs to be transformed</a:t>
            </a:r>
          </a:p>
          <a:p>
            <a:pPr>
              <a:spcBef>
                <a:spcPts val="0"/>
              </a:spcBef>
              <a:spcAft>
                <a:spcPts val="1200"/>
              </a:spcAft>
              <a:buClr>
                <a:srgbClr val="2DA2BF"/>
              </a:buClr>
            </a:pPr>
            <a:r>
              <a:rPr lang="en-GB" sz="2400" dirty="0">
                <a:solidFill>
                  <a:prstClr val="black"/>
                </a:solidFill>
              </a:rPr>
              <a:t>Try taking the natural log (ln) of the dependent variable.  Then repeat the analysis and check the assumptions</a:t>
            </a:r>
          </a:p>
          <a:p>
            <a:pPr>
              <a:spcBef>
                <a:spcPts val="0"/>
              </a:spcBef>
              <a:spcAft>
                <a:spcPts val="1200"/>
              </a:spcAft>
              <a:buClr>
                <a:srgbClr val="2DA2BF"/>
              </a:buClr>
            </a:pPr>
            <a:endParaRPr lang="en-GB" sz="2400" dirty="0">
              <a:solidFill>
                <a:prstClr val="black"/>
              </a:solidFill>
            </a:endParaRPr>
          </a:p>
        </p:txBody>
      </p:sp>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291" b="6025"/>
          <a:stretch/>
        </p:blipFill>
        <p:spPr bwMode="auto">
          <a:xfrm>
            <a:off x="2832720" y="3652982"/>
            <a:ext cx="2806080" cy="275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359497"/>
            <a:ext cx="4377680" cy="3273753"/>
          </a:xfrm>
          <a:prstGeom prst="rect">
            <a:avLst/>
          </a:prstGeom>
          <a:noFill/>
        </p:spPr>
      </p:pic>
      <p:sp>
        <p:nvSpPr>
          <p:cNvPr id="9"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299553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0207FB-8A73-7528-D655-946FD351CD7F}"/>
              </a:ext>
            </a:extLst>
          </p:cNvPr>
          <p:cNvSpPr>
            <a:spLocks noGrp="1"/>
          </p:cNvSpPr>
          <p:nvPr>
            <p:ph type="title"/>
          </p:nvPr>
        </p:nvSpPr>
        <p:spPr/>
        <p:txBody>
          <a:bodyPr/>
          <a:lstStyle/>
          <a:p>
            <a:r>
              <a:rPr lang="en-US" dirty="0"/>
              <a:t>Additional Slides</a:t>
            </a:r>
          </a:p>
        </p:txBody>
      </p:sp>
      <p:sp>
        <p:nvSpPr>
          <p:cNvPr id="5" name="Text Placeholder 4">
            <a:extLst>
              <a:ext uri="{FF2B5EF4-FFF2-40B4-BE49-F238E27FC236}">
                <a16:creationId xmlns:a16="http://schemas.microsoft.com/office/drawing/2014/main" id="{51BD42E0-B1D1-762B-3DB5-CF09F4BDCF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07710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63D843A-FD16-99C8-501D-6086FA392AC5}"/>
              </a:ext>
            </a:extLst>
          </p:cNvPr>
          <p:cNvSpPr>
            <a:spLocks noGrp="1" noChangeArrowheads="1"/>
          </p:cNvSpPr>
          <p:nvPr>
            <p:ph type="title"/>
          </p:nvPr>
        </p:nvSpPr>
        <p:spPr/>
        <p:txBody>
          <a:bodyPr/>
          <a:lstStyle/>
          <a:p>
            <a:r>
              <a:rPr lang="en-GB" altLang="en-US" dirty="0">
                <a:latin typeface="Times New Roman" panose="02020603050405020304" pitchFamily="18" charset="0"/>
              </a:rPr>
              <a:t>Pearson’s R</a:t>
            </a:r>
            <a:endParaRPr lang="en-US" altLang="en-US" dirty="0">
              <a:latin typeface="Times New Roman" panose="02020603050405020304" pitchFamily="18" charset="0"/>
            </a:endParaRPr>
          </a:p>
        </p:txBody>
      </p:sp>
      <p:sp>
        <p:nvSpPr>
          <p:cNvPr id="55299" name="Rectangle 3">
            <a:extLst>
              <a:ext uri="{FF2B5EF4-FFF2-40B4-BE49-F238E27FC236}">
                <a16:creationId xmlns:a16="http://schemas.microsoft.com/office/drawing/2014/main" id="{CE553005-2087-12E0-7E26-A8804D1876CF}"/>
              </a:ext>
            </a:extLst>
          </p:cNvPr>
          <p:cNvSpPr>
            <a:spLocks noGrp="1" noChangeArrowheads="1"/>
          </p:cNvSpPr>
          <p:nvPr>
            <p:ph type="body" idx="1"/>
          </p:nvPr>
        </p:nvSpPr>
        <p:spPr>
          <a:xfrm>
            <a:off x="1981200" y="1981200"/>
            <a:ext cx="8229600" cy="4471988"/>
          </a:xfrm>
        </p:spPr>
        <p:txBody>
          <a:bodyPr/>
          <a:lstStyle/>
          <a:p>
            <a:pPr>
              <a:buFont typeface="Wingdings" panose="05000000000000000000" pitchFamily="2" charset="2"/>
              <a:buNone/>
            </a:pPr>
            <a:r>
              <a:rPr lang="en-GB" altLang="en-US"/>
              <a:t>   </a:t>
            </a:r>
            <a:endParaRPr lang="en-US" altLang="en-US"/>
          </a:p>
        </p:txBody>
      </p:sp>
      <p:sp>
        <p:nvSpPr>
          <p:cNvPr id="55300" name="Rectangle 4">
            <a:extLst>
              <a:ext uri="{FF2B5EF4-FFF2-40B4-BE49-F238E27FC236}">
                <a16:creationId xmlns:a16="http://schemas.microsoft.com/office/drawing/2014/main" id="{6DD35833-24B4-922E-ED52-66CB3DCB58E8}"/>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5301" name="Rectangle 5">
            <a:extLst>
              <a:ext uri="{FF2B5EF4-FFF2-40B4-BE49-F238E27FC236}">
                <a16:creationId xmlns:a16="http://schemas.microsoft.com/office/drawing/2014/main" id="{E4321BA7-E838-3DCC-ABD0-51DA21F77253}"/>
              </a:ext>
            </a:extLst>
          </p:cNvPr>
          <p:cNvSpPr>
            <a:spLocks noChangeArrowheads="1"/>
          </p:cNvSpPr>
          <p:nvPr/>
        </p:nvSpPr>
        <p:spPr bwMode="auto">
          <a:xfrm>
            <a:off x="4495800" y="29051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2" name="Rectangle 6">
            <a:extLst>
              <a:ext uri="{FF2B5EF4-FFF2-40B4-BE49-F238E27FC236}">
                <a16:creationId xmlns:a16="http://schemas.microsoft.com/office/drawing/2014/main" id="{E44B4E1A-3033-470F-6615-785C37CCF1E3}"/>
              </a:ext>
            </a:extLst>
          </p:cNvPr>
          <p:cNvSpPr>
            <a:spLocks noChangeArrowheads="1"/>
          </p:cNvSpPr>
          <p:nvPr/>
        </p:nvSpPr>
        <p:spPr bwMode="auto">
          <a:xfrm>
            <a:off x="4710113" y="27955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3" name="Line 7">
            <a:extLst>
              <a:ext uri="{FF2B5EF4-FFF2-40B4-BE49-F238E27FC236}">
                <a16:creationId xmlns:a16="http://schemas.microsoft.com/office/drawing/2014/main" id="{AE4A82C3-BC57-B6F7-E884-FC51D4F04594}"/>
              </a:ext>
            </a:extLst>
          </p:cNvPr>
          <p:cNvSpPr>
            <a:spLocks noChangeShapeType="1"/>
          </p:cNvSpPr>
          <p:nvPr/>
        </p:nvSpPr>
        <p:spPr bwMode="auto">
          <a:xfrm>
            <a:off x="6553200" y="3581400"/>
            <a:ext cx="4572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04" name="Rectangle 8">
            <a:extLst>
              <a:ext uri="{FF2B5EF4-FFF2-40B4-BE49-F238E27FC236}">
                <a16:creationId xmlns:a16="http://schemas.microsoft.com/office/drawing/2014/main" id="{939CF6C0-0321-AA3E-0665-F7B4056B9A10}"/>
              </a:ext>
            </a:extLst>
          </p:cNvPr>
          <p:cNvSpPr>
            <a:spLocks noChangeArrowheads="1"/>
          </p:cNvSpPr>
          <p:nvPr/>
        </p:nvSpPr>
        <p:spPr bwMode="auto">
          <a:xfrm>
            <a:off x="5057775"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5" name="Rectangle 9">
            <a:extLst>
              <a:ext uri="{FF2B5EF4-FFF2-40B4-BE49-F238E27FC236}">
                <a16:creationId xmlns:a16="http://schemas.microsoft.com/office/drawing/2014/main" id="{85035E4E-AB06-B455-730E-BDDC00828622}"/>
              </a:ext>
            </a:extLst>
          </p:cNvPr>
          <p:cNvSpPr>
            <a:spLocks noChangeArrowheads="1"/>
          </p:cNvSpPr>
          <p:nvPr/>
        </p:nvSpPr>
        <p:spPr bwMode="auto">
          <a:xfrm>
            <a:off x="4881563" y="27193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6" name="Line 10">
            <a:extLst>
              <a:ext uri="{FF2B5EF4-FFF2-40B4-BE49-F238E27FC236}">
                <a16:creationId xmlns:a16="http://schemas.microsoft.com/office/drawing/2014/main" id="{4ABAD533-E19F-72D9-0050-EBD29914869F}"/>
              </a:ext>
            </a:extLst>
          </p:cNvPr>
          <p:cNvSpPr>
            <a:spLocks noChangeShapeType="1"/>
          </p:cNvSpPr>
          <p:nvPr/>
        </p:nvSpPr>
        <p:spPr bwMode="auto">
          <a:xfrm>
            <a:off x="7543800" y="4267200"/>
            <a:ext cx="0" cy="45720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5307" name="Object 11">
            <a:extLst>
              <a:ext uri="{FF2B5EF4-FFF2-40B4-BE49-F238E27FC236}">
                <a16:creationId xmlns:a16="http://schemas.microsoft.com/office/drawing/2014/main" id="{D67AE663-40EA-4828-4C24-07941BF198E6}"/>
              </a:ext>
            </a:extLst>
          </p:cNvPr>
          <p:cNvGraphicFramePr>
            <a:graphicFrameLocks noChangeAspect="1"/>
          </p:cNvGraphicFramePr>
          <p:nvPr/>
        </p:nvGraphicFramePr>
        <p:xfrm>
          <a:off x="2451101" y="2743200"/>
          <a:ext cx="3859213" cy="1271588"/>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55307" name="Object 11">
                        <a:extLst>
                          <a:ext uri="{FF2B5EF4-FFF2-40B4-BE49-F238E27FC236}">
                            <a16:creationId xmlns:a16="http://schemas.microsoft.com/office/drawing/2014/main" id="{D67AE663-40EA-4828-4C24-07941BF19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1" y="2743200"/>
                        <a:ext cx="3859213"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8" name="Object 12">
            <a:extLst>
              <a:ext uri="{FF2B5EF4-FFF2-40B4-BE49-F238E27FC236}">
                <a16:creationId xmlns:a16="http://schemas.microsoft.com/office/drawing/2014/main" id="{61DED39A-C860-2239-AAA2-45250C6494C3}"/>
              </a:ext>
            </a:extLst>
          </p:cNvPr>
          <p:cNvGraphicFramePr>
            <a:graphicFrameLocks noChangeAspect="1"/>
          </p:cNvGraphicFramePr>
          <p:nvPr/>
        </p:nvGraphicFramePr>
        <p:xfrm>
          <a:off x="7197726" y="2695576"/>
          <a:ext cx="3103563" cy="1406525"/>
        </p:xfrm>
        <a:graphic>
          <a:graphicData uri="http://schemas.openxmlformats.org/presentationml/2006/ole">
            <mc:AlternateContent xmlns:mc="http://schemas.openxmlformats.org/markup-compatibility/2006">
              <mc:Choice xmlns:v="urn:schemas-microsoft-com:vml" Requires="v">
                <p:oleObj name="Equation" r:id="rId4" imgW="1447560" imgH="660240" progId="Equation.3">
                  <p:embed/>
                </p:oleObj>
              </mc:Choice>
              <mc:Fallback>
                <p:oleObj name="Equation" r:id="rId4" imgW="1447560" imgH="660240" progId="Equation.3">
                  <p:embed/>
                  <p:pic>
                    <p:nvPicPr>
                      <p:cNvPr id="55308" name="Object 12">
                        <a:extLst>
                          <a:ext uri="{FF2B5EF4-FFF2-40B4-BE49-F238E27FC236}">
                            <a16:creationId xmlns:a16="http://schemas.microsoft.com/office/drawing/2014/main" id="{61DED39A-C860-2239-AAA2-45250C6494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7726" y="2695576"/>
                        <a:ext cx="310356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9" name="Object 13">
            <a:extLst>
              <a:ext uri="{FF2B5EF4-FFF2-40B4-BE49-F238E27FC236}">
                <a16:creationId xmlns:a16="http://schemas.microsoft.com/office/drawing/2014/main" id="{7ECDA620-97B0-4A32-DCA8-9C7301670D0B}"/>
              </a:ext>
            </a:extLst>
          </p:cNvPr>
          <p:cNvGraphicFramePr>
            <a:graphicFrameLocks noChangeAspect="1"/>
          </p:cNvGraphicFramePr>
          <p:nvPr/>
        </p:nvGraphicFramePr>
        <p:xfrm>
          <a:off x="7162801" y="4876801"/>
          <a:ext cx="2428875" cy="1419225"/>
        </p:xfrm>
        <a:graphic>
          <a:graphicData uri="http://schemas.openxmlformats.org/presentationml/2006/ole">
            <mc:AlternateContent xmlns:mc="http://schemas.openxmlformats.org/markup-compatibility/2006">
              <mc:Choice xmlns:v="urn:schemas-microsoft-com:vml" Requires="v">
                <p:oleObj name="Equation" r:id="rId6" imgW="1041120" imgH="609480" progId="Equation.3">
                  <p:embed/>
                </p:oleObj>
              </mc:Choice>
              <mc:Fallback>
                <p:oleObj name="Equation" r:id="rId6" imgW="1041120" imgH="609480" progId="Equation.3">
                  <p:embed/>
                  <p:pic>
                    <p:nvPicPr>
                      <p:cNvPr id="55309" name="Object 13">
                        <a:extLst>
                          <a:ext uri="{FF2B5EF4-FFF2-40B4-BE49-F238E27FC236}">
                            <a16:creationId xmlns:a16="http://schemas.microsoft.com/office/drawing/2014/main" id="{7ECDA620-97B0-4A32-DCA8-9C7301670D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1" y="4876801"/>
                        <a:ext cx="2428875"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20566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89C343E-D79E-116E-FE17-412694636405}"/>
              </a:ext>
            </a:extLst>
          </p:cNvPr>
          <p:cNvSpPr>
            <a:spLocks noGrp="1" noChangeArrowheads="1"/>
          </p:cNvSpPr>
          <p:nvPr>
            <p:ph type="title"/>
          </p:nvPr>
        </p:nvSpPr>
        <p:spPr/>
        <p:txBody>
          <a:bodyPr/>
          <a:lstStyle/>
          <a:p>
            <a:r>
              <a:rPr lang="en-GB" altLang="en-US" dirty="0">
                <a:latin typeface="Times New Roman" panose="02020603050405020304" pitchFamily="18" charset="0"/>
              </a:rPr>
              <a:t>Regression-The solution cont.</a:t>
            </a:r>
            <a:endParaRPr lang="en-US" altLang="en-US" dirty="0">
              <a:latin typeface="Times New Roman" panose="02020603050405020304" pitchFamily="18" charset="0"/>
            </a:endParaRPr>
          </a:p>
        </p:txBody>
      </p:sp>
      <p:sp>
        <p:nvSpPr>
          <p:cNvPr id="31747" name="Rectangle 3">
            <a:extLst>
              <a:ext uri="{FF2B5EF4-FFF2-40B4-BE49-F238E27FC236}">
                <a16:creationId xmlns:a16="http://schemas.microsoft.com/office/drawing/2014/main" id="{B1E31E7B-2622-0572-057A-6E49A8F6B3E2}"/>
              </a:ext>
            </a:extLst>
          </p:cNvPr>
          <p:cNvSpPr>
            <a:spLocks noGrp="1" noChangeArrowheads="1"/>
          </p:cNvSpPr>
          <p:nvPr>
            <p:ph type="body" idx="1"/>
          </p:nvPr>
        </p:nvSpPr>
        <p:spPr>
          <a:xfrm>
            <a:off x="1981200" y="1981200"/>
            <a:ext cx="8229600" cy="1303338"/>
          </a:xfrm>
        </p:spPr>
        <p:txBody>
          <a:bodyPr/>
          <a:lstStyle/>
          <a:p>
            <a:r>
              <a:rPr lang="en-GB" altLang="en-US">
                <a:latin typeface="Times New Roman" panose="02020603050405020304" pitchFamily="18" charset="0"/>
              </a:rPr>
              <a:t>Our model equation is </a:t>
            </a:r>
            <a:r>
              <a:rPr lang="en-US" altLang="en-US">
                <a:solidFill>
                  <a:srgbClr val="FF0000"/>
                </a:solidFill>
                <a:latin typeface="Times New Roman" panose="02020603050405020304" pitchFamily="18" charset="0"/>
                <a:cs typeface="Times New Roman" panose="02020603050405020304" pitchFamily="18" charset="0"/>
              </a:rPr>
              <a:t>ŷ </a:t>
            </a:r>
            <a:r>
              <a:rPr lang="en-GB" altLang="en-US">
                <a:solidFill>
                  <a:srgbClr val="FF0000"/>
                </a:solidFill>
                <a:latin typeface="Times New Roman" panose="02020603050405020304" pitchFamily="18" charset="0"/>
              </a:rPr>
              <a:t>= ax + b</a:t>
            </a:r>
          </a:p>
          <a:p>
            <a:r>
              <a:rPr lang="en-GB" altLang="en-US">
                <a:latin typeface="Times New Roman" panose="02020603050405020304" pitchFamily="18" charset="0"/>
              </a:rPr>
              <a:t>This line must pass through the mean so: </a:t>
            </a:r>
            <a:endParaRPr lang="en-US" altLang="en-US">
              <a:latin typeface="Times New Roman" panose="02020603050405020304" pitchFamily="18" charset="0"/>
            </a:endParaRPr>
          </a:p>
        </p:txBody>
      </p:sp>
      <p:grpSp>
        <p:nvGrpSpPr>
          <p:cNvPr id="31762" name="Group 18">
            <a:extLst>
              <a:ext uri="{FF2B5EF4-FFF2-40B4-BE49-F238E27FC236}">
                <a16:creationId xmlns:a16="http://schemas.microsoft.com/office/drawing/2014/main" id="{604C2EE8-85CC-47A0-5411-65C1740BDBE8}"/>
              </a:ext>
            </a:extLst>
          </p:cNvPr>
          <p:cNvGrpSpPr>
            <a:grpSpLocks/>
          </p:cNvGrpSpPr>
          <p:nvPr/>
        </p:nvGrpSpPr>
        <p:grpSpPr bwMode="auto">
          <a:xfrm>
            <a:off x="2927350" y="3284542"/>
            <a:ext cx="4618038" cy="538163"/>
            <a:chOff x="884" y="2115"/>
            <a:chExt cx="2909" cy="339"/>
          </a:xfrm>
        </p:grpSpPr>
        <p:sp>
          <p:nvSpPr>
            <p:cNvPr id="31748" name="Text Box 4">
              <a:extLst>
                <a:ext uri="{FF2B5EF4-FFF2-40B4-BE49-F238E27FC236}">
                  <a16:creationId xmlns:a16="http://schemas.microsoft.com/office/drawing/2014/main" id="{854A5DD9-B923-3155-BE0F-8EC45EDBA300}"/>
                </a:ext>
              </a:extLst>
            </p:cNvPr>
            <p:cNvSpPr txBox="1">
              <a:spLocks noChangeArrowheads="1"/>
            </p:cNvSpPr>
            <p:nvPr/>
          </p:nvSpPr>
          <p:spPr bwMode="auto">
            <a:xfrm>
              <a:off x="884" y="2115"/>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y = ax + b</a:t>
              </a:r>
              <a:endParaRPr lang="en-US" altLang="en-US" sz="2800">
                <a:solidFill>
                  <a:srgbClr val="FF0000"/>
                </a:solidFill>
              </a:endParaRPr>
            </a:p>
          </p:txBody>
        </p:sp>
        <p:sp>
          <p:nvSpPr>
            <p:cNvPr id="31749" name="Line 5">
              <a:extLst>
                <a:ext uri="{FF2B5EF4-FFF2-40B4-BE49-F238E27FC236}">
                  <a16:creationId xmlns:a16="http://schemas.microsoft.com/office/drawing/2014/main" id="{C6F6DBBF-B71F-E368-2B2F-04C1BF5BCAD6}"/>
                </a:ext>
              </a:extLst>
            </p:cNvPr>
            <p:cNvSpPr>
              <a:spLocks noChangeShapeType="1"/>
            </p:cNvSpPr>
            <p:nvPr/>
          </p:nvSpPr>
          <p:spPr bwMode="auto">
            <a:xfrm>
              <a:off x="959" y="2215"/>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a:extLst>
                <a:ext uri="{FF2B5EF4-FFF2-40B4-BE49-F238E27FC236}">
                  <a16:creationId xmlns:a16="http://schemas.microsoft.com/office/drawing/2014/main" id="{460C32E5-F042-6E61-48F5-1A8CB8814950}"/>
                </a:ext>
              </a:extLst>
            </p:cNvPr>
            <p:cNvSpPr>
              <a:spLocks noChangeShapeType="1"/>
            </p:cNvSpPr>
            <p:nvPr/>
          </p:nvSpPr>
          <p:spPr bwMode="auto">
            <a:xfrm>
              <a:off x="1412" y="2215"/>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AutoShape 7">
              <a:extLst>
                <a:ext uri="{FF2B5EF4-FFF2-40B4-BE49-F238E27FC236}">
                  <a16:creationId xmlns:a16="http://schemas.microsoft.com/office/drawing/2014/main" id="{CEDFAF3A-E8CB-796C-E4A2-A72FF817E26F}"/>
                </a:ext>
              </a:extLst>
            </p:cNvPr>
            <p:cNvSpPr>
              <a:spLocks noChangeArrowheads="1"/>
            </p:cNvSpPr>
            <p:nvPr/>
          </p:nvSpPr>
          <p:spPr bwMode="auto">
            <a:xfrm>
              <a:off x="2093" y="2170"/>
              <a:ext cx="454" cy="227"/>
            </a:xfrm>
            <a:prstGeom prst="rightArrow">
              <a:avLst>
                <a:gd name="adj1" fmla="val 50000"/>
                <a:gd name="adj2" fmla="val 50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5" name="Group 11">
              <a:extLst>
                <a:ext uri="{FF2B5EF4-FFF2-40B4-BE49-F238E27FC236}">
                  <a16:creationId xmlns:a16="http://schemas.microsoft.com/office/drawing/2014/main" id="{DB2E6DB7-B43E-3477-183B-241968B19EC2}"/>
                </a:ext>
              </a:extLst>
            </p:cNvPr>
            <p:cNvGrpSpPr>
              <a:grpSpLocks/>
            </p:cNvGrpSpPr>
            <p:nvPr/>
          </p:nvGrpSpPr>
          <p:grpSpPr bwMode="auto">
            <a:xfrm>
              <a:off x="2819" y="2124"/>
              <a:ext cx="974" cy="330"/>
              <a:chOff x="2913" y="2141"/>
              <a:chExt cx="974" cy="330"/>
            </a:xfrm>
          </p:grpSpPr>
          <p:sp>
            <p:nvSpPr>
              <p:cNvPr id="31752" name="Text Box 8">
                <a:extLst>
                  <a:ext uri="{FF2B5EF4-FFF2-40B4-BE49-F238E27FC236}">
                    <a16:creationId xmlns:a16="http://schemas.microsoft.com/office/drawing/2014/main" id="{E162252F-5B05-1073-2767-65FD227D5F73}"/>
                  </a:ext>
                </a:extLst>
              </p:cNvPr>
              <p:cNvSpPr txBox="1">
                <a:spLocks noChangeArrowheads="1"/>
              </p:cNvSpPr>
              <p:nvPr/>
            </p:nvSpPr>
            <p:spPr bwMode="auto">
              <a:xfrm>
                <a:off x="2913" y="2141"/>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b = y – ax</a:t>
                </a:r>
                <a:endParaRPr lang="en-US" altLang="en-US" sz="2800">
                  <a:solidFill>
                    <a:srgbClr val="FF0000"/>
                  </a:solidFill>
                </a:endParaRPr>
              </a:p>
            </p:txBody>
          </p:sp>
          <p:sp>
            <p:nvSpPr>
              <p:cNvPr id="31753" name="Line 9">
                <a:extLst>
                  <a:ext uri="{FF2B5EF4-FFF2-40B4-BE49-F238E27FC236}">
                    <a16:creationId xmlns:a16="http://schemas.microsoft.com/office/drawing/2014/main" id="{C3FB4157-B1F7-A0D9-881C-C054EB8C736C}"/>
                  </a:ext>
                </a:extLst>
              </p:cNvPr>
              <p:cNvSpPr>
                <a:spLocks noChangeShapeType="1"/>
              </p:cNvSpPr>
              <p:nvPr/>
            </p:nvSpPr>
            <p:spPr bwMode="auto">
              <a:xfrm>
                <a:off x="3787"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0">
                <a:extLst>
                  <a:ext uri="{FF2B5EF4-FFF2-40B4-BE49-F238E27FC236}">
                    <a16:creationId xmlns:a16="http://schemas.microsoft.com/office/drawing/2014/main" id="{593502C6-3BA8-BA5D-77FD-749B54285713}"/>
                  </a:ext>
                </a:extLst>
              </p:cNvPr>
              <p:cNvSpPr>
                <a:spLocks noChangeShapeType="1"/>
              </p:cNvSpPr>
              <p:nvPr/>
            </p:nvSpPr>
            <p:spPr bwMode="auto">
              <a:xfrm>
                <a:off x="3334"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1757" name="Rectangle 13">
            <a:extLst>
              <a:ext uri="{FF2B5EF4-FFF2-40B4-BE49-F238E27FC236}">
                <a16:creationId xmlns:a16="http://schemas.microsoft.com/office/drawing/2014/main" id="{51EB1471-5273-C102-FE79-4BCB537AE78B}"/>
              </a:ext>
            </a:extLst>
          </p:cNvPr>
          <p:cNvSpPr>
            <a:spLocks noChangeArrowheads="1"/>
          </p:cNvSpPr>
          <p:nvPr/>
        </p:nvSpPr>
        <p:spPr bwMode="auto">
          <a:xfrm>
            <a:off x="1992313" y="3933826"/>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We can put our equation for a into this giving: </a:t>
            </a:r>
            <a:endParaRPr lang="en-US" altLang="en-US">
              <a:latin typeface="Times New Roman" panose="02020603050405020304" pitchFamily="18" charset="0"/>
            </a:endParaRPr>
          </a:p>
        </p:txBody>
      </p:sp>
      <p:grpSp>
        <p:nvGrpSpPr>
          <p:cNvPr id="31763" name="Group 19">
            <a:extLst>
              <a:ext uri="{FF2B5EF4-FFF2-40B4-BE49-F238E27FC236}">
                <a16:creationId xmlns:a16="http://schemas.microsoft.com/office/drawing/2014/main" id="{26675196-A89B-17F2-AD79-6557B1033B1D}"/>
              </a:ext>
            </a:extLst>
          </p:cNvPr>
          <p:cNvGrpSpPr>
            <a:grpSpLocks/>
          </p:cNvGrpSpPr>
          <p:nvPr/>
        </p:nvGrpSpPr>
        <p:grpSpPr bwMode="auto">
          <a:xfrm>
            <a:off x="5999165" y="3298828"/>
            <a:ext cx="1546225" cy="523876"/>
            <a:chOff x="2913" y="2141"/>
            <a:chExt cx="974" cy="330"/>
          </a:xfrm>
        </p:grpSpPr>
        <p:sp>
          <p:nvSpPr>
            <p:cNvPr id="31764" name="Text Box 20">
              <a:extLst>
                <a:ext uri="{FF2B5EF4-FFF2-40B4-BE49-F238E27FC236}">
                  <a16:creationId xmlns:a16="http://schemas.microsoft.com/office/drawing/2014/main" id="{0F7666EF-5AA9-E607-1C4E-B3AC00AD1E1B}"/>
                </a:ext>
              </a:extLst>
            </p:cNvPr>
            <p:cNvSpPr txBox="1">
              <a:spLocks noChangeArrowheads="1"/>
            </p:cNvSpPr>
            <p:nvPr/>
          </p:nvSpPr>
          <p:spPr bwMode="auto">
            <a:xfrm>
              <a:off x="2913" y="2141"/>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b = y – ax</a:t>
              </a:r>
              <a:endParaRPr lang="en-US" altLang="en-US" sz="2800">
                <a:solidFill>
                  <a:srgbClr val="FF0000"/>
                </a:solidFill>
              </a:endParaRPr>
            </a:p>
          </p:txBody>
        </p:sp>
        <p:sp>
          <p:nvSpPr>
            <p:cNvPr id="31765" name="Line 21">
              <a:extLst>
                <a:ext uri="{FF2B5EF4-FFF2-40B4-BE49-F238E27FC236}">
                  <a16:creationId xmlns:a16="http://schemas.microsoft.com/office/drawing/2014/main" id="{8B700B12-E47E-4EB9-B8B1-6BE7E9D10239}"/>
                </a:ext>
              </a:extLst>
            </p:cNvPr>
            <p:cNvSpPr>
              <a:spLocks noChangeShapeType="1"/>
            </p:cNvSpPr>
            <p:nvPr/>
          </p:nvSpPr>
          <p:spPr bwMode="auto">
            <a:xfrm>
              <a:off x="3787"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Line 22">
              <a:extLst>
                <a:ext uri="{FF2B5EF4-FFF2-40B4-BE49-F238E27FC236}">
                  <a16:creationId xmlns:a16="http://schemas.microsoft.com/office/drawing/2014/main" id="{CFFC3F8E-8DEC-25E8-FECE-0DFFEBCE81F2}"/>
                </a:ext>
              </a:extLst>
            </p:cNvPr>
            <p:cNvSpPr>
              <a:spLocks noChangeShapeType="1"/>
            </p:cNvSpPr>
            <p:nvPr/>
          </p:nvSpPr>
          <p:spPr bwMode="auto">
            <a:xfrm>
              <a:off x="3334"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787" name="Group 43">
            <a:extLst>
              <a:ext uri="{FF2B5EF4-FFF2-40B4-BE49-F238E27FC236}">
                <a16:creationId xmlns:a16="http://schemas.microsoft.com/office/drawing/2014/main" id="{D6D41BB5-220D-4514-88F2-BF99BE27E199}"/>
              </a:ext>
            </a:extLst>
          </p:cNvPr>
          <p:cNvGrpSpPr>
            <a:grpSpLocks/>
          </p:cNvGrpSpPr>
          <p:nvPr/>
        </p:nvGrpSpPr>
        <p:grpSpPr bwMode="auto">
          <a:xfrm>
            <a:off x="2711450" y="4508501"/>
            <a:ext cx="6985000" cy="1082675"/>
            <a:chOff x="748" y="3022"/>
            <a:chExt cx="4400" cy="682"/>
          </a:xfrm>
        </p:grpSpPr>
        <p:sp>
          <p:nvSpPr>
            <p:cNvPr id="31776" name="Text Box 32">
              <a:extLst>
                <a:ext uri="{FF2B5EF4-FFF2-40B4-BE49-F238E27FC236}">
                  <a16:creationId xmlns:a16="http://schemas.microsoft.com/office/drawing/2014/main" id="{65D3BCCB-72BF-1C46-35E1-D9796BB214C4}"/>
                </a:ext>
              </a:extLst>
            </p:cNvPr>
            <p:cNvSpPr txBox="1">
              <a:spLocks noChangeArrowheads="1"/>
            </p:cNvSpPr>
            <p:nvPr/>
          </p:nvSpPr>
          <p:spPr bwMode="auto">
            <a:xfrm>
              <a:off x="748" y="3221"/>
              <a:ext cx="81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b = y - </a:t>
              </a:r>
              <a:endParaRPr lang="en-US" altLang="en-US" sz="3200" b="1">
                <a:solidFill>
                  <a:srgbClr val="FF0000"/>
                </a:solidFill>
              </a:endParaRPr>
            </a:p>
          </p:txBody>
        </p:sp>
        <p:sp>
          <p:nvSpPr>
            <p:cNvPr id="31777" name="Text Box 33">
              <a:extLst>
                <a:ext uri="{FF2B5EF4-FFF2-40B4-BE49-F238E27FC236}">
                  <a16:creationId xmlns:a16="http://schemas.microsoft.com/office/drawing/2014/main" id="{CF956F81-F3B8-28B4-173B-697431491E83}"/>
                </a:ext>
              </a:extLst>
            </p:cNvPr>
            <p:cNvSpPr txBox="1">
              <a:spLocks noChangeArrowheads="1"/>
            </p:cNvSpPr>
            <p:nvPr/>
          </p:nvSpPr>
          <p:spPr bwMode="auto">
            <a:xfrm>
              <a:off x="1729" y="3022"/>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b="1">
                  <a:solidFill>
                    <a:srgbClr val="FF0000"/>
                  </a:solidFill>
                </a:rPr>
                <a:t>r s</a:t>
              </a:r>
              <a:r>
                <a:rPr lang="en-GB" altLang="en-US" sz="3200" b="1" baseline="-25000">
                  <a:solidFill>
                    <a:srgbClr val="FF0000"/>
                  </a:solidFill>
                </a:rPr>
                <a:t>y</a:t>
              </a:r>
              <a:endParaRPr lang="en-US" altLang="en-US" sz="3200" b="1">
                <a:solidFill>
                  <a:srgbClr val="FF0000"/>
                </a:solidFill>
              </a:endParaRPr>
            </a:p>
          </p:txBody>
        </p:sp>
        <p:sp>
          <p:nvSpPr>
            <p:cNvPr id="31778" name="Text Box 34">
              <a:extLst>
                <a:ext uri="{FF2B5EF4-FFF2-40B4-BE49-F238E27FC236}">
                  <a16:creationId xmlns:a16="http://schemas.microsoft.com/office/drawing/2014/main" id="{9CB7494A-E2E0-EF0C-7137-E97F5A6ACDAB}"/>
                </a:ext>
              </a:extLst>
            </p:cNvPr>
            <p:cNvSpPr txBox="1">
              <a:spLocks noChangeArrowheads="1"/>
            </p:cNvSpPr>
            <p:nvPr/>
          </p:nvSpPr>
          <p:spPr bwMode="auto">
            <a:xfrm>
              <a:off x="1809" y="3339"/>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s</a:t>
              </a:r>
              <a:r>
                <a:rPr lang="en-GB" altLang="en-US" sz="3200" b="1" baseline="-25000">
                  <a:solidFill>
                    <a:srgbClr val="FF0000"/>
                  </a:solidFill>
                </a:rPr>
                <a:t>x</a:t>
              </a:r>
              <a:endParaRPr lang="en-US" altLang="en-US" sz="3200" b="1">
                <a:solidFill>
                  <a:srgbClr val="FF0000"/>
                </a:solidFill>
              </a:endParaRPr>
            </a:p>
          </p:txBody>
        </p:sp>
        <p:sp>
          <p:nvSpPr>
            <p:cNvPr id="31779" name="Line 35">
              <a:extLst>
                <a:ext uri="{FF2B5EF4-FFF2-40B4-BE49-F238E27FC236}">
                  <a16:creationId xmlns:a16="http://schemas.microsoft.com/office/drawing/2014/main" id="{212A2A44-89A9-BA7F-E81C-D7843DEC53BC}"/>
                </a:ext>
              </a:extLst>
            </p:cNvPr>
            <p:cNvSpPr>
              <a:spLocks noChangeShapeType="1"/>
            </p:cNvSpPr>
            <p:nvPr/>
          </p:nvSpPr>
          <p:spPr bwMode="auto">
            <a:xfrm>
              <a:off x="1624" y="3430"/>
              <a:ext cx="62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0" name="Text Box 36">
              <a:extLst>
                <a:ext uri="{FF2B5EF4-FFF2-40B4-BE49-F238E27FC236}">
                  <a16:creationId xmlns:a16="http://schemas.microsoft.com/office/drawing/2014/main" id="{E2CD3411-B9DE-D577-1087-D794BF104B80}"/>
                </a:ext>
              </a:extLst>
            </p:cNvPr>
            <p:cNvSpPr txBox="1">
              <a:spLocks noChangeArrowheads="1"/>
            </p:cNvSpPr>
            <p:nvPr/>
          </p:nvSpPr>
          <p:spPr bwMode="auto">
            <a:xfrm>
              <a:off x="2939" y="3113"/>
              <a:ext cx="220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r = correlation coefficient of x and y</a:t>
              </a:r>
            </a:p>
            <a:p>
              <a:r>
                <a:rPr lang="en-GB" altLang="en-US"/>
                <a:t>s</a:t>
              </a:r>
              <a:r>
                <a:rPr lang="en-GB" altLang="en-US" baseline="-25000"/>
                <a:t>y </a:t>
              </a:r>
              <a:r>
                <a:rPr lang="en-GB" altLang="en-US"/>
                <a:t>= standard deviation of y</a:t>
              </a:r>
            </a:p>
            <a:p>
              <a:r>
                <a:rPr lang="en-GB" altLang="en-US"/>
                <a:t>s</a:t>
              </a:r>
              <a:r>
                <a:rPr lang="en-GB" altLang="en-US" baseline="-25000"/>
                <a:t>x</a:t>
              </a:r>
              <a:r>
                <a:rPr lang="en-GB" altLang="en-US"/>
                <a:t> = standard deviation of x</a:t>
              </a:r>
              <a:endParaRPr lang="en-US" altLang="en-US"/>
            </a:p>
          </p:txBody>
        </p:sp>
        <p:sp>
          <p:nvSpPr>
            <p:cNvPr id="31781" name="Line 37">
              <a:extLst>
                <a:ext uri="{FF2B5EF4-FFF2-40B4-BE49-F238E27FC236}">
                  <a16:creationId xmlns:a16="http://schemas.microsoft.com/office/drawing/2014/main" id="{905709BA-817D-37A2-2B97-4F63BCE870B6}"/>
                </a:ext>
              </a:extLst>
            </p:cNvPr>
            <p:cNvSpPr>
              <a:spLocks noChangeShapeType="1"/>
            </p:cNvSpPr>
            <p:nvPr/>
          </p:nvSpPr>
          <p:spPr bwMode="auto">
            <a:xfrm>
              <a:off x="1247" y="3339"/>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2" name="Text Box 38">
              <a:extLst>
                <a:ext uri="{FF2B5EF4-FFF2-40B4-BE49-F238E27FC236}">
                  <a16:creationId xmlns:a16="http://schemas.microsoft.com/office/drawing/2014/main" id="{DEA4A2DF-A7C6-713D-CC42-09D26C9E32B0}"/>
                </a:ext>
              </a:extLst>
            </p:cNvPr>
            <p:cNvSpPr txBox="1">
              <a:spLocks noChangeArrowheads="1"/>
            </p:cNvSpPr>
            <p:nvPr/>
          </p:nvSpPr>
          <p:spPr bwMode="auto">
            <a:xfrm>
              <a:off x="2318" y="320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x</a:t>
              </a:r>
              <a:endParaRPr lang="en-US" altLang="en-US" sz="3200" b="1">
                <a:solidFill>
                  <a:srgbClr val="FF0000"/>
                </a:solidFill>
              </a:endParaRPr>
            </a:p>
          </p:txBody>
        </p:sp>
        <p:sp>
          <p:nvSpPr>
            <p:cNvPr id="31786" name="Line 42">
              <a:extLst>
                <a:ext uri="{FF2B5EF4-FFF2-40B4-BE49-F238E27FC236}">
                  <a16:creationId xmlns:a16="http://schemas.microsoft.com/office/drawing/2014/main" id="{D190C86B-7393-8885-1718-9B18893B40CE}"/>
                </a:ext>
              </a:extLst>
            </p:cNvPr>
            <p:cNvSpPr>
              <a:spLocks noChangeShapeType="1"/>
            </p:cNvSpPr>
            <p:nvPr/>
          </p:nvSpPr>
          <p:spPr bwMode="auto">
            <a:xfrm>
              <a:off x="2381" y="329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88" name="Rectangle 44">
            <a:extLst>
              <a:ext uri="{FF2B5EF4-FFF2-40B4-BE49-F238E27FC236}">
                <a16:creationId xmlns:a16="http://schemas.microsoft.com/office/drawing/2014/main" id="{EEDCB9D1-34E9-A68B-FE63-D4ECE8245944}"/>
              </a:ext>
            </a:extLst>
          </p:cNvPr>
          <p:cNvSpPr>
            <a:spLocks noChangeArrowheads="1"/>
          </p:cNvSpPr>
          <p:nvPr/>
        </p:nvSpPr>
        <p:spPr bwMode="auto">
          <a:xfrm>
            <a:off x="1992313" y="5661026"/>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The smaller the correlation, the closer the intercept is to the mean of y</a:t>
            </a:r>
            <a:endParaRPr lang="en-US" altLang="en-US">
              <a:latin typeface="Times New Roman" panose="02020603050405020304" pitchFamily="18" charset="0"/>
            </a:endParaRPr>
          </a:p>
        </p:txBody>
      </p:sp>
    </p:spTree>
    <p:extLst>
      <p:ext uri="{BB962C8B-B14F-4D97-AF65-F5344CB8AC3E}">
        <p14:creationId xmlns:p14="http://schemas.microsoft.com/office/powerpoint/2010/main" val="23029471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6" name="Oval 74">
            <a:extLst>
              <a:ext uri="{FF2B5EF4-FFF2-40B4-BE49-F238E27FC236}">
                <a16:creationId xmlns:a16="http://schemas.microsoft.com/office/drawing/2014/main" id="{E6362FE6-AA06-2751-CD42-E77CE7A27FCE}"/>
              </a:ext>
            </a:extLst>
          </p:cNvPr>
          <p:cNvSpPr>
            <a:spLocks noChangeArrowheads="1"/>
          </p:cNvSpPr>
          <p:nvPr/>
        </p:nvSpPr>
        <p:spPr bwMode="auto">
          <a:xfrm>
            <a:off x="6311901" y="1628776"/>
            <a:ext cx="2016125" cy="1152525"/>
          </a:xfrm>
          <a:prstGeom prst="ellipse">
            <a:avLst/>
          </a:prstGeom>
          <a:noFill/>
          <a:ln w="6350">
            <a:solidFill>
              <a:schemeClr val="tx1"/>
            </a:solidFill>
            <a:prstDash val="dash"/>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Oval 73">
            <a:extLst>
              <a:ext uri="{FF2B5EF4-FFF2-40B4-BE49-F238E27FC236}">
                <a16:creationId xmlns:a16="http://schemas.microsoft.com/office/drawing/2014/main" id="{1D16A750-D8F5-ABB9-12A3-31506E0C49AE}"/>
              </a:ext>
            </a:extLst>
          </p:cNvPr>
          <p:cNvSpPr>
            <a:spLocks noChangeArrowheads="1"/>
          </p:cNvSpPr>
          <p:nvPr/>
        </p:nvSpPr>
        <p:spPr bwMode="auto">
          <a:xfrm>
            <a:off x="5087939" y="2924176"/>
            <a:ext cx="865187" cy="1008063"/>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Oval 71">
            <a:extLst>
              <a:ext uri="{FF2B5EF4-FFF2-40B4-BE49-F238E27FC236}">
                <a16:creationId xmlns:a16="http://schemas.microsoft.com/office/drawing/2014/main" id="{8DC3D4F9-7D27-5357-D035-E51854E7F1FD}"/>
              </a:ext>
            </a:extLst>
          </p:cNvPr>
          <p:cNvSpPr>
            <a:spLocks noChangeArrowheads="1"/>
          </p:cNvSpPr>
          <p:nvPr/>
        </p:nvSpPr>
        <p:spPr bwMode="auto">
          <a:xfrm>
            <a:off x="4943475" y="1700213"/>
            <a:ext cx="865188" cy="1008062"/>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4" name="Oval 72">
            <a:extLst>
              <a:ext uri="{FF2B5EF4-FFF2-40B4-BE49-F238E27FC236}">
                <a16:creationId xmlns:a16="http://schemas.microsoft.com/office/drawing/2014/main" id="{53FB3E97-230A-DEC3-3C2D-1CE2DA670D28}"/>
              </a:ext>
            </a:extLst>
          </p:cNvPr>
          <p:cNvSpPr>
            <a:spLocks noChangeArrowheads="1"/>
          </p:cNvSpPr>
          <p:nvPr/>
        </p:nvSpPr>
        <p:spPr bwMode="auto">
          <a:xfrm>
            <a:off x="7032625" y="1700213"/>
            <a:ext cx="865188" cy="1008062"/>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a:extLst>
              <a:ext uri="{FF2B5EF4-FFF2-40B4-BE49-F238E27FC236}">
                <a16:creationId xmlns:a16="http://schemas.microsoft.com/office/drawing/2014/main" id="{D20021B2-76A0-50A8-2984-12B2F9CDA8BA}"/>
              </a:ext>
            </a:extLst>
          </p:cNvPr>
          <p:cNvSpPr>
            <a:spLocks noGrp="1" noChangeArrowheads="1"/>
          </p:cNvSpPr>
          <p:nvPr>
            <p:ph type="title"/>
          </p:nvPr>
        </p:nvSpPr>
        <p:spPr/>
        <p:txBody>
          <a:bodyPr/>
          <a:lstStyle/>
          <a:p>
            <a:r>
              <a:rPr lang="en-GB" altLang="en-US">
                <a:latin typeface="Times New Roman" panose="02020603050405020304" pitchFamily="18" charset="0"/>
              </a:rPr>
              <a:t>Back to the model</a:t>
            </a:r>
            <a:endParaRPr lang="en-US" altLang="en-US">
              <a:latin typeface="Times New Roman" panose="02020603050405020304" pitchFamily="18" charset="0"/>
            </a:endParaRPr>
          </a:p>
        </p:txBody>
      </p:sp>
      <p:sp>
        <p:nvSpPr>
          <p:cNvPr id="33795" name="Rectangle 3">
            <a:extLst>
              <a:ext uri="{FF2B5EF4-FFF2-40B4-BE49-F238E27FC236}">
                <a16:creationId xmlns:a16="http://schemas.microsoft.com/office/drawing/2014/main" id="{C605199E-5D37-47EE-22B2-8FAEF3E4D892}"/>
              </a:ext>
            </a:extLst>
          </p:cNvPr>
          <p:cNvSpPr>
            <a:spLocks noGrp="1" noChangeArrowheads="1"/>
          </p:cNvSpPr>
          <p:nvPr>
            <p:ph type="body" sz="half" idx="1"/>
          </p:nvPr>
        </p:nvSpPr>
        <p:spPr>
          <a:xfrm>
            <a:off x="2063751" y="4005264"/>
            <a:ext cx="7859713" cy="2852737"/>
          </a:xfrm>
        </p:spPr>
        <p:txBody>
          <a:bodyPr>
            <a:normAutofit lnSpcReduction="10000"/>
          </a:bodyPr>
          <a:lstStyle/>
          <a:p>
            <a:pPr>
              <a:lnSpc>
                <a:spcPct val="90000"/>
              </a:lnSpc>
            </a:pPr>
            <a:r>
              <a:rPr lang="en-GB" altLang="en-US" sz="2000">
                <a:latin typeface="Times New Roman" panose="02020603050405020304" pitchFamily="18" charset="0"/>
              </a:rPr>
              <a:t>If the correlation is zero, we will simply predict the mean of y for every value of x, and our regression line is just a flat straight line crossing the x-axis at y</a:t>
            </a:r>
          </a:p>
          <a:p>
            <a:pPr>
              <a:lnSpc>
                <a:spcPct val="90000"/>
              </a:lnSpc>
            </a:pPr>
            <a:endParaRPr lang="en-GB" altLang="en-US" sz="2000">
              <a:latin typeface="Times New Roman" panose="02020603050405020304" pitchFamily="18" charset="0"/>
            </a:endParaRPr>
          </a:p>
          <a:p>
            <a:pPr>
              <a:lnSpc>
                <a:spcPct val="90000"/>
              </a:lnSpc>
            </a:pPr>
            <a:r>
              <a:rPr lang="en-GB" altLang="en-US" sz="2000">
                <a:latin typeface="Times New Roman" panose="02020603050405020304" pitchFamily="18" charset="0"/>
              </a:rPr>
              <a:t>But this isn’t very useful.</a:t>
            </a:r>
          </a:p>
          <a:p>
            <a:pPr>
              <a:lnSpc>
                <a:spcPct val="90000"/>
              </a:lnSpc>
            </a:pPr>
            <a:endParaRPr lang="en-GB" altLang="en-US" sz="2000">
              <a:latin typeface="Times New Roman" panose="02020603050405020304" pitchFamily="18" charset="0"/>
            </a:endParaRPr>
          </a:p>
          <a:p>
            <a:pPr>
              <a:lnSpc>
                <a:spcPct val="90000"/>
              </a:lnSpc>
            </a:pPr>
            <a:r>
              <a:rPr lang="en-GB" altLang="en-US" sz="2000">
                <a:latin typeface="Times New Roman" panose="02020603050405020304" pitchFamily="18" charset="0"/>
              </a:rPr>
              <a:t>We can calculate the regression line for any data, but the important question is how well does this line fit the data, or how good is it at predicting y from x</a:t>
            </a:r>
            <a:endParaRPr lang="en-US" altLang="en-US" sz="2000">
              <a:latin typeface="Times New Roman" panose="02020603050405020304" pitchFamily="18" charset="0"/>
            </a:endParaRPr>
          </a:p>
        </p:txBody>
      </p:sp>
      <p:grpSp>
        <p:nvGrpSpPr>
          <p:cNvPr id="33854" name="Group 62">
            <a:extLst>
              <a:ext uri="{FF2B5EF4-FFF2-40B4-BE49-F238E27FC236}">
                <a16:creationId xmlns:a16="http://schemas.microsoft.com/office/drawing/2014/main" id="{2C7342CD-9B6F-38A4-C183-D77E660EE76D}"/>
              </a:ext>
            </a:extLst>
          </p:cNvPr>
          <p:cNvGrpSpPr>
            <a:grpSpLocks/>
          </p:cNvGrpSpPr>
          <p:nvPr/>
        </p:nvGrpSpPr>
        <p:grpSpPr bwMode="auto">
          <a:xfrm>
            <a:off x="2927350" y="1628776"/>
            <a:ext cx="5329238" cy="1008063"/>
            <a:chOff x="431" y="1253"/>
            <a:chExt cx="3357" cy="635"/>
          </a:xfrm>
        </p:grpSpPr>
        <p:sp>
          <p:nvSpPr>
            <p:cNvPr id="33835" name="Text Box 43">
              <a:extLst>
                <a:ext uri="{FF2B5EF4-FFF2-40B4-BE49-F238E27FC236}">
                  <a16:creationId xmlns:a16="http://schemas.microsoft.com/office/drawing/2014/main" id="{A7C08963-C00E-EDDC-9D41-E4D793B41BE6}"/>
                </a:ext>
              </a:extLst>
            </p:cNvPr>
            <p:cNvSpPr txBox="1">
              <a:spLocks noChangeArrowheads="1"/>
            </p:cNvSpPr>
            <p:nvPr/>
          </p:nvSpPr>
          <p:spPr bwMode="auto">
            <a:xfrm>
              <a:off x="735" y="1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p>
          </p:txBody>
        </p:sp>
        <p:sp>
          <p:nvSpPr>
            <p:cNvPr id="33836" name="Text Box 44">
              <a:extLst>
                <a:ext uri="{FF2B5EF4-FFF2-40B4-BE49-F238E27FC236}">
                  <a16:creationId xmlns:a16="http://schemas.microsoft.com/office/drawing/2014/main" id="{053521EA-CA99-199E-2BCD-3232A802E160}"/>
                </a:ext>
              </a:extLst>
            </p:cNvPr>
            <p:cNvSpPr txBox="1">
              <a:spLocks noChangeArrowheads="1"/>
            </p:cNvSpPr>
            <p:nvPr/>
          </p:nvSpPr>
          <p:spPr bwMode="auto">
            <a:xfrm>
              <a:off x="431" y="1434"/>
              <a:ext cx="119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rPr>
                <a:t>ŷ </a:t>
              </a:r>
              <a:r>
                <a:rPr lang="en-GB" altLang="en-US" sz="2800" b="1">
                  <a:solidFill>
                    <a:srgbClr val="FF0000"/>
                  </a:solidFill>
                </a:rPr>
                <a:t>= ax + b =</a:t>
              </a:r>
              <a:r>
                <a:rPr lang="en-GB" altLang="en-US" sz="2400">
                  <a:solidFill>
                    <a:srgbClr val="FF0000"/>
                  </a:solidFill>
                </a:rPr>
                <a:t> </a:t>
              </a:r>
              <a:endParaRPr lang="en-US" altLang="en-US" sz="2400">
                <a:solidFill>
                  <a:srgbClr val="FF0000"/>
                </a:solidFill>
              </a:endParaRPr>
            </a:p>
          </p:txBody>
        </p:sp>
        <p:grpSp>
          <p:nvGrpSpPr>
            <p:cNvPr id="33840" name="Group 48">
              <a:extLst>
                <a:ext uri="{FF2B5EF4-FFF2-40B4-BE49-F238E27FC236}">
                  <a16:creationId xmlns:a16="http://schemas.microsoft.com/office/drawing/2014/main" id="{629BF906-DA96-2AC3-83E2-CC28B73D6740}"/>
                </a:ext>
              </a:extLst>
            </p:cNvPr>
            <p:cNvGrpSpPr>
              <a:grpSpLocks/>
            </p:cNvGrpSpPr>
            <p:nvPr/>
          </p:nvGrpSpPr>
          <p:grpSpPr bwMode="auto">
            <a:xfrm>
              <a:off x="1701" y="1253"/>
              <a:ext cx="606" cy="635"/>
              <a:chOff x="1701" y="1253"/>
              <a:chExt cx="606" cy="635"/>
            </a:xfrm>
          </p:grpSpPr>
          <p:sp>
            <p:nvSpPr>
              <p:cNvPr id="33837" name="Text Box 45">
                <a:extLst>
                  <a:ext uri="{FF2B5EF4-FFF2-40B4-BE49-F238E27FC236}">
                    <a16:creationId xmlns:a16="http://schemas.microsoft.com/office/drawing/2014/main" id="{703ADE64-D20B-9FD2-2DAB-35CC87A1FDAE}"/>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38" name="Text Box 46">
                <a:extLst>
                  <a:ext uri="{FF2B5EF4-FFF2-40B4-BE49-F238E27FC236}">
                    <a16:creationId xmlns:a16="http://schemas.microsoft.com/office/drawing/2014/main" id="{EF1FCBDB-53D4-8E2B-C056-EFB4C6A88CB2}"/>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39" name="Line 47">
                <a:extLst>
                  <a:ext uri="{FF2B5EF4-FFF2-40B4-BE49-F238E27FC236}">
                    <a16:creationId xmlns:a16="http://schemas.microsoft.com/office/drawing/2014/main" id="{CE956837-9056-6979-5DA6-90B3C15C4552}"/>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42" name="Group 50">
              <a:extLst>
                <a:ext uri="{FF2B5EF4-FFF2-40B4-BE49-F238E27FC236}">
                  <a16:creationId xmlns:a16="http://schemas.microsoft.com/office/drawing/2014/main" id="{FAA5B98E-D6DA-43E3-3A2B-25396AE7B713}"/>
                </a:ext>
              </a:extLst>
            </p:cNvPr>
            <p:cNvGrpSpPr>
              <a:grpSpLocks/>
            </p:cNvGrpSpPr>
            <p:nvPr/>
          </p:nvGrpSpPr>
          <p:grpSpPr bwMode="auto">
            <a:xfrm>
              <a:off x="3016" y="1253"/>
              <a:ext cx="606" cy="635"/>
              <a:chOff x="1701" y="1253"/>
              <a:chExt cx="606" cy="635"/>
            </a:xfrm>
          </p:grpSpPr>
          <p:sp>
            <p:nvSpPr>
              <p:cNvPr id="33843" name="Text Box 51">
                <a:extLst>
                  <a:ext uri="{FF2B5EF4-FFF2-40B4-BE49-F238E27FC236}">
                    <a16:creationId xmlns:a16="http://schemas.microsoft.com/office/drawing/2014/main" id="{AC5DF706-7B73-2086-8F00-C4463695A0E3}"/>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44" name="Text Box 52">
                <a:extLst>
                  <a:ext uri="{FF2B5EF4-FFF2-40B4-BE49-F238E27FC236}">
                    <a16:creationId xmlns:a16="http://schemas.microsoft.com/office/drawing/2014/main" id="{046D3C0A-0D09-368A-729C-1B3F603F69B4}"/>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45" name="Line 53">
                <a:extLst>
                  <a:ext uri="{FF2B5EF4-FFF2-40B4-BE49-F238E27FC236}">
                    <a16:creationId xmlns:a16="http://schemas.microsoft.com/office/drawing/2014/main" id="{D8971D0C-A3BB-2F49-79D9-B0AC912BF593}"/>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0" name="Text Box 58">
              <a:extLst>
                <a:ext uri="{FF2B5EF4-FFF2-40B4-BE49-F238E27FC236}">
                  <a16:creationId xmlns:a16="http://schemas.microsoft.com/office/drawing/2014/main" id="{6D08B3BC-FA4E-94C5-79AD-88702C49A194}"/>
                </a:ext>
              </a:extLst>
            </p:cNvPr>
            <p:cNvSpPr txBox="1">
              <a:spLocks noChangeArrowheads="1"/>
            </p:cNvSpPr>
            <p:nvPr/>
          </p:nvSpPr>
          <p:spPr bwMode="auto">
            <a:xfrm>
              <a:off x="2232" y="1415"/>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 + y - </a:t>
              </a:r>
              <a:endParaRPr lang="en-US" altLang="en-US" sz="2800" b="1">
                <a:solidFill>
                  <a:srgbClr val="FF0000"/>
                </a:solidFill>
              </a:endParaRPr>
            </a:p>
          </p:txBody>
        </p:sp>
        <p:sp>
          <p:nvSpPr>
            <p:cNvPr id="33851" name="Text Box 59">
              <a:extLst>
                <a:ext uri="{FF2B5EF4-FFF2-40B4-BE49-F238E27FC236}">
                  <a16:creationId xmlns:a16="http://schemas.microsoft.com/office/drawing/2014/main" id="{2289EA2F-DCDC-0712-5E83-645EFB843267}"/>
                </a:ext>
              </a:extLst>
            </p:cNvPr>
            <p:cNvSpPr txBox="1">
              <a:spLocks noChangeArrowheads="1"/>
            </p:cNvSpPr>
            <p:nvPr/>
          </p:nvSpPr>
          <p:spPr bwMode="auto">
            <a:xfrm>
              <a:off x="3560" y="14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a:t>
              </a:r>
              <a:endParaRPr lang="en-US" altLang="en-US" sz="2800" b="1">
                <a:solidFill>
                  <a:srgbClr val="FF0000"/>
                </a:solidFill>
              </a:endParaRPr>
            </a:p>
          </p:txBody>
        </p:sp>
        <p:sp>
          <p:nvSpPr>
            <p:cNvPr id="33852" name="Line 60">
              <a:extLst>
                <a:ext uri="{FF2B5EF4-FFF2-40B4-BE49-F238E27FC236}">
                  <a16:creationId xmlns:a16="http://schemas.microsoft.com/office/drawing/2014/main" id="{83404C82-6846-EDF1-4A15-0D9E2AB0B98D}"/>
                </a:ext>
              </a:extLst>
            </p:cNvPr>
            <p:cNvSpPr>
              <a:spLocks noChangeShapeType="1"/>
            </p:cNvSpPr>
            <p:nvPr/>
          </p:nvSpPr>
          <p:spPr bwMode="auto">
            <a:xfrm>
              <a:off x="2653" y="1480"/>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3" name="Line 61">
              <a:extLst>
                <a:ext uri="{FF2B5EF4-FFF2-40B4-BE49-F238E27FC236}">
                  <a16:creationId xmlns:a16="http://schemas.microsoft.com/office/drawing/2014/main" id="{E5303099-DC36-4F4B-8065-4E9F24AA6AFA}"/>
                </a:ext>
              </a:extLst>
            </p:cNvPr>
            <p:cNvSpPr>
              <a:spLocks noChangeShapeType="1"/>
            </p:cNvSpPr>
            <p:nvPr/>
          </p:nvSpPr>
          <p:spPr bwMode="auto">
            <a:xfrm>
              <a:off x="3606" y="1525"/>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60" name="Group 68">
            <a:extLst>
              <a:ext uri="{FF2B5EF4-FFF2-40B4-BE49-F238E27FC236}">
                <a16:creationId xmlns:a16="http://schemas.microsoft.com/office/drawing/2014/main" id="{AE9A8593-71D5-1FCD-05A0-39459DE51C05}"/>
              </a:ext>
            </a:extLst>
          </p:cNvPr>
          <p:cNvGrpSpPr>
            <a:grpSpLocks/>
          </p:cNvGrpSpPr>
          <p:nvPr/>
        </p:nvGrpSpPr>
        <p:grpSpPr bwMode="auto">
          <a:xfrm>
            <a:off x="4440238" y="2852738"/>
            <a:ext cx="3116262" cy="1008062"/>
            <a:chOff x="1688" y="1797"/>
            <a:chExt cx="1963" cy="635"/>
          </a:xfrm>
        </p:grpSpPr>
        <p:grpSp>
          <p:nvGrpSpPr>
            <p:cNvPr id="33846" name="Group 54">
              <a:extLst>
                <a:ext uri="{FF2B5EF4-FFF2-40B4-BE49-F238E27FC236}">
                  <a16:creationId xmlns:a16="http://schemas.microsoft.com/office/drawing/2014/main" id="{9527CF48-CE28-10E3-25F6-67406F12E6E1}"/>
                </a:ext>
              </a:extLst>
            </p:cNvPr>
            <p:cNvGrpSpPr>
              <a:grpSpLocks/>
            </p:cNvGrpSpPr>
            <p:nvPr/>
          </p:nvGrpSpPr>
          <p:grpSpPr bwMode="auto">
            <a:xfrm>
              <a:off x="2109" y="1797"/>
              <a:ext cx="606" cy="635"/>
              <a:chOff x="1701" y="1253"/>
              <a:chExt cx="606" cy="635"/>
            </a:xfrm>
          </p:grpSpPr>
          <p:sp>
            <p:nvSpPr>
              <p:cNvPr id="33847" name="Text Box 55">
                <a:extLst>
                  <a:ext uri="{FF2B5EF4-FFF2-40B4-BE49-F238E27FC236}">
                    <a16:creationId xmlns:a16="http://schemas.microsoft.com/office/drawing/2014/main" id="{E8110C1A-9A32-0365-9F83-2863FF0151AB}"/>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48" name="Text Box 56">
                <a:extLst>
                  <a:ext uri="{FF2B5EF4-FFF2-40B4-BE49-F238E27FC236}">
                    <a16:creationId xmlns:a16="http://schemas.microsoft.com/office/drawing/2014/main" id="{6388101D-457D-F516-A26C-2B8AE513D9A2}"/>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49" name="Line 57">
                <a:extLst>
                  <a:ext uri="{FF2B5EF4-FFF2-40B4-BE49-F238E27FC236}">
                    <a16:creationId xmlns:a16="http://schemas.microsoft.com/office/drawing/2014/main" id="{2CA6FC06-7716-A101-FA7C-005B66E39B0D}"/>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5" name="Text Box 63">
              <a:extLst>
                <a:ext uri="{FF2B5EF4-FFF2-40B4-BE49-F238E27FC236}">
                  <a16:creationId xmlns:a16="http://schemas.microsoft.com/office/drawing/2014/main" id="{4AD5CA24-4346-9377-3CFE-063734EDE0ED}"/>
                </a:ext>
              </a:extLst>
            </p:cNvPr>
            <p:cNvSpPr txBox="1">
              <a:spLocks noChangeArrowheads="1"/>
            </p:cNvSpPr>
            <p:nvPr/>
          </p:nvSpPr>
          <p:spPr bwMode="auto">
            <a:xfrm>
              <a:off x="1688" y="1959"/>
              <a:ext cx="3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cs typeface="Times New Roman" panose="02020603050405020304" pitchFamily="18" charset="0"/>
                </a:rPr>
                <a:t>ŷ =</a:t>
              </a:r>
            </a:p>
          </p:txBody>
        </p:sp>
        <p:sp>
          <p:nvSpPr>
            <p:cNvPr id="33856" name="Text Box 64">
              <a:extLst>
                <a:ext uri="{FF2B5EF4-FFF2-40B4-BE49-F238E27FC236}">
                  <a16:creationId xmlns:a16="http://schemas.microsoft.com/office/drawing/2014/main" id="{EC68F9C5-3C7D-93B1-CCC6-6F0A03367302}"/>
                </a:ext>
              </a:extLst>
            </p:cNvPr>
            <p:cNvSpPr txBox="1">
              <a:spLocks noChangeArrowheads="1"/>
            </p:cNvSpPr>
            <p:nvPr/>
          </p:nvSpPr>
          <p:spPr bwMode="auto">
            <a:xfrm>
              <a:off x="2641" y="1914"/>
              <a:ext cx="10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 – x) + y</a:t>
              </a:r>
              <a:endParaRPr lang="en-US" altLang="en-US" sz="2800" b="1">
                <a:solidFill>
                  <a:srgbClr val="FF0000"/>
                </a:solidFill>
              </a:endParaRPr>
            </a:p>
          </p:txBody>
        </p:sp>
        <p:sp>
          <p:nvSpPr>
            <p:cNvPr id="33857" name="Line 65">
              <a:extLst>
                <a:ext uri="{FF2B5EF4-FFF2-40B4-BE49-F238E27FC236}">
                  <a16:creationId xmlns:a16="http://schemas.microsoft.com/office/drawing/2014/main" id="{576FF6A5-30D7-0A26-2A77-A74A3EB1219B}"/>
                </a:ext>
              </a:extLst>
            </p:cNvPr>
            <p:cNvSpPr>
              <a:spLocks noChangeShapeType="1"/>
            </p:cNvSpPr>
            <p:nvPr/>
          </p:nvSpPr>
          <p:spPr bwMode="auto">
            <a:xfrm>
              <a:off x="3107" y="20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8" name="Line 66">
              <a:extLst>
                <a:ext uri="{FF2B5EF4-FFF2-40B4-BE49-F238E27FC236}">
                  <a16:creationId xmlns:a16="http://schemas.microsoft.com/office/drawing/2014/main" id="{6880DA4A-2B2E-603E-034F-110C05E15297}"/>
                </a:ext>
              </a:extLst>
            </p:cNvPr>
            <p:cNvSpPr>
              <a:spLocks noChangeShapeType="1"/>
            </p:cNvSpPr>
            <p:nvPr/>
          </p:nvSpPr>
          <p:spPr bwMode="auto">
            <a:xfrm>
              <a:off x="3560" y="20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9" name="Text Box 67">
            <a:extLst>
              <a:ext uri="{FF2B5EF4-FFF2-40B4-BE49-F238E27FC236}">
                <a16:creationId xmlns:a16="http://schemas.microsoft.com/office/drawing/2014/main" id="{29228DB0-6D17-7435-D23E-0966C6850CDE}"/>
              </a:ext>
            </a:extLst>
          </p:cNvPr>
          <p:cNvSpPr txBox="1">
            <a:spLocks noChangeArrowheads="1"/>
          </p:cNvSpPr>
          <p:nvPr/>
        </p:nvSpPr>
        <p:spPr bwMode="auto">
          <a:xfrm>
            <a:off x="2187575" y="3089276"/>
            <a:ext cx="1993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Rearranges to:</a:t>
            </a:r>
            <a:endParaRPr lang="en-US" altLang="en-US" sz="2400"/>
          </a:p>
        </p:txBody>
      </p:sp>
      <p:sp>
        <p:nvSpPr>
          <p:cNvPr id="33867" name="Line 75">
            <a:extLst>
              <a:ext uri="{FF2B5EF4-FFF2-40B4-BE49-F238E27FC236}">
                <a16:creationId xmlns:a16="http://schemas.microsoft.com/office/drawing/2014/main" id="{96B959DA-8F94-DA94-7719-50A6E851E4E1}"/>
              </a:ext>
            </a:extLst>
          </p:cNvPr>
          <p:cNvSpPr>
            <a:spLocks noChangeShapeType="1"/>
          </p:cNvSpPr>
          <p:nvPr/>
        </p:nvSpPr>
        <p:spPr bwMode="auto">
          <a:xfrm flipH="1">
            <a:off x="8112125" y="1700213"/>
            <a:ext cx="2159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76">
            <a:extLst>
              <a:ext uri="{FF2B5EF4-FFF2-40B4-BE49-F238E27FC236}">
                <a16:creationId xmlns:a16="http://schemas.microsoft.com/office/drawing/2014/main" id="{E18C0A3B-70F4-B6F7-6E37-88239029FFD0}"/>
              </a:ext>
            </a:extLst>
          </p:cNvPr>
          <p:cNvSpPr>
            <a:spLocks noChangeShapeType="1"/>
          </p:cNvSpPr>
          <p:nvPr/>
        </p:nvSpPr>
        <p:spPr bwMode="auto">
          <a:xfrm flipV="1">
            <a:off x="5664200" y="1700213"/>
            <a:ext cx="215900" cy="1444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a:extLst>
              <a:ext uri="{FF2B5EF4-FFF2-40B4-BE49-F238E27FC236}">
                <a16:creationId xmlns:a16="http://schemas.microsoft.com/office/drawing/2014/main" id="{9F65BDC4-6943-E506-E8FE-FDDCE85D4261}"/>
              </a:ext>
            </a:extLst>
          </p:cNvPr>
          <p:cNvSpPr>
            <a:spLocks noChangeShapeType="1"/>
          </p:cNvSpPr>
          <p:nvPr/>
        </p:nvSpPr>
        <p:spPr bwMode="auto">
          <a:xfrm flipV="1">
            <a:off x="5735638" y="2852738"/>
            <a:ext cx="215900" cy="1444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Line 80">
            <a:extLst>
              <a:ext uri="{FF2B5EF4-FFF2-40B4-BE49-F238E27FC236}">
                <a16:creationId xmlns:a16="http://schemas.microsoft.com/office/drawing/2014/main" id="{2EC2BDF6-1AE4-B20E-29C7-23228996A634}"/>
              </a:ext>
            </a:extLst>
          </p:cNvPr>
          <p:cNvSpPr>
            <a:spLocks noChangeShapeType="1"/>
          </p:cNvSpPr>
          <p:nvPr/>
        </p:nvSpPr>
        <p:spPr bwMode="auto">
          <a:xfrm>
            <a:off x="7751763" y="2565400"/>
            <a:ext cx="215900" cy="2159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3" name="Text Box 81">
            <a:extLst>
              <a:ext uri="{FF2B5EF4-FFF2-40B4-BE49-F238E27FC236}">
                <a16:creationId xmlns:a16="http://schemas.microsoft.com/office/drawing/2014/main" id="{40DC0A3C-0123-8623-201B-07A84B6F8687}"/>
              </a:ext>
            </a:extLst>
          </p:cNvPr>
          <p:cNvSpPr txBox="1">
            <a:spLocks noChangeArrowheads="1"/>
          </p:cNvSpPr>
          <p:nvPr/>
        </p:nvSpPr>
        <p:spPr bwMode="auto">
          <a:xfrm>
            <a:off x="5808663" y="1484313"/>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
        <p:nvSpPr>
          <p:cNvPr id="33874" name="Text Box 82">
            <a:extLst>
              <a:ext uri="{FF2B5EF4-FFF2-40B4-BE49-F238E27FC236}">
                <a16:creationId xmlns:a16="http://schemas.microsoft.com/office/drawing/2014/main" id="{14C29CDB-A223-90C9-4C92-A458D707E259}"/>
              </a:ext>
            </a:extLst>
          </p:cNvPr>
          <p:cNvSpPr txBox="1">
            <a:spLocks noChangeArrowheads="1"/>
          </p:cNvSpPr>
          <p:nvPr/>
        </p:nvSpPr>
        <p:spPr bwMode="auto">
          <a:xfrm>
            <a:off x="8256588" y="1484313"/>
            <a:ext cx="306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b</a:t>
            </a:r>
            <a:endParaRPr lang="en-US" altLang="en-US"/>
          </a:p>
        </p:txBody>
      </p:sp>
      <p:sp>
        <p:nvSpPr>
          <p:cNvPr id="33875" name="Text Box 83">
            <a:extLst>
              <a:ext uri="{FF2B5EF4-FFF2-40B4-BE49-F238E27FC236}">
                <a16:creationId xmlns:a16="http://schemas.microsoft.com/office/drawing/2014/main" id="{E5A8C272-3F5F-BE38-F36C-634FFCFC3804}"/>
              </a:ext>
            </a:extLst>
          </p:cNvPr>
          <p:cNvSpPr txBox="1">
            <a:spLocks noChangeArrowheads="1"/>
          </p:cNvSpPr>
          <p:nvPr/>
        </p:nvSpPr>
        <p:spPr bwMode="auto">
          <a:xfrm>
            <a:off x="5880100" y="2565400"/>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
        <p:nvSpPr>
          <p:cNvPr id="33876" name="Text Box 84">
            <a:extLst>
              <a:ext uri="{FF2B5EF4-FFF2-40B4-BE49-F238E27FC236}">
                <a16:creationId xmlns:a16="http://schemas.microsoft.com/office/drawing/2014/main" id="{4027A7AE-A599-2026-9637-0DB3A4DE4CD5}"/>
              </a:ext>
            </a:extLst>
          </p:cNvPr>
          <p:cNvSpPr txBox="1">
            <a:spLocks noChangeArrowheads="1"/>
          </p:cNvSpPr>
          <p:nvPr/>
        </p:nvSpPr>
        <p:spPr bwMode="auto">
          <a:xfrm>
            <a:off x="7896225" y="2636838"/>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Tree>
    <p:extLst>
      <p:ext uri="{BB962C8B-B14F-4D97-AF65-F5344CB8AC3E}">
        <p14:creationId xmlns:p14="http://schemas.microsoft.com/office/powerpoint/2010/main" val="13067437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C99D6B1-99FF-981F-9498-C242439617E4}"/>
              </a:ext>
            </a:extLst>
          </p:cNvPr>
          <p:cNvSpPr>
            <a:spLocks noGrp="1" noChangeArrowheads="1"/>
          </p:cNvSpPr>
          <p:nvPr>
            <p:ph type="title"/>
          </p:nvPr>
        </p:nvSpPr>
        <p:spPr/>
        <p:txBody>
          <a:bodyPr/>
          <a:lstStyle/>
          <a:p>
            <a:r>
              <a:rPr lang="en-GB" altLang="en-US">
                <a:latin typeface="Times New Roman" panose="02020603050405020304" pitchFamily="18" charset="0"/>
              </a:rPr>
              <a:t>How good is our model?</a:t>
            </a:r>
            <a:endParaRPr lang="en-US" altLang="en-US">
              <a:latin typeface="Times New Roman" panose="02020603050405020304" pitchFamily="18" charset="0"/>
            </a:endParaRPr>
          </a:p>
        </p:txBody>
      </p:sp>
      <p:sp>
        <p:nvSpPr>
          <p:cNvPr id="35843" name="Rectangle 3">
            <a:extLst>
              <a:ext uri="{FF2B5EF4-FFF2-40B4-BE49-F238E27FC236}">
                <a16:creationId xmlns:a16="http://schemas.microsoft.com/office/drawing/2014/main" id="{9C6AED47-DCB7-0E73-24D6-93F71FD833D0}"/>
              </a:ext>
            </a:extLst>
          </p:cNvPr>
          <p:cNvSpPr>
            <a:spLocks noGrp="1" noChangeArrowheads="1"/>
          </p:cNvSpPr>
          <p:nvPr>
            <p:ph type="body" idx="1"/>
          </p:nvPr>
        </p:nvSpPr>
        <p:spPr>
          <a:xfrm>
            <a:off x="1981200" y="1981200"/>
            <a:ext cx="4114800" cy="655638"/>
          </a:xfrm>
        </p:spPr>
        <p:txBody>
          <a:bodyPr/>
          <a:lstStyle/>
          <a:p>
            <a:r>
              <a:rPr lang="en-GB" altLang="en-US">
                <a:latin typeface="Times New Roman" panose="02020603050405020304" pitchFamily="18" charset="0"/>
              </a:rPr>
              <a:t>Total variance of y:</a:t>
            </a:r>
            <a:endParaRPr lang="en-US" altLang="en-US">
              <a:latin typeface="Times New Roman" panose="02020603050405020304" pitchFamily="18" charset="0"/>
            </a:endParaRPr>
          </a:p>
        </p:txBody>
      </p:sp>
      <p:grpSp>
        <p:nvGrpSpPr>
          <p:cNvPr id="35852" name="Group 12">
            <a:extLst>
              <a:ext uri="{FF2B5EF4-FFF2-40B4-BE49-F238E27FC236}">
                <a16:creationId xmlns:a16="http://schemas.microsoft.com/office/drawing/2014/main" id="{E58692F0-602D-AE12-B4CB-100ACA27883E}"/>
              </a:ext>
            </a:extLst>
          </p:cNvPr>
          <p:cNvGrpSpPr>
            <a:grpSpLocks/>
          </p:cNvGrpSpPr>
          <p:nvPr/>
        </p:nvGrpSpPr>
        <p:grpSpPr bwMode="auto">
          <a:xfrm>
            <a:off x="5808664" y="1773239"/>
            <a:ext cx="2987675" cy="960437"/>
            <a:chOff x="2699" y="1117"/>
            <a:chExt cx="1882" cy="605"/>
          </a:xfrm>
        </p:grpSpPr>
        <p:sp>
          <p:nvSpPr>
            <p:cNvPr id="35844" name="Text Box 4">
              <a:extLst>
                <a:ext uri="{FF2B5EF4-FFF2-40B4-BE49-F238E27FC236}">
                  <a16:creationId xmlns:a16="http://schemas.microsoft.com/office/drawing/2014/main" id="{4FFB6F44-BA97-C91A-3E01-49BC9FD3E50D}"/>
                </a:ext>
              </a:extLst>
            </p:cNvPr>
            <p:cNvSpPr txBox="1">
              <a:spLocks noChangeArrowheads="1"/>
            </p:cNvSpPr>
            <p:nvPr/>
          </p:nvSpPr>
          <p:spPr bwMode="auto">
            <a:xfrm>
              <a:off x="2699" y="1298"/>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GB" altLang="en-US" sz="2400" baseline="-25000">
                  <a:solidFill>
                    <a:srgbClr val="FF0000"/>
                  </a:solidFill>
                </a:rPr>
                <a:t>y</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45" name="Text Box 5">
              <a:extLst>
                <a:ext uri="{FF2B5EF4-FFF2-40B4-BE49-F238E27FC236}">
                  <a16:creationId xmlns:a16="http://schemas.microsoft.com/office/drawing/2014/main" id="{747DED48-9497-2367-3FAC-BC9C3D5DEEEB}"/>
                </a:ext>
              </a:extLst>
            </p:cNvPr>
            <p:cNvSpPr txBox="1">
              <a:spLocks noChangeArrowheads="1"/>
            </p:cNvSpPr>
            <p:nvPr/>
          </p:nvSpPr>
          <p:spPr bwMode="auto">
            <a:xfrm>
              <a:off x="3152" y="1117"/>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∑(y – y)</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46" name="Text Box 6">
              <a:extLst>
                <a:ext uri="{FF2B5EF4-FFF2-40B4-BE49-F238E27FC236}">
                  <a16:creationId xmlns:a16="http://schemas.microsoft.com/office/drawing/2014/main" id="{750F7534-B047-8623-BC27-035B3262061B}"/>
                </a:ext>
              </a:extLst>
            </p:cNvPr>
            <p:cNvSpPr txBox="1">
              <a:spLocks noChangeArrowheads="1"/>
            </p:cNvSpPr>
            <p:nvPr/>
          </p:nvSpPr>
          <p:spPr bwMode="auto">
            <a:xfrm>
              <a:off x="3319" y="1434"/>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- 1</a:t>
              </a:r>
              <a:endParaRPr lang="en-US" altLang="en-US" sz="2400">
                <a:solidFill>
                  <a:srgbClr val="FF0000"/>
                </a:solidFill>
              </a:endParaRPr>
            </a:p>
          </p:txBody>
        </p:sp>
        <p:sp>
          <p:nvSpPr>
            <p:cNvPr id="35847" name="Text Box 7">
              <a:extLst>
                <a:ext uri="{FF2B5EF4-FFF2-40B4-BE49-F238E27FC236}">
                  <a16:creationId xmlns:a16="http://schemas.microsoft.com/office/drawing/2014/main" id="{436C3370-9450-2929-AE3F-1207C3779F32}"/>
                </a:ext>
              </a:extLst>
            </p:cNvPr>
            <p:cNvSpPr txBox="1">
              <a:spLocks noChangeArrowheads="1"/>
            </p:cNvSpPr>
            <p:nvPr/>
          </p:nvSpPr>
          <p:spPr bwMode="auto">
            <a:xfrm>
              <a:off x="4195" y="1117"/>
              <a:ext cx="3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y</a:t>
              </a:r>
              <a:endParaRPr lang="en-US" altLang="en-US" sz="2400">
                <a:solidFill>
                  <a:srgbClr val="FF0000"/>
                </a:solidFill>
              </a:endParaRPr>
            </a:p>
          </p:txBody>
        </p:sp>
        <p:sp>
          <p:nvSpPr>
            <p:cNvPr id="35848" name="Text Box 8">
              <a:extLst>
                <a:ext uri="{FF2B5EF4-FFF2-40B4-BE49-F238E27FC236}">
                  <a16:creationId xmlns:a16="http://schemas.microsoft.com/office/drawing/2014/main" id="{8A9C824D-5D83-A441-C78D-1A8E1DCA5D5C}"/>
                </a:ext>
              </a:extLst>
            </p:cNvPr>
            <p:cNvSpPr txBox="1">
              <a:spLocks noChangeArrowheads="1"/>
            </p:cNvSpPr>
            <p:nvPr/>
          </p:nvSpPr>
          <p:spPr bwMode="auto">
            <a:xfrm>
              <a:off x="4241" y="143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GB" altLang="en-US" sz="2400" baseline="-25000">
                  <a:solidFill>
                    <a:srgbClr val="FF0000"/>
                  </a:solidFill>
                </a:rPr>
                <a:t>y</a:t>
              </a:r>
              <a:endParaRPr lang="en-US" altLang="en-US" sz="2400">
                <a:solidFill>
                  <a:srgbClr val="FF0000"/>
                </a:solidFill>
              </a:endParaRPr>
            </a:p>
          </p:txBody>
        </p:sp>
        <p:sp>
          <p:nvSpPr>
            <p:cNvPr id="35849" name="Line 9">
              <a:extLst>
                <a:ext uri="{FF2B5EF4-FFF2-40B4-BE49-F238E27FC236}">
                  <a16:creationId xmlns:a16="http://schemas.microsoft.com/office/drawing/2014/main" id="{FC332147-F7FA-1F86-2498-A3F0375364CB}"/>
                </a:ext>
              </a:extLst>
            </p:cNvPr>
            <p:cNvSpPr>
              <a:spLocks noChangeShapeType="1"/>
            </p:cNvSpPr>
            <p:nvPr/>
          </p:nvSpPr>
          <p:spPr bwMode="auto">
            <a:xfrm>
              <a:off x="3198" y="1434"/>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Text Box 10">
              <a:extLst>
                <a:ext uri="{FF2B5EF4-FFF2-40B4-BE49-F238E27FC236}">
                  <a16:creationId xmlns:a16="http://schemas.microsoft.com/office/drawing/2014/main" id="{F04D1D14-19B0-1FED-D16E-80C4ABEABFB7}"/>
                </a:ext>
              </a:extLst>
            </p:cNvPr>
            <p:cNvSpPr txBox="1">
              <a:spLocks noChangeArrowheads="1"/>
            </p:cNvSpPr>
            <p:nvPr/>
          </p:nvSpPr>
          <p:spPr bwMode="auto">
            <a:xfrm>
              <a:off x="3969" y="12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51" name="Line 11">
              <a:extLst>
                <a:ext uri="{FF2B5EF4-FFF2-40B4-BE49-F238E27FC236}">
                  <a16:creationId xmlns:a16="http://schemas.microsoft.com/office/drawing/2014/main" id="{357B7C0D-C813-2AD9-7EBC-95AE2B679C94}"/>
                </a:ext>
              </a:extLst>
            </p:cNvPr>
            <p:cNvSpPr>
              <a:spLocks noChangeShapeType="1"/>
            </p:cNvSpPr>
            <p:nvPr/>
          </p:nvSpPr>
          <p:spPr bwMode="auto">
            <a:xfrm>
              <a:off x="4241" y="1434"/>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53" name="Rectangle 13">
            <a:extLst>
              <a:ext uri="{FF2B5EF4-FFF2-40B4-BE49-F238E27FC236}">
                <a16:creationId xmlns:a16="http://schemas.microsoft.com/office/drawing/2014/main" id="{F93027FE-D242-6C76-340E-6EFE66A02557}"/>
              </a:ext>
            </a:extLst>
          </p:cNvPr>
          <p:cNvSpPr>
            <a:spLocks noChangeArrowheads="1"/>
          </p:cNvSpPr>
          <p:nvPr/>
        </p:nvSpPr>
        <p:spPr bwMode="auto">
          <a:xfrm>
            <a:off x="1992313" y="2997200"/>
            <a:ext cx="61912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Variance of predicted y values (</a:t>
            </a:r>
            <a:r>
              <a:rPr lang="en-US" altLang="en-US">
                <a:latin typeface="Times New Roman" panose="02020603050405020304" pitchFamily="18" charset="0"/>
                <a:cs typeface="Times New Roman" panose="02020603050405020304" pitchFamily="18" charset="0"/>
              </a:rPr>
              <a:t>ŷ)</a:t>
            </a:r>
            <a:r>
              <a:rPr lang="en-GB" altLang="en-US">
                <a:latin typeface="Times New Roman" panose="02020603050405020304" pitchFamily="18" charset="0"/>
              </a:rPr>
              <a:t>:</a:t>
            </a:r>
            <a:endParaRPr lang="en-US" altLang="en-US">
              <a:latin typeface="Times New Roman" panose="02020603050405020304" pitchFamily="18" charset="0"/>
            </a:endParaRPr>
          </a:p>
        </p:txBody>
      </p:sp>
      <p:sp>
        <p:nvSpPr>
          <p:cNvPr id="35854" name="Rectangle 14">
            <a:extLst>
              <a:ext uri="{FF2B5EF4-FFF2-40B4-BE49-F238E27FC236}">
                <a16:creationId xmlns:a16="http://schemas.microsoft.com/office/drawing/2014/main" id="{423755D3-CE7F-3FA5-99C0-F269F9815845}"/>
              </a:ext>
            </a:extLst>
          </p:cNvPr>
          <p:cNvSpPr>
            <a:spLocks noChangeArrowheads="1"/>
          </p:cNvSpPr>
          <p:nvPr/>
        </p:nvSpPr>
        <p:spPr bwMode="auto">
          <a:xfrm>
            <a:off x="1992313" y="4797425"/>
            <a:ext cx="4114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Error variance:</a:t>
            </a:r>
            <a:endParaRPr lang="en-US" altLang="en-US">
              <a:latin typeface="Times New Roman" panose="02020603050405020304" pitchFamily="18" charset="0"/>
            </a:endParaRPr>
          </a:p>
        </p:txBody>
      </p:sp>
      <p:grpSp>
        <p:nvGrpSpPr>
          <p:cNvPr id="35867" name="Group 27">
            <a:extLst>
              <a:ext uri="{FF2B5EF4-FFF2-40B4-BE49-F238E27FC236}">
                <a16:creationId xmlns:a16="http://schemas.microsoft.com/office/drawing/2014/main" id="{86B1FDD5-D4BF-805D-0B41-4C5B2855B834}"/>
              </a:ext>
            </a:extLst>
          </p:cNvPr>
          <p:cNvGrpSpPr>
            <a:grpSpLocks/>
          </p:cNvGrpSpPr>
          <p:nvPr/>
        </p:nvGrpSpPr>
        <p:grpSpPr bwMode="auto">
          <a:xfrm>
            <a:off x="3143251" y="3716339"/>
            <a:ext cx="3260725" cy="960437"/>
            <a:chOff x="1020" y="2387"/>
            <a:chExt cx="2054" cy="605"/>
          </a:xfrm>
        </p:grpSpPr>
        <p:grpSp>
          <p:nvGrpSpPr>
            <p:cNvPr id="35855" name="Group 15">
              <a:extLst>
                <a:ext uri="{FF2B5EF4-FFF2-40B4-BE49-F238E27FC236}">
                  <a16:creationId xmlns:a16="http://schemas.microsoft.com/office/drawing/2014/main" id="{9B38DB4B-4F02-2573-9BE7-CC8B277A91CD}"/>
                </a:ext>
              </a:extLst>
            </p:cNvPr>
            <p:cNvGrpSpPr>
              <a:grpSpLocks/>
            </p:cNvGrpSpPr>
            <p:nvPr/>
          </p:nvGrpSpPr>
          <p:grpSpPr bwMode="auto">
            <a:xfrm>
              <a:off x="1020" y="2387"/>
              <a:ext cx="2054" cy="605"/>
              <a:chOff x="2699" y="1117"/>
              <a:chExt cx="2054" cy="605"/>
            </a:xfrm>
          </p:grpSpPr>
          <p:sp>
            <p:nvSpPr>
              <p:cNvPr id="35856" name="Text Box 16">
                <a:extLst>
                  <a:ext uri="{FF2B5EF4-FFF2-40B4-BE49-F238E27FC236}">
                    <a16:creationId xmlns:a16="http://schemas.microsoft.com/office/drawing/2014/main" id="{1C38FF2E-0393-2B0D-5F71-4D937938CEA6}"/>
                  </a:ext>
                </a:extLst>
              </p:cNvPr>
              <p:cNvSpPr txBox="1">
                <a:spLocks noChangeArrowheads="1"/>
              </p:cNvSpPr>
              <p:nvPr/>
            </p:nvSpPr>
            <p:spPr bwMode="auto">
              <a:xfrm>
                <a:off x="2699" y="1298"/>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US" altLang="en-US" sz="2400" baseline="-25000">
                    <a:solidFill>
                      <a:srgbClr val="FF0000"/>
                    </a:solidFill>
                    <a:cs typeface="Times New Roman" panose="02020603050405020304" pitchFamily="18" charset="0"/>
                  </a:rPr>
                  <a:t>ŷ</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57" name="Text Box 17">
                <a:extLst>
                  <a:ext uri="{FF2B5EF4-FFF2-40B4-BE49-F238E27FC236}">
                    <a16:creationId xmlns:a16="http://schemas.microsoft.com/office/drawing/2014/main" id="{45DFF40C-9FFA-33B7-46FF-F59414290B1B}"/>
                  </a:ext>
                </a:extLst>
              </p:cNvPr>
              <p:cNvSpPr txBox="1">
                <a:spLocks noChangeArrowheads="1"/>
              </p:cNvSpPr>
              <p:nvPr/>
            </p:nvSpPr>
            <p:spPr bwMode="auto">
              <a:xfrm>
                <a:off x="3152" y="1117"/>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∑(ŷ – y)</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58" name="Text Box 18">
                <a:extLst>
                  <a:ext uri="{FF2B5EF4-FFF2-40B4-BE49-F238E27FC236}">
                    <a16:creationId xmlns:a16="http://schemas.microsoft.com/office/drawing/2014/main" id="{12D77C5B-9E16-ABFE-936C-E4BE1E853DE1}"/>
                  </a:ext>
                </a:extLst>
              </p:cNvPr>
              <p:cNvSpPr txBox="1">
                <a:spLocks noChangeArrowheads="1"/>
              </p:cNvSpPr>
              <p:nvPr/>
            </p:nvSpPr>
            <p:spPr bwMode="auto">
              <a:xfrm>
                <a:off x="3319" y="1434"/>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- 1</a:t>
                </a:r>
                <a:endParaRPr lang="en-US" altLang="en-US" sz="2400">
                  <a:solidFill>
                    <a:srgbClr val="FF0000"/>
                  </a:solidFill>
                </a:endParaRPr>
              </a:p>
            </p:txBody>
          </p:sp>
          <p:sp>
            <p:nvSpPr>
              <p:cNvPr id="35859" name="Text Box 19">
                <a:extLst>
                  <a:ext uri="{FF2B5EF4-FFF2-40B4-BE49-F238E27FC236}">
                    <a16:creationId xmlns:a16="http://schemas.microsoft.com/office/drawing/2014/main" id="{E6584846-2DF2-5065-CE11-0561574142FC}"/>
                  </a:ext>
                </a:extLst>
              </p:cNvPr>
              <p:cNvSpPr txBox="1">
                <a:spLocks noChangeArrowheads="1"/>
              </p:cNvSpPr>
              <p:nvPr/>
            </p:nvSpPr>
            <p:spPr bwMode="auto">
              <a:xfrm>
                <a:off x="4195" y="1117"/>
                <a:ext cx="5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pred</a:t>
                </a:r>
                <a:endParaRPr lang="en-US" altLang="en-US" sz="2400">
                  <a:solidFill>
                    <a:srgbClr val="FF0000"/>
                  </a:solidFill>
                </a:endParaRPr>
              </a:p>
            </p:txBody>
          </p:sp>
          <p:sp>
            <p:nvSpPr>
              <p:cNvPr id="35860" name="Text Box 20">
                <a:extLst>
                  <a:ext uri="{FF2B5EF4-FFF2-40B4-BE49-F238E27FC236}">
                    <a16:creationId xmlns:a16="http://schemas.microsoft.com/office/drawing/2014/main" id="{5B9EEE8F-44FB-1BDA-2830-E4FC57E58ECA}"/>
                  </a:ext>
                </a:extLst>
              </p:cNvPr>
              <p:cNvSpPr txBox="1">
                <a:spLocks noChangeArrowheads="1"/>
              </p:cNvSpPr>
              <p:nvPr/>
            </p:nvSpPr>
            <p:spPr bwMode="auto">
              <a:xfrm>
                <a:off x="4241" y="143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US" altLang="en-US" sz="2400" baseline="-25000">
                    <a:solidFill>
                      <a:srgbClr val="FF0000"/>
                    </a:solidFill>
                    <a:cs typeface="Times New Roman" panose="02020603050405020304" pitchFamily="18" charset="0"/>
                  </a:rPr>
                  <a:t>ŷ</a:t>
                </a:r>
                <a:endParaRPr lang="en-US" altLang="en-US" sz="2400">
                  <a:solidFill>
                    <a:srgbClr val="FF0000"/>
                  </a:solidFill>
                  <a:cs typeface="Times New Roman" panose="02020603050405020304" pitchFamily="18" charset="0"/>
                </a:endParaRPr>
              </a:p>
            </p:txBody>
          </p:sp>
          <p:sp>
            <p:nvSpPr>
              <p:cNvPr id="35861" name="Line 21">
                <a:extLst>
                  <a:ext uri="{FF2B5EF4-FFF2-40B4-BE49-F238E27FC236}">
                    <a16:creationId xmlns:a16="http://schemas.microsoft.com/office/drawing/2014/main" id="{6C87AE40-9833-7443-8BCE-600E1D31F3B6}"/>
                  </a:ext>
                </a:extLst>
              </p:cNvPr>
              <p:cNvSpPr>
                <a:spLocks noChangeShapeType="1"/>
              </p:cNvSpPr>
              <p:nvPr/>
            </p:nvSpPr>
            <p:spPr bwMode="auto">
              <a:xfrm>
                <a:off x="3198" y="1434"/>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2" name="Text Box 22">
                <a:extLst>
                  <a:ext uri="{FF2B5EF4-FFF2-40B4-BE49-F238E27FC236}">
                    <a16:creationId xmlns:a16="http://schemas.microsoft.com/office/drawing/2014/main" id="{8B180794-CA18-4B89-EE0B-324B8D709E4F}"/>
                  </a:ext>
                </a:extLst>
              </p:cNvPr>
              <p:cNvSpPr txBox="1">
                <a:spLocks noChangeArrowheads="1"/>
              </p:cNvSpPr>
              <p:nvPr/>
            </p:nvSpPr>
            <p:spPr bwMode="auto">
              <a:xfrm>
                <a:off x="3969" y="12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63" name="Line 23">
                <a:extLst>
                  <a:ext uri="{FF2B5EF4-FFF2-40B4-BE49-F238E27FC236}">
                    <a16:creationId xmlns:a16="http://schemas.microsoft.com/office/drawing/2014/main" id="{D3E708FE-AB4C-5836-29A9-C18851DFBD26}"/>
                  </a:ext>
                </a:extLst>
              </p:cNvPr>
              <p:cNvSpPr>
                <a:spLocks noChangeShapeType="1"/>
              </p:cNvSpPr>
              <p:nvPr/>
            </p:nvSpPr>
            <p:spPr bwMode="auto">
              <a:xfrm>
                <a:off x="4241" y="1434"/>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4" name="Line 24">
              <a:extLst>
                <a:ext uri="{FF2B5EF4-FFF2-40B4-BE49-F238E27FC236}">
                  <a16:creationId xmlns:a16="http://schemas.microsoft.com/office/drawing/2014/main" id="{3213E6A0-E893-EFAE-EDDD-63664BBD6076}"/>
                </a:ext>
              </a:extLst>
            </p:cNvPr>
            <p:cNvSpPr>
              <a:spLocks noChangeShapeType="1"/>
            </p:cNvSpPr>
            <p:nvPr/>
          </p:nvSpPr>
          <p:spPr bwMode="auto">
            <a:xfrm>
              <a:off x="2018" y="2478"/>
              <a:ext cx="9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5" name="Line 25">
            <a:extLst>
              <a:ext uri="{FF2B5EF4-FFF2-40B4-BE49-F238E27FC236}">
                <a16:creationId xmlns:a16="http://schemas.microsoft.com/office/drawing/2014/main" id="{174D6B1A-9D9A-1C23-6174-D4691205E3F6}"/>
              </a:ext>
            </a:extLst>
          </p:cNvPr>
          <p:cNvSpPr>
            <a:spLocks noChangeShapeType="1"/>
          </p:cNvSpPr>
          <p:nvPr/>
        </p:nvSpPr>
        <p:spPr bwMode="auto">
          <a:xfrm>
            <a:off x="7391401" y="1916113"/>
            <a:ext cx="14446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Text Box 26">
            <a:extLst>
              <a:ext uri="{FF2B5EF4-FFF2-40B4-BE49-F238E27FC236}">
                <a16:creationId xmlns:a16="http://schemas.microsoft.com/office/drawing/2014/main" id="{5F31CB16-3BE8-D7B4-8E82-28E53DE78675}"/>
              </a:ext>
            </a:extLst>
          </p:cNvPr>
          <p:cNvSpPr txBox="1">
            <a:spLocks noChangeArrowheads="1"/>
          </p:cNvSpPr>
          <p:nvPr/>
        </p:nvSpPr>
        <p:spPr bwMode="auto">
          <a:xfrm>
            <a:off x="7156450" y="3644901"/>
            <a:ext cx="23955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t>This is the variance explained by our regression model</a:t>
            </a:r>
            <a:endParaRPr lang="en-US" altLang="en-US" sz="2000"/>
          </a:p>
        </p:txBody>
      </p:sp>
      <p:grpSp>
        <p:nvGrpSpPr>
          <p:cNvPr id="35879" name="Group 39">
            <a:extLst>
              <a:ext uri="{FF2B5EF4-FFF2-40B4-BE49-F238E27FC236}">
                <a16:creationId xmlns:a16="http://schemas.microsoft.com/office/drawing/2014/main" id="{F599C8DC-6475-B07E-EAAB-D4EF7F29BAE5}"/>
              </a:ext>
            </a:extLst>
          </p:cNvPr>
          <p:cNvGrpSpPr>
            <a:grpSpLocks/>
          </p:cNvGrpSpPr>
          <p:nvPr/>
        </p:nvGrpSpPr>
        <p:grpSpPr bwMode="auto">
          <a:xfrm>
            <a:off x="3143251" y="5445129"/>
            <a:ext cx="3289301" cy="965201"/>
            <a:chOff x="1020" y="3430"/>
            <a:chExt cx="2072" cy="608"/>
          </a:xfrm>
        </p:grpSpPr>
        <p:sp>
          <p:nvSpPr>
            <p:cNvPr id="35870" name="Text Box 30">
              <a:extLst>
                <a:ext uri="{FF2B5EF4-FFF2-40B4-BE49-F238E27FC236}">
                  <a16:creationId xmlns:a16="http://schemas.microsoft.com/office/drawing/2014/main" id="{A3030404-E2FE-187E-5E7D-29F68FBD05CC}"/>
                </a:ext>
              </a:extLst>
            </p:cNvPr>
            <p:cNvSpPr txBox="1">
              <a:spLocks noChangeArrowheads="1"/>
            </p:cNvSpPr>
            <p:nvPr/>
          </p:nvSpPr>
          <p:spPr bwMode="auto">
            <a:xfrm>
              <a:off x="1020" y="3611"/>
              <a:ext cx="6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US" altLang="en-US" sz="2400" baseline="-25000">
                  <a:solidFill>
                    <a:srgbClr val="FF0000"/>
                  </a:solidFill>
                  <a:cs typeface="Times New Roman" panose="02020603050405020304" pitchFamily="18" charset="0"/>
                </a:rPr>
                <a:t>error</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71" name="Text Box 31">
              <a:extLst>
                <a:ext uri="{FF2B5EF4-FFF2-40B4-BE49-F238E27FC236}">
                  <a16:creationId xmlns:a16="http://schemas.microsoft.com/office/drawing/2014/main" id="{975DAB1B-5CD1-9704-F373-B6E4678C865F}"/>
                </a:ext>
              </a:extLst>
            </p:cNvPr>
            <p:cNvSpPr txBox="1">
              <a:spLocks noChangeArrowheads="1"/>
            </p:cNvSpPr>
            <p:nvPr/>
          </p:nvSpPr>
          <p:spPr bwMode="auto">
            <a:xfrm>
              <a:off x="1620" y="3430"/>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∑(y – ŷ)</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72" name="Text Box 32">
              <a:extLst>
                <a:ext uri="{FF2B5EF4-FFF2-40B4-BE49-F238E27FC236}">
                  <a16:creationId xmlns:a16="http://schemas.microsoft.com/office/drawing/2014/main" id="{CE72B711-79DD-9827-C869-ED3EAE5E0272}"/>
                </a:ext>
              </a:extLst>
            </p:cNvPr>
            <p:cNvSpPr txBox="1">
              <a:spLocks noChangeArrowheads="1"/>
            </p:cNvSpPr>
            <p:nvPr/>
          </p:nvSpPr>
          <p:spPr bwMode="auto">
            <a:xfrm>
              <a:off x="1787" y="3747"/>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- 2</a:t>
              </a:r>
              <a:endParaRPr lang="en-US" altLang="en-US" sz="2400">
                <a:solidFill>
                  <a:srgbClr val="FF0000"/>
                </a:solidFill>
              </a:endParaRPr>
            </a:p>
          </p:txBody>
        </p:sp>
        <p:sp>
          <p:nvSpPr>
            <p:cNvPr id="35873" name="Text Box 33">
              <a:extLst>
                <a:ext uri="{FF2B5EF4-FFF2-40B4-BE49-F238E27FC236}">
                  <a16:creationId xmlns:a16="http://schemas.microsoft.com/office/drawing/2014/main" id="{5826B145-DB25-195A-57F7-792B1DE26E72}"/>
                </a:ext>
              </a:extLst>
            </p:cNvPr>
            <p:cNvSpPr txBox="1">
              <a:spLocks noChangeArrowheads="1"/>
            </p:cNvSpPr>
            <p:nvPr/>
          </p:nvSpPr>
          <p:spPr bwMode="auto">
            <a:xfrm>
              <a:off x="2663" y="3430"/>
              <a:ext cx="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er</a:t>
              </a:r>
              <a:endParaRPr lang="en-US" altLang="en-US" sz="2400">
                <a:solidFill>
                  <a:srgbClr val="FF0000"/>
                </a:solidFill>
              </a:endParaRPr>
            </a:p>
          </p:txBody>
        </p:sp>
        <p:sp>
          <p:nvSpPr>
            <p:cNvPr id="35874" name="Text Box 34">
              <a:extLst>
                <a:ext uri="{FF2B5EF4-FFF2-40B4-BE49-F238E27FC236}">
                  <a16:creationId xmlns:a16="http://schemas.microsoft.com/office/drawing/2014/main" id="{A61DD93C-9ECA-74CB-49AA-4A0D8FBA9817}"/>
                </a:ext>
              </a:extLst>
            </p:cNvPr>
            <p:cNvSpPr txBox="1">
              <a:spLocks noChangeArrowheads="1"/>
            </p:cNvSpPr>
            <p:nvPr/>
          </p:nvSpPr>
          <p:spPr bwMode="auto">
            <a:xfrm>
              <a:off x="2709" y="3747"/>
              <a:ext cx="3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GB" altLang="en-US" sz="2400" baseline="-25000">
                  <a:solidFill>
                    <a:srgbClr val="FF0000"/>
                  </a:solidFill>
                </a:rPr>
                <a:t>er</a:t>
              </a:r>
              <a:endParaRPr lang="en-US" altLang="en-US" sz="2400">
                <a:solidFill>
                  <a:srgbClr val="FF0000"/>
                </a:solidFill>
              </a:endParaRPr>
            </a:p>
          </p:txBody>
        </p:sp>
        <p:sp>
          <p:nvSpPr>
            <p:cNvPr id="35875" name="Line 35">
              <a:extLst>
                <a:ext uri="{FF2B5EF4-FFF2-40B4-BE49-F238E27FC236}">
                  <a16:creationId xmlns:a16="http://schemas.microsoft.com/office/drawing/2014/main" id="{C4B5FBF8-AE72-96E3-F364-EDCA740F60AE}"/>
                </a:ext>
              </a:extLst>
            </p:cNvPr>
            <p:cNvSpPr>
              <a:spLocks noChangeShapeType="1"/>
            </p:cNvSpPr>
            <p:nvPr/>
          </p:nvSpPr>
          <p:spPr bwMode="auto">
            <a:xfrm>
              <a:off x="1666" y="3747"/>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6" name="Text Box 36">
              <a:extLst>
                <a:ext uri="{FF2B5EF4-FFF2-40B4-BE49-F238E27FC236}">
                  <a16:creationId xmlns:a16="http://schemas.microsoft.com/office/drawing/2014/main" id="{8044E7A8-13CA-468B-A9F8-A58DAFB2E5A4}"/>
                </a:ext>
              </a:extLst>
            </p:cNvPr>
            <p:cNvSpPr txBox="1">
              <a:spLocks noChangeArrowheads="1"/>
            </p:cNvSpPr>
            <p:nvPr/>
          </p:nvSpPr>
          <p:spPr bwMode="auto">
            <a:xfrm>
              <a:off x="2437" y="3611"/>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77" name="Line 37">
              <a:extLst>
                <a:ext uri="{FF2B5EF4-FFF2-40B4-BE49-F238E27FC236}">
                  <a16:creationId xmlns:a16="http://schemas.microsoft.com/office/drawing/2014/main" id="{9C90875A-218B-61F1-DA75-5A72395B3F3F}"/>
                </a:ext>
              </a:extLst>
            </p:cNvPr>
            <p:cNvSpPr>
              <a:spLocks noChangeShapeType="1"/>
            </p:cNvSpPr>
            <p:nvPr/>
          </p:nvSpPr>
          <p:spPr bwMode="auto">
            <a:xfrm>
              <a:off x="2709" y="3747"/>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80" name="Text Box 40">
            <a:extLst>
              <a:ext uri="{FF2B5EF4-FFF2-40B4-BE49-F238E27FC236}">
                <a16:creationId xmlns:a16="http://schemas.microsoft.com/office/drawing/2014/main" id="{BF081550-FB97-0646-0644-4B5652DB0ACF}"/>
              </a:ext>
            </a:extLst>
          </p:cNvPr>
          <p:cNvSpPr txBox="1">
            <a:spLocks noChangeArrowheads="1"/>
          </p:cNvSpPr>
          <p:nvPr/>
        </p:nvSpPr>
        <p:spPr bwMode="auto">
          <a:xfrm>
            <a:off x="6940551" y="5106988"/>
            <a:ext cx="34766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This is the variance of the error between our predicted y values and the actual y values, and thus is the variance in y that is NOT explained by the regression model</a:t>
            </a:r>
            <a:endParaRPr lang="en-US" altLang="en-US"/>
          </a:p>
        </p:txBody>
      </p:sp>
    </p:spTree>
    <p:extLst>
      <p:ext uri="{BB962C8B-B14F-4D97-AF65-F5344CB8AC3E}">
        <p14:creationId xmlns:p14="http://schemas.microsoft.com/office/powerpoint/2010/main" val="1869012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F15956-2F1B-03F0-A448-FDD732617302}"/>
              </a:ext>
            </a:extLst>
          </p:cNvPr>
          <p:cNvSpPr>
            <a:spLocks noGrp="1" noChangeArrowheads="1"/>
          </p:cNvSpPr>
          <p:nvPr>
            <p:ph type="title"/>
          </p:nvPr>
        </p:nvSpPr>
        <p:spPr/>
        <p:txBody>
          <a:bodyPr/>
          <a:lstStyle/>
          <a:p>
            <a:r>
              <a:rPr lang="en-GB" altLang="en-US"/>
              <a:t> </a:t>
            </a:r>
            <a:endParaRPr lang="en-US" altLang="en-US"/>
          </a:p>
        </p:txBody>
      </p:sp>
      <p:sp>
        <p:nvSpPr>
          <p:cNvPr id="36867" name="Rectangle 3">
            <a:extLst>
              <a:ext uri="{FF2B5EF4-FFF2-40B4-BE49-F238E27FC236}">
                <a16:creationId xmlns:a16="http://schemas.microsoft.com/office/drawing/2014/main" id="{4FEE0D38-155A-D7D9-DF37-7F3D945E9F00}"/>
              </a:ext>
            </a:extLst>
          </p:cNvPr>
          <p:cNvSpPr>
            <a:spLocks noGrp="1" noChangeArrowheads="1"/>
          </p:cNvSpPr>
          <p:nvPr>
            <p:ph type="body" idx="1"/>
          </p:nvPr>
        </p:nvSpPr>
        <p:spPr>
          <a:xfrm>
            <a:off x="2043113" y="1844675"/>
            <a:ext cx="8229600" cy="5329238"/>
          </a:xfrm>
        </p:spPr>
        <p:txBody>
          <a:bodyPr/>
          <a:lstStyle/>
          <a:p>
            <a:r>
              <a:rPr lang="en-GB" altLang="en-US" sz="2400">
                <a:latin typeface="Times New Roman" panose="02020603050405020304" pitchFamily="18" charset="0"/>
              </a:rPr>
              <a:t>Total variance = predicted variance + error variance</a:t>
            </a:r>
          </a:p>
          <a:p>
            <a:pPr algn="ctr">
              <a:buFont typeface="Wingdings" panose="05000000000000000000" pitchFamily="2" charset="2"/>
              <a:buNone/>
            </a:pPr>
            <a:r>
              <a:rPr lang="en-GB" altLang="en-US">
                <a:solidFill>
                  <a:srgbClr val="FF0000"/>
                </a:solidFill>
                <a:latin typeface="Times New Roman" panose="02020603050405020304" pitchFamily="18" charset="0"/>
              </a:rPr>
              <a:t>s</a:t>
            </a:r>
            <a:r>
              <a:rPr lang="en-GB" altLang="en-US" baseline="-25000">
                <a:solidFill>
                  <a:srgbClr val="FF0000"/>
                </a:solidFill>
                <a:latin typeface="Times New Roman" panose="02020603050405020304" pitchFamily="18" charset="0"/>
              </a:rPr>
              <a:t>y</a:t>
            </a:r>
            <a:r>
              <a:rPr lang="en-GB" altLang="en-US" baseline="30000">
                <a:solidFill>
                  <a:srgbClr val="FF0000"/>
                </a:solidFill>
                <a:latin typeface="Times New Roman" panose="02020603050405020304" pitchFamily="18" charset="0"/>
              </a:rPr>
              <a:t>2 </a:t>
            </a:r>
            <a:r>
              <a:rPr lang="en-GB" altLang="en-US">
                <a:solidFill>
                  <a:srgbClr val="FF0000"/>
                </a:solidFill>
                <a:latin typeface="Times New Roman" panose="02020603050405020304" pitchFamily="18" charset="0"/>
              </a:rPr>
              <a:t>= 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Arial" panose="020B0604020202020204" pitchFamily="34" charset="0"/>
              </a:rPr>
              <a:t>er</a:t>
            </a:r>
            <a:r>
              <a:rPr lang="en-US" altLang="en-US" baseline="30000">
                <a:solidFill>
                  <a:srgbClr val="FF0000"/>
                </a:solidFill>
                <a:latin typeface="Times New Roman" panose="02020603050405020304" pitchFamily="18" charset="0"/>
                <a:cs typeface="Arial" panose="020B0604020202020204" pitchFamily="34" charset="0"/>
              </a:rPr>
              <a:t>2</a:t>
            </a:r>
          </a:p>
          <a:p>
            <a:pPr algn="ctr">
              <a:buFont typeface="Wingdings" panose="05000000000000000000" pitchFamily="2" charset="2"/>
              <a:buNone/>
            </a:pPr>
            <a:endParaRPr lang="en-US" altLang="en-US" sz="2400" baseline="30000">
              <a:solidFill>
                <a:srgbClr val="FF0000"/>
              </a:solidFill>
              <a:latin typeface="Times New Roman" panose="02020603050405020304" pitchFamily="18" charset="0"/>
              <a:cs typeface="Arial" panose="020B0604020202020204" pitchFamily="34" charset="0"/>
            </a:endParaRPr>
          </a:p>
          <a:p>
            <a:r>
              <a:rPr lang="en-GB" altLang="en-US" sz="2400">
                <a:latin typeface="Times New Roman" panose="02020603050405020304" pitchFamily="18" charset="0"/>
                <a:cs typeface="Arial" panose="020B0604020202020204" pitchFamily="34" charset="0"/>
              </a:rPr>
              <a:t>Conveniently, via some complicated rearranging</a:t>
            </a: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r</a:t>
            </a:r>
            <a:r>
              <a:rPr lang="en-US" altLang="en-US" baseline="30000">
                <a:solidFill>
                  <a:srgbClr val="FF0000"/>
                </a:solidFill>
                <a:latin typeface="Times New Roman" panose="02020603050405020304" pitchFamily="18" charset="0"/>
                <a:cs typeface="Arial" panose="020B0604020202020204" pitchFamily="34" charset="0"/>
              </a:rPr>
              <a:t>2 </a:t>
            </a:r>
            <a:r>
              <a:rPr lang="en-US"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y</a:t>
            </a:r>
            <a:r>
              <a:rPr lang="en-US" altLang="en-US" baseline="30000">
                <a:solidFill>
                  <a:srgbClr val="FF0000"/>
                </a:solidFill>
                <a:latin typeface="Times New Roman" panose="02020603050405020304" pitchFamily="18" charset="0"/>
                <a:cs typeface="Arial" panose="020B0604020202020204" pitchFamily="34" charset="0"/>
              </a:rPr>
              <a:t>2</a:t>
            </a:r>
          </a:p>
          <a:p>
            <a:pPr algn="ctr">
              <a:buFont typeface="Wingdings" panose="05000000000000000000" pitchFamily="2" charset="2"/>
              <a:buNone/>
            </a:pPr>
            <a:endParaRPr lang="en-US" altLang="en-US" baseline="30000">
              <a:solidFill>
                <a:srgbClr val="FF0000"/>
              </a:solidFill>
              <a:latin typeface="Times New Roman" panose="02020603050405020304" pitchFamily="18" charset="0"/>
              <a:cs typeface="Arial" panose="020B0604020202020204" pitchFamily="34" charset="0"/>
            </a:endParaRPr>
          </a:p>
          <a:p>
            <a:pPr algn="ctr">
              <a:buFont typeface="Wingdings" panose="05000000000000000000" pitchFamily="2" charset="2"/>
              <a:buNone/>
            </a:pPr>
            <a:r>
              <a:rPr lang="en-GB" altLang="en-US">
                <a:latin typeface="Times New Roman" panose="02020603050405020304" pitchFamily="18" charset="0"/>
                <a:cs typeface="Arial" panose="020B0604020202020204" pitchFamily="34" charset="0"/>
              </a:rPr>
              <a:t> </a:t>
            </a:r>
            <a:r>
              <a:rPr lang="en-GB" altLang="en-US">
                <a:solidFill>
                  <a:srgbClr val="FF0000"/>
                </a:solidFill>
                <a:latin typeface="Times New Roman" panose="02020603050405020304" pitchFamily="18" charset="0"/>
                <a:cs typeface="Arial" panose="020B0604020202020204" pitchFamily="34" charset="0"/>
              </a:rPr>
              <a:t>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Times New Roman" panose="02020603050405020304" pitchFamily="18" charset="0"/>
              </a:rPr>
              <a:t>ŷ</a:t>
            </a:r>
            <a:r>
              <a:rPr lang="en-US" altLang="en-US" baseline="30000">
                <a:solidFill>
                  <a:srgbClr val="FF0000"/>
                </a:solidFill>
                <a:latin typeface="Times New Roman" panose="02020603050405020304" pitchFamily="18" charset="0"/>
                <a:cs typeface="Times New Roman" panose="02020603050405020304" pitchFamily="18" charset="0"/>
              </a:rPr>
              <a:t>2</a:t>
            </a:r>
            <a:r>
              <a:rPr lang="en-US" altLang="en-US">
                <a:solidFill>
                  <a:srgbClr val="FF0000"/>
                </a:solidFill>
                <a:latin typeface="Times New Roman" panose="02020603050405020304" pitchFamily="18" charset="0"/>
                <a:cs typeface="Times New Roman" panose="02020603050405020304" pitchFamily="18" charset="0"/>
              </a:rPr>
              <a:t> / s</a:t>
            </a:r>
            <a:r>
              <a:rPr lang="en-US" altLang="en-US" baseline="-25000">
                <a:solidFill>
                  <a:srgbClr val="FF0000"/>
                </a:solidFill>
                <a:latin typeface="Times New Roman" panose="02020603050405020304" pitchFamily="18" charset="0"/>
                <a:cs typeface="Times New Roman" panose="02020603050405020304" pitchFamily="18" charset="0"/>
              </a:rPr>
              <a:t>y</a:t>
            </a:r>
            <a:r>
              <a:rPr lang="en-US" altLang="en-US" baseline="30000">
                <a:solidFill>
                  <a:srgbClr val="FF0000"/>
                </a:solidFill>
                <a:latin typeface="Times New Roman" panose="02020603050405020304" pitchFamily="18" charset="0"/>
                <a:cs typeface="Times New Roman" panose="02020603050405020304" pitchFamily="18" charset="0"/>
              </a:rPr>
              <a:t>2</a:t>
            </a:r>
            <a:r>
              <a:rPr lang="en-US" altLang="en-US">
                <a:solidFill>
                  <a:srgbClr val="FF0000"/>
                </a:solidFill>
                <a:latin typeface="Times New Roman" panose="02020603050405020304" pitchFamily="18" charset="0"/>
                <a:cs typeface="Times New Roman" panose="02020603050405020304" pitchFamily="18" charset="0"/>
              </a:rPr>
              <a:t> </a:t>
            </a:r>
          </a:p>
          <a:p>
            <a:pPr algn="ctr">
              <a:buFont typeface="Wingdings" panose="05000000000000000000" pitchFamily="2" charset="2"/>
              <a:buNone/>
            </a:pPr>
            <a:endParaRPr lang="en-US" altLang="en-US" sz="2400">
              <a:solidFill>
                <a:srgbClr val="FF0000"/>
              </a:solidFill>
              <a:latin typeface="Times New Roman" panose="02020603050405020304" pitchFamily="18" charset="0"/>
              <a:cs typeface="Times New Roman" panose="02020603050405020304" pitchFamily="18" charset="0"/>
            </a:endParaRPr>
          </a:p>
          <a:p>
            <a:r>
              <a:rPr lang="en-GB" altLang="en-US" sz="2400">
                <a:latin typeface="Times New Roman" panose="02020603050405020304" pitchFamily="18" charset="0"/>
                <a:cs typeface="Times New Roman" panose="02020603050405020304" pitchFamily="18" charset="0"/>
              </a:rPr>
              <a:t>so r</a:t>
            </a:r>
            <a:r>
              <a:rPr lang="en-GB" altLang="en-US" sz="2400" baseline="30000">
                <a:latin typeface="Times New Roman" panose="02020603050405020304" pitchFamily="18" charset="0"/>
                <a:cs typeface="Times New Roman" panose="02020603050405020304" pitchFamily="18" charset="0"/>
              </a:rPr>
              <a:t>2 </a:t>
            </a:r>
            <a:r>
              <a:rPr lang="en-GB" altLang="en-US" sz="2400">
                <a:latin typeface="Times New Roman" panose="02020603050405020304" pitchFamily="18" charset="0"/>
                <a:cs typeface="Times New Roman" panose="02020603050405020304" pitchFamily="18" charset="0"/>
              </a:rPr>
              <a:t>is the proportion of the variance in y that is explained by our regression model</a:t>
            </a:r>
            <a:endParaRPr lang="en-US" altLang="en-US" baseline="30000">
              <a:latin typeface="Times New Roman" panose="02020603050405020304" pitchFamily="18" charset="0"/>
              <a:cs typeface="Arial" panose="020B0604020202020204" pitchFamily="34" charset="0"/>
            </a:endParaRPr>
          </a:p>
        </p:txBody>
      </p:sp>
      <p:sp>
        <p:nvSpPr>
          <p:cNvPr id="36868" name="Rectangle 4">
            <a:extLst>
              <a:ext uri="{FF2B5EF4-FFF2-40B4-BE49-F238E27FC236}">
                <a16:creationId xmlns:a16="http://schemas.microsoft.com/office/drawing/2014/main" id="{13F4E65E-F8A1-C247-03E6-FB9C13F60927}"/>
              </a:ext>
            </a:extLst>
          </p:cNvPr>
          <p:cNvSpPr>
            <a:spLocks noChangeArrowheads="1"/>
          </p:cNvSpPr>
          <p:nvPr/>
        </p:nvSpPr>
        <p:spPr bwMode="auto">
          <a:xfrm>
            <a:off x="1970088" y="473075"/>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How good is our model cont.</a:t>
            </a:r>
            <a:endParaRPr lang="en-US" altLang="en-US">
              <a:latin typeface="Times New Roman" panose="02020603050405020304" pitchFamily="18" charset="0"/>
            </a:endParaRPr>
          </a:p>
        </p:txBody>
      </p:sp>
      <p:sp>
        <p:nvSpPr>
          <p:cNvPr id="36869" name="AutoShape 5">
            <a:extLst>
              <a:ext uri="{FF2B5EF4-FFF2-40B4-BE49-F238E27FC236}">
                <a16:creationId xmlns:a16="http://schemas.microsoft.com/office/drawing/2014/main" id="{4CED25FF-F651-40FA-3E05-97CDB8EFEE0B}"/>
              </a:ext>
            </a:extLst>
          </p:cNvPr>
          <p:cNvSpPr>
            <a:spLocks noChangeArrowheads="1"/>
          </p:cNvSpPr>
          <p:nvPr/>
        </p:nvSpPr>
        <p:spPr bwMode="auto">
          <a:xfrm>
            <a:off x="5951539" y="4076701"/>
            <a:ext cx="288925" cy="360363"/>
          </a:xfrm>
          <a:prstGeom prst="downArrow">
            <a:avLst>
              <a:gd name="adj1" fmla="val 50000"/>
              <a:gd name="adj2" fmla="val 31181"/>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extLst>
      <p:ext uri="{BB962C8B-B14F-4D97-AF65-F5344CB8AC3E}">
        <p14:creationId xmlns:p14="http://schemas.microsoft.com/office/powerpoint/2010/main" val="334730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92D-9331-432A-98CA-FA1AE2261CB9}"/>
              </a:ext>
            </a:extLst>
          </p:cNvPr>
          <p:cNvSpPr>
            <a:spLocks noGrp="1"/>
          </p:cNvSpPr>
          <p:nvPr>
            <p:ph type="title"/>
          </p:nvPr>
        </p:nvSpPr>
        <p:spPr/>
        <p:txBody>
          <a:bodyPr>
            <a:normAutofit/>
          </a:bodyPr>
          <a:lstStyle/>
          <a:p>
            <a:r>
              <a:rPr lang="en-US" sz="4800" dirty="0">
                <a:solidFill>
                  <a:srgbClr val="FF0000"/>
                </a:solidFill>
              </a:rPr>
              <a:t>         </a:t>
            </a:r>
            <a:r>
              <a:rPr lang="en-US" sz="4800" dirty="0"/>
              <a:t>Descriptive statistics</a:t>
            </a:r>
          </a:p>
        </p:txBody>
      </p:sp>
      <p:sp>
        <p:nvSpPr>
          <p:cNvPr id="3" name="Content Placeholder 2">
            <a:extLst>
              <a:ext uri="{FF2B5EF4-FFF2-40B4-BE49-F238E27FC236}">
                <a16:creationId xmlns:a16="http://schemas.microsoft.com/office/drawing/2014/main" id="{BF17658D-36E4-4C0E-A82F-FFEFE6585C11}"/>
              </a:ext>
            </a:extLst>
          </p:cNvPr>
          <p:cNvSpPr>
            <a:spLocks noGrp="1"/>
          </p:cNvSpPr>
          <p:nvPr>
            <p:ph idx="1"/>
          </p:nvPr>
        </p:nvSpPr>
        <p:spPr>
          <a:ln>
            <a:solidFill>
              <a:schemeClr val="bg1"/>
            </a:solidFill>
          </a:ln>
        </p:spPr>
        <p:txBody>
          <a:bodyPr>
            <a:normAutofit fontScale="92500" lnSpcReduction="10000"/>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Median </a:t>
            </a:r>
            <a:r>
              <a:rPr lang="en-US" sz="3200" dirty="0">
                <a:solidFill>
                  <a:schemeClr val="tx2">
                    <a:lumMod val="50000"/>
                  </a:schemeClr>
                </a:solidFill>
              </a:rPr>
              <a:t>:</a:t>
            </a:r>
          </a:p>
          <a:p>
            <a:r>
              <a:rPr lang="en-US" dirty="0">
                <a:solidFill>
                  <a:schemeClr val="tx2">
                    <a:lumMod val="50000"/>
                  </a:schemeClr>
                </a:solidFill>
              </a:rPr>
              <a:t>Is the </a:t>
            </a:r>
            <a:r>
              <a:rPr lang="en-US" b="1" dirty="0">
                <a:solidFill>
                  <a:schemeClr val="tx2">
                    <a:lumMod val="50000"/>
                  </a:schemeClr>
                </a:solidFill>
              </a:rPr>
              <a:t>middle point </a:t>
            </a:r>
            <a:r>
              <a:rPr lang="en-US" dirty="0">
                <a:solidFill>
                  <a:schemeClr val="tx2">
                    <a:lumMod val="50000"/>
                  </a:schemeClr>
                </a:solidFill>
              </a:rPr>
              <a:t>of your ordered data.</a:t>
            </a:r>
          </a:p>
          <a:p>
            <a:pPr marL="0" indent="0">
              <a:buNone/>
            </a:pPr>
            <a:endParaRPr lang="en-US" sz="3200" dirty="0">
              <a:solidFill>
                <a:schemeClr val="accent1">
                  <a:lumMod val="75000"/>
                </a:schemeClr>
              </a:solidFill>
            </a:endParaRPr>
          </a:p>
          <a:p>
            <a:pPr marL="0" indent="0">
              <a:buNone/>
            </a:pPr>
            <a:r>
              <a:rPr lang="en-US" sz="3200" dirty="0">
                <a:solidFill>
                  <a:schemeClr val="accent1">
                    <a:lumMod val="75000"/>
                  </a:schemeClr>
                </a:solidFill>
              </a:rPr>
              <a:t>Example</a:t>
            </a:r>
            <a:r>
              <a:rPr lang="en-US" sz="3200" dirty="0">
                <a:solidFill>
                  <a:schemeClr val="tx2">
                    <a:lumMod val="50000"/>
                  </a:schemeClr>
                </a:solidFill>
              </a:rPr>
              <a:t>:  </a:t>
            </a:r>
            <a:r>
              <a:rPr lang="en-US" sz="2400" dirty="0">
                <a:solidFill>
                  <a:schemeClr val="tx2">
                    <a:lumMod val="50000"/>
                  </a:schemeClr>
                </a:solidFill>
              </a:rPr>
              <a:t>1,3,10,5,8</a:t>
            </a:r>
          </a:p>
          <a:p>
            <a:pPr marL="0" indent="0">
              <a:buNone/>
            </a:pPr>
            <a:r>
              <a:rPr lang="en-US" sz="3200" i="1" dirty="0">
                <a:solidFill>
                  <a:schemeClr val="bg2">
                    <a:lumMod val="50000"/>
                  </a:schemeClr>
                </a:solidFill>
              </a:rPr>
              <a:t>Step1</a:t>
            </a:r>
            <a:r>
              <a:rPr lang="en-US" sz="3200" dirty="0">
                <a:solidFill>
                  <a:schemeClr val="tx2">
                    <a:lumMod val="50000"/>
                  </a:schemeClr>
                </a:solidFill>
              </a:rPr>
              <a:t>: </a:t>
            </a:r>
            <a:r>
              <a:rPr lang="en-US" dirty="0">
                <a:solidFill>
                  <a:schemeClr val="tx2">
                    <a:lumMod val="50000"/>
                  </a:schemeClr>
                </a:solidFill>
              </a:rPr>
              <a:t>Order the observations</a:t>
            </a:r>
          </a:p>
          <a:p>
            <a:pPr marL="0" indent="0">
              <a:buNone/>
            </a:pPr>
            <a:r>
              <a:rPr lang="en-US" sz="3200" dirty="0">
                <a:solidFill>
                  <a:schemeClr val="tx2">
                    <a:lumMod val="50000"/>
                  </a:schemeClr>
                </a:solidFill>
              </a:rPr>
              <a:t>                      </a:t>
            </a:r>
            <a:r>
              <a:rPr lang="en-US" sz="2400" dirty="0">
                <a:solidFill>
                  <a:schemeClr val="tx2">
                    <a:lumMod val="50000"/>
                  </a:schemeClr>
                </a:solidFill>
              </a:rPr>
              <a:t>1,3,5,8,10</a:t>
            </a:r>
          </a:p>
          <a:p>
            <a:pPr marL="0" indent="0">
              <a:buNone/>
            </a:pPr>
            <a:endParaRPr lang="en-US" dirty="0">
              <a:solidFill>
                <a:schemeClr val="tx2">
                  <a:lumMod val="50000"/>
                </a:schemeClr>
              </a:solidFill>
            </a:endParaRPr>
          </a:p>
          <a:p>
            <a:pPr marL="0" indent="0">
              <a:buNone/>
            </a:pPr>
            <a:r>
              <a:rPr lang="en-US" dirty="0">
                <a:solidFill>
                  <a:schemeClr val="tx2">
                    <a:lumMod val="50000"/>
                  </a:schemeClr>
                </a:solidFill>
              </a:rPr>
              <a:t>The median is the number in the middle</a:t>
            </a:r>
          </a:p>
          <a:p>
            <a:pPr marL="0" indent="0">
              <a:buNone/>
            </a:pPr>
            <a:r>
              <a:rPr lang="en-US" dirty="0">
                <a:solidFill>
                  <a:schemeClr val="tx2">
                    <a:lumMod val="50000"/>
                  </a:schemeClr>
                </a:solidFill>
              </a:rPr>
              <a:t>median=5</a:t>
            </a:r>
          </a:p>
          <a:p>
            <a:pPr marL="0" indent="0">
              <a:buNone/>
            </a:pPr>
            <a:endParaRPr lang="en-US" sz="3200" dirty="0">
              <a:solidFill>
                <a:schemeClr val="tx2">
                  <a:lumMod val="50000"/>
                </a:schemeClr>
              </a:solidFill>
            </a:endParaRPr>
          </a:p>
          <a:p>
            <a:pPr marL="0" indent="0">
              <a:buNone/>
            </a:pPr>
            <a:endParaRPr lang="en-US" sz="3200" dirty="0">
              <a:solidFill>
                <a:schemeClr val="accent1">
                  <a:lumMod val="75000"/>
                </a:schemeClr>
              </a:solidFill>
            </a:endParaRPr>
          </a:p>
        </p:txBody>
      </p:sp>
      <p:sp>
        <p:nvSpPr>
          <p:cNvPr id="8" name="Slide Number Placeholder 7">
            <a:extLst>
              <a:ext uri="{FF2B5EF4-FFF2-40B4-BE49-F238E27FC236}">
                <a16:creationId xmlns:a16="http://schemas.microsoft.com/office/drawing/2014/main" id="{F8369CCF-E4A5-4193-A873-7E156028B921}"/>
              </a:ext>
            </a:extLst>
          </p:cNvPr>
          <p:cNvSpPr>
            <a:spLocks noGrp="1"/>
          </p:cNvSpPr>
          <p:nvPr>
            <p:ph type="sldNum" sz="quarter" idx="12"/>
          </p:nvPr>
        </p:nvSpPr>
        <p:spPr/>
        <p:txBody>
          <a:bodyPr/>
          <a:lstStyle/>
          <a:p>
            <a:fld id="{7A8C632D-7DBE-4534-8DFC-547A3DE1EDBD}" type="slidenum">
              <a:rPr lang="en-GB" smtClean="0"/>
              <a:pPr/>
              <a:t>9</a:t>
            </a:fld>
            <a:endParaRPr lang="en-GB"/>
          </a:p>
        </p:txBody>
      </p:sp>
    </p:spTree>
    <p:extLst>
      <p:ext uri="{BB962C8B-B14F-4D97-AF65-F5344CB8AC3E}">
        <p14:creationId xmlns:p14="http://schemas.microsoft.com/office/powerpoint/2010/main" val="36155605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DDE46D5-9C9D-17F7-9073-65ACCB487DAE}"/>
              </a:ext>
            </a:extLst>
          </p:cNvPr>
          <p:cNvSpPr>
            <a:spLocks noGrp="1" noChangeArrowheads="1"/>
          </p:cNvSpPr>
          <p:nvPr>
            <p:ph type="title"/>
          </p:nvPr>
        </p:nvSpPr>
        <p:spPr/>
        <p:txBody>
          <a:bodyPr/>
          <a:lstStyle/>
          <a:p>
            <a:r>
              <a:rPr lang="en-GB" altLang="en-US">
                <a:latin typeface="Times New Roman" panose="02020603050405020304" pitchFamily="18" charset="0"/>
              </a:rPr>
              <a:t>How good is our model cont.</a:t>
            </a:r>
            <a:endParaRPr lang="en-US" altLang="en-US">
              <a:latin typeface="Times New Roman" panose="02020603050405020304" pitchFamily="18" charset="0"/>
            </a:endParaRPr>
          </a:p>
        </p:txBody>
      </p:sp>
      <p:sp>
        <p:nvSpPr>
          <p:cNvPr id="39939" name="Rectangle 3">
            <a:extLst>
              <a:ext uri="{FF2B5EF4-FFF2-40B4-BE49-F238E27FC236}">
                <a16:creationId xmlns:a16="http://schemas.microsoft.com/office/drawing/2014/main" id="{030E0329-F78F-9073-AA77-767EB83054E9}"/>
              </a:ext>
            </a:extLst>
          </p:cNvPr>
          <p:cNvSpPr>
            <a:spLocks noGrp="1" noChangeArrowheads="1"/>
          </p:cNvSpPr>
          <p:nvPr>
            <p:ph type="body" idx="1"/>
          </p:nvPr>
        </p:nvSpPr>
        <p:spPr>
          <a:xfrm>
            <a:off x="1981200" y="1981200"/>
            <a:ext cx="8229600" cy="4471988"/>
          </a:xfrm>
        </p:spPr>
        <p:txBody>
          <a:bodyPr/>
          <a:lstStyle/>
          <a:p>
            <a:r>
              <a:rPr lang="en-GB" altLang="en-US">
                <a:latin typeface="Times New Roman" panose="02020603050405020304" pitchFamily="18" charset="0"/>
                <a:cs typeface="Arial" panose="020B0604020202020204" pitchFamily="34" charset="0"/>
              </a:rPr>
              <a:t>Insert </a:t>
            </a:r>
            <a:r>
              <a:rPr lang="en-US" altLang="en-US">
                <a:solidFill>
                  <a:srgbClr val="FF0000"/>
                </a:solidFill>
                <a:latin typeface="Times New Roman" panose="02020603050405020304" pitchFamily="18" charset="0"/>
                <a:cs typeface="Arial" panose="020B0604020202020204" pitchFamily="34" charset="0"/>
              </a:rPr>
              <a:t>r</a:t>
            </a:r>
            <a:r>
              <a:rPr lang="en-US" altLang="en-US" baseline="30000">
                <a:solidFill>
                  <a:srgbClr val="FF0000"/>
                </a:solidFill>
                <a:latin typeface="Times New Roman" panose="02020603050405020304" pitchFamily="18" charset="0"/>
                <a:cs typeface="Arial" panose="020B0604020202020204" pitchFamily="34" charset="0"/>
              </a:rPr>
              <a:t>2 </a:t>
            </a:r>
            <a:r>
              <a:rPr lang="en-US"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y</a:t>
            </a:r>
            <a:r>
              <a:rPr lang="en-US" altLang="en-US" baseline="30000">
                <a:solidFill>
                  <a:srgbClr val="FF0000"/>
                </a:solidFill>
                <a:latin typeface="Times New Roman" panose="02020603050405020304" pitchFamily="18" charset="0"/>
                <a:cs typeface="Arial" panose="020B0604020202020204" pitchFamily="34" charset="0"/>
              </a:rPr>
              <a:t>2</a:t>
            </a:r>
            <a:r>
              <a:rPr lang="en-GB" altLang="en-US">
                <a:latin typeface="Times New Roman" panose="02020603050405020304" pitchFamily="18" charset="0"/>
                <a:cs typeface="Arial" panose="020B0604020202020204" pitchFamily="34" charset="0"/>
              </a:rPr>
              <a:t> into </a:t>
            </a:r>
            <a:r>
              <a:rPr lang="en-GB" altLang="en-US">
                <a:solidFill>
                  <a:srgbClr val="FF0000"/>
                </a:solidFill>
                <a:latin typeface="Times New Roman" panose="02020603050405020304" pitchFamily="18" charset="0"/>
              </a:rPr>
              <a:t>s</a:t>
            </a:r>
            <a:r>
              <a:rPr lang="en-GB" altLang="en-US" baseline="-25000">
                <a:solidFill>
                  <a:srgbClr val="FF0000"/>
                </a:solidFill>
                <a:latin typeface="Times New Roman" panose="02020603050405020304" pitchFamily="18" charset="0"/>
              </a:rPr>
              <a:t>y</a:t>
            </a:r>
            <a:r>
              <a:rPr lang="en-GB" altLang="en-US" baseline="30000">
                <a:solidFill>
                  <a:srgbClr val="FF0000"/>
                </a:solidFill>
                <a:latin typeface="Times New Roman" panose="02020603050405020304" pitchFamily="18" charset="0"/>
              </a:rPr>
              <a:t>2 </a:t>
            </a:r>
            <a:r>
              <a:rPr lang="en-GB" altLang="en-US">
                <a:solidFill>
                  <a:srgbClr val="FF0000"/>
                </a:solidFill>
                <a:latin typeface="Times New Roman" panose="02020603050405020304" pitchFamily="18" charset="0"/>
              </a:rPr>
              <a:t>= 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Arial" panose="020B0604020202020204" pitchFamily="34" charset="0"/>
              </a:rPr>
              <a:t>er</a:t>
            </a:r>
            <a:r>
              <a:rPr lang="en-US" altLang="en-US" baseline="30000">
                <a:solidFill>
                  <a:srgbClr val="FF0000"/>
                </a:solidFill>
                <a:latin typeface="Times New Roman" panose="02020603050405020304" pitchFamily="18" charset="0"/>
                <a:cs typeface="Arial" panose="020B0604020202020204" pitchFamily="34" charset="0"/>
              </a:rPr>
              <a:t>2 </a:t>
            </a:r>
            <a:r>
              <a:rPr lang="en-GB" altLang="en-US">
                <a:latin typeface="Times New Roman" panose="02020603050405020304" pitchFamily="18" charset="0"/>
                <a:cs typeface="Arial" panose="020B0604020202020204" pitchFamily="34" charset="0"/>
              </a:rPr>
              <a:t>and rearrange to get:</a:t>
            </a:r>
          </a:p>
          <a:p>
            <a:pPr>
              <a:buFont typeface="Wingdings" panose="05000000000000000000" pitchFamily="2" charset="2"/>
              <a:buNone/>
            </a:pPr>
            <a:endParaRPr lang="en-GB" altLang="en-US">
              <a:latin typeface="Times New Roman" panose="02020603050405020304" pitchFamily="18" charset="0"/>
              <a:cs typeface="Arial" panose="020B0604020202020204" pitchFamily="34" charset="0"/>
            </a:endParaRP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s</a:t>
            </a:r>
            <a:r>
              <a:rPr lang="en-GB" altLang="en-US" baseline="-25000">
                <a:solidFill>
                  <a:srgbClr val="FF0000"/>
                </a:solidFill>
                <a:latin typeface="Times New Roman" panose="02020603050405020304" pitchFamily="18" charset="0"/>
                <a:cs typeface="Arial" panose="020B0604020202020204" pitchFamily="34" charset="0"/>
              </a:rPr>
              <a:t>er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a:t>
            </a: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		 = 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(1 – 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a:t>
            </a:r>
          </a:p>
          <a:p>
            <a:pPr algn="ctr">
              <a:buFont typeface="Wingdings" panose="05000000000000000000" pitchFamily="2" charset="2"/>
              <a:buNone/>
            </a:pPr>
            <a:endParaRPr lang="en-GB" altLang="en-US" baseline="30000">
              <a:solidFill>
                <a:srgbClr val="FF0000"/>
              </a:solidFill>
              <a:latin typeface="Times New Roman" panose="02020603050405020304" pitchFamily="18" charset="0"/>
              <a:cs typeface="Arial" panose="020B0604020202020204" pitchFamily="34" charset="0"/>
            </a:endParaRPr>
          </a:p>
          <a:p>
            <a:r>
              <a:rPr lang="en-GB" altLang="en-US">
                <a:latin typeface="Times New Roman" panose="02020603050405020304" pitchFamily="18" charset="0"/>
                <a:cs typeface="Arial" panose="020B0604020202020204" pitchFamily="34" charset="0"/>
              </a:rPr>
              <a:t>From this we can see that the greater the correlation the smaller the error variance, so the better our prediction</a:t>
            </a:r>
            <a:endParaRPr lang="en-US" altLang="en-US">
              <a:latin typeface="Times New Roman" panose="02020603050405020304" pitchFamily="18" charset="0"/>
            </a:endParaRPr>
          </a:p>
        </p:txBody>
      </p:sp>
      <p:sp>
        <p:nvSpPr>
          <p:cNvPr id="39940" name="Line 4">
            <a:extLst>
              <a:ext uri="{FF2B5EF4-FFF2-40B4-BE49-F238E27FC236}">
                <a16:creationId xmlns:a16="http://schemas.microsoft.com/office/drawing/2014/main" id="{CC9458E5-39E9-FA71-1891-73A99325D6FD}"/>
              </a:ext>
            </a:extLst>
          </p:cNvPr>
          <p:cNvSpPr>
            <a:spLocks noChangeShapeType="1"/>
          </p:cNvSpPr>
          <p:nvPr/>
        </p:nvSpPr>
        <p:spPr bwMode="auto">
          <a:xfrm>
            <a:off x="8832850" y="2636838"/>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12323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12AF9D9-EAAE-C0D3-C9C3-A2915C7E0047}"/>
              </a:ext>
            </a:extLst>
          </p:cNvPr>
          <p:cNvSpPr>
            <a:spLocks noGrp="1" noChangeArrowheads="1"/>
          </p:cNvSpPr>
          <p:nvPr>
            <p:ph type="title"/>
          </p:nvPr>
        </p:nvSpPr>
        <p:spPr/>
        <p:txBody>
          <a:bodyPr/>
          <a:lstStyle/>
          <a:p>
            <a:r>
              <a:rPr lang="en-GB" altLang="en-US">
                <a:latin typeface="Times New Roman" panose="02020603050405020304" pitchFamily="18" charset="0"/>
              </a:rPr>
              <a:t>Is the model significant?</a:t>
            </a:r>
            <a:endParaRPr lang="en-US" altLang="en-US">
              <a:latin typeface="Times New Roman" panose="02020603050405020304" pitchFamily="18" charset="0"/>
            </a:endParaRPr>
          </a:p>
        </p:txBody>
      </p:sp>
      <p:sp>
        <p:nvSpPr>
          <p:cNvPr id="40963" name="Rectangle 3">
            <a:extLst>
              <a:ext uri="{FF2B5EF4-FFF2-40B4-BE49-F238E27FC236}">
                <a16:creationId xmlns:a16="http://schemas.microsoft.com/office/drawing/2014/main" id="{A6979B65-0647-C516-5DE3-CC67192C323B}"/>
              </a:ext>
            </a:extLst>
          </p:cNvPr>
          <p:cNvSpPr>
            <a:spLocks noGrp="1" noChangeArrowheads="1"/>
          </p:cNvSpPr>
          <p:nvPr>
            <p:ph type="body" idx="1"/>
          </p:nvPr>
        </p:nvSpPr>
        <p:spPr>
          <a:xfrm>
            <a:off x="1981200" y="1981201"/>
            <a:ext cx="8229600" cy="2168525"/>
          </a:xfrm>
        </p:spPr>
        <p:txBody>
          <a:bodyPr/>
          <a:lstStyle/>
          <a:p>
            <a:pPr>
              <a:lnSpc>
                <a:spcPct val="80000"/>
              </a:lnSpc>
            </a:pPr>
            <a:r>
              <a:rPr lang="en-GB" altLang="en-US">
                <a:latin typeface="Times New Roman" panose="02020603050405020304" pitchFamily="18" charset="0"/>
              </a:rPr>
              <a:t>i.e. do we get a significantly better prediction of y from our regression equation than by just predicting the mean?</a:t>
            </a:r>
          </a:p>
          <a:p>
            <a:pPr>
              <a:lnSpc>
                <a:spcPct val="80000"/>
              </a:lnSpc>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F-statistic:</a:t>
            </a:r>
            <a:endParaRPr lang="en-US" altLang="en-US">
              <a:latin typeface="Times New Roman" panose="02020603050405020304" pitchFamily="18" charset="0"/>
            </a:endParaRPr>
          </a:p>
        </p:txBody>
      </p:sp>
      <p:grpSp>
        <p:nvGrpSpPr>
          <p:cNvPr id="40972" name="Group 12">
            <a:extLst>
              <a:ext uri="{FF2B5EF4-FFF2-40B4-BE49-F238E27FC236}">
                <a16:creationId xmlns:a16="http://schemas.microsoft.com/office/drawing/2014/main" id="{16A514CA-9F23-124A-CC2E-9E55D9785EAA}"/>
              </a:ext>
            </a:extLst>
          </p:cNvPr>
          <p:cNvGrpSpPr>
            <a:grpSpLocks/>
          </p:cNvGrpSpPr>
          <p:nvPr/>
        </p:nvGrpSpPr>
        <p:grpSpPr bwMode="auto">
          <a:xfrm>
            <a:off x="3575051" y="4005265"/>
            <a:ext cx="2200275" cy="1100138"/>
            <a:chOff x="1630" y="2432"/>
            <a:chExt cx="1386" cy="693"/>
          </a:xfrm>
        </p:grpSpPr>
        <p:grpSp>
          <p:nvGrpSpPr>
            <p:cNvPr id="40971" name="Group 11">
              <a:extLst>
                <a:ext uri="{FF2B5EF4-FFF2-40B4-BE49-F238E27FC236}">
                  <a16:creationId xmlns:a16="http://schemas.microsoft.com/office/drawing/2014/main" id="{7B1BF58B-7A17-4B46-72C3-5A681BBA0450}"/>
                </a:ext>
              </a:extLst>
            </p:cNvPr>
            <p:cNvGrpSpPr>
              <a:grpSpLocks/>
            </p:cNvGrpSpPr>
            <p:nvPr/>
          </p:nvGrpSpPr>
          <p:grpSpPr bwMode="auto">
            <a:xfrm>
              <a:off x="1630" y="2614"/>
              <a:ext cx="663" cy="336"/>
              <a:chOff x="1371" y="2640"/>
              <a:chExt cx="663" cy="336"/>
            </a:xfrm>
          </p:grpSpPr>
          <p:sp>
            <p:nvSpPr>
              <p:cNvPr id="40965" name="Text Box 5">
                <a:extLst>
                  <a:ext uri="{FF2B5EF4-FFF2-40B4-BE49-F238E27FC236}">
                    <a16:creationId xmlns:a16="http://schemas.microsoft.com/office/drawing/2014/main" id="{3E99B590-2264-7FA5-FE6B-A40241ED6291}"/>
                  </a:ext>
                </a:extLst>
              </p:cNvPr>
              <p:cNvSpPr txBox="1">
                <a:spLocks noChangeArrowheads="1"/>
              </p:cNvSpPr>
              <p:nvPr/>
            </p:nvSpPr>
            <p:spPr bwMode="auto">
              <a:xfrm>
                <a:off x="1371" y="2640"/>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F</a:t>
                </a:r>
                <a:endParaRPr lang="en-US" altLang="en-US" sz="2800">
                  <a:solidFill>
                    <a:srgbClr val="FF0000"/>
                  </a:solidFill>
                </a:endParaRPr>
              </a:p>
            </p:txBody>
          </p:sp>
          <p:sp>
            <p:nvSpPr>
              <p:cNvPr id="40966" name="Text Box 6">
                <a:extLst>
                  <a:ext uri="{FF2B5EF4-FFF2-40B4-BE49-F238E27FC236}">
                    <a16:creationId xmlns:a16="http://schemas.microsoft.com/office/drawing/2014/main" id="{ED946051-734E-E458-31E6-B20BAB5946E7}"/>
                  </a:ext>
                </a:extLst>
              </p:cNvPr>
              <p:cNvSpPr txBox="1">
                <a:spLocks noChangeArrowheads="1"/>
              </p:cNvSpPr>
              <p:nvPr/>
            </p:nvSpPr>
            <p:spPr bwMode="auto">
              <a:xfrm>
                <a:off x="1474" y="2764"/>
                <a:ext cx="5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(df</a:t>
                </a:r>
                <a:r>
                  <a:rPr lang="en-US" altLang="en-US" sz="1600" baseline="-25000">
                    <a:solidFill>
                      <a:srgbClr val="FF0000"/>
                    </a:solidFill>
                    <a:cs typeface="Times New Roman" panose="02020603050405020304" pitchFamily="18" charset="0"/>
                  </a:rPr>
                  <a:t>ŷ</a:t>
                </a:r>
                <a:r>
                  <a:rPr lang="en-US" altLang="en-US" sz="1600">
                    <a:solidFill>
                      <a:srgbClr val="FF0000"/>
                    </a:solidFill>
                    <a:cs typeface="Times New Roman" panose="02020603050405020304" pitchFamily="18" charset="0"/>
                  </a:rPr>
                  <a:t>,df</a:t>
                </a:r>
                <a:r>
                  <a:rPr lang="en-US" altLang="en-US" sz="1600" baseline="-25000">
                    <a:solidFill>
                      <a:srgbClr val="FF0000"/>
                    </a:solidFill>
                    <a:cs typeface="Times New Roman" panose="02020603050405020304" pitchFamily="18" charset="0"/>
                  </a:rPr>
                  <a:t>er</a:t>
                </a:r>
                <a:r>
                  <a:rPr lang="en-US" altLang="en-US" sz="1600">
                    <a:solidFill>
                      <a:srgbClr val="FF0000"/>
                    </a:solidFill>
                    <a:cs typeface="Times New Roman" panose="02020603050405020304" pitchFamily="18" charset="0"/>
                  </a:rPr>
                  <a:t>)</a:t>
                </a:r>
              </a:p>
            </p:txBody>
          </p:sp>
        </p:grpSp>
        <p:sp>
          <p:nvSpPr>
            <p:cNvPr id="40967" name="Text Box 7">
              <a:extLst>
                <a:ext uri="{FF2B5EF4-FFF2-40B4-BE49-F238E27FC236}">
                  <a16:creationId xmlns:a16="http://schemas.microsoft.com/office/drawing/2014/main" id="{B1225866-9C94-6185-2139-9ECCC1FE2941}"/>
                </a:ext>
              </a:extLst>
            </p:cNvPr>
            <p:cNvSpPr txBox="1">
              <a:spLocks noChangeArrowheads="1"/>
            </p:cNvSpPr>
            <p:nvPr/>
          </p:nvSpPr>
          <p:spPr bwMode="auto">
            <a:xfrm>
              <a:off x="2230" y="2649"/>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a:t>
              </a:r>
              <a:endParaRPr lang="en-US" altLang="en-US" sz="2800">
                <a:solidFill>
                  <a:srgbClr val="FF0000"/>
                </a:solidFill>
              </a:endParaRPr>
            </a:p>
          </p:txBody>
        </p:sp>
        <p:sp>
          <p:nvSpPr>
            <p:cNvPr id="40968" name="Text Box 8">
              <a:extLst>
                <a:ext uri="{FF2B5EF4-FFF2-40B4-BE49-F238E27FC236}">
                  <a16:creationId xmlns:a16="http://schemas.microsoft.com/office/drawing/2014/main" id="{FA995E52-BB24-93A5-5EF0-D6FD95D1B018}"/>
                </a:ext>
              </a:extLst>
            </p:cNvPr>
            <p:cNvSpPr txBox="1">
              <a:spLocks noChangeArrowheads="1"/>
            </p:cNvSpPr>
            <p:nvPr/>
          </p:nvSpPr>
          <p:spPr bwMode="auto">
            <a:xfrm>
              <a:off x="2608" y="2432"/>
              <a:ext cx="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s</a:t>
              </a:r>
              <a:r>
                <a:rPr lang="en-US" altLang="en-US" sz="2800" baseline="-25000">
                  <a:solidFill>
                    <a:srgbClr val="FF0000"/>
                  </a:solidFill>
                  <a:cs typeface="Times New Roman" panose="02020603050405020304" pitchFamily="18" charset="0"/>
                </a:rPr>
                <a:t>ŷ</a:t>
              </a:r>
              <a:r>
                <a:rPr lang="en-US" altLang="en-US" sz="2800" baseline="30000">
                  <a:solidFill>
                    <a:srgbClr val="FF0000"/>
                  </a:solidFill>
                  <a:cs typeface="Times New Roman" panose="02020603050405020304" pitchFamily="18" charset="0"/>
                </a:rPr>
                <a:t>2</a:t>
              </a:r>
              <a:endParaRPr lang="en-US" altLang="en-US" sz="2800">
                <a:solidFill>
                  <a:srgbClr val="FF0000"/>
                </a:solidFill>
                <a:cs typeface="Times New Roman" panose="02020603050405020304" pitchFamily="18" charset="0"/>
              </a:endParaRPr>
            </a:p>
          </p:txBody>
        </p:sp>
        <p:sp>
          <p:nvSpPr>
            <p:cNvPr id="40969" name="Text Box 9">
              <a:extLst>
                <a:ext uri="{FF2B5EF4-FFF2-40B4-BE49-F238E27FC236}">
                  <a16:creationId xmlns:a16="http://schemas.microsoft.com/office/drawing/2014/main" id="{E8FA71ED-0AB7-20E2-847E-AC0836987EF5}"/>
                </a:ext>
              </a:extLst>
            </p:cNvPr>
            <p:cNvSpPr txBox="1">
              <a:spLocks noChangeArrowheads="1"/>
            </p:cNvSpPr>
            <p:nvPr/>
          </p:nvSpPr>
          <p:spPr bwMode="auto">
            <a:xfrm>
              <a:off x="2574" y="2795"/>
              <a:ext cx="4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s</a:t>
              </a:r>
              <a:r>
                <a:rPr lang="en-GB" altLang="en-US" sz="2800" baseline="-25000">
                  <a:solidFill>
                    <a:srgbClr val="FF0000"/>
                  </a:solidFill>
                </a:rPr>
                <a:t>er</a:t>
              </a:r>
              <a:r>
                <a:rPr lang="en-GB" altLang="en-US" sz="2800" baseline="30000">
                  <a:solidFill>
                    <a:srgbClr val="FF0000"/>
                  </a:solidFill>
                </a:rPr>
                <a:t>2</a:t>
              </a:r>
              <a:endParaRPr lang="en-US" altLang="en-US" sz="2800">
                <a:solidFill>
                  <a:srgbClr val="FF0000"/>
                </a:solidFill>
              </a:endParaRPr>
            </a:p>
          </p:txBody>
        </p:sp>
        <p:sp>
          <p:nvSpPr>
            <p:cNvPr id="40970" name="Line 10">
              <a:extLst>
                <a:ext uri="{FF2B5EF4-FFF2-40B4-BE49-F238E27FC236}">
                  <a16:creationId xmlns:a16="http://schemas.microsoft.com/office/drawing/2014/main" id="{46F24D28-13DA-7C2D-1062-100F3E7D4D32}"/>
                </a:ext>
              </a:extLst>
            </p:cNvPr>
            <p:cNvSpPr>
              <a:spLocks noChangeShapeType="1"/>
            </p:cNvSpPr>
            <p:nvPr/>
          </p:nvSpPr>
          <p:spPr bwMode="auto">
            <a:xfrm>
              <a:off x="2472" y="2795"/>
              <a:ext cx="5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73" name="Text Box 13">
            <a:extLst>
              <a:ext uri="{FF2B5EF4-FFF2-40B4-BE49-F238E27FC236}">
                <a16:creationId xmlns:a16="http://schemas.microsoft.com/office/drawing/2014/main" id="{29305769-36EF-4B74-F459-DAE43A0AB215}"/>
              </a:ext>
            </a:extLst>
          </p:cNvPr>
          <p:cNvSpPr txBox="1">
            <a:spLocks noChangeArrowheads="1"/>
          </p:cNvSpPr>
          <p:nvPr/>
        </p:nvSpPr>
        <p:spPr bwMode="auto">
          <a:xfrm>
            <a:off x="6075363" y="4262438"/>
            <a:ext cx="111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a:t>
            </a:r>
            <a:endParaRPr lang="en-US" altLang="en-US" sz="2800">
              <a:solidFill>
                <a:srgbClr val="FF0000"/>
              </a:solidFill>
            </a:endParaRPr>
          </a:p>
        </p:txBody>
      </p:sp>
      <p:grpSp>
        <p:nvGrpSpPr>
          <p:cNvPr id="40981" name="Group 21">
            <a:extLst>
              <a:ext uri="{FF2B5EF4-FFF2-40B4-BE49-F238E27FC236}">
                <a16:creationId xmlns:a16="http://schemas.microsoft.com/office/drawing/2014/main" id="{1D04D9BA-B43D-B82B-E7E5-3055CC7295FF}"/>
              </a:ext>
            </a:extLst>
          </p:cNvPr>
          <p:cNvGrpSpPr>
            <a:grpSpLocks/>
          </p:cNvGrpSpPr>
          <p:nvPr/>
        </p:nvGrpSpPr>
        <p:grpSpPr bwMode="auto">
          <a:xfrm>
            <a:off x="7299326" y="3975100"/>
            <a:ext cx="1495425" cy="1022350"/>
            <a:chOff x="3638" y="2504"/>
            <a:chExt cx="942" cy="644"/>
          </a:xfrm>
        </p:grpSpPr>
        <p:sp>
          <p:nvSpPr>
            <p:cNvPr id="40974" name="Text Box 14">
              <a:extLst>
                <a:ext uri="{FF2B5EF4-FFF2-40B4-BE49-F238E27FC236}">
                  <a16:creationId xmlns:a16="http://schemas.microsoft.com/office/drawing/2014/main" id="{265C1EC4-B382-CC7D-E834-8258AA79607F}"/>
                </a:ext>
              </a:extLst>
            </p:cNvPr>
            <p:cNvSpPr txBox="1">
              <a:spLocks noChangeArrowheads="1"/>
            </p:cNvSpPr>
            <p:nvPr/>
          </p:nvSpPr>
          <p:spPr bwMode="auto">
            <a:xfrm>
              <a:off x="3638" y="2504"/>
              <a:ext cx="9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r</a:t>
              </a:r>
              <a:r>
                <a:rPr lang="en-GB" altLang="en-US" sz="2800" baseline="30000">
                  <a:solidFill>
                    <a:srgbClr val="FF0000"/>
                  </a:solidFill>
                </a:rPr>
                <a:t>2 </a:t>
              </a:r>
              <a:r>
                <a:rPr lang="en-GB" altLang="en-US" sz="2800">
                  <a:solidFill>
                    <a:srgbClr val="FF0000"/>
                  </a:solidFill>
                </a:rPr>
                <a:t>(n - 2)</a:t>
              </a:r>
              <a:r>
                <a:rPr lang="en-GB" altLang="en-US" sz="2800" baseline="30000">
                  <a:solidFill>
                    <a:srgbClr val="FF0000"/>
                  </a:solidFill>
                </a:rPr>
                <a:t>2</a:t>
              </a:r>
              <a:endParaRPr lang="en-US" altLang="en-US" sz="2800">
                <a:solidFill>
                  <a:srgbClr val="FF0000"/>
                </a:solidFill>
              </a:endParaRPr>
            </a:p>
          </p:txBody>
        </p:sp>
        <p:sp>
          <p:nvSpPr>
            <p:cNvPr id="40975" name="Line 15">
              <a:extLst>
                <a:ext uri="{FF2B5EF4-FFF2-40B4-BE49-F238E27FC236}">
                  <a16:creationId xmlns:a16="http://schemas.microsoft.com/office/drawing/2014/main" id="{02822522-6A0F-F0A6-4F61-CF30DC5B7BE0}"/>
                </a:ext>
              </a:extLst>
            </p:cNvPr>
            <p:cNvSpPr>
              <a:spLocks noChangeShapeType="1"/>
            </p:cNvSpPr>
            <p:nvPr/>
          </p:nvSpPr>
          <p:spPr bwMode="auto">
            <a:xfrm>
              <a:off x="3651" y="2840"/>
              <a:ext cx="90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Text Box 16">
              <a:extLst>
                <a:ext uri="{FF2B5EF4-FFF2-40B4-BE49-F238E27FC236}">
                  <a16:creationId xmlns:a16="http://schemas.microsoft.com/office/drawing/2014/main" id="{81E1FE82-80C0-F6EF-85FC-FC367E9E06A2}"/>
                </a:ext>
              </a:extLst>
            </p:cNvPr>
            <p:cNvSpPr txBox="1">
              <a:spLocks noChangeArrowheads="1"/>
            </p:cNvSpPr>
            <p:nvPr/>
          </p:nvSpPr>
          <p:spPr bwMode="auto">
            <a:xfrm>
              <a:off x="3820" y="2821"/>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1 – r</a:t>
              </a:r>
              <a:r>
                <a:rPr lang="en-GB" altLang="en-US" sz="2800" baseline="30000">
                  <a:solidFill>
                    <a:srgbClr val="FF0000"/>
                  </a:solidFill>
                </a:rPr>
                <a:t>2</a:t>
              </a:r>
              <a:endParaRPr lang="en-US" altLang="en-US" sz="2800">
                <a:solidFill>
                  <a:srgbClr val="FF0000"/>
                </a:solidFill>
              </a:endParaRPr>
            </a:p>
          </p:txBody>
        </p:sp>
      </p:grpSp>
      <p:sp>
        <p:nvSpPr>
          <p:cNvPr id="40977" name="Text Box 17">
            <a:extLst>
              <a:ext uri="{FF2B5EF4-FFF2-40B4-BE49-F238E27FC236}">
                <a16:creationId xmlns:a16="http://schemas.microsoft.com/office/drawing/2014/main" id="{05D8DBD6-238B-C198-2A15-9A33669F0EC2}"/>
              </a:ext>
            </a:extLst>
          </p:cNvPr>
          <p:cNvSpPr txBox="1">
            <a:spLocks noChangeArrowheads="1"/>
          </p:cNvSpPr>
          <p:nvPr/>
        </p:nvSpPr>
        <p:spPr bwMode="auto">
          <a:xfrm>
            <a:off x="6078353" y="3668714"/>
            <a:ext cx="11941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i="1"/>
              <a:t>complicated</a:t>
            </a:r>
          </a:p>
          <a:p>
            <a:pPr algn="ctr"/>
            <a:r>
              <a:rPr lang="en-GB" altLang="en-US" sz="1600" i="1"/>
              <a:t>rearranging</a:t>
            </a:r>
            <a:endParaRPr lang="en-US" altLang="en-US" sz="1600" i="1"/>
          </a:p>
        </p:txBody>
      </p:sp>
      <p:sp>
        <p:nvSpPr>
          <p:cNvPr id="40978" name="Line 18">
            <a:extLst>
              <a:ext uri="{FF2B5EF4-FFF2-40B4-BE49-F238E27FC236}">
                <a16:creationId xmlns:a16="http://schemas.microsoft.com/office/drawing/2014/main" id="{AC626BF8-BFD2-A4BC-5BDC-09992D277AF4}"/>
              </a:ext>
            </a:extLst>
          </p:cNvPr>
          <p:cNvSpPr>
            <a:spLocks noChangeShapeType="1"/>
          </p:cNvSpPr>
          <p:nvPr/>
        </p:nvSpPr>
        <p:spPr bwMode="auto">
          <a:xfrm>
            <a:off x="6672263" y="42211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Rectangle 19">
            <a:extLst>
              <a:ext uri="{FF2B5EF4-FFF2-40B4-BE49-F238E27FC236}">
                <a16:creationId xmlns:a16="http://schemas.microsoft.com/office/drawing/2014/main" id="{3C6FB6FD-AD74-FA25-C7F3-4507E95EE6FA}"/>
              </a:ext>
            </a:extLst>
          </p:cNvPr>
          <p:cNvSpPr>
            <a:spLocks noChangeArrowheads="1"/>
          </p:cNvSpPr>
          <p:nvPr/>
        </p:nvSpPr>
        <p:spPr bwMode="auto">
          <a:xfrm>
            <a:off x="1992313" y="5156200"/>
            <a:ext cx="82296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sz="2800">
                <a:latin typeface="Times New Roman" panose="02020603050405020304" pitchFamily="18" charset="0"/>
              </a:rPr>
              <a:t>And it follows that:</a:t>
            </a:r>
            <a:endParaRPr lang="en-US" altLang="en-US" sz="2800">
              <a:solidFill>
                <a:srgbClr val="FF0000"/>
              </a:solidFill>
              <a:latin typeface="Times New Roman" panose="02020603050405020304" pitchFamily="18" charset="0"/>
            </a:endParaRPr>
          </a:p>
        </p:txBody>
      </p:sp>
      <p:sp>
        <p:nvSpPr>
          <p:cNvPr id="40980" name="Text Box 20">
            <a:extLst>
              <a:ext uri="{FF2B5EF4-FFF2-40B4-BE49-F238E27FC236}">
                <a16:creationId xmlns:a16="http://schemas.microsoft.com/office/drawing/2014/main" id="{3ED99865-875C-4923-1767-FAF1D5D0250E}"/>
              </a:ext>
            </a:extLst>
          </p:cNvPr>
          <p:cNvSpPr txBox="1">
            <a:spLocks noChangeArrowheads="1"/>
          </p:cNvSpPr>
          <p:nvPr/>
        </p:nvSpPr>
        <p:spPr bwMode="auto">
          <a:xfrm>
            <a:off x="3916364" y="5846763"/>
            <a:ext cx="105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t</a:t>
            </a:r>
            <a:r>
              <a:rPr lang="en-GB" altLang="en-US" sz="2800" baseline="-25000">
                <a:solidFill>
                  <a:srgbClr val="FF0000"/>
                </a:solidFill>
              </a:rPr>
              <a:t>(n-2)</a:t>
            </a:r>
            <a:r>
              <a:rPr lang="en-GB" altLang="en-US" sz="2800">
                <a:solidFill>
                  <a:srgbClr val="FF0000"/>
                </a:solidFill>
              </a:rPr>
              <a:t> =</a:t>
            </a:r>
            <a:endParaRPr lang="en-US" altLang="en-US" sz="2800">
              <a:solidFill>
                <a:srgbClr val="FF0000"/>
              </a:solidFill>
            </a:endParaRPr>
          </a:p>
        </p:txBody>
      </p:sp>
      <p:sp>
        <p:nvSpPr>
          <p:cNvPr id="40983" name="Text Box 23">
            <a:extLst>
              <a:ext uri="{FF2B5EF4-FFF2-40B4-BE49-F238E27FC236}">
                <a16:creationId xmlns:a16="http://schemas.microsoft.com/office/drawing/2014/main" id="{6168EB32-09F1-1133-7E79-E6F878073F46}"/>
              </a:ext>
            </a:extLst>
          </p:cNvPr>
          <p:cNvSpPr txBox="1">
            <a:spLocks noChangeArrowheads="1"/>
          </p:cNvSpPr>
          <p:nvPr/>
        </p:nvSpPr>
        <p:spPr bwMode="auto">
          <a:xfrm>
            <a:off x="4943476" y="5661026"/>
            <a:ext cx="125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r</a:t>
            </a:r>
            <a:r>
              <a:rPr lang="en-GB" altLang="en-US" sz="2800" baseline="30000">
                <a:solidFill>
                  <a:srgbClr val="FF0000"/>
                </a:solidFill>
              </a:rPr>
              <a:t> </a:t>
            </a:r>
            <a:r>
              <a:rPr lang="en-GB" altLang="en-US" sz="2800">
                <a:solidFill>
                  <a:srgbClr val="FF0000"/>
                </a:solidFill>
              </a:rPr>
              <a:t>(n - 2)</a:t>
            </a:r>
            <a:endParaRPr lang="en-US" altLang="en-US" sz="2800">
              <a:solidFill>
                <a:srgbClr val="FF0000"/>
              </a:solidFill>
            </a:endParaRPr>
          </a:p>
        </p:txBody>
      </p:sp>
      <p:sp>
        <p:nvSpPr>
          <p:cNvPr id="40984" name="Line 24">
            <a:extLst>
              <a:ext uri="{FF2B5EF4-FFF2-40B4-BE49-F238E27FC236}">
                <a16:creationId xmlns:a16="http://schemas.microsoft.com/office/drawing/2014/main" id="{2422DEFB-6EAB-22D7-80A9-9D4B9CEB94D1}"/>
              </a:ext>
            </a:extLst>
          </p:cNvPr>
          <p:cNvSpPr>
            <a:spLocks noChangeShapeType="1"/>
          </p:cNvSpPr>
          <p:nvPr/>
        </p:nvSpPr>
        <p:spPr bwMode="auto">
          <a:xfrm>
            <a:off x="4964113" y="6194425"/>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5" name="Text Box 25">
            <a:extLst>
              <a:ext uri="{FF2B5EF4-FFF2-40B4-BE49-F238E27FC236}">
                <a16:creationId xmlns:a16="http://schemas.microsoft.com/office/drawing/2014/main" id="{AE2C64E8-327C-727E-8AA1-708D9BA9A8A6}"/>
              </a:ext>
            </a:extLst>
          </p:cNvPr>
          <p:cNvSpPr txBox="1">
            <a:spLocks noChangeArrowheads="1"/>
          </p:cNvSpPr>
          <p:nvPr/>
        </p:nvSpPr>
        <p:spPr bwMode="auto">
          <a:xfrm>
            <a:off x="5016501" y="6223001"/>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cs typeface="Times New Roman" panose="02020603050405020304" pitchFamily="18" charset="0"/>
              </a:rPr>
              <a:t>√</a:t>
            </a:r>
            <a:r>
              <a:rPr lang="en-GB" altLang="en-US" sz="2800">
                <a:solidFill>
                  <a:srgbClr val="FF0000"/>
                </a:solidFill>
              </a:rPr>
              <a:t>1 – r</a:t>
            </a:r>
            <a:r>
              <a:rPr lang="en-GB" altLang="en-US" sz="2800" baseline="30000">
                <a:solidFill>
                  <a:srgbClr val="FF0000"/>
                </a:solidFill>
              </a:rPr>
              <a:t>2</a:t>
            </a:r>
            <a:endParaRPr lang="en-US" altLang="en-US" sz="2800">
              <a:solidFill>
                <a:srgbClr val="FF0000"/>
              </a:solidFill>
            </a:endParaRPr>
          </a:p>
        </p:txBody>
      </p:sp>
      <p:sp>
        <p:nvSpPr>
          <p:cNvPr id="40986" name="Line 26">
            <a:extLst>
              <a:ext uri="{FF2B5EF4-FFF2-40B4-BE49-F238E27FC236}">
                <a16:creationId xmlns:a16="http://schemas.microsoft.com/office/drawing/2014/main" id="{11A3F72E-47CD-C510-D127-A884251F8E49}"/>
              </a:ext>
            </a:extLst>
          </p:cNvPr>
          <p:cNvSpPr>
            <a:spLocks noChangeShapeType="1"/>
          </p:cNvSpPr>
          <p:nvPr/>
        </p:nvSpPr>
        <p:spPr bwMode="auto">
          <a:xfrm>
            <a:off x="5303838" y="6308725"/>
            <a:ext cx="7921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7" name="Text Box 27">
            <a:extLst>
              <a:ext uri="{FF2B5EF4-FFF2-40B4-BE49-F238E27FC236}">
                <a16:creationId xmlns:a16="http://schemas.microsoft.com/office/drawing/2014/main" id="{AFF973CB-04C5-0614-6DA2-A3FC24AB521D}"/>
              </a:ext>
            </a:extLst>
          </p:cNvPr>
          <p:cNvSpPr txBox="1">
            <a:spLocks noChangeArrowheads="1"/>
          </p:cNvSpPr>
          <p:nvPr/>
        </p:nvSpPr>
        <p:spPr bwMode="auto">
          <a:xfrm>
            <a:off x="1847850" y="6021389"/>
            <a:ext cx="1754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(because F = t</a:t>
            </a:r>
            <a:r>
              <a:rPr lang="en-GB" altLang="en-US" sz="2000" baseline="30000"/>
              <a:t>2)</a:t>
            </a:r>
            <a:endParaRPr lang="en-US" altLang="en-US" sz="2000"/>
          </a:p>
        </p:txBody>
      </p:sp>
      <p:sp>
        <p:nvSpPr>
          <p:cNvPr id="40988" name="Text Box 28">
            <a:extLst>
              <a:ext uri="{FF2B5EF4-FFF2-40B4-BE49-F238E27FC236}">
                <a16:creationId xmlns:a16="http://schemas.microsoft.com/office/drawing/2014/main" id="{FBEA3432-CB0F-8E28-8158-F54E19D631AC}"/>
              </a:ext>
            </a:extLst>
          </p:cNvPr>
          <p:cNvSpPr txBox="1">
            <a:spLocks noChangeArrowheads="1"/>
          </p:cNvSpPr>
          <p:nvPr/>
        </p:nvSpPr>
        <p:spPr bwMode="auto">
          <a:xfrm>
            <a:off x="7299325" y="5610226"/>
            <a:ext cx="2384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So all we need to </a:t>
            </a:r>
          </a:p>
          <a:p>
            <a:r>
              <a:rPr lang="en-GB" altLang="en-US" sz="2400"/>
              <a:t>know are r and n</a:t>
            </a:r>
            <a:endParaRPr lang="en-US" altLang="en-US" sz="2400"/>
          </a:p>
        </p:txBody>
      </p:sp>
    </p:spTree>
    <p:extLst>
      <p:ext uri="{BB962C8B-B14F-4D97-AF65-F5344CB8AC3E}">
        <p14:creationId xmlns:p14="http://schemas.microsoft.com/office/powerpoint/2010/main" val="2363580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040D85-1621-75ED-3E75-431ECEE1D157}"/>
              </a:ext>
            </a:extLst>
          </p:cNvPr>
          <p:cNvSpPr>
            <a:spLocks noGrp="1" noChangeArrowheads="1"/>
          </p:cNvSpPr>
          <p:nvPr>
            <p:ph type="title"/>
          </p:nvPr>
        </p:nvSpPr>
        <p:spPr/>
        <p:txBody>
          <a:bodyPr/>
          <a:lstStyle/>
          <a:p>
            <a:r>
              <a:rPr lang="en-GB" altLang="en-US">
                <a:latin typeface="Times New Roman" panose="02020603050405020304" pitchFamily="18" charset="0"/>
              </a:rPr>
              <a:t>General Linear Model</a:t>
            </a:r>
            <a:endParaRPr lang="en-US" altLang="en-US">
              <a:latin typeface="Times New Roman" panose="02020603050405020304" pitchFamily="18" charset="0"/>
            </a:endParaRPr>
          </a:p>
        </p:txBody>
      </p:sp>
      <p:sp>
        <p:nvSpPr>
          <p:cNvPr id="43011" name="Rectangle 3">
            <a:extLst>
              <a:ext uri="{FF2B5EF4-FFF2-40B4-BE49-F238E27FC236}">
                <a16:creationId xmlns:a16="http://schemas.microsoft.com/office/drawing/2014/main" id="{1FF84A9B-2E08-1FF3-D514-CE8428C63A54}"/>
              </a:ext>
            </a:extLst>
          </p:cNvPr>
          <p:cNvSpPr>
            <a:spLocks noGrp="1" noChangeArrowheads="1"/>
          </p:cNvSpPr>
          <p:nvPr>
            <p:ph type="body" idx="1"/>
          </p:nvPr>
        </p:nvSpPr>
        <p:spPr/>
        <p:txBody>
          <a:bodyPr/>
          <a:lstStyle/>
          <a:p>
            <a:r>
              <a:rPr lang="en-GB" altLang="en-US">
                <a:latin typeface="Times New Roman" panose="02020603050405020304" pitchFamily="18" charset="0"/>
              </a:rPr>
              <a:t>Linear regression is actually a form of the General Linear Model where the parameters are a, the slope of the line, and b, the intercept.</a:t>
            </a:r>
          </a:p>
          <a:p>
            <a:pPr algn="ctr">
              <a:buFont typeface="Wingdings" panose="05000000000000000000" pitchFamily="2" charset="2"/>
              <a:buNone/>
            </a:pPr>
            <a:r>
              <a:rPr lang="en-GB" altLang="en-US">
                <a:solidFill>
                  <a:srgbClr val="FF0000"/>
                </a:solidFill>
                <a:latin typeface="Times New Roman" panose="02020603050405020304" pitchFamily="18" charset="0"/>
              </a:rPr>
              <a:t>y = ax + b +</a:t>
            </a:r>
            <a:r>
              <a:rPr lang="el-GR" altLang="en-US">
                <a:solidFill>
                  <a:srgbClr val="FF0000"/>
                </a:solidFill>
                <a:latin typeface="Times New Roman" panose="02020603050405020304" pitchFamily="18" charset="0"/>
                <a:cs typeface="Arial" panose="020B0604020202020204" pitchFamily="34" charset="0"/>
              </a:rPr>
              <a:t>ε</a:t>
            </a:r>
            <a:endParaRPr lang="en-GB" altLang="en-US">
              <a:solidFill>
                <a:srgbClr val="FF0000"/>
              </a:solidFill>
              <a:latin typeface="Times New Roman" panose="02020603050405020304" pitchFamily="18" charset="0"/>
              <a:cs typeface="Arial" panose="020B0604020202020204" pitchFamily="34" charset="0"/>
            </a:endParaRPr>
          </a:p>
          <a:p>
            <a:r>
              <a:rPr lang="en-GB" altLang="en-US">
                <a:latin typeface="Times New Roman" panose="02020603050405020304" pitchFamily="18" charset="0"/>
                <a:cs typeface="Arial" panose="020B0604020202020204" pitchFamily="34" charset="0"/>
              </a:rPr>
              <a:t>A General Linear Model is just any model that describes the data in terms of a straight line</a:t>
            </a:r>
            <a:endParaRPr lang="el-GR"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025705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7D8C7E1-63F9-67E1-F286-1C583DDF00B3}"/>
              </a:ext>
            </a:extLst>
          </p:cNvPr>
          <p:cNvSpPr>
            <a:spLocks noGrp="1" noChangeArrowheads="1"/>
          </p:cNvSpPr>
          <p:nvPr>
            <p:ph type="title"/>
          </p:nvPr>
        </p:nvSpPr>
        <p:spPr/>
        <p:txBody>
          <a:bodyPr/>
          <a:lstStyle/>
          <a:p>
            <a:r>
              <a:rPr lang="en-GB" altLang="en-US">
                <a:latin typeface="Times New Roman" panose="02020603050405020304" pitchFamily="18" charset="0"/>
              </a:rPr>
              <a:t>Multiple regression</a:t>
            </a:r>
            <a:endParaRPr lang="en-US" altLang="en-US">
              <a:latin typeface="Times New Roman" panose="02020603050405020304" pitchFamily="18" charset="0"/>
            </a:endParaRPr>
          </a:p>
        </p:txBody>
      </p:sp>
      <p:sp>
        <p:nvSpPr>
          <p:cNvPr id="41987" name="Rectangle 3">
            <a:extLst>
              <a:ext uri="{FF2B5EF4-FFF2-40B4-BE49-F238E27FC236}">
                <a16:creationId xmlns:a16="http://schemas.microsoft.com/office/drawing/2014/main" id="{0C753307-9093-51E7-7EAA-A23D186140B4}"/>
              </a:ext>
            </a:extLst>
          </p:cNvPr>
          <p:cNvSpPr>
            <a:spLocks noGrp="1" noChangeArrowheads="1"/>
          </p:cNvSpPr>
          <p:nvPr>
            <p:ph type="body" idx="1"/>
          </p:nvPr>
        </p:nvSpPr>
        <p:spPr>
          <a:xfrm>
            <a:off x="1981200" y="1981200"/>
            <a:ext cx="8229600" cy="4687888"/>
          </a:xfrm>
        </p:spPr>
        <p:txBody>
          <a:bodyPr/>
          <a:lstStyle/>
          <a:p>
            <a:pPr>
              <a:lnSpc>
                <a:spcPct val="80000"/>
              </a:lnSpc>
            </a:pPr>
            <a:r>
              <a:rPr lang="en-GB" altLang="en-US" sz="2400">
                <a:latin typeface="Times New Roman" panose="02020603050405020304" pitchFamily="18" charset="0"/>
                <a:cs typeface="Arial" panose="020B0604020202020204" pitchFamily="34" charset="0"/>
              </a:rPr>
              <a:t>Multiple regression is used to determine the effect of a number of independent variables, x</a:t>
            </a:r>
            <a:r>
              <a:rPr lang="en-GB" altLang="en-US" sz="2400" baseline="-25000">
                <a:latin typeface="Times New Roman" panose="02020603050405020304" pitchFamily="18" charset="0"/>
                <a:cs typeface="Arial" panose="020B0604020202020204" pitchFamily="34" charset="0"/>
              </a:rPr>
              <a:t>1</a:t>
            </a:r>
            <a:r>
              <a:rPr lang="en-GB" altLang="en-US" sz="2400">
                <a:latin typeface="Times New Roman" panose="02020603050405020304" pitchFamily="18" charset="0"/>
                <a:cs typeface="Arial" panose="020B0604020202020204" pitchFamily="34" charset="0"/>
              </a:rPr>
              <a:t>, x</a:t>
            </a:r>
            <a:r>
              <a:rPr lang="en-GB" altLang="en-US" sz="2400" baseline="-25000">
                <a:latin typeface="Times New Roman" panose="02020603050405020304" pitchFamily="18" charset="0"/>
                <a:cs typeface="Arial" panose="020B0604020202020204" pitchFamily="34" charset="0"/>
              </a:rPr>
              <a:t>2</a:t>
            </a:r>
            <a:r>
              <a:rPr lang="en-GB" altLang="en-US" sz="2400">
                <a:latin typeface="Times New Roman" panose="02020603050405020304" pitchFamily="18" charset="0"/>
                <a:cs typeface="Arial" panose="020B0604020202020204" pitchFamily="34" charset="0"/>
              </a:rPr>
              <a:t>, x</a:t>
            </a:r>
            <a:r>
              <a:rPr lang="en-GB" altLang="en-US" sz="2400" baseline="-25000">
                <a:latin typeface="Times New Roman" panose="02020603050405020304" pitchFamily="18" charset="0"/>
                <a:cs typeface="Arial" panose="020B0604020202020204" pitchFamily="34" charset="0"/>
              </a:rPr>
              <a:t>3</a:t>
            </a:r>
            <a:r>
              <a:rPr lang="en-GB" altLang="en-US" sz="2400">
                <a:latin typeface="Times New Roman" panose="02020603050405020304" pitchFamily="18" charset="0"/>
                <a:cs typeface="Arial" panose="020B0604020202020204" pitchFamily="34" charset="0"/>
              </a:rPr>
              <a:t> etc, on a single dependent variable, y</a:t>
            </a:r>
          </a:p>
          <a:p>
            <a:pPr>
              <a:lnSpc>
                <a:spcPct val="80000"/>
              </a:lnSpc>
            </a:pPr>
            <a:r>
              <a:rPr lang="en-GB" altLang="en-US" sz="2400">
                <a:latin typeface="Times New Roman" panose="02020603050405020304" pitchFamily="18" charset="0"/>
                <a:cs typeface="Arial" panose="020B0604020202020204" pitchFamily="34" charset="0"/>
              </a:rPr>
              <a:t>The different x variables are combined in a linear way and each has its own regression coefficient:</a:t>
            </a:r>
          </a:p>
          <a:p>
            <a:pPr>
              <a:lnSpc>
                <a:spcPct val="80000"/>
              </a:lnSpc>
              <a:buFont typeface="Wingdings" panose="05000000000000000000" pitchFamily="2" charset="2"/>
              <a:buNone/>
            </a:pPr>
            <a:endParaRPr lang="en-GB" altLang="en-US" sz="2400">
              <a:latin typeface="Times New Roman" panose="02020603050405020304" pitchFamily="18" charset="0"/>
              <a:cs typeface="Arial" panose="020B0604020202020204" pitchFamily="34" charset="0"/>
            </a:endParaRPr>
          </a:p>
          <a:p>
            <a:pPr>
              <a:lnSpc>
                <a:spcPct val="80000"/>
              </a:lnSpc>
              <a:buFont typeface="Wingdings" panose="05000000000000000000" pitchFamily="2" charset="2"/>
              <a:buNone/>
            </a:pPr>
            <a:r>
              <a:rPr lang="en-GB" altLang="en-US" sz="2400">
                <a:latin typeface="Times New Roman" panose="02020603050405020304" pitchFamily="18" charset="0"/>
                <a:cs typeface="Arial" panose="020B0604020202020204" pitchFamily="34" charset="0"/>
              </a:rPr>
              <a:t>		</a:t>
            </a:r>
            <a:r>
              <a:rPr lang="en-GB" altLang="en-US" sz="2400">
                <a:solidFill>
                  <a:srgbClr val="FF0000"/>
                </a:solidFill>
                <a:latin typeface="Times New Roman" panose="02020603050405020304" pitchFamily="18" charset="0"/>
                <a:cs typeface="Arial" panose="020B0604020202020204" pitchFamily="34" charset="0"/>
              </a:rPr>
              <a:t>y = a</a:t>
            </a:r>
            <a:r>
              <a:rPr lang="en-GB" altLang="en-US" sz="2400" baseline="-25000">
                <a:solidFill>
                  <a:srgbClr val="FF0000"/>
                </a:solidFill>
                <a:latin typeface="Times New Roman" panose="02020603050405020304" pitchFamily="18" charset="0"/>
                <a:cs typeface="Arial" panose="020B0604020202020204" pitchFamily="34" charset="0"/>
              </a:rPr>
              <a:t>1</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1</a:t>
            </a:r>
            <a:r>
              <a:rPr lang="en-GB" altLang="en-US" sz="2400">
                <a:solidFill>
                  <a:srgbClr val="FF0000"/>
                </a:solidFill>
                <a:latin typeface="Times New Roman" panose="02020603050405020304" pitchFamily="18" charset="0"/>
                <a:cs typeface="Arial" panose="020B0604020202020204" pitchFamily="34" charset="0"/>
              </a:rPr>
              <a:t>+ a</a:t>
            </a:r>
            <a:r>
              <a:rPr lang="en-GB" altLang="en-US" sz="2400" baseline="-25000">
                <a:solidFill>
                  <a:srgbClr val="FF0000"/>
                </a:solidFill>
                <a:latin typeface="Times New Roman" panose="02020603050405020304" pitchFamily="18" charset="0"/>
                <a:cs typeface="Arial" panose="020B0604020202020204" pitchFamily="34" charset="0"/>
              </a:rPr>
              <a:t>2</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2</a:t>
            </a:r>
            <a:r>
              <a:rPr lang="en-GB" altLang="en-US" sz="2400">
                <a:solidFill>
                  <a:srgbClr val="FF0000"/>
                </a:solidFill>
                <a:latin typeface="Times New Roman" panose="02020603050405020304" pitchFamily="18" charset="0"/>
                <a:cs typeface="Arial" panose="020B0604020202020204" pitchFamily="34" charset="0"/>
              </a:rPr>
              <a:t> +…..+ a</a:t>
            </a:r>
            <a:r>
              <a:rPr lang="en-GB" altLang="en-US" sz="2400" baseline="-25000">
                <a:solidFill>
                  <a:srgbClr val="FF0000"/>
                </a:solidFill>
                <a:latin typeface="Times New Roman" panose="02020603050405020304" pitchFamily="18" charset="0"/>
                <a:cs typeface="Arial" panose="020B0604020202020204" pitchFamily="34" charset="0"/>
              </a:rPr>
              <a:t>n</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n</a:t>
            </a:r>
            <a:r>
              <a:rPr lang="en-GB" altLang="en-US" sz="2400">
                <a:solidFill>
                  <a:srgbClr val="FF0000"/>
                </a:solidFill>
                <a:latin typeface="Times New Roman" panose="02020603050405020304" pitchFamily="18" charset="0"/>
                <a:cs typeface="Arial" panose="020B0604020202020204" pitchFamily="34" charset="0"/>
              </a:rPr>
              <a:t> + b + </a:t>
            </a:r>
            <a:r>
              <a:rPr lang="el-GR" altLang="en-US" sz="2400">
                <a:solidFill>
                  <a:srgbClr val="FF0000"/>
                </a:solidFill>
                <a:latin typeface="Times New Roman" panose="02020603050405020304" pitchFamily="18" charset="0"/>
                <a:cs typeface="Times New Roman" panose="02020603050405020304" pitchFamily="18" charset="0"/>
              </a:rPr>
              <a:t>ε</a:t>
            </a:r>
          </a:p>
          <a:p>
            <a:pPr>
              <a:lnSpc>
                <a:spcPct val="80000"/>
              </a:lnSpc>
              <a:buFont typeface="Wingdings" panose="05000000000000000000" pitchFamily="2" charset="2"/>
              <a:buNone/>
            </a:pPr>
            <a:endParaRPr lang="en-GB" altLang="en-US" sz="2400">
              <a:solidFill>
                <a:srgbClr val="FF0000"/>
              </a:solidFill>
              <a:latin typeface="Times New Roman" panose="02020603050405020304" pitchFamily="18" charset="0"/>
              <a:cs typeface="Arial" panose="020B0604020202020204" pitchFamily="34" charset="0"/>
            </a:endParaRPr>
          </a:p>
          <a:p>
            <a:pPr>
              <a:lnSpc>
                <a:spcPct val="80000"/>
              </a:lnSpc>
            </a:pPr>
            <a:r>
              <a:rPr lang="en-GB" altLang="en-US" sz="2400">
                <a:latin typeface="Times New Roman" panose="02020603050405020304" pitchFamily="18" charset="0"/>
                <a:cs typeface="Arial" panose="020B0604020202020204" pitchFamily="34" charset="0"/>
              </a:rPr>
              <a:t>The a parameters reflect the independent contribution of each independent variable, x, to the value of the dependent variable, y.</a:t>
            </a:r>
          </a:p>
          <a:p>
            <a:pPr>
              <a:lnSpc>
                <a:spcPct val="80000"/>
              </a:lnSpc>
            </a:pPr>
            <a:r>
              <a:rPr lang="en-GB" altLang="en-US" sz="2400">
                <a:latin typeface="Times New Roman" panose="02020603050405020304" pitchFamily="18" charset="0"/>
                <a:cs typeface="Arial" panose="020B0604020202020204" pitchFamily="34" charset="0"/>
              </a:rPr>
              <a:t>i.e. the amount of variance in y that is accounted for by each x variable after all the other x variables have been accounted for</a:t>
            </a:r>
            <a:endParaRPr lang="el-GR" altLang="en-US" sz="2400">
              <a:latin typeface="Times New Roman" panose="02020603050405020304" pitchFamily="18" charset="0"/>
              <a:cs typeface="Arial" panose="020B0604020202020204" pitchFamily="34" charset="0"/>
            </a:endParaRPr>
          </a:p>
          <a:p>
            <a:pPr>
              <a:lnSpc>
                <a:spcPct val="80000"/>
              </a:lnSpc>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6967276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52602"/>
            <a:ext cx="8153400" cy="1829761"/>
          </a:xfrm>
        </p:spPr>
        <p:txBody>
          <a:bodyPr/>
          <a:lstStyle/>
          <a:p>
            <a:r>
              <a:rPr lang="en-GB" dirty="0"/>
              <a:t>ANOVA</a:t>
            </a:r>
          </a:p>
        </p:txBody>
      </p:sp>
    </p:spTree>
    <p:extLst>
      <p:ext uri="{BB962C8B-B14F-4D97-AF65-F5344CB8AC3E}">
        <p14:creationId xmlns:p14="http://schemas.microsoft.com/office/powerpoint/2010/main" val="3854305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8" y="1143001"/>
            <a:ext cx="8820472" cy="6001643"/>
          </a:xfrm>
          <a:prstGeom prst="rect">
            <a:avLst/>
          </a:prstGeom>
          <a:noFill/>
        </p:spPr>
        <p:txBody>
          <a:bodyPr wrap="square" rtlCol="0">
            <a:spAutoFit/>
          </a:bodyPr>
          <a:lstStyle/>
          <a:p>
            <a:r>
              <a:rPr lang="en-GB" sz="2800" dirty="0"/>
              <a:t>Compares the means of several groups</a:t>
            </a:r>
          </a:p>
          <a:p>
            <a:endParaRPr lang="en-GB" sz="2800" dirty="0"/>
          </a:p>
          <a:p>
            <a:r>
              <a:rPr lang="en-GB" sz="2800" dirty="0"/>
              <a:t>Which diet is best?</a:t>
            </a:r>
          </a:p>
          <a:p>
            <a:r>
              <a:rPr lang="en-GB" sz="2800" dirty="0">
                <a:solidFill>
                  <a:srgbClr val="C00000"/>
                </a:solidFill>
              </a:rPr>
              <a:t>Dependent: Weight lost (Scale)</a:t>
            </a:r>
          </a:p>
          <a:p>
            <a:r>
              <a:rPr lang="en-GB" sz="2800" dirty="0">
                <a:solidFill>
                  <a:srgbClr val="00B050"/>
                </a:solidFill>
              </a:rPr>
              <a:t>Independent: Diet 1, 2 or 3 (Nominal)</a:t>
            </a:r>
          </a:p>
          <a:p>
            <a:endParaRPr lang="en-GB" sz="2800" dirty="0"/>
          </a:p>
          <a:p>
            <a:r>
              <a:rPr lang="en-GB" sz="2800" dirty="0"/>
              <a:t>Null hypothesis: The mean weight lost on diets 1, 2 and 3 is the same</a:t>
            </a:r>
          </a:p>
          <a:p>
            <a:endParaRPr lang="en-GB" sz="3200" dirty="0"/>
          </a:p>
          <a:p>
            <a:r>
              <a:rPr lang="en-GB" sz="3200" dirty="0"/>
              <a:t>Alternative hypothesis: The mean weight lost on diets 1, 2 and 3 are not all the same</a:t>
            </a:r>
          </a:p>
          <a:p>
            <a:endParaRPr lang="en-GB" sz="3200" dirty="0"/>
          </a:p>
          <a:p>
            <a:endParaRPr lang="en-GB" sz="3200" dirty="0"/>
          </a:p>
        </p:txBody>
      </p:sp>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dirty="0"/>
              <a:t>ANOVA</a:t>
            </a:r>
          </a:p>
          <a:p>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graphicFrame>
        <p:nvGraphicFramePr>
          <p:cNvPr id="3" name="Object 2"/>
          <p:cNvGraphicFramePr>
            <a:graphicFrameLocks noChangeAspect="1"/>
          </p:cNvGraphicFramePr>
          <p:nvPr/>
        </p:nvGraphicFramePr>
        <p:xfrm>
          <a:off x="6099313" y="4143821"/>
          <a:ext cx="2850096" cy="611462"/>
        </p:xfrm>
        <a:graphic>
          <a:graphicData uri="http://schemas.openxmlformats.org/presentationml/2006/ole">
            <mc:AlternateContent xmlns:mc="http://schemas.openxmlformats.org/markup-compatibility/2006">
              <mc:Choice xmlns:v="urn:schemas-microsoft-com:vml" Requires="v">
                <p:oleObj name="Equation" r:id="rId3" imgW="1066680" imgH="228600" progId="Equation.3">
                  <p:embed/>
                </p:oleObj>
              </mc:Choice>
              <mc:Fallback>
                <p:oleObj name="Equation" r:id="rId3" imgW="1066680" imgH="2286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313" y="4143821"/>
                        <a:ext cx="2850096" cy="61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732334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68761"/>
            <a:ext cx="8229600" cy="4738531"/>
          </a:xfrm>
        </p:spPr>
        <p:txBody>
          <a:bodyPr>
            <a:normAutofit/>
          </a:bodyPr>
          <a:lstStyle/>
          <a:p>
            <a:pPr marL="109728" indent="0">
              <a:buNone/>
            </a:pPr>
            <a:endParaRPr lang="en-GB" dirty="0"/>
          </a:p>
          <a:p>
            <a:endParaRPr lang="en-GB" dirty="0"/>
          </a:p>
          <a:p>
            <a:endParaRPr lang="en-GB" dirty="0"/>
          </a:p>
          <a:p>
            <a:endParaRPr lang="en-GB" dirty="0"/>
          </a:p>
          <a:p>
            <a:pPr marL="109728" indent="0">
              <a:buNone/>
            </a:pPr>
            <a:endParaRPr lang="en-GB" dirty="0"/>
          </a:p>
          <a:p>
            <a:pPr marL="109728" indent="0">
              <a:buNone/>
            </a:pPr>
            <a:endParaRPr lang="en-GB" dirty="0"/>
          </a:p>
          <a:p>
            <a:r>
              <a:rPr lang="en-GB" dirty="0"/>
              <a:t>Which diet was best?  </a:t>
            </a:r>
          </a:p>
          <a:p>
            <a:r>
              <a:rPr lang="en-GB" dirty="0"/>
              <a:t>Are the standard deviations similar? </a:t>
            </a:r>
            <a:endParaRPr lang="en-GB" dirty="0">
              <a:solidFill>
                <a:srgbClr val="FF0000"/>
              </a:solidFill>
            </a:endParaRPr>
          </a:p>
        </p:txBody>
      </p:sp>
      <p:sp>
        <p:nvSpPr>
          <p:cNvPr id="3" name="Title 2"/>
          <p:cNvSpPr>
            <a:spLocks noGrp="1"/>
          </p:cNvSpPr>
          <p:nvPr>
            <p:ph type="title"/>
          </p:nvPr>
        </p:nvSpPr>
        <p:spPr/>
        <p:txBody>
          <a:bodyPr/>
          <a:lstStyle/>
          <a:p>
            <a:r>
              <a:rPr lang="en-GB" dirty="0">
                <a:solidFill>
                  <a:schemeClr val="tx1"/>
                </a:solidFill>
              </a:rPr>
              <a:t>Summary statistics</a:t>
            </a:r>
          </a:p>
        </p:txBody>
      </p:sp>
      <p:graphicFrame>
        <p:nvGraphicFramePr>
          <p:cNvPr id="4" name="Table 3"/>
          <p:cNvGraphicFramePr>
            <a:graphicFrameLocks noGrp="1"/>
          </p:cNvGraphicFramePr>
          <p:nvPr/>
        </p:nvGraphicFramePr>
        <p:xfrm>
          <a:off x="1919536" y="1412776"/>
          <a:ext cx="8568950" cy="2168624"/>
        </p:xfrm>
        <a:graphic>
          <a:graphicData uri="http://schemas.openxmlformats.org/drawingml/2006/table">
            <a:tbl>
              <a:tblPr firstRow="1" bandRow="1">
                <a:tableStyleId>{5C22544A-7EE6-4342-B048-85BDC9FD1C3A}</a:tableStyleId>
              </a:tblPr>
              <a:tblGrid>
                <a:gridCol w="2957264">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344486">
                  <a:extLst>
                    <a:ext uri="{9D8B030D-6E8A-4147-A177-3AD203B41FA5}">
                      <a16:colId xmlns:a16="http://schemas.microsoft.com/office/drawing/2014/main" val="20004"/>
                    </a:ext>
                  </a:extLst>
                </a:gridCol>
              </a:tblGrid>
              <a:tr h="504056">
                <a:tc>
                  <a:txBody>
                    <a:bodyPr/>
                    <a:lstStyle/>
                    <a:p>
                      <a:endParaRPr lang="en-GB" sz="2400" dirty="0"/>
                    </a:p>
                  </a:txBody>
                  <a:tcPr/>
                </a:tc>
                <a:tc>
                  <a:txBody>
                    <a:bodyPr/>
                    <a:lstStyle/>
                    <a:p>
                      <a:r>
                        <a:rPr lang="en-GB" sz="2400" dirty="0"/>
                        <a:t>Overall</a:t>
                      </a:r>
                    </a:p>
                  </a:txBody>
                  <a:tcPr/>
                </a:tc>
                <a:tc>
                  <a:txBody>
                    <a:bodyPr/>
                    <a:lstStyle/>
                    <a:p>
                      <a:r>
                        <a:rPr lang="en-GB" sz="2400" dirty="0"/>
                        <a:t>Diet 1</a:t>
                      </a:r>
                    </a:p>
                  </a:txBody>
                  <a:tcPr/>
                </a:tc>
                <a:tc>
                  <a:txBody>
                    <a:bodyPr/>
                    <a:lstStyle/>
                    <a:p>
                      <a:r>
                        <a:rPr lang="en-GB" sz="2400" dirty="0"/>
                        <a:t>Diet 2</a:t>
                      </a:r>
                    </a:p>
                  </a:txBody>
                  <a:tcPr/>
                </a:tc>
                <a:tc>
                  <a:txBody>
                    <a:bodyPr/>
                    <a:lstStyle/>
                    <a:p>
                      <a:r>
                        <a:rPr lang="en-GB" sz="2400" dirty="0"/>
                        <a:t>Diet 3</a:t>
                      </a:r>
                    </a:p>
                  </a:txBody>
                  <a:tcPr/>
                </a:tc>
                <a:extLst>
                  <a:ext uri="{0D108BD9-81ED-4DB2-BD59-A6C34878D82A}">
                    <a16:rowId xmlns:a16="http://schemas.microsoft.com/office/drawing/2014/main" val="10000"/>
                  </a:ext>
                </a:extLst>
              </a:tr>
              <a:tr h="597768">
                <a:tc>
                  <a:txBody>
                    <a:bodyPr/>
                    <a:lstStyle/>
                    <a:p>
                      <a:r>
                        <a:rPr lang="en-GB" sz="2400" dirty="0"/>
                        <a:t>Mean</a:t>
                      </a:r>
                    </a:p>
                  </a:txBody>
                  <a:tcPr/>
                </a:tc>
                <a:tc>
                  <a:txBody>
                    <a:bodyPr/>
                    <a:lstStyle/>
                    <a:p>
                      <a:r>
                        <a:rPr lang="en-GB" sz="2400" dirty="0"/>
                        <a:t>3.85</a:t>
                      </a:r>
                    </a:p>
                  </a:txBody>
                  <a:tcPr/>
                </a:tc>
                <a:tc>
                  <a:txBody>
                    <a:bodyPr/>
                    <a:lstStyle/>
                    <a:p>
                      <a:r>
                        <a:rPr lang="en-GB" sz="2400" dirty="0"/>
                        <a:t>3.3</a:t>
                      </a:r>
                    </a:p>
                  </a:txBody>
                  <a:tcPr/>
                </a:tc>
                <a:tc>
                  <a:txBody>
                    <a:bodyPr/>
                    <a:lstStyle/>
                    <a:p>
                      <a:r>
                        <a:rPr lang="en-GB" sz="2400" dirty="0"/>
                        <a:t>3.03</a:t>
                      </a:r>
                    </a:p>
                  </a:txBody>
                  <a:tcPr/>
                </a:tc>
                <a:tc>
                  <a:txBody>
                    <a:bodyPr/>
                    <a:lstStyle/>
                    <a:p>
                      <a:r>
                        <a:rPr lang="en-GB" sz="2400" dirty="0"/>
                        <a:t>5.15</a:t>
                      </a:r>
                    </a:p>
                  </a:txBody>
                  <a:tcPr/>
                </a:tc>
                <a:extLst>
                  <a:ext uri="{0D108BD9-81ED-4DB2-BD59-A6C34878D82A}">
                    <a16:rowId xmlns:a16="http://schemas.microsoft.com/office/drawing/2014/main" val="10001"/>
                  </a:ext>
                </a:extLst>
              </a:tr>
              <a:tr h="533400">
                <a:tc>
                  <a:txBody>
                    <a:bodyPr/>
                    <a:lstStyle/>
                    <a:p>
                      <a:r>
                        <a:rPr lang="en-GB" sz="2400" dirty="0"/>
                        <a:t>Standard deviation</a:t>
                      </a:r>
                    </a:p>
                  </a:txBody>
                  <a:tcPr/>
                </a:tc>
                <a:tc>
                  <a:txBody>
                    <a:bodyPr/>
                    <a:lstStyle/>
                    <a:p>
                      <a:r>
                        <a:rPr lang="en-GB" sz="2400" dirty="0"/>
                        <a:t>2.55</a:t>
                      </a:r>
                    </a:p>
                  </a:txBody>
                  <a:tcPr/>
                </a:tc>
                <a:tc>
                  <a:txBody>
                    <a:bodyPr/>
                    <a:lstStyle/>
                    <a:p>
                      <a:r>
                        <a:rPr lang="en-GB" sz="2400" dirty="0"/>
                        <a:t>2.24</a:t>
                      </a:r>
                    </a:p>
                  </a:txBody>
                  <a:tcPr/>
                </a:tc>
                <a:tc>
                  <a:txBody>
                    <a:bodyPr/>
                    <a:lstStyle/>
                    <a:p>
                      <a:r>
                        <a:rPr lang="en-GB" sz="2400" dirty="0"/>
                        <a:t>2.52</a:t>
                      </a:r>
                    </a:p>
                  </a:txBody>
                  <a:tcPr/>
                </a:tc>
                <a:tc>
                  <a:txBody>
                    <a:bodyPr/>
                    <a:lstStyle/>
                    <a:p>
                      <a:r>
                        <a:rPr lang="en-GB" sz="2400" dirty="0"/>
                        <a:t>2.4</a:t>
                      </a:r>
                    </a:p>
                  </a:txBody>
                  <a:tcPr/>
                </a:tc>
                <a:extLst>
                  <a:ext uri="{0D108BD9-81ED-4DB2-BD59-A6C34878D82A}">
                    <a16:rowId xmlns:a16="http://schemas.microsoft.com/office/drawing/2014/main" val="10002"/>
                  </a:ext>
                </a:extLst>
              </a:tr>
              <a:tr h="533400">
                <a:tc>
                  <a:txBody>
                    <a:bodyPr/>
                    <a:lstStyle/>
                    <a:p>
                      <a:r>
                        <a:rPr lang="en-GB" sz="2400" dirty="0"/>
                        <a:t>Number</a:t>
                      </a:r>
                      <a:r>
                        <a:rPr lang="en-GB" sz="2400" baseline="0" dirty="0"/>
                        <a:t> in group</a:t>
                      </a:r>
                      <a:endParaRPr lang="en-GB" sz="2400" dirty="0"/>
                    </a:p>
                  </a:txBody>
                  <a:tcPr/>
                </a:tc>
                <a:tc>
                  <a:txBody>
                    <a:bodyPr/>
                    <a:lstStyle/>
                    <a:p>
                      <a:r>
                        <a:rPr lang="en-GB" sz="2400" dirty="0"/>
                        <a:t>78</a:t>
                      </a:r>
                    </a:p>
                  </a:txBody>
                  <a:tcPr/>
                </a:tc>
                <a:tc>
                  <a:txBody>
                    <a:bodyPr/>
                    <a:lstStyle/>
                    <a:p>
                      <a:r>
                        <a:rPr lang="en-GB" sz="2400" dirty="0"/>
                        <a:t>24</a:t>
                      </a:r>
                    </a:p>
                  </a:txBody>
                  <a:tcPr/>
                </a:tc>
                <a:tc>
                  <a:txBody>
                    <a:bodyPr/>
                    <a:lstStyle/>
                    <a:p>
                      <a:r>
                        <a:rPr lang="en-GB" sz="2400" dirty="0"/>
                        <a:t>27</a:t>
                      </a:r>
                    </a:p>
                  </a:txBody>
                  <a:tcPr/>
                </a:tc>
                <a:tc>
                  <a:txBody>
                    <a:bodyPr/>
                    <a:lstStyle/>
                    <a:p>
                      <a:r>
                        <a:rPr lang="en-GB" sz="2400" dirty="0"/>
                        <a:t>27</a:t>
                      </a:r>
                    </a:p>
                  </a:txBody>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546526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2166938" y="357188"/>
            <a:ext cx="7772400" cy="1143000"/>
          </a:xfrm>
        </p:spPr>
        <p:txBody>
          <a:bodyPr/>
          <a:lstStyle/>
          <a:p>
            <a:r>
              <a:rPr lang="en-GB" altLang="en-US" sz="4000"/>
              <a:t>How Does ANOVA Work?</a:t>
            </a:r>
          </a:p>
        </p:txBody>
      </p:sp>
      <p:sp>
        <p:nvSpPr>
          <p:cNvPr id="197635" name="Content Placeholder 2"/>
          <p:cNvSpPr>
            <a:spLocks noGrp="1"/>
          </p:cNvSpPr>
          <p:nvPr>
            <p:ph idx="4294967295"/>
          </p:nvPr>
        </p:nvSpPr>
        <p:spPr>
          <a:xfrm>
            <a:off x="1752600" y="1357314"/>
            <a:ext cx="8458200" cy="5119687"/>
          </a:xfrm>
        </p:spPr>
        <p:txBody>
          <a:bodyPr/>
          <a:lstStyle/>
          <a:p>
            <a:endParaRPr lang="en-GB" altLang="en-US" sz="800" dirty="0"/>
          </a:p>
          <a:p>
            <a:r>
              <a:rPr lang="en-GB" altLang="en-US" sz="2600" dirty="0"/>
              <a:t>ANOVA = Analysis of variance</a:t>
            </a:r>
          </a:p>
          <a:p>
            <a:endParaRPr lang="en-GB" altLang="en-US" sz="2600" dirty="0"/>
          </a:p>
          <a:p>
            <a:r>
              <a:rPr lang="en-GB" altLang="en-US" sz="2600" dirty="0"/>
              <a:t>We compare variation </a:t>
            </a:r>
            <a:r>
              <a:rPr lang="en-GB" altLang="en-US" sz="2600" b="1" dirty="0">
                <a:solidFill>
                  <a:srgbClr val="FF0000"/>
                </a:solidFill>
              </a:rPr>
              <a:t>between</a:t>
            </a:r>
            <a:r>
              <a:rPr lang="en-GB" altLang="en-US" sz="2600" b="1" dirty="0"/>
              <a:t> </a:t>
            </a:r>
            <a:r>
              <a:rPr lang="en-GB" altLang="en-US" sz="2600" dirty="0"/>
              <a:t>groups relative to variation </a:t>
            </a:r>
            <a:r>
              <a:rPr lang="en-GB" altLang="en-US" sz="2600" b="1" dirty="0">
                <a:solidFill>
                  <a:srgbClr val="00B050"/>
                </a:solidFill>
              </a:rPr>
              <a:t>within</a:t>
            </a:r>
            <a:r>
              <a:rPr lang="en-GB" altLang="en-US" sz="2600" dirty="0">
                <a:solidFill>
                  <a:srgbClr val="00B050"/>
                </a:solidFill>
              </a:rPr>
              <a:t> </a:t>
            </a:r>
            <a:r>
              <a:rPr lang="en-GB" altLang="en-US" sz="2600" dirty="0"/>
              <a:t>groups</a:t>
            </a:r>
          </a:p>
          <a:p>
            <a:endParaRPr lang="en-GB" altLang="en-US" sz="800" dirty="0"/>
          </a:p>
          <a:p>
            <a:r>
              <a:rPr lang="en-GB" altLang="en-US" sz="2600" dirty="0"/>
              <a:t>Population variance estimated in two ways:</a:t>
            </a:r>
          </a:p>
          <a:p>
            <a:pPr lvl="1">
              <a:spcBef>
                <a:spcPts val="1000"/>
              </a:spcBef>
              <a:buClr>
                <a:schemeClr val="folHlink"/>
              </a:buClr>
            </a:pPr>
            <a:r>
              <a:rPr lang="en-GB" altLang="en-US" dirty="0"/>
              <a:t>One based on variation </a:t>
            </a:r>
            <a:r>
              <a:rPr lang="en-GB" altLang="en-US" b="1" dirty="0">
                <a:solidFill>
                  <a:srgbClr val="FF0000"/>
                </a:solidFill>
              </a:rPr>
              <a:t>between</a:t>
            </a:r>
            <a:r>
              <a:rPr lang="en-GB" altLang="en-US" dirty="0">
                <a:solidFill>
                  <a:srgbClr val="FF0000"/>
                </a:solidFill>
              </a:rPr>
              <a:t> </a:t>
            </a:r>
            <a:r>
              <a:rPr lang="en-GB" altLang="en-US" dirty="0"/>
              <a:t>groups we call the 	</a:t>
            </a:r>
            <a:r>
              <a:rPr lang="en-GB" altLang="en-US" b="1" dirty="0"/>
              <a:t>M</a:t>
            </a:r>
            <a:r>
              <a:rPr lang="en-GB" altLang="en-US" dirty="0"/>
              <a:t>ean </a:t>
            </a:r>
            <a:r>
              <a:rPr lang="en-GB" altLang="en-US" b="1" dirty="0"/>
              <a:t>S</a:t>
            </a:r>
            <a:r>
              <a:rPr lang="en-GB" altLang="en-US" dirty="0"/>
              <a:t>quare due to </a:t>
            </a:r>
            <a:r>
              <a:rPr lang="en-GB" altLang="en-US" b="1" dirty="0"/>
              <a:t>T</a:t>
            </a:r>
            <a:r>
              <a:rPr lang="en-GB" altLang="en-US" dirty="0"/>
              <a:t>reatments/ </a:t>
            </a:r>
            <a:r>
              <a:rPr lang="en-GB" altLang="en-US" b="1" dirty="0"/>
              <a:t>MST/ </a:t>
            </a:r>
            <a:r>
              <a:rPr lang="en-GB" altLang="en-US" b="1" dirty="0" err="1"/>
              <a:t>MS</a:t>
            </a:r>
            <a:r>
              <a:rPr lang="en-GB" altLang="en-US" b="1" baseline="-25000" dirty="0" err="1"/>
              <a:t>between</a:t>
            </a:r>
            <a:endParaRPr lang="en-GB" altLang="en-US" b="1" dirty="0"/>
          </a:p>
          <a:p>
            <a:pPr lvl="1">
              <a:spcBef>
                <a:spcPts val="1000"/>
              </a:spcBef>
              <a:buClr>
                <a:schemeClr val="folHlink"/>
              </a:buClr>
            </a:pPr>
            <a:r>
              <a:rPr lang="en-GB" altLang="en-US" dirty="0"/>
              <a:t>Other based on variation </a:t>
            </a:r>
            <a:r>
              <a:rPr lang="en-GB" altLang="en-US" b="1" dirty="0">
                <a:solidFill>
                  <a:srgbClr val="00B050"/>
                </a:solidFill>
              </a:rPr>
              <a:t>within</a:t>
            </a:r>
            <a:r>
              <a:rPr lang="en-GB" altLang="en-US" b="1" dirty="0"/>
              <a:t> </a:t>
            </a:r>
            <a:r>
              <a:rPr lang="en-GB" altLang="en-US" dirty="0"/>
              <a:t>groups we call the 	</a:t>
            </a:r>
            <a:r>
              <a:rPr lang="en-GB" altLang="en-US" b="1" dirty="0"/>
              <a:t>M</a:t>
            </a:r>
            <a:r>
              <a:rPr lang="en-GB" altLang="en-US" dirty="0"/>
              <a:t>ean </a:t>
            </a:r>
            <a:r>
              <a:rPr lang="en-GB" altLang="en-US" b="1" dirty="0"/>
              <a:t>S</a:t>
            </a:r>
            <a:r>
              <a:rPr lang="en-GB" altLang="en-US" dirty="0"/>
              <a:t>quare due to </a:t>
            </a:r>
            <a:r>
              <a:rPr lang="en-GB" altLang="en-US" b="1" dirty="0"/>
              <a:t>E</a:t>
            </a:r>
            <a:r>
              <a:rPr lang="en-GB" altLang="en-US" dirty="0"/>
              <a:t>rror/ </a:t>
            </a:r>
            <a:r>
              <a:rPr lang="en-GB" altLang="en-US" b="1" dirty="0"/>
              <a:t>MSE/ </a:t>
            </a:r>
            <a:r>
              <a:rPr lang="en-GB" altLang="en-US" sz="2000" b="1" dirty="0" err="1"/>
              <a:t>MS</a:t>
            </a:r>
            <a:r>
              <a:rPr lang="en-GB" altLang="en-US" sz="2000" b="1" baseline="-25000" dirty="0" err="1"/>
              <a:t>within</a:t>
            </a:r>
            <a:endParaRPr lang="en-GB" altLang="en-US" sz="2000" b="1" dirty="0"/>
          </a:p>
          <a:p>
            <a:pPr lvl="1">
              <a:spcBef>
                <a:spcPts val="1000"/>
              </a:spcBef>
              <a:buClr>
                <a:schemeClr val="folHlink"/>
              </a:buClr>
            </a:pPr>
            <a:endParaRPr lang="en-GB" altLang="en-US" sz="2000" b="1" dirty="0"/>
          </a:p>
        </p:txBody>
      </p:sp>
      <p:sp>
        <p:nvSpPr>
          <p:cNvPr id="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25913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1124745"/>
            <a:ext cx="8964488" cy="4882547"/>
          </a:xfrm>
        </p:spPr>
        <p:txBody>
          <a:bodyPr/>
          <a:lstStyle/>
          <a:p>
            <a:pPr marL="109728" indent="0">
              <a:buNone/>
            </a:pPr>
            <a:r>
              <a:rPr lang="en-GB" dirty="0"/>
              <a:t>Residual =difference between an individual and their group mean</a:t>
            </a:r>
          </a:p>
          <a:p>
            <a:pPr marL="109728" indent="0">
              <a:buNone/>
            </a:pPr>
            <a:r>
              <a:rPr lang="en-GB" dirty="0" err="1"/>
              <a:t>SS</a:t>
            </a:r>
            <a:r>
              <a:rPr lang="en-GB" baseline="-25000" dirty="0" err="1"/>
              <a:t>within</a:t>
            </a:r>
            <a:r>
              <a:rPr lang="en-GB" dirty="0"/>
              <a:t>=sum of squared residuals</a:t>
            </a:r>
          </a:p>
        </p:txBody>
      </p:sp>
      <p:sp>
        <p:nvSpPr>
          <p:cNvPr id="3" name="Title 2"/>
          <p:cNvSpPr>
            <a:spLocks noGrp="1"/>
          </p:cNvSpPr>
          <p:nvPr>
            <p:ph type="title"/>
          </p:nvPr>
        </p:nvSpPr>
        <p:spPr/>
        <p:txBody>
          <a:bodyPr>
            <a:normAutofit/>
          </a:bodyPr>
          <a:lstStyle/>
          <a:p>
            <a:r>
              <a:rPr lang="en-GB" dirty="0">
                <a:solidFill>
                  <a:srgbClr val="00B050"/>
                </a:solidFill>
              </a:rPr>
              <a:t>Within group variation</a:t>
            </a:r>
          </a:p>
        </p:txBody>
      </p:sp>
      <p:grpSp>
        <p:nvGrpSpPr>
          <p:cNvPr id="4" name="Group 3"/>
          <p:cNvGrpSpPr/>
          <p:nvPr/>
        </p:nvGrpSpPr>
        <p:grpSpPr>
          <a:xfrm>
            <a:off x="3352800" y="2438401"/>
            <a:ext cx="4708634" cy="3733800"/>
            <a:chOff x="1482794" y="2276872"/>
            <a:chExt cx="5806088" cy="4620862"/>
          </a:xfrm>
        </p:grpSpPr>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 r="2449" b="2343"/>
            <a:stretch/>
          </p:blipFill>
          <p:spPr bwMode="auto">
            <a:xfrm>
              <a:off x="1482794" y="2276872"/>
              <a:ext cx="5618168" cy="46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933154" y="4437112"/>
              <a:ext cx="6480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61304" y="4576544"/>
              <a:ext cx="50405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68802" y="4005064"/>
              <a:ext cx="72008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Left Arrow Callout 11"/>
          <p:cNvSpPr/>
          <p:nvPr/>
        </p:nvSpPr>
        <p:spPr>
          <a:xfrm>
            <a:off x="8229601" y="3276600"/>
            <a:ext cx="2159619" cy="1008112"/>
          </a:xfrm>
          <a:prstGeom prst="leftArrowCallout">
            <a:avLst>
              <a:gd name="adj1" fmla="val 25000"/>
              <a:gd name="adj2" fmla="val 25000"/>
              <a:gd name="adj3" fmla="val 25000"/>
              <a:gd name="adj4" fmla="val 78385"/>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50"/>
                </a:solidFill>
              </a:rPr>
              <a:t>Mean weight lost on diet 3 = 5.15kg</a:t>
            </a:r>
          </a:p>
        </p:txBody>
      </p:sp>
      <p:sp>
        <p:nvSpPr>
          <p:cNvPr id="10" name="Rectangular Callout 9"/>
          <p:cNvSpPr/>
          <p:nvPr/>
        </p:nvSpPr>
        <p:spPr>
          <a:xfrm>
            <a:off x="8400257" y="1752600"/>
            <a:ext cx="2093069" cy="1114008"/>
          </a:xfrm>
          <a:prstGeom prst="wedgeRectCallout">
            <a:avLst>
              <a:gd name="adj1" fmla="val -73847"/>
              <a:gd name="adj2" fmla="val 468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Person lost 9.2kg kg so residual =9.2 – 5.15 = 4.05</a:t>
            </a:r>
          </a:p>
        </p:txBody>
      </p:sp>
      <p:sp>
        <p:nvSpPr>
          <p:cNvPr id="11"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216269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5520" y="1066801"/>
            <a:ext cx="8712968" cy="4738531"/>
          </a:xfrm>
        </p:spPr>
        <p:txBody>
          <a:bodyPr/>
          <a:lstStyle/>
          <a:p>
            <a:pPr marL="109728" indent="0">
              <a:buNone/>
            </a:pPr>
            <a:r>
              <a:rPr lang="en-GB" dirty="0"/>
              <a:t>Differences between each group mean and the overall mean</a:t>
            </a:r>
          </a:p>
        </p:txBody>
      </p:sp>
      <p:sp>
        <p:nvSpPr>
          <p:cNvPr id="3" name="Title 2"/>
          <p:cNvSpPr>
            <a:spLocks noGrp="1"/>
          </p:cNvSpPr>
          <p:nvPr>
            <p:ph type="title"/>
          </p:nvPr>
        </p:nvSpPr>
        <p:spPr>
          <a:xfrm>
            <a:off x="1981200" y="152400"/>
            <a:ext cx="8229600" cy="1143000"/>
          </a:xfrm>
        </p:spPr>
        <p:txBody>
          <a:bodyPr/>
          <a:lstStyle/>
          <a:p>
            <a:r>
              <a:rPr lang="en-GB" dirty="0">
                <a:solidFill>
                  <a:srgbClr val="FF0000"/>
                </a:solidFill>
              </a:rPr>
              <a:t>Between group variation</a:t>
            </a:r>
          </a:p>
        </p:txBody>
      </p:sp>
      <p:grpSp>
        <p:nvGrpSpPr>
          <p:cNvPr id="4" name="Group 3"/>
          <p:cNvGrpSpPr/>
          <p:nvPr/>
        </p:nvGrpSpPr>
        <p:grpSpPr>
          <a:xfrm>
            <a:off x="2952801" y="1920980"/>
            <a:ext cx="7540525" cy="4175020"/>
            <a:chOff x="1428800" y="2073381"/>
            <a:chExt cx="7540525" cy="4175020"/>
          </a:xfrm>
        </p:grpSpPr>
        <p:grpSp>
          <p:nvGrpSpPr>
            <p:cNvPr id="9" name="Group 8"/>
            <p:cNvGrpSpPr/>
            <p:nvPr/>
          </p:nvGrpSpPr>
          <p:grpSpPr>
            <a:xfrm>
              <a:off x="1428800" y="2073381"/>
              <a:ext cx="5276800" cy="4175020"/>
              <a:chOff x="2148880" y="2073381"/>
              <a:chExt cx="5276800" cy="4175020"/>
            </a:xfrm>
          </p:grpSpPr>
          <p:pic>
            <p:nvPicPr>
              <p:cNvPr id="410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58"/>
              <a:stretch/>
            </p:blipFill>
            <p:spPr bwMode="auto">
              <a:xfrm>
                <a:off x="2148880" y="2073381"/>
                <a:ext cx="5276800" cy="41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063480" y="3962401"/>
                <a:ext cx="0" cy="4278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87480" y="3318521"/>
                <a:ext cx="0" cy="6438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63280" y="3962401"/>
                <a:ext cx="0" cy="28384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1" name="Left Arrow Callout 10"/>
            <p:cNvSpPr/>
            <p:nvPr/>
          </p:nvSpPr>
          <p:spPr>
            <a:xfrm>
              <a:off x="6858000" y="3429001"/>
              <a:ext cx="1656184" cy="1008112"/>
            </a:xfrm>
            <a:prstGeom prst="left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Overall mean = 3.85</a:t>
              </a:r>
            </a:p>
          </p:txBody>
        </p:sp>
        <p:sp>
          <p:nvSpPr>
            <p:cNvPr id="13" name="Rectangular Callout 12"/>
            <p:cNvSpPr/>
            <p:nvPr/>
          </p:nvSpPr>
          <p:spPr>
            <a:xfrm>
              <a:off x="6876256" y="2276872"/>
              <a:ext cx="2093069" cy="897984"/>
            </a:xfrm>
            <a:prstGeom prst="wedgeRectCallout">
              <a:avLst>
                <a:gd name="adj1" fmla="val -90339"/>
                <a:gd name="adj2" fmla="val 1074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Diet 3 difference =5.15 – 3.85 = 1.3 </a:t>
              </a:r>
            </a:p>
          </p:txBody>
        </p:sp>
      </p:grpSp>
      <p:sp>
        <p:nvSpPr>
          <p:cNvPr id="1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4368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SLIDEID" val="3FA333C3E527432292BD9CEBBEC23EB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2/3rd of people earn less than the average income"/>
  <p:tag name="ANSWERSALIAS" val="True|smicln|False"/>
  <p:tag name="VALUES" val="No Value|smicln|No Value"/>
  <p:tag name="SLIDEORDER" val="3"/>
  <p:tag name="SLIDEGUID" val="63385A8F20034204947C0313A0755582"/>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B1849A9B222458A09D1FD16CE8688" ma:contentTypeVersion="9" ma:contentTypeDescription="Create a new document." ma:contentTypeScope="" ma:versionID="2d0503e1aa0d70b694069fca20bfed3d">
  <xsd:schema xmlns:xsd="http://www.w3.org/2001/XMLSchema" xmlns:xs="http://www.w3.org/2001/XMLSchema" xmlns:p="http://schemas.microsoft.com/office/2006/metadata/properties" xmlns:ns3="755118f9-0a1e-429a-bac2-aec245618f20" targetNamespace="http://schemas.microsoft.com/office/2006/metadata/properties" ma:root="true" ma:fieldsID="fa762421fe953f49e6d8ca62a9d30b46" ns3:_="">
    <xsd:import namespace="755118f9-0a1e-429a-bac2-aec245618f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5118f9-0a1e-429a-bac2-aec245618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C519BC-7BD3-4476-8B7C-F9F663F31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5118f9-0a1e-429a-bac2-aec245618f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B9B8A2-8BF5-4A51-97EE-29B0C7B319C5}">
  <ds:schemaRefs>
    <ds:schemaRef ds:uri="http://schemas.microsoft.com/sharepoint/v3/contenttype/forms"/>
  </ds:schemaRefs>
</ds:datastoreItem>
</file>

<file path=customXml/itemProps3.xml><?xml version="1.0" encoding="utf-8"?>
<ds:datastoreItem xmlns:ds="http://schemas.openxmlformats.org/officeDocument/2006/customXml" ds:itemID="{04D480C0-3726-46F2-8683-AC4FA9C051A8}">
  <ds:schemaRefs>
    <ds:schemaRef ds:uri="http://schemas.microsoft.com/office/infopath/2007/PartnerControls"/>
    <ds:schemaRef ds:uri="http://purl.org/dc/elements/1.1/"/>
    <ds:schemaRef ds:uri="755118f9-0a1e-429a-bac2-aec245618f20"/>
    <ds:schemaRef ds:uri="http://schemas.microsoft.com/office/2006/metadata/properties"/>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2903</TotalTime>
  <Words>7165</Words>
  <Application>Microsoft Office PowerPoint</Application>
  <PresentationFormat>Widescreen</PresentationFormat>
  <Paragraphs>1436</Paragraphs>
  <Slides>113</Slides>
  <Notes>83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4</vt:i4>
      </vt:variant>
      <vt:variant>
        <vt:lpstr>Slide Titles</vt:lpstr>
      </vt:variant>
      <vt:variant>
        <vt:i4>113</vt:i4>
      </vt:variant>
    </vt:vector>
  </HeadingPairs>
  <TitlesOfParts>
    <vt:vector size="132" baseType="lpstr">
      <vt:lpstr>Arial</vt:lpstr>
      <vt:lpstr>Arial Rounded MT Bold</vt:lpstr>
      <vt:lpstr>Calibri</vt:lpstr>
      <vt:lpstr>Calibri Light</vt:lpstr>
      <vt:lpstr>Cambria Math</vt:lpstr>
      <vt:lpstr>Lucida Sans Unicode</vt:lpstr>
      <vt:lpstr>Nunito</vt:lpstr>
      <vt:lpstr>SFMono-Regular</vt:lpstr>
      <vt:lpstr>Symbol</vt:lpstr>
      <vt:lpstr>Times New Roman</vt:lpstr>
      <vt:lpstr>Verdana</vt:lpstr>
      <vt:lpstr>Wingdings</vt:lpstr>
      <vt:lpstr>Wingdings 2</vt:lpstr>
      <vt:lpstr>Wingdings 3</vt:lpstr>
      <vt:lpstr>Office Theme</vt:lpstr>
      <vt:lpstr>Equation</vt:lpstr>
      <vt:lpstr>Microsoft Graph Chart</vt:lpstr>
      <vt:lpstr>Equation.3</vt:lpstr>
      <vt:lpstr>Chart</vt:lpstr>
      <vt:lpstr>Lecture 2 Statistical Tests</vt:lpstr>
      <vt:lpstr>Learning Outcomes</vt:lpstr>
      <vt:lpstr> Data and variables </vt:lpstr>
      <vt:lpstr>Data types</vt:lpstr>
      <vt:lpstr>Populations and samples</vt:lpstr>
      <vt:lpstr>Point estimation</vt:lpstr>
      <vt:lpstr>Descriptive statistics</vt:lpstr>
      <vt:lpstr>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Interpretation of standard deviation</vt:lpstr>
      <vt:lpstr>Group Frequency Table</vt:lpstr>
      <vt:lpstr>Histogram and Probability Distribution for Exam Marks Data</vt:lpstr>
      <vt:lpstr>Histogram and Probability Distribution for Exam Marks Data</vt:lpstr>
      <vt:lpstr>IQ is normally distributed</vt:lpstr>
      <vt:lpstr>95% 1.96 x SD’s from the mean</vt:lpstr>
      <vt:lpstr>Assessing Normality</vt:lpstr>
      <vt:lpstr>Sometimes the median makes more sense!</vt:lpstr>
      <vt:lpstr>Choosing summary statistics</vt:lpstr>
      <vt:lpstr>Hypothesis Testing</vt:lpstr>
      <vt:lpstr>Hypothesis testing </vt:lpstr>
      <vt:lpstr>“Jury Trial”</vt:lpstr>
      <vt:lpstr>Types of Errors</vt:lpstr>
      <vt:lpstr>Steps to undertaking a Hypothesis test</vt:lpstr>
      <vt:lpstr>Categorical Data Analysis- Example</vt:lpstr>
      <vt:lpstr>Chi squared Test?</vt:lpstr>
      <vt:lpstr>What would be expected if the null is true?</vt:lpstr>
      <vt:lpstr>What would be expected if the null is true?</vt:lpstr>
      <vt:lpstr>Chi-Squared Test Actually Compares Observed and Expected Frequencies</vt:lpstr>
      <vt:lpstr>Chi-squared test statistic</vt:lpstr>
      <vt:lpstr>Chi-Square Test in R</vt:lpstr>
      <vt:lpstr>Chi squared distribution</vt:lpstr>
      <vt:lpstr>What’s a p-value?</vt:lpstr>
      <vt:lpstr>Interpretation</vt:lpstr>
      <vt:lpstr>Continuous Data Analysis: Comparing means</vt:lpstr>
      <vt:lpstr>PowerPoint Presentation</vt:lpstr>
      <vt:lpstr>T-tests Paired or Independent (Unpaired) Data?</vt:lpstr>
      <vt:lpstr>Comparison of the effects of the two soporific drug in 10 patients</vt:lpstr>
      <vt:lpstr>What is the t-distribution?</vt:lpstr>
      <vt:lpstr>Relationship to normal</vt:lpstr>
      <vt:lpstr>T-Test in R</vt:lpstr>
      <vt:lpstr>Assumptions in t-Tests</vt:lpstr>
      <vt:lpstr>Correlation and Regression</vt:lpstr>
      <vt:lpstr>Relationship between two continuous variables</vt:lpstr>
      <vt:lpstr>Scatterplot</vt:lpstr>
      <vt:lpstr>Variance vs Covariance</vt:lpstr>
      <vt:lpstr>Covariance </vt:lpstr>
      <vt:lpstr>Example Covariance </vt:lpstr>
      <vt:lpstr>Problem with Covariance:</vt:lpstr>
      <vt:lpstr>Example of how covariance value relies on variance</vt:lpstr>
      <vt:lpstr>Solution: Pearson’s r</vt:lpstr>
      <vt:lpstr>Limitations of r</vt:lpstr>
      <vt:lpstr>Correlation Interpretation</vt:lpstr>
      <vt:lpstr>PowerPoint Presentation</vt:lpstr>
      <vt:lpstr>PowerPoint Presentation</vt:lpstr>
      <vt:lpstr>PowerPoint Presentation</vt:lpstr>
      <vt:lpstr>PowerPoint Presentation</vt:lpstr>
      <vt:lpstr>Regression</vt:lpstr>
      <vt:lpstr>Best-fit Line</vt:lpstr>
      <vt:lpstr>Least Squares Regression</vt:lpstr>
      <vt:lpstr>Finding b</vt:lpstr>
      <vt:lpstr>Finding a</vt:lpstr>
      <vt:lpstr>Minimising sums of squares</vt:lpstr>
      <vt:lpstr>The maths bit</vt:lpstr>
      <vt:lpstr>The solution</vt:lpstr>
      <vt:lpstr>Dataset for analysis</vt:lpstr>
      <vt:lpstr>PowerPoint Presentation</vt:lpstr>
      <vt:lpstr>PowerPoint Presentation</vt:lpstr>
      <vt:lpstr>PowerPoint Presentation</vt:lpstr>
      <vt:lpstr>Residuals</vt:lpstr>
      <vt:lpstr>Running regression in R</vt:lpstr>
      <vt:lpstr>How reliable are predictions? – R2</vt:lpstr>
      <vt:lpstr>Assumptions for regression</vt:lpstr>
      <vt:lpstr>Checking normality</vt:lpstr>
      <vt:lpstr>Predicted values against residuals</vt:lpstr>
      <vt:lpstr>What if assumptions are not met?</vt:lpstr>
      <vt:lpstr>Additional Slides</vt:lpstr>
      <vt:lpstr>Pearson’s R</vt:lpstr>
      <vt:lpstr>Regression-The solution cont.</vt:lpstr>
      <vt:lpstr>Back to the model</vt:lpstr>
      <vt:lpstr>How good is our model?</vt:lpstr>
      <vt:lpstr> </vt:lpstr>
      <vt:lpstr>How good is our model cont.</vt:lpstr>
      <vt:lpstr>Is the model significant?</vt:lpstr>
      <vt:lpstr>General Linear Model</vt:lpstr>
      <vt:lpstr>Multiple regression</vt:lpstr>
      <vt:lpstr>ANOVA</vt:lpstr>
      <vt:lpstr>PowerPoint Presentation</vt:lpstr>
      <vt:lpstr>Summary statistics</vt:lpstr>
      <vt:lpstr>How Does ANOVA Work?</vt:lpstr>
      <vt:lpstr>Within group variation</vt:lpstr>
      <vt:lpstr>Between group variation</vt:lpstr>
      <vt:lpstr>Sum of squares calculations</vt:lpstr>
      <vt:lpstr> ANOVA test statistic </vt:lpstr>
      <vt:lpstr>Test Statistic (by hand)</vt:lpstr>
      <vt:lpstr>P-value</vt:lpstr>
      <vt:lpstr>PowerPoint Presentation</vt:lpstr>
      <vt:lpstr>PowerPoint Presentation</vt:lpstr>
      <vt:lpstr>Post hoc tests</vt:lpstr>
      <vt:lpstr>PowerPoint Presentation</vt:lpstr>
      <vt:lpstr>PowerPoint Presentation</vt:lpstr>
      <vt:lpstr>Two-way ANOVA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Statistical Tests</dc:title>
  <dc:creator>Vardarajan, Badri N.</dc:creator>
  <cp:lastModifiedBy>Vardarajan, Badri N.</cp:lastModifiedBy>
  <cp:revision>8</cp:revision>
  <dcterms:created xsi:type="dcterms:W3CDTF">2023-09-18T01:57:02Z</dcterms:created>
  <dcterms:modified xsi:type="dcterms:W3CDTF">2023-09-20T10:54:16Z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0x01010077AB1849A9B222458A09D1FD16CE8688</vt:lpwstr>
  </property>
</Properties>
</file>