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6" r:id="rId3"/>
    <p:sldId id="272" r:id="rId4"/>
    <p:sldId id="257" r:id="rId5"/>
    <p:sldId id="278" r:id="rId6"/>
    <p:sldId id="258" r:id="rId7"/>
    <p:sldId id="259" r:id="rId8"/>
    <p:sldId id="260" r:id="rId9"/>
    <p:sldId id="261" r:id="rId10"/>
    <p:sldId id="262" r:id="rId11"/>
    <p:sldId id="263" r:id="rId12"/>
    <p:sldId id="279" r:id="rId13"/>
    <p:sldId id="264" r:id="rId14"/>
    <p:sldId id="273" r:id="rId15"/>
    <p:sldId id="277" r:id="rId16"/>
    <p:sldId id="280" r:id="rId17"/>
    <p:sldId id="266" r:id="rId18"/>
    <p:sldId id="268" r:id="rId19"/>
    <p:sldId id="274" r:id="rId20"/>
    <p:sldId id="269" r:id="rId21"/>
    <p:sldId id="271" r:id="rId22"/>
    <p:sldId id="27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8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72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28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2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4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78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9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8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90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3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0D40743-F358-4D84-9D26-CACC6DF18B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0743-F358-4D84-9D26-CACC6DF18B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0D40743-F358-4D84-9D26-CACC6DF18BA8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A0FEF8B-1D3D-46C8-AEA1-51475DD3DB0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79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nonLab/GenomicsNeuroscience202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2442-09E2-9D30-9F2D-C3DAEA919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Introduction to R and 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68B1CC-BC8F-551E-84DE-60DCB69165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13 September 2023</a:t>
            </a:r>
          </a:p>
        </p:txBody>
      </p:sp>
    </p:spTree>
    <p:extLst>
      <p:ext uri="{BB962C8B-B14F-4D97-AF65-F5344CB8AC3E}">
        <p14:creationId xmlns:p14="http://schemas.microsoft.com/office/powerpoint/2010/main" val="2799887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E771-AC83-A193-7EBC-C284448A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frames (in 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351D-E15D-CE07-C390-302CE5D75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frames are a special type of Matrix (2-D array)</a:t>
            </a:r>
          </a:p>
          <a:p>
            <a:pPr marL="0" indent="0">
              <a:buNone/>
            </a:pPr>
            <a:r>
              <a:rPr lang="en-US" dirty="0"/>
              <a:t>The main advantage of data frames is that each column can contain a different data type (unlike arrays)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Generating a data frame requires values for each column and a set of column names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myDataFrame</a:t>
            </a:r>
            <a:r>
              <a:rPr lang="en-US" dirty="0">
                <a:highlight>
                  <a:srgbClr val="FFFF00"/>
                </a:highlight>
              </a:rPr>
              <a:t>=</a:t>
            </a:r>
            <a:r>
              <a:rPr lang="en-US" dirty="0" err="1">
                <a:highlight>
                  <a:srgbClr val="FFFF00"/>
                </a:highlight>
              </a:rPr>
              <a:t>data.frame</a:t>
            </a:r>
            <a:r>
              <a:rPr lang="en-US" dirty="0">
                <a:highlight>
                  <a:srgbClr val="FFFF00"/>
                </a:highlight>
              </a:rPr>
              <a:t>(letters = c(“</a:t>
            </a:r>
            <a:r>
              <a:rPr lang="en-US" dirty="0" err="1">
                <a:highlight>
                  <a:srgbClr val="FFFF00"/>
                </a:highlight>
              </a:rPr>
              <a:t>a”,”b”,”c</a:t>
            </a:r>
            <a:r>
              <a:rPr lang="en-US" dirty="0">
                <a:highlight>
                  <a:srgbClr val="FFFF00"/>
                </a:highlight>
              </a:rPr>
              <a:t>”), numbers = c(1,2,3))</a:t>
            </a:r>
          </a:p>
          <a:p>
            <a:pPr marL="0" indent="0">
              <a:buNone/>
            </a:pPr>
            <a:r>
              <a:rPr lang="en-US" dirty="0"/>
              <a:t>This generates a data frame with 3 rows and 2 columns. The first column is called “letters” and the second column is called “numbers”</a:t>
            </a:r>
          </a:p>
        </p:txBody>
      </p:sp>
    </p:spTree>
    <p:extLst>
      <p:ext uri="{BB962C8B-B14F-4D97-AF65-F5344CB8AC3E}">
        <p14:creationId xmlns:p14="http://schemas.microsoft.com/office/powerpoint/2010/main" val="244682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C312-DFBB-B708-8E3B-E5008E2A0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(hashes/associative 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76C3-F9F4-6E70-DE78-52A8402A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Hashes/associative arrays (called “lists” in R) are like vectors, but have two important differences:</a:t>
            </a:r>
          </a:p>
          <a:p>
            <a:pPr marL="0" indent="0">
              <a:buNone/>
            </a:pPr>
            <a:r>
              <a:rPr lang="en-US" dirty="0"/>
              <a:t>	They can contain complex objects, instead of only individual data elements</a:t>
            </a:r>
          </a:p>
          <a:p>
            <a:pPr marL="0" indent="0">
              <a:buNone/>
            </a:pPr>
            <a:r>
              <a:rPr lang="en-US" dirty="0"/>
              <a:t>	Individual objects in a list can be referenced </a:t>
            </a:r>
            <a:r>
              <a:rPr lang="en-US" u="sng" dirty="0"/>
              <a:t>by number or by a string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myList</a:t>
            </a:r>
            <a:r>
              <a:rPr lang="en-US" dirty="0"/>
              <a:t> = list(letters=c(“</a:t>
            </a:r>
            <a:r>
              <a:rPr lang="en-US" dirty="0" err="1"/>
              <a:t>a”,”b”,”c</a:t>
            </a:r>
            <a:r>
              <a:rPr lang="en-US" dirty="0"/>
              <a:t>”), numbers=c(1,2), </a:t>
            </a:r>
            <a:r>
              <a:rPr lang="en-US" dirty="0" err="1"/>
              <a:t>matrixobject</a:t>
            </a:r>
            <a:r>
              <a:rPr lang="en-US" dirty="0"/>
              <a:t>=matrix(0,nrow=5,ncol=6))</a:t>
            </a:r>
          </a:p>
          <a:p>
            <a:pPr marL="0" indent="0">
              <a:buNone/>
            </a:pPr>
            <a:r>
              <a:rPr lang="en-US" dirty="0"/>
              <a:t>This list has three “elements”, each of which is a data structure itself:</a:t>
            </a:r>
          </a:p>
          <a:p>
            <a:pPr marL="0" indent="0">
              <a:buNone/>
            </a:pPr>
            <a:r>
              <a:rPr lang="en-US" dirty="0"/>
              <a:t>	a vector of letters (called “letters”)</a:t>
            </a:r>
          </a:p>
          <a:p>
            <a:pPr marL="0" indent="0">
              <a:buNone/>
            </a:pPr>
            <a:r>
              <a:rPr lang="en-US" dirty="0"/>
              <a:t>	a vector of numbers (called “numbers”)</a:t>
            </a:r>
          </a:p>
          <a:p>
            <a:pPr marL="0" indent="0">
              <a:buNone/>
            </a:pPr>
            <a:r>
              <a:rPr lang="en-US" dirty="0"/>
              <a:t>	a matrix of 0s with 5 rows and 6 columns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557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04C22-39AF-ED75-E766-02F102CE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elements of a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141DF-C4E2-36CF-587B-C2FFB1F51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Vectors: use square brackets</a:t>
            </a:r>
          </a:p>
          <a:p>
            <a:pPr lvl="1"/>
            <a:r>
              <a:rPr lang="en-US" dirty="0" err="1"/>
              <a:t>myvector</a:t>
            </a:r>
            <a:r>
              <a:rPr lang="en-US" dirty="0"/>
              <a:t>[5]   </a:t>
            </a:r>
          </a:p>
          <a:p>
            <a:pPr lvl="2"/>
            <a:r>
              <a:rPr lang="en-US" dirty="0"/>
              <a:t>returns the 5</a:t>
            </a:r>
            <a:r>
              <a:rPr lang="en-US" baseline="30000" dirty="0"/>
              <a:t>th</a:t>
            </a:r>
            <a:r>
              <a:rPr lang="en-US" dirty="0"/>
              <a:t> element in </a:t>
            </a:r>
            <a:r>
              <a:rPr lang="en-US" dirty="0" err="1"/>
              <a:t>myvector</a:t>
            </a:r>
            <a:endParaRPr lang="en-US" dirty="0"/>
          </a:p>
          <a:p>
            <a:pPr lvl="1"/>
            <a:r>
              <a:rPr lang="en-US" dirty="0" err="1"/>
              <a:t>myvector</a:t>
            </a:r>
            <a:r>
              <a:rPr lang="en-US" dirty="0"/>
              <a:t>[5:8] </a:t>
            </a:r>
          </a:p>
          <a:p>
            <a:pPr lvl="2"/>
            <a:r>
              <a:rPr lang="en-US" dirty="0"/>
              <a:t>returns the 5</a:t>
            </a:r>
            <a:r>
              <a:rPr lang="en-US" baseline="30000" dirty="0"/>
              <a:t>th</a:t>
            </a:r>
            <a:r>
              <a:rPr lang="en-US" dirty="0"/>
              <a:t> through 8</a:t>
            </a:r>
            <a:r>
              <a:rPr lang="en-US" baseline="30000" dirty="0"/>
              <a:t>th</a:t>
            </a:r>
            <a:r>
              <a:rPr lang="en-US" dirty="0"/>
              <a:t> element in </a:t>
            </a:r>
            <a:r>
              <a:rPr lang="en-US" dirty="0" err="1"/>
              <a:t>myvector</a:t>
            </a:r>
            <a:endParaRPr lang="en-US" dirty="0"/>
          </a:p>
          <a:p>
            <a:pPr lvl="1"/>
            <a:r>
              <a:rPr lang="en-US" dirty="0" err="1"/>
              <a:t>myvector</a:t>
            </a:r>
            <a:r>
              <a:rPr lang="en-US" dirty="0"/>
              <a:t>[-4]</a:t>
            </a:r>
          </a:p>
          <a:p>
            <a:pPr lvl="2"/>
            <a:r>
              <a:rPr lang="en-US" dirty="0"/>
              <a:t>returns everything except the 4</a:t>
            </a:r>
            <a:r>
              <a:rPr lang="en-US" baseline="30000" dirty="0"/>
              <a:t>th</a:t>
            </a:r>
            <a:r>
              <a:rPr lang="en-US" dirty="0"/>
              <a:t> element in </a:t>
            </a:r>
            <a:r>
              <a:rPr lang="en-US" dirty="0" err="1"/>
              <a:t>myvector</a:t>
            </a:r>
            <a:endParaRPr lang="en-US" dirty="0"/>
          </a:p>
          <a:p>
            <a:r>
              <a:rPr lang="en-US" dirty="0"/>
              <a:t>Arrays: use square brackets with a comma </a:t>
            </a:r>
          </a:p>
          <a:p>
            <a:pPr lvl="1"/>
            <a:r>
              <a:rPr lang="en-US" dirty="0" err="1"/>
              <a:t>myArray</a:t>
            </a:r>
            <a:r>
              <a:rPr lang="en-US" dirty="0"/>
              <a:t>[1,2]</a:t>
            </a:r>
          </a:p>
          <a:p>
            <a:pPr lvl="2"/>
            <a:r>
              <a:rPr lang="en-US" dirty="0"/>
              <a:t>returns the element in the 1</a:t>
            </a:r>
            <a:r>
              <a:rPr lang="en-US" baseline="30000" dirty="0"/>
              <a:t>st</a:t>
            </a:r>
            <a:r>
              <a:rPr lang="en-US" dirty="0"/>
              <a:t> row, 2</a:t>
            </a:r>
            <a:r>
              <a:rPr lang="en-US" baseline="30000" dirty="0"/>
              <a:t>nd</a:t>
            </a:r>
            <a:r>
              <a:rPr lang="en-US" dirty="0"/>
              <a:t> column</a:t>
            </a:r>
          </a:p>
          <a:p>
            <a:pPr lvl="1"/>
            <a:r>
              <a:rPr lang="en-US" dirty="0" err="1"/>
              <a:t>myArray</a:t>
            </a:r>
            <a:r>
              <a:rPr lang="en-US" dirty="0"/>
              <a:t>[3,]</a:t>
            </a:r>
          </a:p>
          <a:p>
            <a:pPr lvl="2"/>
            <a:r>
              <a:rPr lang="en-US" dirty="0"/>
              <a:t>returns all elements in the 3</a:t>
            </a:r>
            <a:r>
              <a:rPr lang="en-US" baseline="30000" dirty="0"/>
              <a:t>rd</a:t>
            </a:r>
            <a:r>
              <a:rPr lang="en-US" dirty="0"/>
              <a:t> row</a:t>
            </a:r>
          </a:p>
          <a:p>
            <a:r>
              <a:rPr lang="en-US" dirty="0"/>
              <a:t>Data frames: use square brackets, or column names</a:t>
            </a:r>
          </a:p>
          <a:p>
            <a:pPr lvl="1"/>
            <a:r>
              <a:rPr lang="en-US" dirty="0" err="1"/>
              <a:t>mydataframe</a:t>
            </a:r>
            <a:r>
              <a:rPr lang="en-US" dirty="0"/>
              <a:t>[1,2]</a:t>
            </a:r>
          </a:p>
          <a:p>
            <a:pPr lvl="2"/>
            <a:r>
              <a:rPr lang="en-US" dirty="0"/>
              <a:t>returns the element in the 1</a:t>
            </a:r>
            <a:r>
              <a:rPr lang="en-US" baseline="30000" dirty="0"/>
              <a:t>st</a:t>
            </a:r>
            <a:r>
              <a:rPr lang="en-US" dirty="0"/>
              <a:t> row, 2</a:t>
            </a:r>
            <a:r>
              <a:rPr lang="en-US" baseline="30000" dirty="0"/>
              <a:t>nd</a:t>
            </a:r>
            <a:r>
              <a:rPr lang="en-US" dirty="0"/>
              <a:t> column</a:t>
            </a:r>
          </a:p>
          <a:p>
            <a:pPr lvl="1"/>
            <a:r>
              <a:rPr lang="en-US" dirty="0" err="1"/>
              <a:t>mydataframe$mycolumnname</a:t>
            </a:r>
            <a:r>
              <a:rPr lang="en-US" dirty="0"/>
              <a:t>[3]</a:t>
            </a:r>
          </a:p>
          <a:p>
            <a:pPr lvl="2"/>
            <a:r>
              <a:rPr lang="en-US" dirty="0"/>
              <a:t>returns the 3</a:t>
            </a:r>
            <a:r>
              <a:rPr lang="en-US" baseline="30000" dirty="0"/>
              <a:t>rd</a:t>
            </a:r>
            <a:r>
              <a:rPr lang="en-US" dirty="0"/>
              <a:t> element in the column whose </a:t>
            </a:r>
            <a:r>
              <a:rPr lang="en-US" dirty="0" err="1"/>
              <a:t>nameis</a:t>
            </a:r>
            <a:r>
              <a:rPr lang="en-US" dirty="0"/>
              <a:t> “</a:t>
            </a:r>
            <a:r>
              <a:rPr lang="en-US" dirty="0" err="1"/>
              <a:t>mycolumnname</a:t>
            </a:r>
            <a:r>
              <a:rPr lang="en-US" dirty="0"/>
              <a:t>”</a:t>
            </a:r>
          </a:p>
          <a:p>
            <a:r>
              <a:rPr lang="en-US" dirty="0"/>
              <a:t>Lists/associative arrays: use double square brackets</a:t>
            </a:r>
          </a:p>
          <a:p>
            <a:pPr lvl="1"/>
            <a:r>
              <a:rPr lang="en-US" dirty="0" err="1"/>
              <a:t>mylist</a:t>
            </a:r>
            <a:r>
              <a:rPr lang="en-US" dirty="0"/>
              <a:t>[[4]]</a:t>
            </a:r>
          </a:p>
          <a:p>
            <a:pPr lvl="2"/>
            <a:r>
              <a:rPr lang="en-US" dirty="0"/>
              <a:t>returns element in 4</a:t>
            </a:r>
            <a:r>
              <a:rPr lang="en-US" baseline="30000" dirty="0"/>
              <a:t>th</a:t>
            </a:r>
            <a:r>
              <a:rPr lang="en-US" dirty="0"/>
              <a:t> position of the list</a:t>
            </a:r>
          </a:p>
          <a:p>
            <a:pPr lvl="1"/>
            <a:r>
              <a:rPr lang="en-US" dirty="0" err="1"/>
              <a:t>mylist</a:t>
            </a:r>
            <a:r>
              <a:rPr lang="en-US" dirty="0"/>
              <a:t>[[“</a:t>
            </a:r>
            <a:r>
              <a:rPr lang="en-US" dirty="0" err="1"/>
              <a:t>myindex</a:t>
            </a:r>
            <a:r>
              <a:rPr lang="en-US" dirty="0"/>
              <a:t>”]]</a:t>
            </a:r>
          </a:p>
          <a:p>
            <a:pPr lvl="2"/>
            <a:r>
              <a:rPr lang="en-US" dirty="0"/>
              <a:t>returns element indexed by “</a:t>
            </a:r>
            <a:r>
              <a:rPr lang="en-US" dirty="0" err="1"/>
              <a:t>myindex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549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373D5-983F-4D3E-31C1-6E8F6FF2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on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1BBC-DAD8-C9F3-6DF5-3CFD49F7C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Subset/extract elements</a:t>
            </a:r>
          </a:p>
          <a:p>
            <a:pPr lvl="1"/>
            <a:r>
              <a:rPr lang="en-US" dirty="0"/>
              <a:t>R uses square brackets to denote row/column indexes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mydata</a:t>
            </a:r>
            <a:r>
              <a:rPr lang="en-US" dirty="0"/>
              <a:t>[3,5] would access the element in the 3</a:t>
            </a:r>
            <a:r>
              <a:rPr lang="en-US" baseline="30000" dirty="0"/>
              <a:t>rd</a:t>
            </a:r>
            <a:r>
              <a:rPr lang="en-US" dirty="0"/>
              <a:t> row and 5</a:t>
            </a:r>
            <a:r>
              <a:rPr lang="en-US" baseline="30000" dirty="0"/>
              <a:t>th</a:t>
            </a:r>
            <a:r>
              <a:rPr lang="en-US" dirty="0"/>
              <a:t> column of </a:t>
            </a:r>
            <a:r>
              <a:rPr lang="en-US" dirty="0" err="1"/>
              <a:t>mydata</a:t>
            </a:r>
            <a:endParaRPr lang="en-US" dirty="0"/>
          </a:p>
          <a:p>
            <a:r>
              <a:rPr lang="en-US" dirty="0"/>
              <a:t>Assign/replace elements</a:t>
            </a:r>
          </a:p>
          <a:p>
            <a:pPr lvl="1"/>
            <a:r>
              <a:rPr lang="en-US" dirty="0"/>
              <a:t>Same principle as extracting elements, except they can be replaced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mydata</a:t>
            </a:r>
            <a:r>
              <a:rPr lang="en-US" dirty="0"/>
              <a:t>[3,5]=10 would place the value 10 in the 3</a:t>
            </a:r>
            <a:r>
              <a:rPr lang="en-US" baseline="30000" dirty="0"/>
              <a:t>rd</a:t>
            </a:r>
            <a:r>
              <a:rPr lang="en-US" dirty="0"/>
              <a:t> row and 5</a:t>
            </a:r>
            <a:r>
              <a:rPr lang="en-US" baseline="30000" dirty="0"/>
              <a:t>th</a:t>
            </a:r>
            <a:r>
              <a:rPr lang="en-US" dirty="0"/>
              <a:t> column of </a:t>
            </a:r>
            <a:r>
              <a:rPr lang="en-US" dirty="0" err="1"/>
              <a:t>mydata</a:t>
            </a:r>
            <a:endParaRPr lang="en-US" dirty="0"/>
          </a:p>
          <a:p>
            <a:r>
              <a:rPr lang="en-US" dirty="0"/>
              <a:t>Mathematical operations</a:t>
            </a:r>
          </a:p>
          <a:p>
            <a:pPr lvl="1"/>
            <a:r>
              <a:rPr lang="en-US" dirty="0"/>
              <a:t>Addition, subtraction, multiplication, division, exponentiation, and modulo operators are all default in R</a:t>
            </a:r>
          </a:p>
          <a:p>
            <a:pPr lvl="1"/>
            <a:r>
              <a:rPr lang="en-US" dirty="0"/>
              <a:t>Set operations (intersection, union, and set differences) are also default in R</a:t>
            </a:r>
          </a:p>
          <a:p>
            <a:r>
              <a:rPr lang="en-US" dirty="0"/>
              <a:t>Sort/order</a:t>
            </a:r>
          </a:p>
          <a:p>
            <a:pPr lvl="1"/>
            <a:r>
              <a:rPr lang="en-US" dirty="0"/>
              <a:t>R has built in functions to sort a vector or to find the rank of each element</a:t>
            </a:r>
          </a:p>
          <a:p>
            <a:r>
              <a:rPr lang="en-US" dirty="0"/>
              <a:t>Search/find</a:t>
            </a:r>
          </a:p>
          <a:p>
            <a:pPr lvl="1"/>
            <a:r>
              <a:rPr lang="en-US" dirty="0"/>
              <a:t>R has built in functions to find a specific value in a vector or array/matrix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48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7C2A-6681-4774-B693-4DFF6036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data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795F6-689C-2FA0-E15D-BF73B6FFA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can read and write:</a:t>
            </a:r>
          </a:p>
          <a:p>
            <a:pPr lvl="1"/>
            <a:r>
              <a:rPr lang="en-US" dirty="0"/>
              <a:t>flat (text) files</a:t>
            </a:r>
          </a:p>
          <a:p>
            <a:pPr lvl="1"/>
            <a:r>
              <a:rPr lang="en-US" dirty="0"/>
              <a:t>csv/</a:t>
            </a:r>
            <a:r>
              <a:rPr lang="en-US" dirty="0" err="1"/>
              <a:t>tsv</a:t>
            </a:r>
            <a:r>
              <a:rPr lang="en-US" dirty="0"/>
              <a:t> files</a:t>
            </a:r>
          </a:p>
          <a:p>
            <a:pPr lvl="1"/>
            <a:r>
              <a:rPr lang="en-US" dirty="0"/>
              <a:t>xlsx files (requires special packages)</a:t>
            </a:r>
          </a:p>
          <a:p>
            <a:pPr lvl="1"/>
            <a:r>
              <a:rPr lang="en-US" dirty="0"/>
              <a:t>certain types of binary or compressed files (requires special packages)</a:t>
            </a:r>
          </a:p>
          <a:p>
            <a:endParaRPr lang="en-US" dirty="0"/>
          </a:p>
          <a:p>
            <a:r>
              <a:rPr lang="en-US" dirty="0"/>
              <a:t>Basic command for csv files: </a:t>
            </a:r>
          </a:p>
          <a:p>
            <a:pPr lvl="1"/>
            <a:r>
              <a:rPr lang="en-US" dirty="0"/>
              <a:t>read.csv (specify if header row is present, whether strings should be converted to factors)</a:t>
            </a:r>
          </a:p>
          <a:p>
            <a:endParaRPr lang="en-US" dirty="0"/>
          </a:p>
          <a:p>
            <a:r>
              <a:rPr lang="en-US" dirty="0"/>
              <a:t>Basic command for flat text files:</a:t>
            </a:r>
          </a:p>
          <a:p>
            <a:pPr lvl="1"/>
            <a:r>
              <a:rPr lang="en-US" dirty="0" err="1"/>
              <a:t>read.table</a:t>
            </a:r>
            <a:r>
              <a:rPr lang="en-US" dirty="0"/>
              <a:t> (specify separator, if header row is present, whether strings should be converted to factors)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85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7D74-CE1B-346D-DDEE-5C2F66C1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73296-1455-0779-2945-4DDDA6423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in R</a:t>
            </a:r>
          </a:p>
          <a:p>
            <a:r>
              <a:rPr lang="en-US" dirty="0"/>
              <a:t>Data structures in R</a:t>
            </a:r>
          </a:p>
        </p:txBody>
      </p:sp>
    </p:spTree>
    <p:extLst>
      <p:ext uri="{BB962C8B-B14F-4D97-AF65-F5344CB8AC3E}">
        <p14:creationId xmlns:p14="http://schemas.microsoft.com/office/powerpoint/2010/main" val="195377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5251-DB58-E2FB-C5A1-DFA8E625B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28D17-B27A-2B5E-119F-7234F3F5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Mass operations</a:t>
            </a:r>
          </a:p>
          <a:p>
            <a:pPr lvl="1"/>
            <a:r>
              <a:rPr lang="en-US" dirty="0"/>
              <a:t>Do the same thing to every element/row/column of a data structure</a:t>
            </a:r>
          </a:p>
          <a:p>
            <a:pPr lvl="1"/>
            <a:r>
              <a:rPr lang="en-US" dirty="0"/>
              <a:t>Optimized to run more quickly in R</a:t>
            </a:r>
          </a:p>
          <a:p>
            <a:pPr lvl="1"/>
            <a:endParaRPr lang="en-US" dirty="0"/>
          </a:p>
          <a:p>
            <a:r>
              <a:rPr lang="en-US" dirty="0"/>
              <a:t>Loops (“for”)</a:t>
            </a:r>
          </a:p>
          <a:p>
            <a:pPr lvl="1"/>
            <a:r>
              <a:rPr lang="en-US" dirty="0"/>
              <a:t>Repeat a set of instructions</a:t>
            </a:r>
          </a:p>
          <a:p>
            <a:pPr lvl="1"/>
            <a:r>
              <a:rPr lang="en-US" dirty="0"/>
              <a:t>Can incorporate complex commands</a:t>
            </a:r>
          </a:p>
          <a:p>
            <a:pPr lvl="1"/>
            <a:endParaRPr lang="en-US" dirty="0"/>
          </a:p>
          <a:p>
            <a:r>
              <a:rPr lang="en-US" dirty="0"/>
              <a:t>Conditionals (“if”/”then”/”else”)</a:t>
            </a:r>
          </a:p>
          <a:p>
            <a:pPr lvl="1"/>
            <a:r>
              <a:rPr lang="en-US" dirty="0"/>
              <a:t>Perform a set of instructions only if a condition is met</a:t>
            </a:r>
          </a:p>
        </p:txBody>
      </p:sp>
    </p:spTree>
    <p:extLst>
      <p:ext uri="{BB962C8B-B14F-4D97-AF65-F5344CB8AC3E}">
        <p14:creationId xmlns:p14="http://schemas.microsoft.com/office/powerpoint/2010/main" val="3853472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311D6-8752-E5E8-1588-7634AE2B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2AACF-67B7-6CF3-2DA9-2C5434BF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Often, we want to perform the same operation on multiple elements/rows/columns. How can we do this without copying code over and over again?</a:t>
            </a:r>
          </a:p>
          <a:p>
            <a:endParaRPr lang="en-US" dirty="0"/>
          </a:p>
          <a:p>
            <a:r>
              <a:rPr lang="en-US" dirty="0"/>
              <a:t>Matrix operations (multiplication/addition/subtraction)</a:t>
            </a:r>
          </a:p>
          <a:p>
            <a:pPr lvl="1"/>
            <a:r>
              <a:rPr lang="en-US" dirty="0"/>
              <a:t>Don’t need to add row-by-row or column-by-column</a:t>
            </a:r>
          </a:p>
          <a:p>
            <a:endParaRPr lang="en-US" dirty="0"/>
          </a:p>
          <a:p>
            <a:r>
              <a:rPr lang="en-US" dirty="0"/>
              <a:t>For loop</a:t>
            </a:r>
          </a:p>
          <a:p>
            <a:pPr lvl="1"/>
            <a:r>
              <a:rPr lang="en-US" dirty="0"/>
              <a:t>Specify a set of commands to run a certain number of times (the number can be fixed or variable)</a:t>
            </a:r>
          </a:p>
          <a:p>
            <a:pPr lvl="1"/>
            <a:endParaRPr lang="en-US" dirty="0"/>
          </a:p>
          <a:p>
            <a:r>
              <a:rPr lang="en-US" dirty="0"/>
              <a:t>Apply function in R</a:t>
            </a:r>
          </a:p>
          <a:p>
            <a:pPr lvl="1"/>
            <a:r>
              <a:rPr lang="en-US" dirty="0"/>
              <a:t>Fast way to apply a function to all rows or columns of a matrix/array/data frame</a:t>
            </a:r>
          </a:p>
        </p:txBody>
      </p:sp>
    </p:spTree>
    <p:extLst>
      <p:ext uri="{BB962C8B-B14F-4D97-AF65-F5344CB8AC3E}">
        <p14:creationId xmlns:p14="http://schemas.microsoft.com/office/powerpoint/2010/main" val="47280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968A-B1D8-C48B-CFBD-B08DFA87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C873C-4CF2-AFEF-7BEB-51A01333D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dirty="0"/>
              <a:t>For loop syntax:</a:t>
            </a:r>
          </a:p>
          <a:p>
            <a:pPr marL="201168" lvl="1" indent="0">
              <a:buNone/>
            </a:pPr>
            <a:r>
              <a:rPr lang="en-US" dirty="0">
                <a:highlight>
                  <a:srgbClr val="FFFF00"/>
                </a:highlight>
              </a:rPr>
              <a:t>for (</a:t>
            </a:r>
            <a:r>
              <a:rPr lang="en-US" dirty="0" err="1">
                <a:highlight>
                  <a:srgbClr val="FFFF00"/>
                </a:highlight>
              </a:rPr>
              <a:t>loopvar</a:t>
            </a:r>
            <a:r>
              <a:rPr lang="en-US" dirty="0">
                <a:highlight>
                  <a:srgbClr val="FFFF00"/>
                </a:highlight>
              </a:rPr>
              <a:t> in 1:20) {</a:t>
            </a:r>
          </a:p>
          <a:p>
            <a:pPr marL="201168" lvl="1" indent="0">
              <a:buNone/>
            </a:pPr>
            <a:r>
              <a:rPr lang="en-US" dirty="0">
                <a:highlight>
                  <a:srgbClr val="FFFF00"/>
                </a:highlight>
              </a:rPr>
              <a:t>	command1</a:t>
            </a:r>
          </a:p>
          <a:p>
            <a:pPr marL="201168" lvl="1" indent="0">
              <a:buNone/>
            </a:pPr>
            <a:r>
              <a:rPr lang="en-US" dirty="0">
                <a:highlight>
                  <a:srgbClr val="FFFF00"/>
                </a:highlight>
              </a:rPr>
              <a:t>	command2</a:t>
            </a:r>
          </a:p>
          <a:p>
            <a:pPr marL="201168" lvl="1" indent="0">
              <a:buNone/>
            </a:pPr>
            <a:r>
              <a:rPr lang="en-US" dirty="0">
                <a:highlight>
                  <a:srgbClr val="FFFF00"/>
                </a:highlight>
              </a:rPr>
              <a:t>	…</a:t>
            </a:r>
          </a:p>
          <a:p>
            <a:pPr marL="201168" lvl="1" indent="0">
              <a:buNone/>
            </a:pPr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endParaRPr lang="en-US" dirty="0"/>
          </a:p>
          <a:p>
            <a:pPr marL="201168" lvl="1" indent="0">
              <a:buNone/>
            </a:pPr>
            <a:r>
              <a:rPr lang="en-US" dirty="0"/>
              <a:t>Usually, the “index” variable (</a:t>
            </a:r>
            <a:r>
              <a:rPr lang="en-US" dirty="0" err="1"/>
              <a:t>loopvar</a:t>
            </a:r>
            <a:r>
              <a:rPr lang="en-US" dirty="0"/>
              <a:t> here) is included somewhere in one of the commands</a:t>
            </a:r>
          </a:p>
          <a:p>
            <a:pPr marL="201168" lvl="1" indent="0">
              <a:buNone/>
            </a:pPr>
            <a:r>
              <a:rPr lang="en-US" dirty="0">
                <a:highlight>
                  <a:srgbClr val="FFFF00"/>
                </a:highlight>
              </a:rPr>
              <a:t>for (</a:t>
            </a:r>
            <a:r>
              <a:rPr lang="en-US" dirty="0" err="1">
                <a:highlight>
                  <a:srgbClr val="FFFF00"/>
                </a:highlight>
              </a:rPr>
              <a:t>loopvar</a:t>
            </a:r>
            <a:r>
              <a:rPr lang="en-US" dirty="0">
                <a:highlight>
                  <a:srgbClr val="FFFF00"/>
                </a:highlight>
              </a:rPr>
              <a:t> in 1:20) {</a:t>
            </a:r>
          </a:p>
          <a:p>
            <a:pPr marL="201168" lvl="1" indent="0">
              <a:buNone/>
            </a:pPr>
            <a:r>
              <a:rPr lang="en-US" dirty="0">
                <a:highlight>
                  <a:srgbClr val="FFFF00"/>
                </a:highlight>
              </a:rPr>
              <a:t>	</a:t>
            </a:r>
            <a:r>
              <a:rPr lang="en-US" dirty="0" err="1">
                <a:highlight>
                  <a:srgbClr val="FFFF00"/>
                </a:highlight>
              </a:rPr>
              <a:t>mydata</a:t>
            </a:r>
            <a:r>
              <a:rPr lang="en-US" dirty="0">
                <a:highlight>
                  <a:srgbClr val="FFFF00"/>
                </a:highlight>
              </a:rPr>
              <a:t>[,</a:t>
            </a:r>
            <a:r>
              <a:rPr lang="en-US" dirty="0" err="1">
                <a:highlight>
                  <a:srgbClr val="FFFF00"/>
                </a:highlight>
              </a:rPr>
              <a:t>loopvar</a:t>
            </a:r>
            <a:r>
              <a:rPr lang="en-US" dirty="0">
                <a:highlight>
                  <a:srgbClr val="FFFF00"/>
                </a:highlight>
              </a:rPr>
              <a:t>] = 2*</a:t>
            </a:r>
            <a:r>
              <a:rPr lang="en-US" dirty="0" err="1">
                <a:highlight>
                  <a:srgbClr val="FFFF00"/>
                </a:highlight>
              </a:rPr>
              <a:t>mydata</a:t>
            </a:r>
            <a:r>
              <a:rPr lang="en-US" dirty="0">
                <a:highlight>
                  <a:srgbClr val="FFFF00"/>
                </a:highlight>
              </a:rPr>
              <a:t>[,</a:t>
            </a:r>
            <a:r>
              <a:rPr lang="en-US" dirty="0" err="1">
                <a:highlight>
                  <a:srgbClr val="FFFF00"/>
                </a:highlight>
              </a:rPr>
              <a:t>loopvar</a:t>
            </a:r>
            <a:r>
              <a:rPr lang="en-US" dirty="0">
                <a:highlight>
                  <a:srgbClr val="FFFF00"/>
                </a:highlight>
              </a:rPr>
              <a:t>]</a:t>
            </a:r>
          </a:p>
          <a:p>
            <a:pPr marL="201168" lvl="1" indent="0">
              <a:buNone/>
            </a:pPr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29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C24A9-2174-32B4-1292-76050192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(if/then/else)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F088A-4BF9-2FAE-5E7E-7B07B34DC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Conditionals are not loops, but have similar syntax, and allow commands to be performed only if a certain criterion (or criteria) is met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if (variable1 &gt; 10) {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	print(variable1)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pPr marL="0" indent="0">
              <a:buNone/>
            </a:pPr>
            <a:r>
              <a:rPr lang="en-US" dirty="0"/>
              <a:t>Unlike for loops, these are not repetitive. But conditionals can be included inside for loops: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for (variable1 in 1:20) {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	if (variable1 &gt; 10) {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		print(variable1)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	}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8007-FD8F-5E72-7183-900132893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Materials 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BD2F9-4B51-4B1E-2F46-6E7E519F5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https://github.com/MenonLab/GenomicsNeuroscience2025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83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67007-1669-9E80-88C1-6BE1D97A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AA80-13F3-9D9F-6E2C-185739146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Run an operation on a matrix or a list rapidly</a:t>
            </a:r>
          </a:p>
          <a:p>
            <a:pPr marL="0" indent="0">
              <a:buNone/>
            </a:pPr>
            <a:r>
              <a:rPr lang="en-US" dirty="0"/>
              <a:t>Syntax for array/data frame:</a:t>
            </a:r>
          </a:p>
          <a:p>
            <a:pPr marL="0" indent="0">
              <a:buNone/>
            </a:pPr>
            <a:r>
              <a:rPr lang="en-US" dirty="0"/>
              <a:t>apply(</a:t>
            </a:r>
            <a:r>
              <a:rPr lang="en-US" dirty="0" err="1"/>
              <a:t>data_object</a:t>
            </a:r>
            <a:r>
              <a:rPr lang="en-US" dirty="0"/>
              <a:t>, margin, function), where margin = 1 for rows, 2 for columns</a:t>
            </a:r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>
                <a:highlight>
                  <a:srgbClr val="FFFF00"/>
                </a:highlight>
              </a:rPr>
              <a:t>apply(data_object,2,mean)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for vector/list:</a:t>
            </a:r>
          </a:p>
          <a:p>
            <a:pPr marL="0" indent="0">
              <a:buNone/>
            </a:pPr>
            <a:r>
              <a:rPr lang="en-US" dirty="0" err="1"/>
              <a:t>lapply</a:t>
            </a:r>
            <a:r>
              <a:rPr lang="en-US" dirty="0"/>
              <a:t>(</a:t>
            </a:r>
            <a:r>
              <a:rPr lang="en-US" dirty="0" err="1"/>
              <a:t>data_object,function</a:t>
            </a:r>
            <a:r>
              <a:rPr lang="en-US" dirty="0"/>
              <a:t>)  - returns a list</a:t>
            </a:r>
          </a:p>
          <a:p>
            <a:pPr marL="0" indent="0">
              <a:buNone/>
            </a:pPr>
            <a:r>
              <a:rPr lang="en-US" dirty="0" err="1"/>
              <a:t>sapply</a:t>
            </a:r>
            <a:r>
              <a:rPr lang="en-US" dirty="0"/>
              <a:t>(</a:t>
            </a:r>
            <a:r>
              <a:rPr lang="en-US" dirty="0" err="1"/>
              <a:t>data_object,function</a:t>
            </a:r>
            <a:r>
              <a:rPr lang="en-US" dirty="0"/>
              <a:t>) – returns a vector</a:t>
            </a:r>
          </a:p>
          <a:p>
            <a:pPr marL="0" indent="0">
              <a:buNone/>
            </a:pPr>
            <a:r>
              <a:rPr lang="en-US" dirty="0"/>
              <a:t>Example: </a:t>
            </a:r>
            <a:r>
              <a:rPr lang="en-US" dirty="0" err="1">
                <a:highlight>
                  <a:srgbClr val="FFFF00"/>
                </a:highlight>
              </a:rPr>
              <a:t>lapply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data_object</a:t>
            </a:r>
            <a:r>
              <a:rPr lang="en-US" dirty="0">
                <a:highlight>
                  <a:srgbClr val="FFFF00"/>
                </a:highlight>
              </a:rPr>
              <a:t>, </a:t>
            </a:r>
            <a:r>
              <a:rPr lang="en-US" dirty="0" err="1">
                <a:highlight>
                  <a:srgbClr val="FFFF00"/>
                </a:highlight>
              </a:rPr>
              <a:t>tolower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 err="1"/>
              <a:t>tolower</a:t>
            </a:r>
            <a:r>
              <a:rPr lang="en-US" dirty="0"/>
              <a:t> makes all characters lowercase</a:t>
            </a:r>
          </a:p>
        </p:txBody>
      </p:sp>
    </p:spTree>
    <p:extLst>
      <p:ext uri="{BB962C8B-B14F-4D97-AF65-F5344CB8AC3E}">
        <p14:creationId xmlns:p14="http://schemas.microsoft.com/office/powerpoint/2010/main" val="20045960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F494-04C1-05B9-D59A-160A1E32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4DE6B-BCAE-481C-096B-944BF4D2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power of R comes from the wealth of packages that have been built for statistics, machine learning, and data analysis</a:t>
            </a:r>
          </a:p>
          <a:p>
            <a:pPr lvl="1"/>
            <a:r>
              <a:rPr lang="en-US" dirty="0"/>
              <a:t>Packages can be easily installed from different repositories (CRAN, Bioconductor, </a:t>
            </a:r>
            <a:r>
              <a:rPr lang="en-US" dirty="0" err="1"/>
              <a:t>github</a:t>
            </a:r>
            <a:r>
              <a:rPr lang="en-US" dirty="0"/>
              <a:t>, etc.)</a:t>
            </a:r>
          </a:p>
          <a:p>
            <a:pPr lvl="1"/>
            <a:endParaRPr lang="en-US" dirty="0"/>
          </a:p>
          <a:p>
            <a:r>
              <a:rPr lang="en-US" dirty="0"/>
              <a:t>R notebooks are a simple way to include code and results in a single document, which can then be exported and sent to others</a:t>
            </a:r>
          </a:p>
        </p:txBody>
      </p:sp>
    </p:spTree>
    <p:extLst>
      <p:ext uri="{BB962C8B-B14F-4D97-AF65-F5344CB8AC3E}">
        <p14:creationId xmlns:p14="http://schemas.microsoft.com/office/powerpoint/2010/main" val="291392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3819-4921-23AC-6BA5-FA465344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875C-9159-D955-CB83-2F672D5A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structures and operations</a:t>
            </a:r>
          </a:p>
          <a:p>
            <a:pPr lvl="1"/>
            <a:r>
              <a:rPr lang="en-US" dirty="0"/>
              <a:t>Types of data</a:t>
            </a:r>
          </a:p>
          <a:p>
            <a:pPr lvl="1"/>
            <a:r>
              <a:rPr lang="en-US" dirty="0"/>
              <a:t>How data can be structured</a:t>
            </a:r>
          </a:p>
          <a:p>
            <a:r>
              <a:rPr lang="en-US" dirty="0"/>
              <a:t>Basic operations</a:t>
            </a:r>
          </a:p>
          <a:p>
            <a:pPr lvl="1"/>
            <a:r>
              <a:rPr lang="en-US" dirty="0"/>
              <a:t>Reading and writing data</a:t>
            </a:r>
          </a:p>
          <a:p>
            <a:pPr lvl="1"/>
            <a:r>
              <a:rPr lang="en-US" dirty="0"/>
              <a:t>Accessing data subsets</a:t>
            </a:r>
          </a:p>
          <a:p>
            <a:pPr lvl="1"/>
            <a:r>
              <a:rPr lang="en-US" dirty="0"/>
              <a:t>Manipulating data</a:t>
            </a:r>
          </a:p>
          <a:p>
            <a:pPr lvl="1"/>
            <a:r>
              <a:rPr lang="en-US" dirty="0"/>
              <a:t>Mathematical operations</a:t>
            </a:r>
          </a:p>
          <a:p>
            <a:r>
              <a:rPr lang="en-US" dirty="0"/>
              <a:t>Complex operations</a:t>
            </a:r>
          </a:p>
          <a:p>
            <a:pPr lvl="1"/>
            <a:r>
              <a:rPr lang="en-US" dirty="0"/>
              <a:t>Loops and conditionals</a:t>
            </a:r>
          </a:p>
          <a:p>
            <a:pPr lvl="1"/>
            <a:r>
              <a:rPr lang="en-US" dirty="0"/>
              <a:t>Matrix operations</a:t>
            </a:r>
          </a:p>
          <a:p>
            <a:pPr lvl="1"/>
            <a:r>
              <a:rPr lang="en-US" dirty="0"/>
              <a:t>Applying 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951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3819-4921-23AC-6BA5-FA465344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1875C-9159-D955-CB83-2F672D5AC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structures and operations</a:t>
            </a:r>
          </a:p>
          <a:p>
            <a:pPr lvl="1"/>
            <a:r>
              <a:rPr lang="en-US" dirty="0"/>
              <a:t>Types of data</a:t>
            </a:r>
          </a:p>
          <a:p>
            <a:pPr lvl="1"/>
            <a:r>
              <a:rPr lang="en-US" dirty="0"/>
              <a:t>How data can be structured</a:t>
            </a:r>
          </a:p>
          <a:p>
            <a:pPr lvl="1"/>
            <a:r>
              <a:rPr lang="en-US" dirty="0"/>
              <a:t>Exercise</a:t>
            </a:r>
          </a:p>
          <a:p>
            <a:r>
              <a:rPr lang="en-US" dirty="0"/>
              <a:t>Basic operations</a:t>
            </a:r>
          </a:p>
          <a:p>
            <a:pPr lvl="1"/>
            <a:r>
              <a:rPr lang="en-US" dirty="0"/>
              <a:t>Reading and writing data</a:t>
            </a:r>
          </a:p>
          <a:p>
            <a:pPr lvl="1"/>
            <a:r>
              <a:rPr lang="en-US" dirty="0"/>
              <a:t>Accessing data subsets</a:t>
            </a:r>
          </a:p>
          <a:p>
            <a:pPr lvl="1"/>
            <a:r>
              <a:rPr lang="en-US" dirty="0"/>
              <a:t>Manipulating data</a:t>
            </a:r>
          </a:p>
          <a:p>
            <a:pPr lvl="1"/>
            <a:r>
              <a:rPr lang="en-US" dirty="0"/>
              <a:t>Mathematical operations</a:t>
            </a:r>
          </a:p>
          <a:p>
            <a:pPr lvl="1"/>
            <a:r>
              <a:rPr lang="en-US" dirty="0"/>
              <a:t>Exercise</a:t>
            </a:r>
          </a:p>
          <a:p>
            <a:r>
              <a:rPr lang="en-US" dirty="0"/>
              <a:t>Complex operations</a:t>
            </a:r>
          </a:p>
          <a:p>
            <a:pPr lvl="1"/>
            <a:r>
              <a:rPr lang="en-US" dirty="0"/>
              <a:t>Loops and conditionals</a:t>
            </a:r>
          </a:p>
          <a:p>
            <a:pPr lvl="1"/>
            <a:r>
              <a:rPr lang="en-US" dirty="0"/>
              <a:t>Matrix operations</a:t>
            </a:r>
          </a:p>
          <a:p>
            <a:pPr lvl="1"/>
            <a:r>
              <a:rPr lang="en-US" dirty="0"/>
              <a:t>Applying functions</a:t>
            </a:r>
          </a:p>
          <a:p>
            <a:pPr lvl="1"/>
            <a:r>
              <a:rPr lang="en-US" dirty="0"/>
              <a:t>Exercise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1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BD9E3-209A-0505-2677-2B80561D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and operations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FF3A02-B30A-C69F-0098-4DF41171BFAA}"/>
              </a:ext>
            </a:extLst>
          </p:cNvPr>
          <p:cNvSpPr/>
          <p:nvPr/>
        </p:nvSpPr>
        <p:spPr>
          <a:xfrm>
            <a:off x="4210334" y="2288274"/>
            <a:ext cx="3771332" cy="27886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organized in some format (data structure)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8AD982E-8532-45A2-986F-43A1FB0DBDB5}"/>
              </a:ext>
            </a:extLst>
          </p:cNvPr>
          <p:cNvSpPr/>
          <p:nvPr/>
        </p:nvSpPr>
        <p:spPr>
          <a:xfrm>
            <a:off x="2754573" y="3428999"/>
            <a:ext cx="1455761" cy="53794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Reading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DFBCA9-9E3E-8EBB-CAC9-0A71D69039B9}"/>
              </a:ext>
            </a:extLst>
          </p:cNvPr>
          <p:cNvSpPr/>
          <p:nvPr/>
        </p:nvSpPr>
        <p:spPr>
          <a:xfrm>
            <a:off x="7981666" y="3413645"/>
            <a:ext cx="1455761" cy="537949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Writing</a:t>
            </a:r>
          </a:p>
        </p:txBody>
      </p:sp>
      <p:sp>
        <p:nvSpPr>
          <p:cNvPr id="7" name="Arrow: Curved Up 6">
            <a:extLst>
              <a:ext uri="{FF2B5EF4-FFF2-40B4-BE49-F238E27FC236}">
                <a16:creationId xmlns:a16="http://schemas.microsoft.com/office/drawing/2014/main" id="{9EE5439E-0353-B447-8961-B13426278992}"/>
              </a:ext>
            </a:extLst>
          </p:cNvPr>
          <p:cNvSpPr/>
          <p:nvPr/>
        </p:nvSpPr>
        <p:spPr>
          <a:xfrm>
            <a:off x="4888174" y="5076967"/>
            <a:ext cx="2306472" cy="718782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Operating</a:t>
            </a:r>
          </a:p>
        </p:txBody>
      </p:sp>
    </p:spTree>
    <p:extLst>
      <p:ext uri="{BB962C8B-B14F-4D97-AF65-F5344CB8AC3E}">
        <p14:creationId xmlns:p14="http://schemas.microsoft.com/office/powerpoint/2010/main" val="2463897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AB452-F9E3-63C9-09BA-E5ED6BD59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 structure?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258C3-CEE1-C5FB-D75E-D450926E6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Contains:</a:t>
            </a:r>
          </a:p>
          <a:p>
            <a:r>
              <a:rPr lang="en-US" sz="2800" dirty="0"/>
              <a:t>1) a </a:t>
            </a:r>
            <a:r>
              <a:rPr lang="en-US" sz="2800" u="sng" dirty="0"/>
              <a:t>type (or types) of data</a:t>
            </a:r>
            <a:r>
              <a:rPr lang="en-US" sz="2800" dirty="0"/>
              <a:t> in </a:t>
            </a:r>
          </a:p>
          <a:p>
            <a:r>
              <a:rPr lang="en-US" sz="2800" dirty="0"/>
              <a:t>2) a specific format</a:t>
            </a:r>
          </a:p>
        </p:txBody>
      </p:sp>
    </p:spTree>
    <p:extLst>
      <p:ext uri="{BB962C8B-B14F-4D97-AF65-F5344CB8AC3E}">
        <p14:creationId xmlns:p14="http://schemas.microsoft.com/office/powerpoint/2010/main" val="102301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60CE6-E607-DA1E-A5F5-931651B6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95962-6204-2324-5D4B-F27DB49D8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Numerical</a:t>
            </a:r>
          </a:p>
          <a:p>
            <a:pPr lvl="1"/>
            <a:r>
              <a:rPr lang="en-US" dirty="0"/>
              <a:t>Integer (-1, 5, 20, -300)</a:t>
            </a:r>
          </a:p>
          <a:p>
            <a:pPr lvl="1"/>
            <a:r>
              <a:rPr lang="en-US" dirty="0"/>
              <a:t>Float/double (1.35, -20.11)</a:t>
            </a:r>
          </a:p>
          <a:p>
            <a:r>
              <a:rPr lang="en-US" dirty="0"/>
              <a:t>Text</a:t>
            </a:r>
          </a:p>
          <a:p>
            <a:pPr lvl="1"/>
            <a:r>
              <a:rPr lang="en-US" dirty="0"/>
              <a:t>Characters (“a”,”1”,”b”)</a:t>
            </a:r>
          </a:p>
          <a:p>
            <a:pPr lvl="1"/>
            <a:r>
              <a:rPr lang="en-US" dirty="0"/>
              <a:t>Strings (“abc”,”genomics”,”-2300”)</a:t>
            </a:r>
          </a:p>
          <a:p>
            <a:r>
              <a:rPr lang="en-US" dirty="0"/>
              <a:t>Boolean (TRUE/FALSE)</a:t>
            </a:r>
          </a:p>
          <a:p>
            <a:r>
              <a:rPr lang="en-US" dirty="0"/>
              <a:t>Factors (unique to R)</a:t>
            </a:r>
          </a:p>
          <a:p>
            <a:pPr lvl="1"/>
            <a:r>
              <a:rPr lang="en-US" dirty="0"/>
              <a:t>String, but with an underlying numerical order</a:t>
            </a:r>
          </a:p>
          <a:p>
            <a:r>
              <a:rPr lang="en-US" dirty="0"/>
              <a:t>Other</a:t>
            </a:r>
          </a:p>
          <a:p>
            <a:pPr lvl="1"/>
            <a:r>
              <a:rPr lang="en-US" dirty="0" err="1"/>
              <a:t>NaN</a:t>
            </a:r>
            <a:endParaRPr lang="en-US" dirty="0"/>
          </a:p>
          <a:p>
            <a:pPr lvl="1"/>
            <a:r>
              <a:rPr lang="en-US" dirty="0"/>
              <a:t>Infinity</a:t>
            </a:r>
          </a:p>
        </p:txBody>
      </p:sp>
    </p:spTree>
    <p:extLst>
      <p:ext uri="{BB962C8B-B14F-4D97-AF65-F5344CB8AC3E}">
        <p14:creationId xmlns:p14="http://schemas.microsoft.com/office/powerpoint/2010/main" val="250918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2EF8-5668-2D32-0447-F3C04FC7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data can be structured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F76D3-AB49-C401-9DB1-0E7A12F79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Vectors</a:t>
            </a:r>
          </a:p>
          <a:p>
            <a:pPr lvl="1"/>
            <a:r>
              <a:rPr lang="en-US" dirty="0"/>
              <a:t>One dimensional (e.g. a single feature across multiple objects)</a:t>
            </a:r>
          </a:p>
          <a:p>
            <a:r>
              <a:rPr lang="en-US" dirty="0"/>
              <a:t>Arrays/Matrices</a:t>
            </a:r>
          </a:p>
          <a:p>
            <a:pPr lvl="1"/>
            <a:r>
              <a:rPr lang="en-US" dirty="0"/>
              <a:t>More than one dimension (multiple features measured across multiple objects)</a:t>
            </a:r>
          </a:p>
          <a:p>
            <a:pPr lvl="1"/>
            <a:r>
              <a:rPr lang="en-US" dirty="0"/>
              <a:t>All values need to be the same data type</a:t>
            </a:r>
          </a:p>
          <a:p>
            <a:r>
              <a:rPr lang="en-US" dirty="0"/>
              <a:t>Data frames (in R)</a:t>
            </a:r>
          </a:p>
          <a:p>
            <a:pPr lvl="1"/>
            <a:r>
              <a:rPr lang="en-US" dirty="0"/>
              <a:t>Special type of array in which not all values need to be the same data type</a:t>
            </a:r>
          </a:p>
          <a:p>
            <a:pPr lvl="1"/>
            <a:r>
              <a:rPr lang="en-US" dirty="0"/>
              <a:t>Columns must contain the same data type</a:t>
            </a:r>
          </a:p>
          <a:p>
            <a:r>
              <a:rPr lang="en-US" dirty="0"/>
              <a:t>Lists (associative arrays)</a:t>
            </a:r>
          </a:p>
          <a:p>
            <a:pPr lvl="1"/>
            <a:r>
              <a:rPr lang="en-US" dirty="0"/>
              <a:t>Like a vector, but can contain more complicated objects</a:t>
            </a:r>
          </a:p>
          <a:p>
            <a:pPr lvl="1"/>
            <a:r>
              <a:rPr lang="en-US" dirty="0"/>
              <a:t>Indexed by number or by strings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4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8CB8-725A-1E4A-8E72-ECC8D4EB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64ED4-52A1-44A0-6DBA-5442FBE4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vector is an ordered set of elements, all of the same type:</a:t>
            </a:r>
          </a:p>
          <a:p>
            <a:pPr marL="0" indent="0">
              <a:buNone/>
            </a:pPr>
            <a:r>
              <a:rPr lang="en-US" dirty="0"/>
              <a:t>To create a vector in R, use the c() command: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myvector</a:t>
            </a:r>
            <a:r>
              <a:rPr lang="en-US" dirty="0">
                <a:highlight>
                  <a:srgbClr val="FFFF00"/>
                </a:highlight>
              </a:rPr>
              <a:t> = c(1,4,5,6)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myvector2 = c(“Amsterdam”, “Columbus”, “Broadway”, “Fort Washington”)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 will automatically force all elements of a vector to be the same type (defaulting to a string)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myvector</a:t>
            </a:r>
            <a:r>
              <a:rPr lang="en-US" dirty="0">
                <a:highlight>
                  <a:srgbClr val="FFFF00"/>
                </a:highlight>
              </a:rPr>
              <a:t> = c(1,4,“Amsterdam”,6) </a:t>
            </a:r>
            <a:r>
              <a:rPr lang="en-US" dirty="0"/>
              <a:t>will generate c(“1”, “4”, “Amsterdam”, “6”)</a:t>
            </a:r>
          </a:p>
        </p:txBody>
      </p:sp>
    </p:spTree>
    <p:extLst>
      <p:ext uri="{BB962C8B-B14F-4D97-AF65-F5344CB8AC3E}">
        <p14:creationId xmlns:p14="http://schemas.microsoft.com/office/powerpoint/2010/main" val="367911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C85E-A1EC-61A5-331F-A4C084C2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7B42D-C2F7-B67D-A318-8DEBF3607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Arrays are multidimensional:</a:t>
            </a:r>
          </a:p>
          <a:p>
            <a:pPr marL="0" indent="0">
              <a:buNone/>
            </a:pPr>
            <a:r>
              <a:rPr lang="en-US" dirty="0"/>
              <a:t>	2-D arrays have rows and columns – </a:t>
            </a:r>
            <a:r>
              <a:rPr lang="en-US" u="sng" dirty="0"/>
              <a:t>these are called matrices in 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3-D arrays have rows, columns, and slices</a:t>
            </a:r>
          </a:p>
          <a:p>
            <a:pPr marL="0" indent="0">
              <a:buNone/>
            </a:pPr>
            <a:r>
              <a:rPr lang="en-US" dirty="0"/>
              <a:t>Requirements for creating an array:</a:t>
            </a:r>
          </a:p>
          <a:p>
            <a:pPr marL="0" indent="0">
              <a:buNone/>
            </a:pPr>
            <a:r>
              <a:rPr lang="en-US" dirty="0"/>
              <a:t>	Values for each element</a:t>
            </a:r>
          </a:p>
          <a:p>
            <a:pPr marL="0" indent="0">
              <a:buNone/>
            </a:pPr>
            <a:r>
              <a:rPr lang="en-US" dirty="0"/>
              <a:t>	Number of rows/columns/slices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myMatrix</a:t>
            </a:r>
            <a:r>
              <a:rPr lang="en-US" dirty="0">
                <a:highlight>
                  <a:srgbClr val="FFFF00"/>
                </a:highlight>
              </a:rPr>
              <a:t> = matrix(0,nrow=5,ncol=6)  </a:t>
            </a:r>
            <a:r>
              <a:rPr lang="en-US" dirty="0"/>
              <a:t>generates a matrix with 5 rows, 6 columns, and all values=0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</a:rPr>
              <a:t>myArray</a:t>
            </a:r>
            <a:r>
              <a:rPr lang="en-US" dirty="0">
                <a:highlight>
                  <a:srgbClr val="FFFF00"/>
                </a:highlight>
              </a:rPr>
              <a:t> = array(0,dim=c(5,6,2)) </a:t>
            </a:r>
            <a:r>
              <a:rPr lang="en-US" dirty="0"/>
              <a:t>generates an array with 5 rows, 6 columns, and 2 slices, and all values=0</a:t>
            </a:r>
          </a:p>
        </p:txBody>
      </p:sp>
    </p:spTree>
    <p:extLst>
      <p:ext uri="{BB962C8B-B14F-4D97-AF65-F5344CB8AC3E}">
        <p14:creationId xmlns:p14="http://schemas.microsoft.com/office/powerpoint/2010/main" val="2477862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8042</TotalTime>
  <Words>1610</Words>
  <Application>Microsoft Office PowerPoint</Application>
  <PresentationFormat>Widescreen</PresentationFormat>
  <Paragraphs>223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Calibri Light</vt:lpstr>
      <vt:lpstr>Retrospect</vt:lpstr>
      <vt:lpstr>Introduction to R and coding</vt:lpstr>
      <vt:lpstr> Materials on github</vt:lpstr>
      <vt:lpstr>Overview</vt:lpstr>
      <vt:lpstr>Data structures and operations</vt:lpstr>
      <vt:lpstr>What is a data structure?</vt:lpstr>
      <vt:lpstr>Types of data</vt:lpstr>
      <vt:lpstr>Ways data can be structured</vt:lpstr>
      <vt:lpstr>Vectors</vt:lpstr>
      <vt:lpstr>Arrays</vt:lpstr>
      <vt:lpstr>Data frames (in R)</vt:lpstr>
      <vt:lpstr>Lists (hashes/associative arrays)</vt:lpstr>
      <vt:lpstr>Accessing elements of a data structure</vt:lpstr>
      <vt:lpstr>Operations on data structures</vt:lpstr>
      <vt:lpstr>Reading and writing data in R</vt:lpstr>
      <vt:lpstr>Exercise 1</vt:lpstr>
      <vt:lpstr>More complex operations</vt:lpstr>
      <vt:lpstr>Mass operations</vt:lpstr>
      <vt:lpstr>Loops</vt:lpstr>
      <vt:lpstr>Conditionals (if/then/else)</vt:lpstr>
      <vt:lpstr>Apply function</vt:lpstr>
      <vt:lpstr>Implementation details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 and coding</dc:title>
  <dc:creator>Menon, Vilas</dc:creator>
  <cp:lastModifiedBy>Menon, Vilas</cp:lastModifiedBy>
  <cp:revision>51</cp:revision>
  <dcterms:created xsi:type="dcterms:W3CDTF">2023-09-10T01:39:29Z</dcterms:created>
  <dcterms:modified xsi:type="dcterms:W3CDTF">2025-01-29T03:51:21Z</dcterms:modified>
</cp:coreProperties>
</file>