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14" r:id="rId3"/>
    <p:sldId id="317" r:id="rId4"/>
    <p:sldId id="257" r:id="rId5"/>
    <p:sldId id="313" r:id="rId6"/>
    <p:sldId id="315" r:id="rId7"/>
    <p:sldId id="316" r:id="rId8"/>
    <p:sldId id="265" r:id="rId9"/>
    <p:sldId id="318" r:id="rId10"/>
    <p:sldId id="260" r:id="rId11"/>
    <p:sldId id="262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/>
    <p:restoredTop sz="94689"/>
  </p:normalViewPr>
  <p:slideViewPr>
    <p:cSldViewPr snapToGrid="0" snapToObjects="1">
      <p:cViewPr varScale="1">
        <p:scale>
          <a:sx n="127" d="100"/>
          <a:sy n="127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DAA04-9FDF-FE46-A663-5AC01C5AB5E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591AC-0D53-F245-83B4-653B1735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B0D3-23AF-3640-901A-395F8397D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90FBD-3759-B54D-A95A-50F4597C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E8451-5BE7-4242-B25F-EE8BC868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A2E-D7EE-104D-9C2F-EC0980C0410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EE35-F5EE-5F4B-B69E-AA8164EC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5EAD-6059-A748-9244-B072F2DF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432C-2D52-5148-BF47-65A89164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7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B546-0ED4-F843-94D7-9B88489A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311D8-F4DF-FB47-B880-96A195AD5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6B790-4B14-FA4B-9BD6-636641C6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A2E-D7EE-104D-9C2F-EC0980C0410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867D5-7294-694D-B255-F38D69F9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D454D-4A99-AF46-A090-9CEFA17F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432C-2D52-5148-BF47-65A89164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D0C8D-1054-A048-9596-773740D39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72377-F575-9A42-9998-979CB459A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D908-A25D-B14F-A013-3221F042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A2E-D7EE-104D-9C2F-EC0980C0410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B876-DAAE-CD46-ACB3-2B775292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ECFBE-1418-B341-8E32-0F7391B3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432C-2D52-5148-BF47-65A89164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F04D-0D5D-4443-96B1-9D97F47D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6A13-1C28-4041-B623-A01B04C93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9FC8-104F-8447-B9F4-E549618F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A2E-D7EE-104D-9C2F-EC0980C0410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150F4-5084-0447-A4FC-C1320D01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9AAFB-B7D0-8640-8150-185FDE5B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432C-2D52-5148-BF47-65A89164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3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41F6-5AD2-CE41-A333-48AE3B8B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259D8-9575-904B-9B91-ED3290330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A4ED-A486-A048-9657-F2A024B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A2E-D7EE-104D-9C2F-EC0980C0410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410A-867B-534F-861D-4BB35C5D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2FF69-B881-C747-B4C3-C2275FB4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432C-2D52-5148-BF47-65A89164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558C-9BC4-504E-B866-89BE00CB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0CC5-4A7F-FD4C-9071-1F45ADEE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FAEB-A5BB-9A46-B577-6DF578274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C823F-8D9B-2044-B108-C49201D8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A2E-D7EE-104D-9C2F-EC0980C0410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7770B-90A0-234A-9012-F9CF310B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0DDFF-C068-C146-8311-F5335979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432C-2D52-5148-BF47-65A89164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7A07-E8D4-A647-A77B-45558D16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2C35-BE12-D54E-8660-2E55A22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31F27-3CBC-1240-A8F9-DF65D6467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A2510-0F65-474D-BD40-B8D7CDC74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B878B-B11F-6044-81AB-84420C846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2BC24-4D0A-6340-8BB4-6587892B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A2E-D7EE-104D-9C2F-EC0980C0410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171E4-F324-284C-AF3F-293BC714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6EC27-14D5-7044-B868-5B749CDE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432C-2D52-5148-BF47-65A89164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A529-2BBD-A947-B5F7-5C9A9CDA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B6E89-47CB-DF46-B37B-0DC5DF0C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A2E-D7EE-104D-9C2F-EC0980C0410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69266-7209-F14C-909C-98BB3953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38024-C74D-F240-B47F-1C155A14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432C-2D52-5148-BF47-65A89164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A4966-0867-6748-B17F-EF854E21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A2E-D7EE-104D-9C2F-EC0980C0410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0E483-DA28-B34E-A3E8-7A8B1C51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38E5C-9382-BE4F-88DF-8779F289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432C-2D52-5148-BF47-65A89164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6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148E-7D0D-B94E-87F8-D04367CF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1531-3222-744A-9E2F-0BB101831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E3938-3998-4544-AC40-1F0A9F7AA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F143-7350-6A47-8E83-4C754220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A2E-D7EE-104D-9C2F-EC0980C0410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B1090-B2BB-E448-AFE1-849ABAF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15A74-14F2-1F45-9A62-5CD24C7A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432C-2D52-5148-BF47-65A89164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865E-872A-F147-8D82-7EF4AFB6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C0B75-6951-A347-86B3-D585CB642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02FC6-99ED-FE42-90BC-1F9C7ACE5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8938C-5931-0846-8EFB-09D93B0F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A2E-D7EE-104D-9C2F-EC0980C0410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50AC2-ABAD-CF48-90B5-AD241EA7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372D-7CE5-A04D-87A1-A69EF299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432C-2D52-5148-BF47-65A89164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0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BCDBA-1A5C-0840-B988-498C425D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62C05-0F40-D34E-8914-9BF3181CF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E978F-7BC1-E24E-BFA8-AE063656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5A2E-D7EE-104D-9C2F-EC0980C0410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A81A3-DD3A-3E49-ADA2-9091DC3C5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368F-7B52-2D43-A62A-17F152DBC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432C-2D52-5148-BF47-65A89164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D17C-E312-CB48-A0C3-330EFADFD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929C3-9043-AB4C-9F8A-783D261AE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Bioinformatics workshop</a:t>
            </a:r>
          </a:p>
          <a:p>
            <a:r>
              <a:rPr lang="en-US" dirty="0"/>
              <a:t>May 4 2k22</a:t>
            </a:r>
          </a:p>
          <a:p>
            <a:r>
              <a:rPr lang="en-US" dirty="0"/>
              <a:t>Archana Yadav</a:t>
            </a:r>
          </a:p>
        </p:txBody>
      </p:sp>
    </p:spTree>
    <p:extLst>
      <p:ext uri="{BB962C8B-B14F-4D97-AF65-F5344CB8AC3E}">
        <p14:creationId xmlns:p14="http://schemas.microsoft.com/office/powerpoint/2010/main" val="50870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19E9-6218-7944-918C-CD8FCA8E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184255"/>
            <a:ext cx="10515600" cy="1325563"/>
          </a:xfrm>
        </p:spPr>
        <p:txBody>
          <a:bodyPr/>
          <a:lstStyle/>
          <a:p>
            <a:r>
              <a:rPr lang="en-US" dirty="0"/>
              <a:t>Basic Concepts in R-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4D10-AB2D-4744-9017-8742E254B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is a letter or word which takes (or contains) a value. We use the </a:t>
            </a:r>
            <a:r>
              <a:rPr lang="en-US" b="1" dirty="0"/>
              <a:t>assignment operator: </a:t>
            </a:r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en-US" b="1" dirty="0"/>
              <a:t> </a:t>
            </a:r>
            <a:r>
              <a:rPr lang="en-US" dirty="0"/>
              <a:t>to assign values to variables.</a:t>
            </a:r>
          </a:p>
          <a:p>
            <a:r>
              <a:rPr lang="en-US" dirty="0"/>
              <a:t>E.g. x &lt;- 10 , </a:t>
            </a:r>
            <a:r>
              <a:rPr lang="en-US" dirty="0" err="1"/>
              <a:t>myNumber</a:t>
            </a:r>
            <a:r>
              <a:rPr lang="en-US" dirty="0"/>
              <a:t> &lt;- 25</a:t>
            </a:r>
          </a:p>
          <a:p>
            <a:r>
              <a:rPr lang="en-US" dirty="0"/>
              <a:t>We can perform arithmetic on variables: e.g. sqrt(</a:t>
            </a:r>
            <a:r>
              <a:rPr lang="en-US" dirty="0" err="1"/>
              <a:t>myNumber</a:t>
            </a:r>
            <a:r>
              <a:rPr lang="en-US" dirty="0"/>
              <a:t>)</a:t>
            </a:r>
          </a:p>
          <a:p>
            <a:r>
              <a:rPr lang="en-US" dirty="0"/>
              <a:t>Add variables : x + </a:t>
            </a:r>
            <a:r>
              <a:rPr lang="en-US" dirty="0" err="1"/>
              <a:t>myNumber</a:t>
            </a:r>
            <a:endParaRPr lang="en-US" dirty="0"/>
          </a:p>
          <a:p>
            <a:r>
              <a:rPr lang="en-US" dirty="0"/>
              <a:t>We can modify the contents of a variable: </a:t>
            </a:r>
            <a:r>
              <a:rPr lang="en-US" dirty="0" err="1"/>
              <a:t>myNumber</a:t>
            </a:r>
            <a:r>
              <a:rPr lang="en-US" dirty="0"/>
              <a:t> &lt;- </a:t>
            </a:r>
            <a:r>
              <a:rPr lang="en-US" dirty="0" err="1"/>
              <a:t>myNumber</a:t>
            </a:r>
            <a:r>
              <a:rPr lang="en-US" dirty="0"/>
              <a:t> + sqrt(16).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8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7073-585D-E84A-824C-25AD8C86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903"/>
            <a:ext cx="10515600" cy="1325563"/>
          </a:xfrm>
        </p:spPr>
        <p:txBody>
          <a:bodyPr/>
          <a:lstStyle/>
          <a:p>
            <a:r>
              <a:rPr lang="en-US" dirty="0"/>
              <a:t>Basic concepts in R -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0515-A0BA-E647-A2F9-A476AD84C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471"/>
            <a:ext cx="10515600" cy="5741233"/>
          </a:xfrm>
        </p:spPr>
        <p:txBody>
          <a:bodyPr>
            <a:noAutofit/>
          </a:bodyPr>
          <a:lstStyle/>
          <a:p>
            <a:r>
              <a:rPr lang="en-US" sz="2000" dirty="0"/>
              <a:t>The basic data structure in R is a </a:t>
            </a:r>
            <a:r>
              <a:rPr lang="en-US" sz="2000" b="1" dirty="0"/>
              <a:t>vector</a:t>
            </a:r>
            <a:r>
              <a:rPr lang="en-US" sz="2000" dirty="0"/>
              <a:t> – an ordered collection of values.</a:t>
            </a:r>
          </a:p>
          <a:p>
            <a:r>
              <a:rPr lang="en-US" sz="2000" dirty="0"/>
              <a:t>The function </a:t>
            </a:r>
            <a:r>
              <a:rPr lang="en-US" sz="2000" b="1" dirty="0"/>
              <a:t>c</a:t>
            </a:r>
            <a:r>
              <a:rPr lang="en-US" sz="2000" dirty="0"/>
              <a:t> </a:t>
            </a:r>
            <a:r>
              <a:rPr lang="en-US" sz="2000" i="1" dirty="0"/>
              <a:t>combines</a:t>
            </a:r>
            <a:r>
              <a:rPr lang="en-US" sz="2000" dirty="0"/>
              <a:t> its arguments into a vector.</a:t>
            </a:r>
          </a:p>
          <a:p>
            <a:pPr marL="0" indent="0">
              <a:buNone/>
            </a:pPr>
            <a:r>
              <a:rPr lang="en-US" sz="2000" dirty="0"/>
              <a:t>	x &lt;- c(3,4,5,6)</a:t>
            </a:r>
          </a:p>
          <a:p>
            <a:r>
              <a:rPr lang="en-US" sz="2000" dirty="0"/>
              <a:t>The square brackets [] indicate the position within the vector (the </a:t>
            </a:r>
            <a:r>
              <a:rPr lang="en-US" sz="2000" b="1" i="1" dirty="0"/>
              <a:t>index</a:t>
            </a:r>
            <a:r>
              <a:rPr lang="en-US" sz="2000" dirty="0"/>
              <a:t>).</a:t>
            </a:r>
          </a:p>
          <a:p>
            <a:r>
              <a:rPr lang="en-US" sz="2000" dirty="0"/>
              <a:t>We can extract individual elements by using the [] notation:</a:t>
            </a:r>
          </a:p>
          <a:p>
            <a:pPr lvl="1"/>
            <a:r>
              <a:rPr lang="en-US" sz="2000" dirty="0"/>
              <a:t>E.g. : x &lt;- c(3,4,5,6)</a:t>
            </a:r>
          </a:p>
          <a:p>
            <a:pPr lvl="1"/>
            <a:r>
              <a:rPr lang="en-US" sz="2000" dirty="0"/>
              <a:t>x[1] is 3,  x[2]  is 4, x[3] is 5, x[4] is 6</a:t>
            </a:r>
          </a:p>
          <a:p>
            <a:r>
              <a:rPr lang="en-US" sz="2000" dirty="0"/>
              <a:t>Incase, you want to output multiple values</a:t>
            </a:r>
          </a:p>
          <a:p>
            <a:pPr lvl="1"/>
            <a:r>
              <a:rPr lang="en-US" sz="2000" dirty="0"/>
              <a:t>x[c(2,4)] : will output 4,6 </a:t>
            </a:r>
          </a:p>
          <a:p>
            <a:r>
              <a:rPr lang="en-US" sz="2000" dirty="0"/>
              <a:t>There are a number of shortcuts to create a vector.</a:t>
            </a:r>
          </a:p>
          <a:p>
            <a:pPr lvl="1"/>
            <a:r>
              <a:rPr lang="en-US" sz="2000" dirty="0"/>
              <a:t>x &lt;- 3:12</a:t>
            </a:r>
          </a:p>
          <a:p>
            <a:pPr lvl="1"/>
            <a:r>
              <a:rPr lang="en-US" sz="2000" dirty="0"/>
              <a:t>Or use </a:t>
            </a:r>
            <a:r>
              <a:rPr lang="en-US" sz="2000" b="1" dirty="0" err="1"/>
              <a:t>seq</a:t>
            </a:r>
            <a:r>
              <a:rPr lang="en-US" sz="2000" dirty="0"/>
              <a:t> function: x &lt;- </a:t>
            </a:r>
            <a:r>
              <a:rPr lang="en-US" sz="2000" dirty="0" err="1"/>
              <a:t>seq</a:t>
            </a:r>
            <a:r>
              <a:rPr lang="en-US" sz="2000" dirty="0"/>
              <a:t>(2, 20, 4)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779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E800-771D-6744-A1FA-0449D0A9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R -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4DE7-581A-EA4C-82E6-2DD19455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192"/>
            <a:ext cx="10515600" cy="5585460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/>
              <a:t>Functions</a:t>
            </a:r>
            <a:r>
              <a:rPr lang="en-US" sz="2400" dirty="0"/>
              <a:t> in R perform operations on </a:t>
            </a:r>
            <a:r>
              <a:rPr lang="en-US" sz="2400" b="1" dirty="0"/>
              <a:t>arguments</a:t>
            </a:r>
            <a:r>
              <a:rPr lang="en-US" sz="2400" dirty="0"/>
              <a:t> (the inputs(s) to the function). </a:t>
            </a:r>
          </a:p>
          <a:p>
            <a:r>
              <a:rPr lang="en-US" sz="2400" dirty="0"/>
              <a:t>Arguments are always contained in parentheses – curved brackets, </a:t>
            </a:r>
            <a:r>
              <a:rPr lang="en-US" sz="2400" b="1" dirty="0"/>
              <a:t>()</a:t>
            </a:r>
            <a:r>
              <a:rPr lang="en-US" sz="2400" dirty="0"/>
              <a:t> – separated by commas.</a:t>
            </a:r>
          </a:p>
          <a:p>
            <a:r>
              <a:rPr lang="en-US" sz="2400" dirty="0"/>
              <a:t>E.g.  sin(x) : This returns the sine of x</a:t>
            </a:r>
          </a:p>
          <a:p>
            <a:pPr marL="0" indent="0">
              <a:buNone/>
            </a:pPr>
            <a:r>
              <a:rPr lang="en-US" sz="2400" dirty="0"/>
              <a:t>Many other functions :</a:t>
            </a:r>
          </a:p>
          <a:p>
            <a:pPr marL="0" indent="0">
              <a:buNone/>
            </a:pPr>
            <a:r>
              <a:rPr lang="en-US" sz="2400" dirty="0"/>
              <a:t>head(data) : displays top 6 lines</a:t>
            </a:r>
          </a:p>
          <a:p>
            <a:pPr marL="0" indent="0">
              <a:buNone/>
            </a:pPr>
            <a:r>
              <a:rPr lang="en-US" sz="2400" dirty="0"/>
              <a:t>dim(data) : displays the size of your data e.g. n rows, m cols </a:t>
            </a:r>
          </a:p>
          <a:p>
            <a:pPr marL="0" indent="0">
              <a:buNone/>
            </a:pPr>
            <a:r>
              <a:rPr lang="en-US" sz="2400" dirty="0" err="1"/>
              <a:t>read.csv</a:t>
            </a:r>
            <a:r>
              <a:rPr lang="en-US" sz="2400" dirty="0"/>
              <a:t>(“</a:t>
            </a:r>
            <a:r>
              <a:rPr lang="en-US" sz="2400" dirty="0" err="1"/>
              <a:t>filename.csv</a:t>
            </a:r>
            <a:r>
              <a:rPr lang="en-US" sz="2400" dirty="0"/>
              <a:t>”)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use functions from the installed packages in the same manner. For e.g. when using Seurat package, the functions from Seurat can be called as follows: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library(Seurat) # load the installed package in working environment</a:t>
            </a:r>
          </a:p>
          <a:p>
            <a:pPr marL="0" indent="0">
              <a:buNone/>
            </a:pPr>
            <a:r>
              <a:rPr lang="en-US" sz="2400" dirty="0" err="1"/>
              <a:t>CreateSeuratObject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AddMetaData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RunPCA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Most imp tip: </a:t>
            </a:r>
            <a:r>
              <a:rPr lang="en-US" sz="2400" b="1" dirty="0"/>
              <a:t>to know how to use a function type: ?</a:t>
            </a:r>
            <a:r>
              <a:rPr lang="en-US" sz="2400" b="1" i="1" dirty="0" err="1"/>
              <a:t>functionname</a:t>
            </a:r>
            <a:r>
              <a:rPr lang="en-US" sz="2400" b="1" dirty="0"/>
              <a:t>, e.g. ?</a:t>
            </a:r>
            <a:r>
              <a:rPr lang="en-US" sz="2400" b="1" dirty="0" err="1"/>
              <a:t>RunPCA</a:t>
            </a:r>
            <a:r>
              <a:rPr lang="en-US" sz="2400" b="1" dirty="0"/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106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462D-F5B5-CB43-92EC-32A614E7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47" y="-316071"/>
            <a:ext cx="10515600" cy="1325563"/>
          </a:xfrm>
        </p:spPr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B22D-3D41-7843-A49E-B001DA55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94" y="774417"/>
            <a:ext cx="10515600" cy="217198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data frame</a:t>
            </a:r>
            <a:r>
              <a:rPr lang="en-US" sz="2000" dirty="0"/>
              <a:t> is a table or a two-dimensional array-like structure divided as rows (n) and columns(m). Dimension is (</a:t>
            </a:r>
            <a:r>
              <a:rPr lang="en-US" sz="2000" dirty="0" err="1"/>
              <a:t>n,m</a:t>
            </a:r>
            <a:r>
              <a:rPr lang="en-US" sz="2000" dirty="0"/>
              <a:t>). </a:t>
            </a:r>
          </a:p>
          <a:p>
            <a:r>
              <a:rPr lang="en-US" sz="2000" dirty="0"/>
              <a:t>rows : Observations. Each row is a mini-</a:t>
            </a:r>
            <a:r>
              <a:rPr lang="en-US" sz="2000" dirty="0" err="1"/>
              <a:t>dataframe</a:t>
            </a:r>
            <a:r>
              <a:rPr lang="en-US" sz="2000" dirty="0"/>
              <a:t> (1,m). </a:t>
            </a:r>
          </a:p>
          <a:p>
            <a:r>
              <a:rPr lang="en-US" sz="2000" dirty="0"/>
              <a:t>  columns are vectors of particular data types (such as character, integer, logical).</a:t>
            </a:r>
          </a:p>
          <a:p>
            <a:r>
              <a:rPr lang="en-US" sz="2000" dirty="0"/>
              <a:t>  Different columns can be diff datatype.</a:t>
            </a:r>
          </a:p>
          <a:p>
            <a:r>
              <a:rPr lang="en-US" sz="2000" dirty="0"/>
              <a:t>  Elements of same column should be same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36623-1F17-4D4E-BEBE-0090E08E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7" y="3112664"/>
            <a:ext cx="7670793" cy="339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89EED-EEBE-1B44-848A-739C9DDC8380}"/>
              </a:ext>
            </a:extLst>
          </p:cNvPr>
          <p:cNvSpPr txBox="1"/>
          <p:nvPr/>
        </p:nvSpPr>
        <p:spPr>
          <a:xfrm>
            <a:off x="853953" y="6511290"/>
            <a:ext cx="92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load these data frames through ‘csv’ files as well. </a:t>
            </a:r>
          </a:p>
        </p:txBody>
      </p:sp>
    </p:spTree>
    <p:extLst>
      <p:ext uri="{BB962C8B-B14F-4D97-AF65-F5344CB8AC3E}">
        <p14:creationId xmlns:p14="http://schemas.microsoft.com/office/powerpoint/2010/main" val="114170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8D91-B2E3-5D45-A30C-B2088C12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the R-intro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E22D-1362-6E45-9633-D51BA8B7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Meant for beginners</a:t>
            </a:r>
          </a:p>
          <a:p>
            <a:r>
              <a:rPr lang="en-US" dirty="0"/>
              <a:t>Get familiar with R language and comfortable working and writing basic scripts on R studio notebooks.</a:t>
            </a:r>
          </a:p>
          <a:p>
            <a:r>
              <a:rPr lang="en-US" dirty="0"/>
              <a:t>Install and load R packages</a:t>
            </a:r>
          </a:p>
          <a:p>
            <a:r>
              <a:rPr lang="en-US" dirty="0"/>
              <a:t>Read and interrogate tabular data files.(aka data frames)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we are not covering, today:</a:t>
            </a:r>
          </a:p>
          <a:p>
            <a:r>
              <a:rPr lang="en-US" dirty="0"/>
              <a:t>Plotting with R</a:t>
            </a:r>
          </a:p>
          <a:p>
            <a:r>
              <a:rPr lang="en-US" dirty="0"/>
              <a:t>Statistical concepts such as performing t-tests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5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1EDA-F87C-FC40-A8B8-470737C9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5DB7-76B4-2544-9C08-5CE3F787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Introductory slides</a:t>
            </a:r>
          </a:p>
          <a:p>
            <a:r>
              <a:rPr lang="en-US" b="1" dirty="0"/>
              <a:t>R- intro </a:t>
            </a:r>
            <a:r>
              <a:rPr lang="en-US" dirty="0"/>
              <a:t>: Demonstration in the R notebook (Session-1a)</a:t>
            </a:r>
          </a:p>
          <a:p>
            <a:pPr lvl="1"/>
            <a:r>
              <a:rPr lang="en-US" dirty="0"/>
              <a:t>Exercise 1: Time limit 15 min.</a:t>
            </a:r>
          </a:p>
          <a:p>
            <a:r>
              <a:rPr lang="en-US" b="1" dirty="0"/>
              <a:t>R-data frames</a:t>
            </a:r>
            <a:r>
              <a:rPr lang="en-US" dirty="0"/>
              <a:t>: Demonstration in the R notebook (Session-1b)</a:t>
            </a:r>
          </a:p>
          <a:p>
            <a:pPr lvl="1"/>
            <a:r>
              <a:rPr lang="en-US" dirty="0"/>
              <a:t>Exercise 2: Time limit 15 min.</a:t>
            </a:r>
          </a:p>
          <a:p>
            <a:r>
              <a:rPr lang="en-US" dirty="0"/>
              <a:t>Time left: Feedback and what we want to learn in future R workshops</a:t>
            </a:r>
          </a:p>
        </p:txBody>
      </p:sp>
    </p:spTree>
    <p:extLst>
      <p:ext uri="{BB962C8B-B14F-4D97-AF65-F5344CB8AC3E}">
        <p14:creationId xmlns:p14="http://schemas.microsoft.com/office/powerpoint/2010/main" val="267943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6FC9-A337-EA4C-9360-626036A3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5E0F-E4A1-A041-A9D4-70D1D62C7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statistical programming environment suited to high-level data analysis. </a:t>
            </a:r>
          </a:p>
          <a:p>
            <a:r>
              <a:rPr lang="en-US" dirty="0"/>
              <a:t>Very popular among data scientists. </a:t>
            </a:r>
          </a:p>
          <a:p>
            <a:r>
              <a:rPr lang="en-US" dirty="0"/>
              <a:t>Freely available and can be used on most operating systems</a:t>
            </a:r>
          </a:p>
          <a:p>
            <a:r>
              <a:rPr lang="en-US" dirty="0"/>
              <a:t>Extensive graphics capabilities</a:t>
            </a:r>
          </a:p>
          <a:p>
            <a:r>
              <a:rPr lang="en-US" dirty="0"/>
              <a:t>Diverse range of well documented add-on packages for advanced data analysis</a:t>
            </a:r>
          </a:p>
          <a:p>
            <a:r>
              <a:rPr lang="en-US" dirty="0"/>
              <a:t>Active community of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3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B58B4B-D6F6-C44A-9E9C-55B1E8FE7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69"/>
          <a:stretch/>
        </p:blipFill>
        <p:spPr>
          <a:xfrm>
            <a:off x="1347561" y="1057110"/>
            <a:ext cx="10298360" cy="5736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88C19A-D146-DB4A-91F0-073DD227B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170688"/>
            <a:ext cx="2526302" cy="8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0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4131-673B-364E-8FC5-27FC5E0C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84739"/>
            <a:ext cx="10515600" cy="1325563"/>
          </a:xfrm>
        </p:spPr>
        <p:txBody>
          <a:bodyPr/>
          <a:lstStyle/>
          <a:p>
            <a:r>
              <a:rPr lang="en-US" dirty="0"/>
              <a:t>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FEF6-34CD-064F-9EED-C044DA07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88" y="1483125"/>
            <a:ext cx="464634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 notebooks allows for direct interaction with R.</a:t>
            </a:r>
          </a:p>
          <a:p>
            <a:r>
              <a:rPr lang="en-US" sz="2000" dirty="0"/>
              <a:t>The notebooks files use the extension ‘.</a:t>
            </a:r>
            <a:r>
              <a:rPr lang="en-US" sz="2000" dirty="0" err="1"/>
              <a:t>Rmd</a:t>
            </a:r>
            <a:r>
              <a:rPr lang="en-US" sz="2000" dirty="0"/>
              <a:t>’. </a:t>
            </a:r>
            <a:r>
              <a:rPr lang="en-US" sz="2000" dirty="0" err="1"/>
              <a:t>E.g</a:t>
            </a:r>
            <a:r>
              <a:rPr lang="en-US" sz="2000" dirty="0"/>
              <a:t> R-</a:t>
            </a:r>
            <a:r>
              <a:rPr lang="en-US" sz="2000" dirty="0" err="1"/>
              <a:t>intro.Rmd</a:t>
            </a:r>
            <a:endParaRPr lang="en-US" sz="2000" dirty="0"/>
          </a:p>
          <a:p>
            <a:r>
              <a:rPr lang="en-US" sz="2000" dirty="0"/>
              <a:t>When you execute code within the notebook, the results appear beneath the code.</a:t>
            </a:r>
          </a:p>
          <a:p>
            <a:r>
              <a:rPr lang="en-US" sz="2000" dirty="0"/>
              <a:t>When you save the notebook, an HTML file containing the code and output will be saved alongside it</a:t>
            </a:r>
          </a:p>
          <a:p>
            <a:r>
              <a:rPr lang="en-US" sz="2000" dirty="0"/>
              <a:t>You can also prepare a pdf file of your entire notebook.</a:t>
            </a:r>
          </a:p>
          <a:p>
            <a:r>
              <a:rPr lang="en-US" sz="2000" dirty="0"/>
              <a:t>Good practice for reproducible research.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A9456-C1C9-5D4E-AD2E-B80AA6B1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04" y="693337"/>
            <a:ext cx="7157096" cy="5555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E1BAF-E881-734F-AD61-0F02C25F6A6A}"/>
              </a:ext>
            </a:extLst>
          </p:cNvPr>
          <p:cNvSpPr txBox="1"/>
          <p:nvPr/>
        </p:nvSpPr>
        <p:spPr>
          <a:xfrm>
            <a:off x="6189785" y="110532"/>
            <a:ext cx="17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D09E7-5897-A94E-A8D4-7682DBB5E80F}"/>
              </a:ext>
            </a:extLst>
          </p:cNvPr>
          <p:cNvSpPr txBox="1"/>
          <p:nvPr/>
        </p:nvSpPr>
        <p:spPr>
          <a:xfrm>
            <a:off x="9675307" y="81716"/>
            <a:ext cx="17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Insert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83F3BD-6C34-9C4A-8886-1D179604815E}"/>
              </a:ext>
            </a:extLst>
          </p:cNvPr>
          <p:cNvSpPr txBox="1"/>
          <p:nvPr/>
        </p:nvSpPr>
        <p:spPr>
          <a:xfrm>
            <a:off x="10584892" y="1599843"/>
            <a:ext cx="15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59E98D-582F-7E49-B3C5-5822811EF911}"/>
              </a:ext>
            </a:extLst>
          </p:cNvPr>
          <p:cNvCxnSpPr/>
          <p:nvPr/>
        </p:nvCxnSpPr>
        <p:spPr>
          <a:xfrm flipH="1">
            <a:off x="6002216" y="451048"/>
            <a:ext cx="478971" cy="2422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330A5-99F4-D942-9F1B-F3EDD86824C5}"/>
              </a:ext>
            </a:extLst>
          </p:cNvPr>
          <p:cNvCxnSpPr>
            <a:cxnSpLocks/>
          </p:cNvCxnSpPr>
          <p:nvPr/>
        </p:nvCxnSpPr>
        <p:spPr>
          <a:xfrm>
            <a:off x="10350500" y="379137"/>
            <a:ext cx="0" cy="48050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5CF62-0EA1-5B49-9E79-CB4AEC2A315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1359034" y="1969175"/>
            <a:ext cx="680566" cy="7740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6035A6-C067-0549-883C-6F2671437EE7}"/>
              </a:ext>
            </a:extLst>
          </p:cNvPr>
          <p:cNvSpPr txBox="1"/>
          <p:nvPr/>
        </p:nvSpPr>
        <p:spPr>
          <a:xfrm>
            <a:off x="6481187" y="2743200"/>
            <a:ext cx="17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C12681-0938-F346-BC3A-A5687549005A}"/>
              </a:ext>
            </a:extLst>
          </p:cNvPr>
          <p:cNvSpPr txBox="1"/>
          <p:nvPr/>
        </p:nvSpPr>
        <p:spPr>
          <a:xfrm>
            <a:off x="10825110" y="4114801"/>
            <a:ext cx="17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357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F567-DFE4-9F40-8118-48056714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616F6E4-61D5-1B4B-B3A5-094F5C14C09F}"/>
              </a:ext>
            </a:extLst>
          </p:cNvPr>
          <p:cNvSpPr/>
          <p:nvPr/>
        </p:nvSpPr>
        <p:spPr>
          <a:xfrm>
            <a:off x="1816100" y="2236788"/>
            <a:ext cx="558800" cy="150971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E3F4A-E8BB-E449-928F-B22C609D8044}"/>
              </a:ext>
            </a:extLst>
          </p:cNvPr>
          <p:cNvSpPr txBox="1"/>
          <p:nvPr/>
        </p:nvSpPr>
        <p:spPr>
          <a:xfrm>
            <a:off x="1003300" y="280697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9E517-92DC-9047-A2BC-C9FC51A1AB23}"/>
              </a:ext>
            </a:extLst>
          </p:cNvPr>
          <p:cNvSpPr txBox="1"/>
          <p:nvPr/>
        </p:nvSpPr>
        <p:spPr>
          <a:xfrm>
            <a:off x="1003300" y="4176744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20AE8-3009-9E47-8D25-C6B1661836D3}"/>
              </a:ext>
            </a:extLst>
          </p:cNvPr>
          <p:cNvSpPr txBox="1"/>
          <p:nvPr/>
        </p:nvSpPr>
        <p:spPr>
          <a:xfrm>
            <a:off x="1651000" y="5067300"/>
            <a:ext cx="854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Anything written after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‘#’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is a  comment and is not executed as a code. </a:t>
            </a:r>
          </a:p>
          <a:p>
            <a:r>
              <a:rPr lang="en-US" dirty="0"/>
              <a:t>Comments are written in the code to make it more informative and easy to understand.</a:t>
            </a:r>
          </a:p>
          <a:p>
            <a:r>
              <a:rPr lang="en-US" dirty="0"/>
              <a:t>It’s a good practice to use comments in the code. (Helps in future!)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7EEB0-845C-2B46-A4AE-D0BD2D81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36788"/>
            <a:ext cx="9634886" cy="24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8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8581-545D-CB4E-9D6F-BD9EE756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loading 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C57E-3380-0D4A-A285-46F5CC6B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Packages in R can be installed using the function </a:t>
            </a:r>
            <a:r>
              <a:rPr lang="en-US" sz="2400" dirty="0" err="1"/>
              <a:t>install.packages</a:t>
            </a:r>
            <a:r>
              <a:rPr lang="en-US" sz="2400" dirty="0"/>
              <a:t>()</a:t>
            </a:r>
          </a:p>
          <a:p>
            <a:r>
              <a:rPr lang="en-US" sz="2400" dirty="0"/>
              <a:t>E.g. </a:t>
            </a:r>
            <a:r>
              <a:rPr lang="en-US" sz="2400" dirty="0" err="1"/>
              <a:t>Install.packages</a:t>
            </a:r>
            <a:r>
              <a:rPr lang="en-US" sz="2400" dirty="0"/>
              <a:t>(“ggplot2”) will install the package named ‘gglpot2’ from CRAN (Comprehensive R archive Network), which is the primary location for obtaining R packages.</a:t>
            </a:r>
          </a:p>
          <a:p>
            <a:r>
              <a:rPr lang="en-US" sz="2400" dirty="0"/>
              <a:t>Packages can also be installed using R studio GUI mode. </a:t>
            </a:r>
          </a:p>
          <a:p>
            <a:r>
              <a:rPr lang="en-US" sz="2400" dirty="0"/>
              <a:t>After the package is successfully installed, it has to be loaded in order to start working with it. </a:t>
            </a:r>
          </a:p>
          <a:p>
            <a:r>
              <a:rPr lang="en-US" sz="2400" dirty="0"/>
              <a:t>Packages are loaded using function “library()”</a:t>
            </a:r>
          </a:p>
          <a:p>
            <a:r>
              <a:rPr lang="en-US" sz="2400" dirty="0"/>
              <a:t>E.g. library(ggplot2)</a:t>
            </a:r>
          </a:p>
        </p:txBody>
      </p:sp>
    </p:spTree>
    <p:extLst>
      <p:ext uri="{BB962C8B-B14F-4D97-AF65-F5344CB8AC3E}">
        <p14:creationId xmlns:p14="http://schemas.microsoft.com/office/powerpoint/2010/main" val="93625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ACEF-57C0-F142-AF8F-2A88189C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19" y="115049"/>
            <a:ext cx="10515600" cy="1325563"/>
          </a:xfrm>
        </p:spPr>
        <p:txBody>
          <a:bodyPr/>
          <a:lstStyle/>
          <a:p>
            <a:r>
              <a:rPr lang="en-US" dirty="0"/>
              <a:t>Basic concepts-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53AB-E47F-7148-B3BC-82D8C885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81" y="2204288"/>
            <a:ext cx="470262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Vectors - one dimensional</a:t>
            </a:r>
          </a:p>
          <a:p>
            <a:r>
              <a:rPr lang="en-US" sz="2400" dirty="0"/>
              <a:t>Matrix- 2D, rows X columns</a:t>
            </a:r>
          </a:p>
          <a:p>
            <a:r>
              <a:rPr lang="en-US" sz="2400" dirty="0"/>
              <a:t>Arrays can be 3D</a:t>
            </a:r>
          </a:p>
          <a:p>
            <a:r>
              <a:rPr lang="en-US" sz="2400" dirty="0"/>
              <a:t>Data Frames: similar to matrix but each column can be diff data type</a:t>
            </a:r>
          </a:p>
          <a:p>
            <a:r>
              <a:rPr lang="en-US" sz="2400" dirty="0"/>
              <a:t>List: Ordered collection of diff data structures.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BD5A5-9141-C747-8BB9-426E3CEF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15" y="2204288"/>
            <a:ext cx="72263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26025</TotalTime>
  <Words>948</Words>
  <Application>Microsoft Macintosh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 to R</vt:lpstr>
      <vt:lpstr>Aims of the R-intro session</vt:lpstr>
      <vt:lpstr>Format</vt:lpstr>
      <vt:lpstr>What is R?</vt:lpstr>
      <vt:lpstr>PowerPoint Presentation</vt:lpstr>
      <vt:lpstr>R notebooks</vt:lpstr>
      <vt:lpstr>R code</vt:lpstr>
      <vt:lpstr>Installing and loading R Packages</vt:lpstr>
      <vt:lpstr>Basic concepts- Data structures</vt:lpstr>
      <vt:lpstr>Basic Concepts in R- variables</vt:lpstr>
      <vt:lpstr>Basic concepts in R - vectors</vt:lpstr>
      <vt:lpstr>Basic concepts in R - functions </vt:lpstr>
      <vt:lpstr>Data 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Lakhani, Bharat</dc:creator>
  <cp:lastModifiedBy>Yadav, Archana</cp:lastModifiedBy>
  <cp:revision>48</cp:revision>
  <dcterms:created xsi:type="dcterms:W3CDTF">2019-11-02T23:28:45Z</dcterms:created>
  <dcterms:modified xsi:type="dcterms:W3CDTF">2022-05-19T18:30:51Z</dcterms:modified>
</cp:coreProperties>
</file>