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EC63F-BDF3-9340-B21A-00B84DB49326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E3CE-FDE9-A440-A1C9-B6AAB625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5AA3E-EE66-7A4E-A568-D362C7714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3E80-DFD3-9543-AAF3-012146E2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DFE62-3221-2744-B193-D49F63BC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9E79-12B1-5A44-AE36-9EC7E32A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E540-C67F-8F4B-BFC8-8D2BF9C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2459-0EAC-6740-889A-A6BC5232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6C0E-6921-E742-AA2B-97E721E3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21739-81C1-BB4B-B2AB-9F3563A45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A720-5B0E-544A-B721-2FA1D194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6261-6EA0-594D-94F6-D581D0D0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C86F-1F9C-EB4B-9291-D11BFC4C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53DFC-3583-F740-900B-791C18800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FD7C0-6911-F246-96E6-0D64F4C0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4705-C477-6344-AAC6-FA67D8C4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5D60-CB05-6045-BC40-329A3C5B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F26A3-957A-5548-A03F-DFEDEC5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2C4D-73D7-694F-8F1B-3927C45C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DE93-2A7C-2D41-9906-79FCE0ED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6723-323B-CA4F-9B85-CA687CDD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B311-920C-BC4F-88A6-974192D6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01FA-29EA-3A4A-9D9B-5072C25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646-46E9-1C4F-87D2-D313ADF4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AB8-973D-D542-92A8-25691BF1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BC23-10A6-1147-8139-92A4F290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1E93-01B6-A245-97B1-069A58E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78F6-DAAD-A146-B4FC-0C6F921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D54-D7B9-8249-AF25-2CE5E322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D262-5523-8544-8E7D-B59103208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0B21-C649-6746-B43E-7CACEA05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8ED5-D4A7-114C-B166-776450E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BAE5-FB43-7842-B924-87E577C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FA39-47C8-3444-9949-E3441656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781-803F-4744-8DD2-C1C7E19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5DBE-0507-944C-A5CF-FE885D9D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4989F-A6FB-1A41-9D9D-A59C832C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FA655-A88B-CD48-AC98-827F3F15B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F141-126D-984B-9BBB-7917B1913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A0871-AEB6-DB45-9D0A-B9A75C50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9FE20-B5F4-9046-82AF-C07DFBF8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5D853-57B7-6B41-8C3C-1B4F6C0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1C5F-4A6B-6543-AF42-16579564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C1597-4A54-B745-9010-8F5D0D8A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4571-03D7-3C40-8066-E537D91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67BCF-78EC-1245-9843-3C4EC6C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27B17-EB44-B146-AE7C-F1127C94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12355-D90E-C345-8537-864A913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3632F-DEBF-B844-9A8F-04EC704F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9D9-5490-2F45-B5F0-E3437411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CA2A-A500-5E44-B625-1AC5E3CF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32DDE-1284-224A-92A5-3340CC26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33EB-71FC-BD4C-B210-87E39203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5DE85-C7CB-1F4C-B32E-4526202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4A125-253D-1143-8F2F-6A5088D6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34F8-3C4F-C845-9A55-2E759F93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FFB85-56E0-2E4B-AD46-751F6F1C1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CD99-93A7-A445-B106-2E70F846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486C-198F-C941-A531-5EA16C97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4A30-391B-3547-A930-7D8D4096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0E22-4BB6-8441-8616-F69D7852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8662C-98F4-A64A-B1B5-348080A9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1EFD-B8D2-D24A-B912-7D189B62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E06D-4F1E-4947-85D3-C5D2EE3A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5997-5DD4-1E4F-8EB0-202368B975C8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4B37-8AEB-214C-9496-F4FDC5584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75EE-31E6-F243-A45B-D55B524A9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90CB-B370-4049-A2CF-E7F03BDBD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tYLUTtgS3k1Fg4y5tAhLb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9058E1-A5CC-EC4B-BBFD-FE3818365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598" y="1661957"/>
            <a:ext cx="7826188" cy="53937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68" b="1" dirty="0">
                <a:solidFill>
                  <a:srgbClr val="0070C0"/>
                </a:solidFill>
                <a:latin typeface="Trebuchet MS" panose="020B0703020202090204" pitchFamily="34" charset="0"/>
              </a:rPr>
              <a:t>Single Cell RNA-Seq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A65F4-4C9E-1944-97CD-3C72CD848C9A}"/>
              </a:ext>
            </a:extLst>
          </p:cNvPr>
          <p:cNvSpPr/>
          <p:nvPr/>
        </p:nvSpPr>
        <p:spPr>
          <a:xfrm>
            <a:off x="8407737" y="4781455"/>
            <a:ext cx="1350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andara" panose="020E0502030303020204" pitchFamily="34" charset="0"/>
                <a:cs typeface="Baghdad" pitchFamily="2" charset="-78"/>
              </a:rPr>
              <a:t>Pallavi Gaur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23A03-237C-104E-910E-8D1520059EC5}"/>
              </a:ext>
            </a:extLst>
          </p:cNvPr>
          <p:cNvCxnSpPr>
            <a:cxnSpLocks/>
          </p:cNvCxnSpPr>
          <p:nvPr/>
        </p:nvCxnSpPr>
        <p:spPr>
          <a:xfrm>
            <a:off x="77821" y="727811"/>
            <a:ext cx="12114179" cy="0"/>
          </a:xfrm>
          <a:prstGeom prst="line">
            <a:avLst/>
          </a:prstGeom>
          <a:ln w="57150">
            <a:solidFill>
              <a:srgbClr val="00B0F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B59D2-18C6-EF4F-9A3D-F1A1D9720BCB}"/>
              </a:ext>
            </a:extLst>
          </p:cNvPr>
          <p:cNvGrpSpPr/>
          <p:nvPr/>
        </p:nvGrpSpPr>
        <p:grpSpPr>
          <a:xfrm>
            <a:off x="1658471" y="6162459"/>
            <a:ext cx="8875059" cy="605585"/>
            <a:chOff x="1658471" y="6162459"/>
            <a:chExt cx="8875059" cy="60558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21D9CD1-AE87-BC42-995B-D823EFAD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1434" y="6240587"/>
              <a:ext cx="3821899" cy="48175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A4DD54-C4C3-8741-9511-2040706DFAF9}"/>
                </a:ext>
              </a:extLst>
            </p:cNvPr>
            <p:cNvCxnSpPr>
              <a:cxnSpLocks/>
            </p:cNvCxnSpPr>
            <p:nvPr/>
          </p:nvCxnSpPr>
          <p:spPr>
            <a:xfrm>
              <a:off x="1658471" y="6162459"/>
              <a:ext cx="8875059" cy="0"/>
            </a:xfrm>
            <a:prstGeom prst="line">
              <a:avLst/>
            </a:prstGeom>
            <a:ln w="57150"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82837C3-5FA6-CD49-8691-6EBC9A764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449"/>
            <a:stretch/>
          </p:blipFill>
          <p:spPr>
            <a:xfrm>
              <a:off x="1828667" y="6215374"/>
              <a:ext cx="2048568" cy="55267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44C92-A5CF-F143-B656-BF2CB74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F04C-2D48-A543-8231-A01DE4A9226D}" type="slidenum">
              <a:rPr lang="en-US" smtClean="0"/>
              <a:t>1</a:t>
            </a:fld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42580F3-1EB9-C942-86AD-9FF79B9446BE}"/>
              </a:ext>
            </a:extLst>
          </p:cNvPr>
          <p:cNvSpPr/>
          <p:nvPr/>
        </p:nvSpPr>
        <p:spPr>
          <a:xfrm>
            <a:off x="4702581" y="2994029"/>
            <a:ext cx="3079757" cy="54805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Bioinformatics Mini-Course</a:t>
            </a:r>
            <a:endParaRPr lang="en-US" sz="1400" b="1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4BAE85-E5F2-7447-B68D-F99E020AFDE0}"/>
              </a:ext>
            </a:extLst>
          </p:cNvPr>
          <p:cNvSpPr/>
          <p:nvPr/>
        </p:nvSpPr>
        <p:spPr>
          <a:xfrm>
            <a:off x="142315" y="1286819"/>
            <a:ext cx="1023652" cy="7694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718A40EC-3E75-B34B-A321-F56BF119F27B}"/>
              </a:ext>
            </a:extLst>
          </p:cNvPr>
          <p:cNvSpPr/>
          <p:nvPr/>
        </p:nvSpPr>
        <p:spPr>
          <a:xfrm>
            <a:off x="4221120" y="5922288"/>
            <a:ext cx="2040584" cy="263372"/>
          </a:xfrm>
          <a:prstGeom prst="round2Diag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anose="020B0703020202090204" pitchFamily="34" charset="0"/>
              </a:rPr>
              <a:t>Determine the #of PCs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11024737-D166-0645-9938-F2B9C714D66D}"/>
              </a:ext>
            </a:extLst>
          </p:cNvPr>
          <p:cNvSpPr/>
          <p:nvPr/>
        </p:nvSpPr>
        <p:spPr>
          <a:xfrm>
            <a:off x="6705392" y="5814098"/>
            <a:ext cx="2040584" cy="464966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anose="020B0703020202090204" pitchFamily="34" charset="0"/>
              </a:rPr>
              <a:t>Clustering</a:t>
            </a:r>
          </a:p>
          <a:p>
            <a:pPr algn="ctr"/>
            <a:r>
              <a:rPr lang="en-US" sz="1000" dirty="0">
                <a:latin typeface="Trebuchet MS" panose="020B0703020202090204" pitchFamily="34" charset="0"/>
              </a:rPr>
              <a:t>(FindNeighbors, findClusters)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11A450CD-E761-EB4C-B26E-80867FEBCBA9}"/>
              </a:ext>
            </a:extLst>
          </p:cNvPr>
          <p:cNvSpPr/>
          <p:nvPr/>
        </p:nvSpPr>
        <p:spPr>
          <a:xfrm>
            <a:off x="9189664" y="5906647"/>
            <a:ext cx="2040584" cy="45501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UMAP/tSNE</a:t>
            </a:r>
            <a:b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(RunUMAP, RunTSNE)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55775B21-318A-AB4A-B1E6-3F03A692401F}"/>
              </a:ext>
            </a:extLst>
          </p:cNvPr>
          <p:cNvSpPr/>
          <p:nvPr/>
        </p:nvSpPr>
        <p:spPr>
          <a:xfrm>
            <a:off x="9534654" y="5062108"/>
            <a:ext cx="2040584" cy="41054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DEA</a:t>
            </a:r>
            <a:b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(FindMarkers)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DA5B73F2-4295-0142-8B9A-07CE636CC4A1}"/>
              </a:ext>
            </a:extLst>
          </p:cNvPr>
          <p:cNvSpPr/>
          <p:nvPr/>
        </p:nvSpPr>
        <p:spPr>
          <a:xfrm rot="16200000">
            <a:off x="3849403" y="5875645"/>
            <a:ext cx="132893" cy="40795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3EA3567-27E6-494F-A6CE-A6A812F068DD}"/>
              </a:ext>
            </a:extLst>
          </p:cNvPr>
          <p:cNvSpPr/>
          <p:nvPr/>
        </p:nvSpPr>
        <p:spPr>
          <a:xfrm rot="16200000">
            <a:off x="6410694" y="5910428"/>
            <a:ext cx="142870" cy="25581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7567C97-7332-AA4A-87B3-22DD118FDF35}"/>
              </a:ext>
            </a:extLst>
          </p:cNvPr>
          <p:cNvSpPr/>
          <p:nvPr/>
        </p:nvSpPr>
        <p:spPr>
          <a:xfrm rot="16200000">
            <a:off x="8897803" y="5910428"/>
            <a:ext cx="142870" cy="25581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D8F7FD2-BE57-614D-AB07-341190AD836D}"/>
              </a:ext>
            </a:extLst>
          </p:cNvPr>
          <p:cNvSpPr/>
          <p:nvPr/>
        </p:nvSpPr>
        <p:spPr>
          <a:xfrm rot="10800000">
            <a:off x="10412076" y="5589548"/>
            <a:ext cx="142870" cy="25581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647F1AB-E564-074C-AD8A-F7137F1ED831}"/>
              </a:ext>
            </a:extLst>
          </p:cNvPr>
          <p:cNvSpPr/>
          <p:nvPr/>
        </p:nvSpPr>
        <p:spPr>
          <a:xfrm>
            <a:off x="1654041" y="80181"/>
            <a:ext cx="1653572" cy="896800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Install R Packages</a:t>
            </a: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E75DD532-E067-CA44-BACF-59F64421D978}"/>
              </a:ext>
            </a:extLst>
          </p:cNvPr>
          <p:cNvSpPr/>
          <p:nvPr/>
        </p:nvSpPr>
        <p:spPr>
          <a:xfrm>
            <a:off x="1261724" y="1090663"/>
            <a:ext cx="2384135" cy="800475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Seurat object</a:t>
            </a:r>
            <a:endParaRPr lang="en-US" dirty="0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726C3693-9DB1-1E45-866D-398336586903}"/>
              </a:ext>
            </a:extLst>
          </p:cNvPr>
          <p:cNvSpPr/>
          <p:nvPr/>
        </p:nvSpPr>
        <p:spPr>
          <a:xfrm>
            <a:off x="1433500" y="2281427"/>
            <a:ext cx="2040584" cy="770223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Trebuchet MS" panose="020B0703020202090204" pitchFamily="34" charset="0"/>
              </a:rPr>
              <a:t>Quality control and filtering cells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(</a:t>
            </a:r>
            <a:r>
              <a:rPr lang="en-US" sz="1000" b="1" dirty="0">
                <a:solidFill>
                  <a:schemeClr val="bg1"/>
                </a:solidFill>
                <a:latin typeface="Trebuchet MS" panose="020B0703020202090204" pitchFamily="34" charset="0"/>
              </a:rPr>
              <a:t>PercentageFeatureSet</a:t>
            </a:r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C730B41-8113-9F47-8206-151E981D957F}"/>
              </a:ext>
            </a:extLst>
          </p:cNvPr>
          <p:cNvSpPr/>
          <p:nvPr/>
        </p:nvSpPr>
        <p:spPr>
          <a:xfrm>
            <a:off x="1202281" y="3414241"/>
            <a:ext cx="2384134" cy="61945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rebuchet MS" panose="020B0703020202090204" pitchFamily="34" charset="0"/>
              </a:rPr>
              <a:t>Normalization of the data</a:t>
            </a:r>
          </a:p>
          <a:p>
            <a:pPr algn="ctr"/>
            <a:r>
              <a:rPr lang="en-US" sz="1200" dirty="0">
                <a:latin typeface="Trebuchet MS" panose="020B0703020202090204" pitchFamily="34" charset="0"/>
              </a:rPr>
              <a:t>(</a:t>
            </a:r>
            <a:r>
              <a:rPr lang="en-US" sz="1200" dirty="0"/>
              <a:t>NormalizeData</a:t>
            </a:r>
            <a:r>
              <a:rPr lang="en-US" sz="1200" dirty="0"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45D0AE56-A183-554B-89B4-36D9649816F3}"/>
              </a:ext>
            </a:extLst>
          </p:cNvPr>
          <p:cNvSpPr/>
          <p:nvPr/>
        </p:nvSpPr>
        <p:spPr>
          <a:xfrm>
            <a:off x="1342822" y="5240217"/>
            <a:ext cx="2160551" cy="378673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Scaling the Data</a:t>
            </a:r>
            <a:b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(ScaleData)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C76A0BD7-C9CC-024F-BB64-7A0ABDE2EA78}"/>
              </a:ext>
            </a:extLst>
          </p:cNvPr>
          <p:cNvSpPr/>
          <p:nvPr/>
        </p:nvSpPr>
        <p:spPr>
          <a:xfrm>
            <a:off x="1716724" y="4388548"/>
            <a:ext cx="1829695" cy="45959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Feature Selection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(FindVariableFeatures)</a:t>
            </a: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158D95F7-201B-424B-BC00-C54F93329D0B}"/>
              </a:ext>
            </a:extLst>
          </p:cNvPr>
          <p:cNvSpPr/>
          <p:nvPr/>
        </p:nvSpPr>
        <p:spPr>
          <a:xfrm>
            <a:off x="1417850" y="5919313"/>
            <a:ext cx="2040584" cy="48437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PCA</a:t>
            </a:r>
            <a:b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(</a:t>
            </a: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RunPCA)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AEA5490-0CD7-044A-85AB-7C18DBD23C2D}"/>
              </a:ext>
            </a:extLst>
          </p:cNvPr>
          <p:cNvSpPr/>
          <p:nvPr/>
        </p:nvSpPr>
        <p:spPr>
          <a:xfrm>
            <a:off x="2295272" y="3068531"/>
            <a:ext cx="142870" cy="34908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816A3C2-0892-614B-B2D7-DF3AD526BBC1}"/>
              </a:ext>
            </a:extLst>
          </p:cNvPr>
          <p:cNvSpPr/>
          <p:nvPr/>
        </p:nvSpPr>
        <p:spPr>
          <a:xfrm>
            <a:off x="2276912" y="4067580"/>
            <a:ext cx="142870" cy="2664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2483452A-ADDC-AC4E-A30E-0D0AA7350B40}"/>
              </a:ext>
            </a:extLst>
          </p:cNvPr>
          <p:cNvSpPr/>
          <p:nvPr/>
        </p:nvSpPr>
        <p:spPr>
          <a:xfrm>
            <a:off x="2261429" y="4906293"/>
            <a:ext cx="142870" cy="2664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82DC4ED-6C5D-EF48-97CA-B37DA17F1448}"/>
              </a:ext>
            </a:extLst>
          </p:cNvPr>
          <p:cNvSpPr/>
          <p:nvPr/>
        </p:nvSpPr>
        <p:spPr>
          <a:xfrm>
            <a:off x="2251478" y="5628198"/>
            <a:ext cx="142870" cy="2664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AB253BE-F060-8F41-8415-36D815DF3C43}"/>
              </a:ext>
            </a:extLst>
          </p:cNvPr>
          <p:cNvSpPr/>
          <p:nvPr/>
        </p:nvSpPr>
        <p:spPr>
          <a:xfrm>
            <a:off x="2293561" y="1952469"/>
            <a:ext cx="142870" cy="2664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ECC6F4-7A1A-6C4A-A353-8BB1C736718F}"/>
              </a:ext>
            </a:extLst>
          </p:cNvPr>
          <p:cNvCxnSpPr/>
          <p:nvPr/>
        </p:nvCxnSpPr>
        <p:spPr>
          <a:xfrm>
            <a:off x="3736714" y="2694561"/>
            <a:ext cx="407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2224F5A7-1280-E148-9A86-CBB52CACC092}"/>
              </a:ext>
            </a:extLst>
          </p:cNvPr>
          <p:cNvSpPr/>
          <p:nvPr/>
        </p:nvSpPr>
        <p:spPr>
          <a:xfrm>
            <a:off x="4144669" y="2446016"/>
            <a:ext cx="2746265" cy="6611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703020202090204" pitchFamily="34" charset="0"/>
              </a:rPr>
              <a:t>Filtering for the mitochondrial genes;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Low-quality cells or empty droplets.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703020202090204" pitchFamily="34" charset="0"/>
              </a:rPr>
              <a:t>Setting the parameters for UMI filtration.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854919F3-E34F-5446-B7C2-159D76588F45}"/>
              </a:ext>
            </a:extLst>
          </p:cNvPr>
          <p:cNvSpPr/>
          <p:nvPr/>
        </p:nvSpPr>
        <p:spPr>
          <a:xfrm>
            <a:off x="4641071" y="3367703"/>
            <a:ext cx="3510898" cy="121211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703020202090204" pitchFamily="34" charset="0"/>
              </a:rPr>
              <a:t>Default method- LogNormalize 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that normalizes the feature expression measurements 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for each cell by the total expression, 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multiplies this by a scale factor (10,000 by default), 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and log-transforms the result. </a:t>
            </a:r>
            <a:br>
              <a:rPr lang="en-US" sz="1000" dirty="0">
                <a:latin typeface="Trebuchet MS" panose="020B0703020202090204" pitchFamily="34" charset="0"/>
              </a:rPr>
            </a:br>
            <a:r>
              <a:rPr lang="en-US" sz="1000" dirty="0">
                <a:latin typeface="Trebuchet MS" panose="020B0703020202090204" pitchFamily="34" charset="0"/>
              </a:rPr>
              <a:t>Stored in- dataname[["RNA"]]@data.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35E30E-E023-A647-8C24-6AD774F46493}"/>
              </a:ext>
            </a:extLst>
          </p:cNvPr>
          <p:cNvCxnSpPr>
            <a:cxnSpLocks/>
          </p:cNvCxnSpPr>
          <p:nvPr/>
        </p:nvCxnSpPr>
        <p:spPr>
          <a:xfrm>
            <a:off x="3661023" y="3710995"/>
            <a:ext cx="842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32C73FD9-EE3C-5D4E-9D19-D3FDABB9DC4B}"/>
              </a:ext>
            </a:extLst>
          </p:cNvPr>
          <p:cNvSpPr/>
          <p:nvPr/>
        </p:nvSpPr>
        <p:spPr>
          <a:xfrm>
            <a:off x="55624" y="4415777"/>
            <a:ext cx="1377876" cy="7713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703020202090204" pitchFamily="34" charset="0"/>
              </a:rPr>
              <a:t>Identify most highly variable genes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0993F8-F38D-A641-A2DA-4FC725A70EA8}"/>
              </a:ext>
            </a:extLst>
          </p:cNvPr>
          <p:cNvCxnSpPr>
            <a:cxnSpLocks/>
          </p:cNvCxnSpPr>
          <p:nvPr/>
        </p:nvCxnSpPr>
        <p:spPr>
          <a:xfrm flipH="1">
            <a:off x="1383596" y="4632470"/>
            <a:ext cx="33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130CEC7-DFEE-8041-9B1E-3DF14D3CCCE2}"/>
              </a:ext>
            </a:extLst>
          </p:cNvPr>
          <p:cNvSpPr/>
          <p:nvPr/>
        </p:nvSpPr>
        <p:spPr>
          <a:xfrm>
            <a:off x="3940691" y="4924419"/>
            <a:ext cx="4850593" cy="84480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Trebuchet MS" panose="020B0703020202090204" pitchFamily="34" charset="0"/>
              </a:rPr>
              <a:t>Shifts the expression of each gene, so that the mean expression across cells is 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Trebuchet MS" panose="020B0703020202090204" pitchFamily="34" charset="0"/>
              </a:rPr>
              <a:t>Scales the expression of each gene, so that the variance across cells is 1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Trebuchet MS" panose="020B0703020202090204" pitchFamily="34" charset="0"/>
              </a:rPr>
              <a:t>Stored in dataname[["RNA"]]@scale.data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333333"/>
              </a:solidFill>
              <a:effectLst/>
              <a:latin typeface="Trebuchet MS" panose="020B070302020209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9D55A-F631-2D46-B6D9-069C0547D038}"/>
              </a:ext>
            </a:extLst>
          </p:cNvPr>
          <p:cNvCxnSpPr/>
          <p:nvPr/>
        </p:nvCxnSpPr>
        <p:spPr>
          <a:xfrm>
            <a:off x="3495103" y="5421810"/>
            <a:ext cx="407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E07C719A-7DA3-064A-80D9-8432FF6B8099}"/>
              </a:ext>
            </a:extLst>
          </p:cNvPr>
          <p:cNvSpPr/>
          <p:nvPr/>
        </p:nvSpPr>
        <p:spPr>
          <a:xfrm>
            <a:off x="4580914" y="6492915"/>
            <a:ext cx="1477584" cy="33057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2C3E50"/>
                </a:solidFill>
                <a:effectLst/>
                <a:latin typeface="Lato"/>
              </a:rPr>
              <a:t>JackStraw procedure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6974E5-04A3-994B-9627-0700564ED3EF}"/>
              </a:ext>
            </a:extLst>
          </p:cNvPr>
          <p:cNvCxnSpPr>
            <a:cxnSpLocks/>
          </p:cNvCxnSpPr>
          <p:nvPr/>
        </p:nvCxnSpPr>
        <p:spPr>
          <a:xfrm>
            <a:off x="5214952" y="6194696"/>
            <a:ext cx="0" cy="32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>
            <a:extLst>
              <a:ext uri="{FF2B5EF4-FFF2-40B4-BE49-F238E27FC236}">
                <a16:creationId xmlns:a16="http://schemas.microsoft.com/office/drawing/2014/main" id="{85C87A97-59C6-6842-A3F7-4B8035281314}"/>
              </a:ext>
            </a:extLst>
          </p:cNvPr>
          <p:cNvSpPr/>
          <p:nvPr/>
        </p:nvSpPr>
        <p:spPr>
          <a:xfrm>
            <a:off x="6680987" y="6538005"/>
            <a:ext cx="2064989" cy="29384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0" i="0" dirty="0">
                <a:solidFill>
                  <a:srgbClr val="2C3E50"/>
                </a:solidFill>
                <a:effectLst/>
                <a:latin typeface="Trebuchet MS" panose="020B0703020202090204" pitchFamily="34" charset="0"/>
              </a:rPr>
              <a:t>graph-based clustering approach</a:t>
            </a:r>
            <a:endParaRPr lang="en-US" sz="1000" dirty="0">
              <a:latin typeface="Trebuchet MS" panose="020B070302020209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DFCF4A-30D7-B843-BA6F-6F6582FFE190}"/>
              </a:ext>
            </a:extLst>
          </p:cNvPr>
          <p:cNvCxnSpPr>
            <a:cxnSpLocks/>
          </p:cNvCxnSpPr>
          <p:nvPr/>
        </p:nvCxnSpPr>
        <p:spPr>
          <a:xfrm>
            <a:off x="7614442" y="6259386"/>
            <a:ext cx="0" cy="32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 Diagonal Corner Rectangle 47">
            <a:extLst>
              <a:ext uri="{FF2B5EF4-FFF2-40B4-BE49-F238E27FC236}">
                <a16:creationId xmlns:a16="http://schemas.microsoft.com/office/drawing/2014/main" id="{CB960207-7ED5-3840-9034-AE8DD464739F}"/>
              </a:ext>
            </a:extLst>
          </p:cNvPr>
          <p:cNvSpPr/>
          <p:nvPr/>
        </p:nvSpPr>
        <p:spPr>
          <a:xfrm>
            <a:off x="9426876" y="4042684"/>
            <a:ext cx="2256140" cy="601593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  <a:t>Visualize marker genes</a:t>
            </a:r>
            <a:br>
              <a:rPr lang="en-US" sz="14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(</a:t>
            </a:r>
            <a:r>
              <a:rPr lang="en-US" sz="1000" dirty="0">
                <a:solidFill>
                  <a:schemeClr val="tx1"/>
                </a:solidFill>
              </a:rPr>
              <a:t>VlnPlot</a:t>
            </a:r>
            <a:r>
              <a:rPr lang="en-US" sz="1000" dirty="0">
                <a:solidFill>
                  <a:schemeClr val="tx1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938C537-E830-3442-9BB4-554FE79F053F}"/>
              </a:ext>
            </a:extLst>
          </p:cNvPr>
          <p:cNvSpPr/>
          <p:nvPr/>
        </p:nvSpPr>
        <p:spPr>
          <a:xfrm rot="10800000">
            <a:off x="10390322" y="4669214"/>
            <a:ext cx="142870" cy="25581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30" grpId="0" animBg="1"/>
      <p:bldP spid="32" grpId="0" animBg="1"/>
      <p:bldP spid="35" grpId="0" animBg="1"/>
      <p:bldP spid="39" grpId="0" animBg="1"/>
      <p:bldP spid="41" grpId="0" animBg="1"/>
      <p:bldP spid="44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F6E2-0284-0E44-B9AA-6C623FF5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5" y="112206"/>
            <a:ext cx="10515600" cy="7341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rebuchet MS" panose="020B0703020202090204" pitchFamily="34" charset="0"/>
              </a:rPr>
              <a:t>Common errors-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F248-21CA-E44B-85BC-00096C94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0" y="852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error- 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package called ‘xyz’”</a:t>
            </a:r>
          </a:p>
          <a:p>
            <a:pPr marL="0" indent="0">
              <a:buNone/>
            </a:pPr>
            <a:r>
              <a:rPr lang="en-US" sz="1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Solution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install.packages("BiocManager", </a:t>
            </a:r>
            <a:r>
              <a:rPr lang="en-US" sz="1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dependencies=TRUE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repos='http://cran.rstudio.com/’)</a:t>
            </a:r>
            <a:b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error- </a:t>
            </a: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“package ‘xyz’ is not available for R version xyz”</a:t>
            </a:r>
            <a:endParaRPr lang="en-US" sz="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remotes::install_version to install a specified version</a:t>
            </a:r>
            <a:b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error- </a:t>
            </a: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"vector memory exhausted (limit reached?)”</a:t>
            </a:r>
          </a:p>
          <a:p>
            <a:pPr lvl="1"/>
            <a:r>
              <a:rPr lang="en-US" sz="1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 the setting of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R_MAX_VSIZE in .Renviron</a:t>
            </a:r>
            <a:b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 error- “</a:t>
            </a:r>
            <a:r>
              <a:rPr lang="en-US" sz="1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find UMAP, please install through pip (e.g. pip install umap-learn)”</a:t>
            </a:r>
          </a:p>
          <a:p>
            <a:pPr lvl="1"/>
            <a:r>
              <a:rPr lang="en-US" sz="1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Solution- 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run, you must first install the </a:t>
            </a:r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</a:t>
            </a:r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 python package as in-</a:t>
            </a:r>
            <a:b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 pip install umap-learn 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conda install -c conda-forge umap-learn</a:t>
            </a:r>
            <a:endParaRPr lang="en-US" sz="1200" b="1" i="1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2"/>
            <a:endParaRPr lang="en-US" sz="1200" b="1" i="1" dirty="0">
              <a:solidFill>
                <a:srgbClr val="0070C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rebuchet MS" panose="020B0703020202090204" pitchFamily="34" charset="0"/>
              </a:rPr>
              <a:t>Useful link</a:t>
            </a:r>
            <a:endParaRPr lang="en-US" sz="1600" dirty="0">
              <a:hlinkClick r:id="rId2"/>
            </a:endParaRPr>
          </a:p>
          <a:p>
            <a:r>
              <a:rPr lang="en-US" sz="1200" dirty="0">
                <a:hlinkClick r:id="rId2"/>
              </a:rPr>
              <a:t>https://www.youtube.com/channel/UCtYLUTtgS3k1Fg4y5tAhLbw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2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343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Century Gothic</vt:lpstr>
      <vt:lpstr>Lato</vt:lpstr>
      <vt:lpstr>Times New Roman</vt:lpstr>
      <vt:lpstr>Trebuchet MS</vt:lpstr>
      <vt:lpstr>Office Theme</vt:lpstr>
      <vt:lpstr>Single Cell RNA-Seq Analysis</vt:lpstr>
      <vt:lpstr>PowerPoint Presentation</vt:lpstr>
      <vt:lpstr>Common errors-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Gaur, Pallavi</dc:creator>
  <cp:lastModifiedBy>Gaur, Pallavi</cp:lastModifiedBy>
  <cp:revision>23</cp:revision>
  <dcterms:created xsi:type="dcterms:W3CDTF">2020-08-27T20:52:49Z</dcterms:created>
  <dcterms:modified xsi:type="dcterms:W3CDTF">2022-05-25T16:09:54Z</dcterms:modified>
</cp:coreProperties>
</file>