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8" r:id="rId3"/>
    <p:sldId id="321" r:id="rId4"/>
    <p:sldId id="261" r:id="rId5"/>
    <p:sldId id="318" r:id="rId6"/>
    <p:sldId id="319" r:id="rId7"/>
    <p:sldId id="320" r:id="rId8"/>
    <p:sldId id="317" r:id="rId9"/>
    <p:sldId id="268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4252-E4D7-4AC5-992D-AD236E0D031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46E27-0E62-487B-B715-9D1C107C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3648-B973-43B9-BC56-3E8505488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01F84-3ECC-4A87-992F-4DCEDB4BF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9081-2B76-4D38-B947-80FD6D7A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808C-213B-4AE6-BE08-BB88FC0F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39F5-0E3D-4FAD-BD14-B3B259F6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9617-505E-46E0-8F7E-B8244FBC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51309-0EB4-4F2D-A326-192C3F113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B22E2-FF9C-43E4-A4E1-A809B957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386A-BBE0-4C63-B28F-1DAF54FD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D887-CA44-4B56-90A4-F9B84216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1299D-3CB1-4A93-B228-34682BB88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35738-2556-4243-83C9-22C6C1ED8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E7A36-72A2-4C60-BD71-5FE41D5F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6127-333B-4BE9-9C17-ADF838AD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0C45-F043-433F-9BA8-512C214B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00F2-5E39-456F-9C55-F1FBD294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BC0-DC1A-402F-A99A-7E201FEB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B655-8820-4B73-AB08-29F5975C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07C7F-6443-4A3D-80D5-515F1D3C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2110-271D-4445-ADE4-D6BE101D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C513-4592-4167-9AB0-42D58164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FF4D3-A40F-4B5D-93BF-EFC4AA4E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343F-1DF3-4B53-A6F9-EB7F2567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E168-51A1-4584-8A69-B44E9CB2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42FE-736A-4EA6-B93D-1B11CB32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632E-BA42-4D34-917D-F4F722AF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716B-DC0F-4E49-8962-765FCAA8B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D005-0EB2-4B28-B402-D67BC09E4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91188-33C0-4BDB-BFF6-4606CBA6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BDAF-E698-4308-9806-9A520C90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DE837-0644-4D63-8AF7-44972EC0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9C63-5A91-45FF-85B8-D2DE9D62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4C5A-68DE-47FA-B380-EF4A9F09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DBF9-7EB4-49D2-9383-C2D694EF7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C1E45-AE82-47A1-8D6E-0208CA743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6B909-D368-4CD4-826C-EA1FBE568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D6AF2-5773-497B-ACEB-CB2FAE33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FA39B-0254-43B6-B52A-069F940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D0AA9-EEA3-438C-AA21-B6B6F45F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67C6-B883-479D-BF8E-E710F423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5C0A8-E873-45E5-84C2-CC910537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74B0C-346B-440A-A6C5-06412D2D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6562E-AA4A-45AB-A352-427D0B05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B9876-8D9D-4695-9953-C3C60128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17A73-809F-4BE6-AF72-26D3D621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10CE0-78CE-4AC2-AF0D-4FC57D1C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D31D-55F2-41E4-B48F-72D6559C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9653-8EBE-43C0-9478-39C2D8E2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A340-A0FB-4E5A-8BA5-FCF75F5BE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B558-5710-4267-BFF2-277CED0B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AC1B-E1F6-41A9-9AAB-74CDFD30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36360-48B9-4FCC-844C-47D92B3D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4BE3-1EF6-4716-968D-5FCA8833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1EC67-FF8F-47F2-8D47-7352BCE85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8E08-0D1F-4582-A3B2-1DE5F680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06AE0-8BE1-4E22-B1A1-C9401D62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58976-343F-4078-B83C-9A79E967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F60E1-A311-41F7-8B1A-261C04B2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58940-AF9F-4076-880D-D9A9C5B2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65CF-A104-4B0B-B687-D8A558AF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53FF-1E8B-4950-936C-FBD6CB67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F8B67-7969-4500-97C8-22B0C875082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1AFA-6650-489E-85EB-C119A741E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C7E8-143F-4A8F-91F0-3F8574D62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ED0E-85CC-4BD2-B41C-1CE244F9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0F8A-1652-471B-9381-04886B78B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3F2F4-1A94-4AF1-BCAB-4EED935AF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May 2022</a:t>
            </a:r>
          </a:p>
          <a:p>
            <a:r>
              <a:rPr lang="en-US" dirty="0"/>
              <a:t>Vilas Menon</a:t>
            </a:r>
          </a:p>
          <a:p>
            <a:r>
              <a:rPr lang="en-US" dirty="0"/>
              <a:t>Introduction to Bioinformatics Mini-Course</a:t>
            </a:r>
          </a:p>
        </p:txBody>
      </p:sp>
    </p:spTree>
    <p:extLst>
      <p:ext uri="{BB962C8B-B14F-4D97-AF65-F5344CB8AC3E}">
        <p14:creationId xmlns:p14="http://schemas.microsoft.com/office/powerpoint/2010/main" val="152017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2825-2E11-4945-9EC8-7B07A1DF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for visualization versus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9CFAA-54D3-497A-A04C-2F74A8E9EE4A}"/>
              </a:ext>
            </a:extLst>
          </p:cNvPr>
          <p:cNvSpPr txBox="1"/>
          <p:nvPr/>
        </p:nvSpPr>
        <p:spPr>
          <a:xfrm>
            <a:off x="838200" y="2046964"/>
            <a:ext cx="4562573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Dimensionality reduction for clustering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Often require &gt;&gt;2 dimensions</a:t>
            </a:r>
          </a:p>
          <a:p>
            <a:endParaRPr lang="en-US" dirty="0"/>
          </a:p>
          <a:p>
            <a:r>
              <a:rPr lang="en-US" dirty="0"/>
              <a:t>Distance metric needs to preserve local and global similarity/differences</a:t>
            </a:r>
          </a:p>
          <a:p>
            <a:endParaRPr lang="en-US" dirty="0"/>
          </a:p>
          <a:p>
            <a:r>
              <a:rPr lang="en-US" dirty="0"/>
              <a:t>PCA, Module analysis, Factor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A9D24-1092-4BD8-BE57-DBF9B37964F1}"/>
              </a:ext>
            </a:extLst>
          </p:cNvPr>
          <p:cNvSpPr txBox="1"/>
          <p:nvPr/>
        </p:nvSpPr>
        <p:spPr>
          <a:xfrm>
            <a:off x="6590121" y="2144210"/>
            <a:ext cx="456257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Dimensionality reduction for visualization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Need to work in 2 (or 3) dimensions</a:t>
            </a:r>
          </a:p>
          <a:p>
            <a:endParaRPr lang="en-US" dirty="0"/>
          </a:p>
          <a:p>
            <a:r>
              <a:rPr lang="en-US" dirty="0"/>
              <a:t>Distance metrics are often highly nonlinear, and non-interpretable over large differences</a:t>
            </a:r>
          </a:p>
          <a:p>
            <a:endParaRPr lang="en-US" dirty="0"/>
          </a:p>
          <a:p>
            <a:r>
              <a:rPr lang="en-US" dirty="0"/>
              <a:t>PCA, t-SNE, UMAP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8350-9A8F-4A7A-A58A-E5F01AC1F83D}"/>
              </a:ext>
            </a:extLst>
          </p:cNvPr>
          <p:cNvSpPr txBox="1"/>
          <p:nvPr/>
        </p:nvSpPr>
        <p:spPr>
          <a:xfrm>
            <a:off x="4590854" y="5685710"/>
            <a:ext cx="371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approaches agree, great news!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FB7A77-FFCD-4A6A-950A-037DFD0B8A13}"/>
              </a:ext>
            </a:extLst>
          </p:cNvPr>
          <p:cNvCxnSpPr/>
          <p:nvPr/>
        </p:nvCxnSpPr>
        <p:spPr>
          <a:xfrm flipH="1" flipV="1">
            <a:off x="4666268" y="4790164"/>
            <a:ext cx="1046375" cy="8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FE9D08-A956-4F05-81AF-643ADEDF194C}"/>
              </a:ext>
            </a:extLst>
          </p:cNvPr>
          <p:cNvCxnSpPr/>
          <p:nvPr/>
        </p:nvCxnSpPr>
        <p:spPr>
          <a:xfrm flipV="1">
            <a:off x="6881567" y="4632287"/>
            <a:ext cx="942680" cy="105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A20E-43B7-4CFB-8C51-61EBE1AE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90077-FF4D-4D4C-926B-45833A27F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1433021"/>
            <a:ext cx="7536873" cy="3578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6DF7F5-1CD8-4C16-B9E7-EB7B988D4A0A}"/>
              </a:ext>
            </a:extLst>
          </p:cNvPr>
          <p:cNvSpPr txBox="1"/>
          <p:nvPr/>
        </p:nvSpPr>
        <p:spPr>
          <a:xfrm>
            <a:off x="2867891" y="5569546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feature analysis</a:t>
            </a:r>
          </a:p>
          <a:p>
            <a:r>
              <a:rPr lang="en-US" dirty="0"/>
              <a:t>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F7679-9BE3-4F2B-90E5-D6CFD055F332}"/>
              </a:ext>
            </a:extLst>
          </p:cNvPr>
          <p:cNvSpPr txBox="1"/>
          <p:nvPr/>
        </p:nvSpPr>
        <p:spPr>
          <a:xfrm>
            <a:off x="6802582" y="556954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Clustering</a:t>
            </a:r>
          </a:p>
          <a:p>
            <a:r>
              <a:rPr lang="en-US" dirty="0"/>
              <a:t>Pattern/feature recognition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EC525-FF40-48E7-9EE5-30F097EDBBB3}"/>
              </a:ext>
            </a:extLst>
          </p:cNvPr>
          <p:cNvSpPr txBox="1"/>
          <p:nvPr/>
        </p:nvSpPr>
        <p:spPr>
          <a:xfrm>
            <a:off x="3269177" y="4714084"/>
            <a:ext cx="256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points are labeled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98D2A-83FA-43CF-B89A-6D323FF2BA62}"/>
              </a:ext>
            </a:extLst>
          </p:cNvPr>
          <p:cNvSpPr txBox="1"/>
          <p:nvPr/>
        </p:nvSpPr>
        <p:spPr>
          <a:xfrm>
            <a:off x="7202632" y="4714084"/>
            <a:ext cx="17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direct labels </a:t>
            </a:r>
          </a:p>
        </p:txBody>
      </p:sp>
    </p:spTree>
    <p:extLst>
      <p:ext uri="{BB962C8B-B14F-4D97-AF65-F5344CB8AC3E}">
        <p14:creationId xmlns:p14="http://schemas.microsoft.com/office/powerpoint/2010/main" val="30176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6F52-A151-4826-AD59-688F6CEC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biology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EF76C86-3388-4C99-A980-91173C9A5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550" y="1915449"/>
            <a:ext cx="2624644" cy="1739764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0A0BBC58-3CA1-46AD-B010-8A5A63CB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429" y="4545623"/>
            <a:ext cx="2102334" cy="210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WGNCA Gene Correlation Analysis">
            <a:extLst>
              <a:ext uri="{FF2B5EF4-FFF2-40B4-BE49-F238E27FC236}">
                <a16:creationId xmlns:a16="http://schemas.microsoft.com/office/drawing/2014/main" id="{1EA8A4DA-7CD8-4144-B06B-92664FB9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1" y="2470932"/>
            <a:ext cx="3115408" cy="278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A14E44-880C-4D65-955A-EB235B246A1D}"/>
              </a:ext>
            </a:extLst>
          </p:cNvPr>
          <p:cNvSpPr txBox="1"/>
          <p:nvPr/>
        </p:nvSpPr>
        <p:spPr>
          <a:xfrm>
            <a:off x="488111" y="1916950"/>
            <a:ext cx="311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RNA-seq &amp; proteomics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29719-AA4B-4274-B388-3B5FAC66D6A1}"/>
              </a:ext>
            </a:extLst>
          </p:cNvPr>
          <p:cNvSpPr txBox="1"/>
          <p:nvPr/>
        </p:nvSpPr>
        <p:spPr>
          <a:xfrm>
            <a:off x="4020638" y="4360957"/>
            <a:ext cx="208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Single-cell RNA-seq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7AB5B-D76C-42F5-89B3-61B0599342A2}"/>
              </a:ext>
            </a:extLst>
          </p:cNvPr>
          <p:cNvSpPr txBox="1"/>
          <p:nvPr/>
        </p:nvSpPr>
        <p:spPr>
          <a:xfrm>
            <a:off x="4566139" y="1546117"/>
            <a:ext cx="173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Spike sorting</a:t>
            </a:r>
          </a:p>
        </p:txBody>
      </p:sp>
      <p:pic>
        <p:nvPicPr>
          <p:cNvPr id="1028" name="Picture 4" descr="Deep Clustering Approach for Image Classification">
            <a:extLst>
              <a:ext uri="{FF2B5EF4-FFF2-40B4-BE49-F238E27FC236}">
                <a16:creationId xmlns:a16="http://schemas.microsoft.com/office/drawing/2014/main" id="{08738835-A8DA-45D6-9771-C4F55DE6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085" y="4804630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A8CBD-A669-467B-9594-0F9B93021DCF}"/>
              </a:ext>
            </a:extLst>
          </p:cNvPr>
          <p:cNvSpPr txBox="1"/>
          <p:nvPr/>
        </p:nvSpPr>
        <p:spPr>
          <a:xfrm>
            <a:off x="6866472" y="4433972"/>
            <a:ext cx="173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clustering</a:t>
            </a: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CBE25DB5-6913-44B6-8AED-0A384D925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05" y="1807907"/>
            <a:ext cx="2143036" cy="2082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7A21BE-6027-4CB3-875C-0F6EBADA6C81}"/>
              </a:ext>
            </a:extLst>
          </p:cNvPr>
          <p:cNvSpPr txBox="1"/>
          <p:nvPr/>
        </p:nvSpPr>
        <p:spPr>
          <a:xfrm>
            <a:off x="7491229" y="1411983"/>
            <a:ext cx="173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Metagenomics</a:t>
            </a:r>
          </a:p>
        </p:txBody>
      </p:sp>
      <p:pic>
        <p:nvPicPr>
          <p:cNvPr id="1030" name="Picture 6" descr="Brain parcellation. Panel (A) shows the cortical parcellation of the... |  Download Scientific Diagram">
            <a:extLst>
              <a:ext uri="{FF2B5EF4-FFF2-40B4-BE49-F238E27FC236}">
                <a16:creationId xmlns:a16="http://schemas.microsoft.com/office/drawing/2014/main" id="{460DA004-3192-4595-B58B-FC98E578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86" y="4466484"/>
            <a:ext cx="2190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C9C53D-8CA0-4770-BDA0-09AFE2BE196A}"/>
              </a:ext>
            </a:extLst>
          </p:cNvPr>
          <p:cNvSpPr txBox="1"/>
          <p:nvPr/>
        </p:nvSpPr>
        <p:spPr>
          <a:xfrm>
            <a:off x="9212872" y="4064640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Functional/structural imaging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6BF3263B-4EEC-4C58-86DC-C89210300D8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07"/>
          <a:stretch/>
        </p:blipFill>
        <p:spPr>
          <a:xfrm>
            <a:off x="9904582" y="1596649"/>
            <a:ext cx="1763474" cy="22332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EFA9B3-2828-4BEA-815C-5CB6D21B2E6A}"/>
              </a:ext>
            </a:extLst>
          </p:cNvPr>
          <p:cNvSpPr txBox="1"/>
          <p:nvPr/>
        </p:nvSpPr>
        <p:spPr>
          <a:xfrm>
            <a:off x="9804336" y="1176325"/>
            <a:ext cx="21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Behavioral analysis</a:t>
            </a:r>
          </a:p>
        </p:txBody>
      </p:sp>
    </p:spTree>
    <p:extLst>
      <p:ext uri="{BB962C8B-B14F-4D97-AF65-F5344CB8AC3E}">
        <p14:creationId xmlns:p14="http://schemas.microsoft.com/office/powerpoint/2010/main" val="187891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901E-6C55-4213-B5FA-F9CF8B56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analysis - clustering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8E67912-8EE7-4017-832F-D310903E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6" t="20867"/>
          <a:stretch/>
        </p:blipFill>
        <p:spPr>
          <a:xfrm>
            <a:off x="138896" y="2220686"/>
            <a:ext cx="2838336" cy="2160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F2901-31E6-4DB2-8858-14CF7FDAB8FC}"/>
              </a:ext>
            </a:extLst>
          </p:cNvPr>
          <p:cNvSpPr txBox="1"/>
          <p:nvPr/>
        </p:nvSpPr>
        <p:spPr>
          <a:xfrm>
            <a:off x="6768446" y="1857508"/>
            <a:ext cx="4873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requires:</a:t>
            </a:r>
          </a:p>
          <a:p>
            <a:pPr marL="342900" indent="-342900">
              <a:buAutoNum type="arabicParenR"/>
            </a:pPr>
            <a:r>
              <a:rPr lang="en-US" dirty="0"/>
              <a:t>A distance metric</a:t>
            </a:r>
          </a:p>
          <a:p>
            <a:pPr marL="342900" indent="-342900">
              <a:buAutoNum type="arabicParenR"/>
            </a:pPr>
            <a:r>
              <a:rPr lang="en-US" dirty="0"/>
              <a:t>An algorithm to assign elements to groups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2 major classes:</a:t>
            </a:r>
            <a:br>
              <a:rPr lang="en-US" dirty="0"/>
            </a:br>
            <a:r>
              <a:rPr lang="en-US" dirty="0"/>
              <a:t>1) Agglomerative clustering (“building up” of clusters from elements)</a:t>
            </a:r>
          </a:p>
          <a:p>
            <a:r>
              <a:rPr lang="en-US" dirty="0"/>
              <a:t>2) Divisive clustering (“splitting” data into clusters)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2D87C3C-E188-4A3D-99B4-10ACCCA16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46" y="4609223"/>
            <a:ext cx="4127564" cy="21253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FCD1612-C167-4299-95D1-5A2AE12C43EB}"/>
              </a:ext>
            </a:extLst>
          </p:cNvPr>
          <p:cNvGrpSpPr/>
          <p:nvPr/>
        </p:nvGrpSpPr>
        <p:grpSpPr>
          <a:xfrm>
            <a:off x="2841171" y="2460207"/>
            <a:ext cx="3121915" cy="2585323"/>
            <a:chOff x="2841171" y="2460207"/>
            <a:chExt cx="3121915" cy="2585323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38CD2C11-B399-4211-A645-6AF84295E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23"/>
            <a:stretch/>
          </p:blipFill>
          <p:spPr>
            <a:xfrm>
              <a:off x="2909643" y="2628900"/>
              <a:ext cx="2984971" cy="241663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099032-AEFE-472B-BEBD-D39D6F7988A4}"/>
                </a:ext>
              </a:extLst>
            </p:cNvPr>
            <p:cNvSpPr/>
            <p:nvPr/>
          </p:nvSpPr>
          <p:spPr>
            <a:xfrm>
              <a:off x="2841171" y="2460207"/>
              <a:ext cx="261258" cy="429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CBE55C-25AC-4C16-A3BF-5F26C8D8DA2A}"/>
                </a:ext>
              </a:extLst>
            </p:cNvPr>
            <p:cNvSpPr/>
            <p:nvPr/>
          </p:nvSpPr>
          <p:spPr>
            <a:xfrm>
              <a:off x="5565218" y="2720004"/>
              <a:ext cx="397868" cy="545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23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C9F6-27F5-43DD-BAA1-A1B5BCFD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D072CA-4925-49DA-867E-CFA9C663C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3" y="2139898"/>
            <a:ext cx="3681994" cy="2933263"/>
          </a:xfrm>
          <a:prstGeom prst="rect">
            <a:avLst/>
          </a:prstGeom>
        </p:spPr>
      </p:pic>
      <p:pic>
        <p:nvPicPr>
          <p:cNvPr id="7" name="Picture 6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FB1FAE11-891F-48A6-AE63-12A69E863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5" y="2288266"/>
            <a:ext cx="1831369" cy="1838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A6372B-EED7-4BBF-9AB7-50FAAF8797DA}"/>
              </a:ext>
            </a:extLst>
          </p:cNvPr>
          <p:cNvSpPr txBox="1"/>
          <p:nvPr/>
        </p:nvSpPr>
        <p:spPr>
          <a:xfrm>
            <a:off x="3455374" y="2572947"/>
            <a:ext cx="3991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distance metric, successively group pairs of elements into a tree</a:t>
            </a:r>
          </a:p>
          <a:p>
            <a:endParaRPr lang="en-US" dirty="0"/>
          </a:p>
          <a:p>
            <a:r>
              <a:rPr lang="en-US" dirty="0"/>
              <a:t>After each grouping, recalculate distance metric for new group</a:t>
            </a:r>
          </a:p>
          <a:p>
            <a:endParaRPr lang="en-US" dirty="0"/>
          </a:p>
          <a:p>
            <a:r>
              <a:rPr lang="en-US" dirty="0"/>
              <a:t>Cut the final tree at a specific height to get individual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4C577-059D-4FF4-856F-34CD22179192}"/>
              </a:ext>
            </a:extLst>
          </p:cNvPr>
          <p:cNvSpPr txBox="1"/>
          <p:nvPr/>
        </p:nvSpPr>
        <p:spPr>
          <a:xfrm>
            <a:off x="10771314" y="6354375"/>
            <a:ext cx="1262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Wikipedia.org</a:t>
            </a:r>
          </a:p>
        </p:txBody>
      </p:sp>
    </p:spTree>
    <p:extLst>
      <p:ext uri="{BB962C8B-B14F-4D97-AF65-F5344CB8AC3E}">
        <p14:creationId xmlns:p14="http://schemas.microsoft.com/office/powerpoint/2010/main" val="197695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9AC5-DC01-4B73-B259-CFDA87C1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5B57D-8B51-46C5-AE3C-9087B909C124}"/>
              </a:ext>
            </a:extLst>
          </p:cNvPr>
          <p:cNvSpPr txBox="1"/>
          <p:nvPr/>
        </p:nvSpPr>
        <p:spPr>
          <a:xfrm>
            <a:off x="10771314" y="6354375"/>
            <a:ext cx="1262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Wikipedia.org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90975-6182-4830-A587-AC321980C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8" y="1947496"/>
            <a:ext cx="1781175" cy="1714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4EABD-7615-4728-A95E-094C87707A3D}"/>
              </a:ext>
            </a:extLst>
          </p:cNvPr>
          <p:cNvSpPr txBox="1"/>
          <p:nvPr/>
        </p:nvSpPr>
        <p:spPr>
          <a:xfrm>
            <a:off x="187777" y="3699366"/>
            <a:ext cx="307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 (pre-specified parameter) random centroids</a:t>
            </a:r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EAE08C16-8946-45EC-877B-3F3FC9DA7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80" y="1799187"/>
            <a:ext cx="1990725" cy="1714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4C8310-5DD9-4D11-A5D2-9C10C724EB46}"/>
              </a:ext>
            </a:extLst>
          </p:cNvPr>
          <p:cNvSpPr txBox="1"/>
          <p:nvPr/>
        </p:nvSpPr>
        <p:spPr>
          <a:xfrm>
            <a:off x="3483427" y="3699366"/>
            <a:ext cx="307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 every data point to its closest mean using the distance metric</a:t>
            </a:r>
          </a:p>
        </p:txBody>
      </p:sp>
      <p:pic>
        <p:nvPicPr>
          <p:cNvPr id="12" name="Picture 11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1E44DE74-927E-40B6-BCBD-B00A7727F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80" y="1714500"/>
            <a:ext cx="1990725" cy="171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3EDE2B-01FE-4C05-A2B0-3FA347E95155}"/>
              </a:ext>
            </a:extLst>
          </p:cNvPr>
          <p:cNvSpPr txBox="1"/>
          <p:nvPr/>
        </p:nvSpPr>
        <p:spPr>
          <a:xfrm>
            <a:off x="6779077" y="3661996"/>
            <a:ext cx="2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Recalculate centroids</a:t>
            </a: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DC99595-66D9-4A2F-8D62-90BDFE061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463" y="1799187"/>
            <a:ext cx="1990725" cy="1714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372049-5A31-4434-96EA-88D41EB1BE4A}"/>
              </a:ext>
            </a:extLst>
          </p:cNvPr>
          <p:cNvSpPr txBox="1"/>
          <p:nvPr/>
        </p:nvSpPr>
        <p:spPr>
          <a:xfrm>
            <a:off x="9307283" y="3677170"/>
            <a:ext cx="242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until no changes are made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66A70-51D5-40C0-97BD-865D83920A81}"/>
              </a:ext>
            </a:extLst>
          </p:cNvPr>
          <p:cNvSpPr txBox="1"/>
          <p:nvPr/>
        </p:nvSpPr>
        <p:spPr>
          <a:xfrm>
            <a:off x="3451110" y="5509389"/>
            <a:ext cx="447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Initial selection of centroids is random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Number of clusters is pre-specified</a:t>
            </a:r>
          </a:p>
        </p:txBody>
      </p:sp>
    </p:spTree>
    <p:extLst>
      <p:ext uri="{BB962C8B-B14F-4D97-AF65-F5344CB8AC3E}">
        <p14:creationId xmlns:p14="http://schemas.microsoft.com/office/powerpoint/2010/main" val="2847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15A8-8021-40DC-A241-D2EEDCF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clusters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E0AA-3B99-4967-AD25-4FF2BD58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6179" cy="211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a given number of clusters and assess separation</a:t>
            </a:r>
          </a:p>
          <a:p>
            <a:r>
              <a:rPr lang="en-US" sz="2000" dirty="0"/>
              <a:t>Within-cluster distance versus between-cluster distance</a:t>
            </a:r>
          </a:p>
          <a:p>
            <a:r>
              <a:rPr lang="en-US" sz="2000" dirty="0"/>
              <a:t>Silhouette plots (within-cluster distance compared to “closest” cluster for each point)</a:t>
            </a:r>
          </a:p>
          <a:p>
            <a:r>
              <a:rPr lang="en-US" sz="2000" dirty="0"/>
              <a:t>Post-hoc classification (supervised learning)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1D2C9C1-66F7-4BBB-8249-B24D5902A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9" y="1502909"/>
            <a:ext cx="4801384" cy="330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50EC8-F454-475F-AB69-F198AE3069BE}"/>
              </a:ext>
            </a:extLst>
          </p:cNvPr>
          <p:cNvSpPr txBox="1"/>
          <p:nvPr/>
        </p:nvSpPr>
        <p:spPr>
          <a:xfrm>
            <a:off x="3159580" y="5812972"/>
            <a:ext cx="31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Visualize the data! (Heuristic)</a:t>
            </a:r>
          </a:p>
        </p:txBody>
      </p:sp>
    </p:spTree>
    <p:extLst>
      <p:ext uri="{BB962C8B-B14F-4D97-AF65-F5344CB8AC3E}">
        <p14:creationId xmlns:p14="http://schemas.microsoft.com/office/powerpoint/2010/main" val="32669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1C0-12CF-4D15-80AD-11CC639B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high dimensional data:</a:t>
            </a:r>
            <a:br>
              <a:rPr lang="en-US" dirty="0"/>
            </a:br>
            <a:r>
              <a:rPr lang="en-US" dirty="0"/>
              <a:t>Dimensionality reduction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A80D9-4340-406C-9BE8-C81EC58D3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" t="32066" r="81138" b="37050"/>
          <a:stretch/>
        </p:blipFill>
        <p:spPr>
          <a:xfrm>
            <a:off x="342900" y="1958997"/>
            <a:ext cx="2785038" cy="29400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939221C-1E26-4F98-A6D8-3E1EAD5B1C39}"/>
              </a:ext>
            </a:extLst>
          </p:cNvPr>
          <p:cNvGrpSpPr/>
          <p:nvPr/>
        </p:nvGrpSpPr>
        <p:grpSpPr>
          <a:xfrm>
            <a:off x="3150834" y="2071911"/>
            <a:ext cx="3532654" cy="2519259"/>
            <a:chOff x="3648855" y="2905100"/>
            <a:chExt cx="3532654" cy="2519259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599DBB1A-C3BA-4709-ACF8-1575EF7C9FEB}"/>
                </a:ext>
              </a:extLst>
            </p:cNvPr>
            <p:cNvSpPr/>
            <p:nvPr/>
          </p:nvSpPr>
          <p:spPr>
            <a:xfrm>
              <a:off x="3648855" y="3982362"/>
              <a:ext cx="842682" cy="2851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7D0706-872F-4447-9C0A-171BB4B7C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487" t="66790" r="27406" b="7026"/>
            <a:stretch/>
          </p:blipFill>
          <p:spPr>
            <a:xfrm>
              <a:off x="4601050" y="2905100"/>
              <a:ext cx="2580459" cy="251925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14BD90-BF73-4974-86B9-1F2070120494}"/>
              </a:ext>
            </a:extLst>
          </p:cNvPr>
          <p:cNvSpPr txBox="1"/>
          <p:nvPr/>
        </p:nvSpPr>
        <p:spPr>
          <a:xfrm>
            <a:off x="342900" y="4907166"/>
            <a:ext cx="676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measurements (rows) are not independent – there exists some lower-dimensional space (manifold) on which data can be organized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1904F0-2DC4-4695-AEB3-BB15F6BA17FA}"/>
              </a:ext>
            </a:extLst>
          </p:cNvPr>
          <p:cNvGrpSpPr/>
          <p:nvPr/>
        </p:nvGrpSpPr>
        <p:grpSpPr>
          <a:xfrm>
            <a:off x="8187826" y="1138076"/>
            <a:ext cx="2416374" cy="2546430"/>
            <a:chOff x="8187826" y="1138076"/>
            <a:chExt cx="2416374" cy="2546430"/>
          </a:xfrm>
        </p:grpSpPr>
        <p:grpSp>
          <p:nvGrpSpPr>
            <p:cNvPr id="14" name="Group 4">
              <a:extLst>
                <a:ext uri="{FF2B5EF4-FFF2-40B4-BE49-F238E27FC236}">
                  <a16:creationId xmlns:a16="http://schemas.microsoft.com/office/drawing/2014/main" id="{CDB9CE97-F898-4B5D-82B9-DD4EDE8A0F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87826" y="1289599"/>
              <a:ext cx="2396016" cy="2394907"/>
              <a:chOff x="1679" y="0"/>
              <a:chExt cx="4322" cy="4320"/>
            </a:xfrm>
          </p:grpSpPr>
          <p:sp>
            <p:nvSpPr>
              <p:cNvPr id="15" name="AutoShape 3">
                <a:extLst>
                  <a:ext uri="{FF2B5EF4-FFF2-40B4-BE49-F238E27FC236}">
                    <a16:creationId xmlns:a16="http://schemas.microsoft.com/office/drawing/2014/main" id="{A391085A-3FB9-464D-8E8A-D3896886EF8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679" y="0"/>
                <a:ext cx="4322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" name="Picture 5">
                <a:extLst>
                  <a:ext uri="{FF2B5EF4-FFF2-40B4-BE49-F238E27FC236}">
                    <a16:creationId xmlns:a16="http://schemas.microsoft.com/office/drawing/2014/main" id="{D88CB61F-0F90-40EE-A247-617486743A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9" y="0"/>
                <a:ext cx="4327" cy="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4619BA-9FE4-46FD-B550-B237D8B830F9}"/>
                </a:ext>
              </a:extLst>
            </p:cNvPr>
            <p:cNvSpPr txBox="1"/>
            <p:nvPr/>
          </p:nvSpPr>
          <p:spPr>
            <a:xfrm>
              <a:off x="8781647" y="1138076"/>
              <a:ext cx="1822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PCA (linear)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C1DFBD4-FDB4-4EDE-89E8-65EBCEFAEBAE}"/>
              </a:ext>
            </a:extLst>
          </p:cNvPr>
          <p:cNvGrpSpPr/>
          <p:nvPr/>
        </p:nvGrpSpPr>
        <p:grpSpPr>
          <a:xfrm>
            <a:off x="7035198" y="3935704"/>
            <a:ext cx="2396016" cy="2492080"/>
            <a:chOff x="7035198" y="3935704"/>
            <a:chExt cx="2396016" cy="249208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62C689FE-3BCD-4AC5-9C4A-EF2D523CFA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35198" y="4032877"/>
              <a:ext cx="2396016" cy="2394907"/>
              <a:chOff x="1679" y="0"/>
              <a:chExt cx="4322" cy="4320"/>
            </a:xfrm>
          </p:grpSpPr>
          <p:sp>
            <p:nvSpPr>
              <p:cNvPr id="18" name="AutoShape 7">
                <a:extLst>
                  <a:ext uri="{FF2B5EF4-FFF2-40B4-BE49-F238E27FC236}">
                    <a16:creationId xmlns:a16="http://schemas.microsoft.com/office/drawing/2014/main" id="{E233A8D0-9C41-442E-A15F-2C891B7D8CA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679" y="0"/>
                <a:ext cx="4322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9" name="Picture 9">
                <a:extLst>
                  <a:ext uri="{FF2B5EF4-FFF2-40B4-BE49-F238E27FC236}">
                    <a16:creationId xmlns:a16="http://schemas.microsoft.com/office/drawing/2014/main" id="{A0F443B6-88FF-4DF0-95C2-6D50CDA3BD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9" y="0"/>
                <a:ext cx="4327" cy="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DFEFBD-C3A8-4734-936B-AE09877982CC}"/>
                </a:ext>
              </a:extLst>
            </p:cNvPr>
            <p:cNvSpPr txBox="1"/>
            <p:nvPr/>
          </p:nvSpPr>
          <p:spPr>
            <a:xfrm>
              <a:off x="7413650" y="3935704"/>
              <a:ext cx="1822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t-SNE (nonlinear)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6CF3DF-D2CB-4AB6-87CD-3DB8CABF1F10}"/>
              </a:ext>
            </a:extLst>
          </p:cNvPr>
          <p:cNvGrpSpPr/>
          <p:nvPr/>
        </p:nvGrpSpPr>
        <p:grpSpPr>
          <a:xfrm>
            <a:off x="9692924" y="3935704"/>
            <a:ext cx="2396016" cy="2492080"/>
            <a:chOff x="9692924" y="3935704"/>
            <a:chExt cx="2396016" cy="2492080"/>
          </a:xfrm>
        </p:grpSpPr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5CAD3590-6EDF-4A5F-A254-5FF3E9F3C2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92924" y="4032877"/>
              <a:ext cx="2396016" cy="2394907"/>
              <a:chOff x="1679" y="0"/>
              <a:chExt cx="4322" cy="4320"/>
            </a:xfrm>
          </p:grpSpPr>
          <p:sp>
            <p:nvSpPr>
              <p:cNvPr id="21" name="AutoShape 11">
                <a:extLst>
                  <a:ext uri="{FF2B5EF4-FFF2-40B4-BE49-F238E27FC236}">
                    <a16:creationId xmlns:a16="http://schemas.microsoft.com/office/drawing/2014/main" id="{5F1001FB-D561-4A0E-8D96-6F7A0CA46C8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679" y="0"/>
                <a:ext cx="4322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2" name="Picture 13">
                <a:extLst>
                  <a:ext uri="{FF2B5EF4-FFF2-40B4-BE49-F238E27FC236}">
                    <a16:creationId xmlns:a16="http://schemas.microsoft.com/office/drawing/2014/main" id="{07BB4EFC-9B32-4B43-ABE9-54896AD8B8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9" y="0"/>
                <a:ext cx="4327" cy="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110201-611B-4A26-BE1C-3FFCD7E3951E}"/>
                </a:ext>
              </a:extLst>
            </p:cNvPr>
            <p:cNvSpPr txBox="1"/>
            <p:nvPr/>
          </p:nvSpPr>
          <p:spPr>
            <a:xfrm>
              <a:off x="9966365" y="3935704"/>
              <a:ext cx="2002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UMAP (nonlinear)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4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79CE-0755-4A0C-BBCE-8753E7AA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Dimensionality reduction:</a:t>
            </a:r>
            <a:br>
              <a:rPr lang="en-US" sz="4000" dirty="0"/>
            </a:br>
            <a:r>
              <a:rPr lang="en-US" sz="4000" dirty="0"/>
              <a:t>Principal Component Analysis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C1674-1319-4F10-BDA9-6827BE610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02"/>
          <a:stretch/>
        </p:blipFill>
        <p:spPr bwMode="auto">
          <a:xfrm>
            <a:off x="7024188" y="3029157"/>
            <a:ext cx="3858805" cy="296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65C07E-6B83-4D11-BC31-2E7C1DD3A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6"/>
          <a:stretch/>
        </p:blipFill>
        <p:spPr>
          <a:xfrm>
            <a:off x="130732" y="2630545"/>
            <a:ext cx="2838336" cy="273084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7FF897A-3FD8-4C59-ACA0-6353A5F31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6012" y="2665662"/>
            <a:ext cx="3101232" cy="3101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23A9D-3E78-4496-A5C6-18AA78FEE65E}"/>
              </a:ext>
            </a:extLst>
          </p:cNvPr>
          <p:cNvSpPr txBox="1"/>
          <p:nvPr/>
        </p:nvSpPr>
        <p:spPr>
          <a:xfrm>
            <a:off x="3446011" y="5698671"/>
            <a:ext cx="342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 components explain significant portions of the variance</a:t>
            </a:r>
          </a:p>
        </p:txBody>
      </p:sp>
    </p:spTree>
    <p:extLst>
      <p:ext uri="{BB962C8B-B14F-4D97-AF65-F5344CB8AC3E}">
        <p14:creationId xmlns:p14="http://schemas.microsoft.com/office/powerpoint/2010/main" val="32057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361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Clustering</vt:lpstr>
      <vt:lpstr>Supervised vs. unsupervised learning</vt:lpstr>
      <vt:lpstr>Clustering in biology</vt:lpstr>
      <vt:lpstr>Unsupervised analysis - clustering</vt:lpstr>
      <vt:lpstr>Hierarchical clustering</vt:lpstr>
      <vt:lpstr>K-means clustering</vt:lpstr>
      <vt:lpstr>How many clusters are there?</vt:lpstr>
      <vt:lpstr>Visualizing high dimensional data: Dimensionality reduction</vt:lpstr>
      <vt:lpstr>Dimensionality reduction: Principal Component Analysis </vt:lpstr>
      <vt:lpstr>Dimensionality reduction for visualization versus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menonv</dc:creator>
  <cp:lastModifiedBy>menonv</cp:lastModifiedBy>
  <cp:revision>12</cp:revision>
  <dcterms:created xsi:type="dcterms:W3CDTF">2022-05-10T01:48:29Z</dcterms:created>
  <dcterms:modified xsi:type="dcterms:W3CDTF">2022-05-11T13:28:41Z</dcterms:modified>
</cp:coreProperties>
</file>