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D4AC-7084-4131-A3B6-0E4A66C506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C90C68-04DF-4211-B7E4-8C118A1F31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80A490-2909-4A89-AA8C-5F1546C1F2D1}"/>
              </a:ext>
            </a:extLst>
          </p:cNvPr>
          <p:cNvSpPr>
            <a:spLocks noGrp="1"/>
          </p:cNvSpPr>
          <p:nvPr>
            <p:ph type="dt" sz="half" idx="10"/>
          </p:nvPr>
        </p:nvSpPr>
        <p:spPr/>
        <p:txBody>
          <a:bodyPr/>
          <a:lstStyle/>
          <a:p>
            <a:fld id="{CAFBCA0F-1CA1-4AB0-91BD-D5A81EC9A038}" type="datetimeFigureOut">
              <a:rPr lang="en-US" smtClean="0"/>
              <a:t>7/11/2024</a:t>
            </a:fld>
            <a:endParaRPr lang="en-US"/>
          </a:p>
        </p:txBody>
      </p:sp>
      <p:sp>
        <p:nvSpPr>
          <p:cNvPr id="5" name="Footer Placeholder 4">
            <a:extLst>
              <a:ext uri="{FF2B5EF4-FFF2-40B4-BE49-F238E27FC236}">
                <a16:creationId xmlns:a16="http://schemas.microsoft.com/office/drawing/2014/main" id="{3E568F7B-1E1C-4D7A-82C7-90F3F1667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2B2A3-D9D7-4990-BBCE-BC05DEFE1D9C}"/>
              </a:ext>
            </a:extLst>
          </p:cNvPr>
          <p:cNvSpPr>
            <a:spLocks noGrp="1"/>
          </p:cNvSpPr>
          <p:nvPr>
            <p:ph type="sldNum" sz="quarter" idx="12"/>
          </p:nvPr>
        </p:nvSpPr>
        <p:spPr/>
        <p:txBody>
          <a:bodyPr/>
          <a:lstStyle/>
          <a:p>
            <a:fld id="{E51F4BAA-600F-4A98-81B4-B392EA9C9EB5}" type="slidenum">
              <a:rPr lang="en-US" smtClean="0"/>
              <a:t>‹#›</a:t>
            </a:fld>
            <a:endParaRPr lang="en-US"/>
          </a:p>
        </p:txBody>
      </p:sp>
    </p:spTree>
    <p:extLst>
      <p:ext uri="{BB962C8B-B14F-4D97-AF65-F5344CB8AC3E}">
        <p14:creationId xmlns:p14="http://schemas.microsoft.com/office/powerpoint/2010/main" val="282688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C6BC-6AB6-4F7F-8542-0CCA159936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AD2152-995A-4973-B03D-F1A9DA7BB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DF468-0E87-4F53-9131-F82C662912AE}"/>
              </a:ext>
            </a:extLst>
          </p:cNvPr>
          <p:cNvSpPr>
            <a:spLocks noGrp="1"/>
          </p:cNvSpPr>
          <p:nvPr>
            <p:ph type="dt" sz="half" idx="10"/>
          </p:nvPr>
        </p:nvSpPr>
        <p:spPr/>
        <p:txBody>
          <a:bodyPr/>
          <a:lstStyle/>
          <a:p>
            <a:fld id="{CAFBCA0F-1CA1-4AB0-91BD-D5A81EC9A038}" type="datetimeFigureOut">
              <a:rPr lang="en-US" smtClean="0"/>
              <a:t>7/11/2024</a:t>
            </a:fld>
            <a:endParaRPr lang="en-US"/>
          </a:p>
        </p:txBody>
      </p:sp>
      <p:sp>
        <p:nvSpPr>
          <p:cNvPr id="5" name="Footer Placeholder 4">
            <a:extLst>
              <a:ext uri="{FF2B5EF4-FFF2-40B4-BE49-F238E27FC236}">
                <a16:creationId xmlns:a16="http://schemas.microsoft.com/office/drawing/2014/main" id="{6A372484-9F5F-469C-80E8-E24E089F6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9A0E9-0CBC-4BF2-A9BD-983AE68D6E29}"/>
              </a:ext>
            </a:extLst>
          </p:cNvPr>
          <p:cNvSpPr>
            <a:spLocks noGrp="1"/>
          </p:cNvSpPr>
          <p:nvPr>
            <p:ph type="sldNum" sz="quarter" idx="12"/>
          </p:nvPr>
        </p:nvSpPr>
        <p:spPr/>
        <p:txBody>
          <a:bodyPr/>
          <a:lstStyle/>
          <a:p>
            <a:fld id="{E51F4BAA-600F-4A98-81B4-B392EA9C9EB5}" type="slidenum">
              <a:rPr lang="en-US" smtClean="0"/>
              <a:t>‹#›</a:t>
            </a:fld>
            <a:endParaRPr lang="en-US"/>
          </a:p>
        </p:txBody>
      </p:sp>
    </p:spTree>
    <p:extLst>
      <p:ext uri="{BB962C8B-B14F-4D97-AF65-F5344CB8AC3E}">
        <p14:creationId xmlns:p14="http://schemas.microsoft.com/office/powerpoint/2010/main" val="213231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B83789-573C-4018-AF08-B7905721E9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A852D-7863-4B71-9839-2AAF42116A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1F10A-E767-4DB7-A747-C31AA96CC318}"/>
              </a:ext>
            </a:extLst>
          </p:cNvPr>
          <p:cNvSpPr>
            <a:spLocks noGrp="1"/>
          </p:cNvSpPr>
          <p:nvPr>
            <p:ph type="dt" sz="half" idx="10"/>
          </p:nvPr>
        </p:nvSpPr>
        <p:spPr/>
        <p:txBody>
          <a:bodyPr/>
          <a:lstStyle/>
          <a:p>
            <a:fld id="{CAFBCA0F-1CA1-4AB0-91BD-D5A81EC9A038}" type="datetimeFigureOut">
              <a:rPr lang="en-US" smtClean="0"/>
              <a:t>7/11/2024</a:t>
            </a:fld>
            <a:endParaRPr lang="en-US"/>
          </a:p>
        </p:txBody>
      </p:sp>
      <p:sp>
        <p:nvSpPr>
          <p:cNvPr id="5" name="Footer Placeholder 4">
            <a:extLst>
              <a:ext uri="{FF2B5EF4-FFF2-40B4-BE49-F238E27FC236}">
                <a16:creationId xmlns:a16="http://schemas.microsoft.com/office/drawing/2014/main" id="{F84859FF-C3C6-4E18-9C2C-C3DF57E02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518BB-4B25-45EC-8A64-84EF7EB13A3C}"/>
              </a:ext>
            </a:extLst>
          </p:cNvPr>
          <p:cNvSpPr>
            <a:spLocks noGrp="1"/>
          </p:cNvSpPr>
          <p:nvPr>
            <p:ph type="sldNum" sz="quarter" idx="12"/>
          </p:nvPr>
        </p:nvSpPr>
        <p:spPr/>
        <p:txBody>
          <a:bodyPr/>
          <a:lstStyle/>
          <a:p>
            <a:fld id="{E51F4BAA-600F-4A98-81B4-B392EA9C9EB5}" type="slidenum">
              <a:rPr lang="en-US" smtClean="0"/>
              <a:t>‹#›</a:t>
            </a:fld>
            <a:endParaRPr lang="en-US"/>
          </a:p>
        </p:txBody>
      </p:sp>
    </p:spTree>
    <p:extLst>
      <p:ext uri="{BB962C8B-B14F-4D97-AF65-F5344CB8AC3E}">
        <p14:creationId xmlns:p14="http://schemas.microsoft.com/office/powerpoint/2010/main" val="255889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C1A3-1BC5-4F57-9E87-CDAB5BD465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92E7B2-F329-42F1-9F0E-ED34F1A1D1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503B9-6DEB-4AAB-A8DA-9859181FDB90}"/>
              </a:ext>
            </a:extLst>
          </p:cNvPr>
          <p:cNvSpPr>
            <a:spLocks noGrp="1"/>
          </p:cNvSpPr>
          <p:nvPr>
            <p:ph type="dt" sz="half" idx="10"/>
          </p:nvPr>
        </p:nvSpPr>
        <p:spPr/>
        <p:txBody>
          <a:bodyPr/>
          <a:lstStyle/>
          <a:p>
            <a:fld id="{CAFBCA0F-1CA1-4AB0-91BD-D5A81EC9A038}" type="datetimeFigureOut">
              <a:rPr lang="en-US" smtClean="0"/>
              <a:t>7/11/2024</a:t>
            </a:fld>
            <a:endParaRPr lang="en-US"/>
          </a:p>
        </p:txBody>
      </p:sp>
      <p:sp>
        <p:nvSpPr>
          <p:cNvPr id="5" name="Footer Placeholder 4">
            <a:extLst>
              <a:ext uri="{FF2B5EF4-FFF2-40B4-BE49-F238E27FC236}">
                <a16:creationId xmlns:a16="http://schemas.microsoft.com/office/drawing/2014/main" id="{10170471-3221-424D-9735-6263727E6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444F8-E231-4D9C-9C04-ECD1327AA1A9}"/>
              </a:ext>
            </a:extLst>
          </p:cNvPr>
          <p:cNvSpPr>
            <a:spLocks noGrp="1"/>
          </p:cNvSpPr>
          <p:nvPr>
            <p:ph type="sldNum" sz="quarter" idx="12"/>
          </p:nvPr>
        </p:nvSpPr>
        <p:spPr/>
        <p:txBody>
          <a:bodyPr/>
          <a:lstStyle/>
          <a:p>
            <a:fld id="{E51F4BAA-600F-4A98-81B4-B392EA9C9EB5}" type="slidenum">
              <a:rPr lang="en-US" smtClean="0"/>
              <a:t>‹#›</a:t>
            </a:fld>
            <a:endParaRPr lang="en-US"/>
          </a:p>
        </p:txBody>
      </p:sp>
    </p:spTree>
    <p:extLst>
      <p:ext uri="{BB962C8B-B14F-4D97-AF65-F5344CB8AC3E}">
        <p14:creationId xmlns:p14="http://schemas.microsoft.com/office/powerpoint/2010/main" val="628467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53E4-4580-460B-8AC0-0CB06791A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A0BA0B-3456-4ECE-B716-4A75BA96CC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6CF6EF-0BC5-432D-8A77-65C2F1FF0F9C}"/>
              </a:ext>
            </a:extLst>
          </p:cNvPr>
          <p:cNvSpPr>
            <a:spLocks noGrp="1"/>
          </p:cNvSpPr>
          <p:nvPr>
            <p:ph type="dt" sz="half" idx="10"/>
          </p:nvPr>
        </p:nvSpPr>
        <p:spPr/>
        <p:txBody>
          <a:bodyPr/>
          <a:lstStyle/>
          <a:p>
            <a:fld id="{CAFBCA0F-1CA1-4AB0-91BD-D5A81EC9A038}" type="datetimeFigureOut">
              <a:rPr lang="en-US" smtClean="0"/>
              <a:t>7/11/2024</a:t>
            </a:fld>
            <a:endParaRPr lang="en-US"/>
          </a:p>
        </p:txBody>
      </p:sp>
      <p:sp>
        <p:nvSpPr>
          <p:cNvPr id="5" name="Footer Placeholder 4">
            <a:extLst>
              <a:ext uri="{FF2B5EF4-FFF2-40B4-BE49-F238E27FC236}">
                <a16:creationId xmlns:a16="http://schemas.microsoft.com/office/drawing/2014/main" id="{6734A092-21F5-4271-A5EA-D6E4BBB56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D20847-2A8F-486E-AB91-714BC53A7BA5}"/>
              </a:ext>
            </a:extLst>
          </p:cNvPr>
          <p:cNvSpPr>
            <a:spLocks noGrp="1"/>
          </p:cNvSpPr>
          <p:nvPr>
            <p:ph type="sldNum" sz="quarter" idx="12"/>
          </p:nvPr>
        </p:nvSpPr>
        <p:spPr/>
        <p:txBody>
          <a:bodyPr/>
          <a:lstStyle/>
          <a:p>
            <a:fld id="{E51F4BAA-600F-4A98-81B4-B392EA9C9EB5}" type="slidenum">
              <a:rPr lang="en-US" smtClean="0"/>
              <a:t>‹#›</a:t>
            </a:fld>
            <a:endParaRPr lang="en-US"/>
          </a:p>
        </p:txBody>
      </p:sp>
    </p:spTree>
    <p:extLst>
      <p:ext uri="{BB962C8B-B14F-4D97-AF65-F5344CB8AC3E}">
        <p14:creationId xmlns:p14="http://schemas.microsoft.com/office/powerpoint/2010/main" val="132989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2FDD-18D4-4CA2-AAC4-282A263D4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33EB8-2AAF-4649-9F96-E8BD957D1C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4206D3-34C0-4581-926F-B516D75181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146793-BE7B-477E-AC6B-F1A85410969C}"/>
              </a:ext>
            </a:extLst>
          </p:cNvPr>
          <p:cNvSpPr>
            <a:spLocks noGrp="1"/>
          </p:cNvSpPr>
          <p:nvPr>
            <p:ph type="dt" sz="half" idx="10"/>
          </p:nvPr>
        </p:nvSpPr>
        <p:spPr/>
        <p:txBody>
          <a:bodyPr/>
          <a:lstStyle/>
          <a:p>
            <a:fld id="{CAFBCA0F-1CA1-4AB0-91BD-D5A81EC9A038}" type="datetimeFigureOut">
              <a:rPr lang="en-US" smtClean="0"/>
              <a:t>7/11/2024</a:t>
            </a:fld>
            <a:endParaRPr lang="en-US"/>
          </a:p>
        </p:txBody>
      </p:sp>
      <p:sp>
        <p:nvSpPr>
          <p:cNvPr id="6" name="Footer Placeholder 5">
            <a:extLst>
              <a:ext uri="{FF2B5EF4-FFF2-40B4-BE49-F238E27FC236}">
                <a16:creationId xmlns:a16="http://schemas.microsoft.com/office/drawing/2014/main" id="{3BB37704-33E6-4BB5-9745-79AB5A036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23536-C541-4BE3-850F-89D6B753B53E}"/>
              </a:ext>
            </a:extLst>
          </p:cNvPr>
          <p:cNvSpPr>
            <a:spLocks noGrp="1"/>
          </p:cNvSpPr>
          <p:nvPr>
            <p:ph type="sldNum" sz="quarter" idx="12"/>
          </p:nvPr>
        </p:nvSpPr>
        <p:spPr/>
        <p:txBody>
          <a:bodyPr/>
          <a:lstStyle/>
          <a:p>
            <a:fld id="{E51F4BAA-600F-4A98-81B4-B392EA9C9EB5}" type="slidenum">
              <a:rPr lang="en-US" smtClean="0"/>
              <a:t>‹#›</a:t>
            </a:fld>
            <a:endParaRPr lang="en-US"/>
          </a:p>
        </p:txBody>
      </p:sp>
    </p:spTree>
    <p:extLst>
      <p:ext uri="{BB962C8B-B14F-4D97-AF65-F5344CB8AC3E}">
        <p14:creationId xmlns:p14="http://schemas.microsoft.com/office/powerpoint/2010/main" val="255258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08C2-3502-4CE2-80DB-11D916952A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6227AC-62EF-4EF0-99B9-095EA3477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5D3735-1B33-4378-A13D-85605BDEE4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E0CFCD-5A69-497E-A179-A738D7276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0A97B8-41F1-4611-8653-0D08987B7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334699-A935-4930-8F01-E95E58F70E23}"/>
              </a:ext>
            </a:extLst>
          </p:cNvPr>
          <p:cNvSpPr>
            <a:spLocks noGrp="1"/>
          </p:cNvSpPr>
          <p:nvPr>
            <p:ph type="dt" sz="half" idx="10"/>
          </p:nvPr>
        </p:nvSpPr>
        <p:spPr/>
        <p:txBody>
          <a:bodyPr/>
          <a:lstStyle/>
          <a:p>
            <a:fld id="{CAFBCA0F-1CA1-4AB0-91BD-D5A81EC9A038}" type="datetimeFigureOut">
              <a:rPr lang="en-US" smtClean="0"/>
              <a:t>7/11/2024</a:t>
            </a:fld>
            <a:endParaRPr lang="en-US"/>
          </a:p>
        </p:txBody>
      </p:sp>
      <p:sp>
        <p:nvSpPr>
          <p:cNvPr id="8" name="Footer Placeholder 7">
            <a:extLst>
              <a:ext uri="{FF2B5EF4-FFF2-40B4-BE49-F238E27FC236}">
                <a16:creationId xmlns:a16="http://schemas.microsoft.com/office/drawing/2014/main" id="{D6C6F7E0-26E8-427B-A24B-824F1F709C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F6378E-36F3-4E28-96AA-526B0A13EF48}"/>
              </a:ext>
            </a:extLst>
          </p:cNvPr>
          <p:cNvSpPr>
            <a:spLocks noGrp="1"/>
          </p:cNvSpPr>
          <p:nvPr>
            <p:ph type="sldNum" sz="quarter" idx="12"/>
          </p:nvPr>
        </p:nvSpPr>
        <p:spPr/>
        <p:txBody>
          <a:bodyPr/>
          <a:lstStyle/>
          <a:p>
            <a:fld id="{E51F4BAA-600F-4A98-81B4-B392EA9C9EB5}" type="slidenum">
              <a:rPr lang="en-US" smtClean="0"/>
              <a:t>‹#›</a:t>
            </a:fld>
            <a:endParaRPr lang="en-US"/>
          </a:p>
        </p:txBody>
      </p:sp>
    </p:spTree>
    <p:extLst>
      <p:ext uri="{BB962C8B-B14F-4D97-AF65-F5344CB8AC3E}">
        <p14:creationId xmlns:p14="http://schemas.microsoft.com/office/powerpoint/2010/main" val="160957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95E5-E0FA-45AE-912D-ACF87B008A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F99311-9147-438F-8F8B-D090603E69B8}"/>
              </a:ext>
            </a:extLst>
          </p:cNvPr>
          <p:cNvSpPr>
            <a:spLocks noGrp="1"/>
          </p:cNvSpPr>
          <p:nvPr>
            <p:ph type="dt" sz="half" idx="10"/>
          </p:nvPr>
        </p:nvSpPr>
        <p:spPr/>
        <p:txBody>
          <a:bodyPr/>
          <a:lstStyle/>
          <a:p>
            <a:fld id="{CAFBCA0F-1CA1-4AB0-91BD-D5A81EC9A038}" type="datetimeFigureOut">
              <a:rPr lang="en-US" smtClean="0"/>
              <a:t>7/11/2024</a:t>
            </a:fld>
            <a:endParaRPr lang="en-US"/>
          </a:p>
        </p:txBody>
      </p:sp>
      <p:sp>
        <p:nvSpPr>
          <p:cNvPr id="4" name="Footer Placeholder 3">
            <a:extLst>
              <a:ext uri="{FF2B5EF4-FFF2-40B4-BE49-F238E27FC236}">
                <a16:creationId xmlns:a16="http://schemas.microsoft.com/office/drawing/2014/main" id="{EA7DEDBE-8201-442D-8D94-28C92E3F5E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4AA5FC-E230-49B4-BE70-1DF9437F670B}"/>
              </a:ext>
            </a:extLst>
          </p:cNvPr>
          <p:cNvSpPr>
            <a:spLocks noGrp="1"/>
          </p:cNvSpPr>
          <p:nvPr>
            <p:ph type="sldNum" sz="quarter" idx="12"/>
          </p:nvPr>
        </p:nvSpPr>
        <p:spPr/>
        <p:txBody>
          <a:bodyPr/>
          <a:lstStyle/>
          <a:p>
            <a:fld id="{E51F4BAA-600F-4A98-81B4-B392EA9C9EB5}" type="slidenum">
              <a:rPr lang="en-US" smtClean="0"/>
              <a:t>‹#›</a:t>
            </a:fld>
            <a:endParaRPr lang="en-US"/>
          </a:p>
        </p:txBody>
      </p:sp>
    </p:spTree>
    <p:extLst>
      <p:ext uri="{BB962C8B-B14F-4D97-AF65-F5344CB8AC3E}">
        <p14:creationId xmlns:p14="http://schemas.microsoft.com/office/powerpoint/2010/main" val="116812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27B33-CDAA-4086-86C7-008C5450EC04}"/>
              </a:ext>
            </a:extLst>
          </p:cNvPr>
          <p:cNvSpPr>
            <a:spLocks noGrp="1"/>
          </p:cNvSpPr>
          <p:nvPr>
            <p:ph type="dt" sz="half" idx="10"/>
          </p:nvPr>
        </p:nvSpPr>
        <p:spPr/>
        <p:txBody>
          <a:bodyPr/>
          <a:lstStyle/>
          <a:p>
            <a:fld id="{CAFBCA0F-1CA1-4AB0-91BD-D5A81EC9A038}" type="datetimeFigureOut">
              <a:rPr lang="en-US" smtClean="0"/>
              <a:t>7/11/2024</a:t>
            </a:fld>
            <a:endParaRPr lang="en-US"/>
          </a:p>
        </p:txBody>
      </p:sp>
      <p:sp>
        <p:nvSpPr>
          <p:cNvPr id="3" name="Footer Placeholder 2">
            <a:extLst>
              <a:ext uri="{FF2B5EF4-FFF2-40B4-BE49-F238E27FC236}">
                <a16:creationId xmlns:a16="http://schemas.microsoft.com/office/drawing/2014/main" id="{8AF252AA-09D1-4EDE-B9B4-C456DE80D3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337DE1-A496-48CA-BC7D-BFB6B8CA2AFE}"/>
              </a:ext>
            </a:extLst>
          </p:cNvPr>
          <p:cNvSpPr>
            <a:spLocks noGrp="1"/>
          </p:cNvSpPr>
          <p:nvPr>
            <p:ph type="sldNum" sz="quarter" idx="12"/>
          </p:nvPr>
        </p:nvSpPr>
        <p:spPr/>
        <p:txBody>
          <a:bodyPr/>
          <a:lstStyle/>
          <a:p>
            <a:fld id="{E51F4BAA-600F-4A98-81B4-B392EA9C9EB5}" type="slidenum">
              <a:rPr lang="en-US" smtClean="0"/>
              <a:t>‹#›</a:t>
            </a:fld>
            <a:endParaRPr lang="en-US"/>
          </a:p>
        </p:txBody>
      </p:sp>
    </p:spTree>
    <p:extLst>
      <p:ext uri="{BB962C8B-B14F-4D97-AF65-F5344CB8AC3E}">
        <p14:creationId xmlns:p14="http://schemas.microsoft.com/office/powerpoint/2010/main" val="2997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0016-0E08-4D8B-9C29-5B5FD077C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C7749B-C022-4BE0-981E-5279C654F0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15AF53-2F79-4658-8111-CDB4D91F6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20E65B-6709-4D97-8915-626D50F1D9BB}"/>
              </a:ext>
            </a:extLst>
          </p:cNvPr>
          <p:cNvSpPr>
            <a:spLocks noGrp="1"/>
          </p:cNvSpPr>
          <p:nvPr>
            <p:ph type="dt" sz="half" idx="10"/>
          </p:nvPr>
        </p:nvSpPr>
        <p:spPr/>
        <p:txBody>
          <a:bodyPr/>
          <a:lstStyle/>
          <a:p>
            <a:fld id="{CAFBCA0F-1CA1-4AB0-91BD-D5A81EC9A038}" type="datetimeFigureOut">
              <a:rPr lang="en-US" smtClean="0"/>
              <a:t>7/11/2024</a:t>
            </a:fld>
            <a:endParaRPr lang="en-US"/>
          </a:p>
        </p:txBody>
      </p:sp>
      <p:sp>
        <p:nvSpPr>
          <p:cNvPr id="6" name="Footer Placeholder 5">
            <a:extLst>
              <a:ext uri="{FF2B5EF4-FFF2-40B4-BE49-F238E27FC236}">
                <a16:creationId xmlns:a16="http://schemas.microsoft.com/office/drawing/2014/main" id="{6EA0C615-DF4C-48CA-B201-44F2AB5A5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D7B5CA-40BF-49BF-984F-FD06B0C80E9A}"/>
              </a:ext>
            </a:extLst>
          </p:cNvPr>
          <p:cNvSpPr>
            <a:spLocks noGrp="1"/>
          </p:cNvSpPr>
          <p:nvPr>
            <p:ph type="sldNum" sz="quarter" idx="12"/>
          </p:nvPr>
        </p:nvSpPr>
        <p:spPr/>
        <p:txBody>
          <a:bodyPr/>
          <a:lstStyle/>
          <a:p>
            <a:fld id="{E51F4BAA-600F-4A98-81B4-B392EA9C9EB5}" type="slidenum">
              <a:rPr lang="en-US" smtClean="0"/>
              <a:t>‹#›</a:t>
            </a:fld>
            <a:endParaRPr lang="en-US"/>
          </a:p>
        </p:txBody>
      </p:sp>
    </p:spTree>
    <p:extLst>
      <p:ext uri="{BB962C8B-B14F-4D97-AF65-F5344CB8AC3E}">
        <p14:creationId xmlns:p14="http://schemas.microsoft.com/office/powerpoint/2010/main" val="100498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62C4-72D5-48FA-8417-977FB9780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044F7C-C8DE-408B-A9A2-BB166AA86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399067-7071-4BF0-BA15-DB7D21151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C5B48-8798-431C-B86D-B13C5091BBE2}"/>
              </a:ext>
            </a:extLst>
          </p:cNvPr>
          <p:cNvSpPr>
            <a:spLocks noGrp="1"/>
          </p:cNvSpPr>
          <p:nvPr>
            <p:ph type="dt" sz="half" idx="10"/>
          </p:nvPr>
        </p:nvSpPr>
        <p:spPr/>
        <p:txBody>
          <a:bodyPr/>
          <a:lstStyle/>
          <a:p>
            <a:fld id="{CAFBCA0F-1CA1-4AB0-91BD-D5A81EC9A038}" type="datetimeFigureOut">
              <a:rPr lang="en-US" smtClean="0"/>
              <a:t>7/11/2024</a:t>
            </a:fld>
            <a:endParaRPr lang="en-US"/>
          </a:p>
        </p:txBody>
      </p:sp>
      <p:sp>
        <p:nvSpPr>
          <p:cNvPr id="6" name="Footer Placeholder 5">
            <a:extLst>
              <a:ext uri="{FF2B5EF4-FFF2-40B4-BE49-F238E27FC236}">
                <a16:creationId xmlns:a16="http://schemas.microsoft.com/office/drawing/2014/main" id="{41A24C98-1599-4823-994E-315EA0535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70F93-04E3-4796-A122-2AE623D100DB}"/>
              </a:ext>
            </a:extLst>
          </p:cNvPr>
          <p:cNvSpPr>
            <a:spLocks noGrp="1"/>
          </p:cNvSpPr>
          <p:nvPr>
            <p:ph type="sldNum" sz="quarter" idx="12"/>
          </p:nvPr>
        </p:nvSpPr>
        <p:spPr/>
        <p:txBody>
          <a:bodyPr/>
          <a:lstStyle/>
          <a:p>
            <a:fld id="{E51F4BAA-600F-4A98-81B4-B392EA9C9EB5}" type="slidenum">
              <a:rPr lang="en-US" smtClean="0"/>
              <a:t>‹#›</a:t>
            </a:fld>
            <a:endParaRPr lang="en-US"/>
          </a:p>
        </p:txBody>
      </p:sp>
    </p:spTree>
    <p:extLst>
      <p:ext uri="{BB962C8B-B14F-4D97-AF65-F5344CB8AC3E}">
        <p14:creationId xmlns:p14="http://schemas.microsoft.com/office/powerpoint/2010/main" val="248332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3E255-09AF-41E2-9FA0-EC0D23220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06C9B4-F847-470A-8B03-C2F0373DA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76AB6-583B-475F-A297-F9F8DE38F2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BCA0F-1CA1-4AB0-91BD-D5A81EC9A038}" type="datetimeFigureOut">
              <a:rPr lang="en-US" smtClean="0"/>
              <a:t>7/11/2024</a:t>
            </a:fld>
            <a:endParaRPr lang="en-US"/>
          </a:p>
        </p:txBody>
      </p:sp>
      <p:sp>
        <p:nvSpPr>
          <p:cNvPr id="5" name="Footer Placeholder 4">
            <a:extLst>
              <a:ext uri="{FF2B5EF4-FFF2-40B4-BE49-F238E27FC236}">
                <a16:creationId xmlns:a16="http://schemas.microsoft.com/office/drawing/2014/main" id="{0C0BE0BB-CD96-41FF-9CDB-8F02402549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432386-048A-41C0-9991-D39EDD6D7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F4BAA-600F-4A98-81B4-B392EA9C9EB5}" type="slidenum">
              <a:rPr lang="en-US" smtClean="0"/>
              <a:t>‹#›</a:t>
            </a:fld>
            <a:endParaRPr lang="en-US"/>
          </a:p>
        </p:txBody>
      </p:sp>
    </p:spTree>
    <p:extLst>
      <p:ext uri="{BB962C8B-B14F-4D97-AF65-F5344CB8AC3E}">
        <p14:creationId xmlns:p14="http://schemas.microsoft.com/office/powerpoint/2010/main" val="2248475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3F697-7F33-4F40-B5DD-3AAF407F4EC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AE311A7-4EAB-4828-9508-0A57CB73E240}"/>
              </a:ext>
            </a:extLst>
          </p:cNvPr>
          <p:cNvSpPr>
            <a:spLocks noGrp="1"/>
          </p:cNvSpPr>
          <p:nvPr>
            <p:ph type="subTitle" idx="1"/>
          </p:nvPr>
        </p:nvSpPr>
        <p:spPr>
          <a:xfrm>
            <a:off x="1524000" y="3509963"/>
            <a:ext cx="9054164" cy="1832058"/>
          </a:xfrm>
        </p:spPr>
        <p:txBody>
          <a:bodyPr/>
          <a:lstStyle/>
          <a:p>
            <a:endParaRPr lang="en-US" dirty="0"/>
          </a:p>
        </p:txBody>
      </p:sp>
      <p:pic>
        <p:nvPicPr>
          <p:cNvPr id="5" name="Picture 4">
            <a:extLst>
              <a:ext uri="{FF2B5EF4-FFF2-40B4-BE49-F238E27FC236}">
                <a16:creationId xmlns:a16="http://schemas.microsoft.com/office/drawing/2014/main" id="{AA2B29CE-FC99-4E8A-8481-339512423559}"/>
              </a:ext>
            </a:extLst>
          </p:cNvPr>
          <p:cNvPicPr>
            <a:picLocks noChangeAspect="1"/>
          </p:cNvPicPr>
          <p:nvPr/>
        </p:nvPicPr>
        <p:blipFill rotWithShape="1">
          <a:blip r:embed="rId2">
            <a:extLst>
              <a:ext uri="{28A0092B-C50C-407E-A947-70E740481C1C}">
                <a14:useLocalDpi xmlns:a14="http://schemas.microsoft.com/office/drawing/2010/main" val="0"/>
              </a:ext>
            </a:extLst>
          </a:blip>
          <a:srcRect l="6370" t="21905" r="7871" b="1947"/>
          <a:stretch/>
        </p:blipFill>
        <p:spPr>
          <a:xfrm>
            <a:off x="0" y="-105099"/>
            <a:ext cx="12272211" cy="7068197"/>
          </a:xfrm>
          <a:prstGeom prst="rect">
            <a:avLst/>
          </a:prstGeom>
        </p:spPr>
      </p:pic>
      <p:sp>
        <p:nvSpPr>
          <p:cNvPr id="9" name="TextBox 8">
            <a:extLst>
              <a:ext uri="{FF2B5EF4-FFF2-40B4-BE49-F238E27FC236}">
                <a16:creationId xmlns:a16="http://schemas.microsoft.com/office/drawing/2014/main" id="{C480F1D7-A32E-460D-95EC-30E515055129}"/>
              </a:ext>
            </a:extLst>
          </p:cNvPr>
          <p:cNvSpPr txBox="1"/>
          <p:nvPr/>
        </p:nvSpPr>
        <p:spPr>
          <a:xfrm>
            <a:off x="7295949" y="847264"/>
            <a:ext cx="4822257" cy="774834"/>
          </a:xfrm>
          <a:prstGeom prst="rect">
            <a:avLst/>
          </a:prstGeom>
          <a:noFill/>
        </p:spPr>
        <p:txBody>
          <a:bodyPr wrap="square" rtlCol="0">
            <a:spAutoFit/>
          </a:bodyPr>
          <a:lstStyle/>
          <a:p>
            <a:endParaRPr lang="en-US" dirty="0"/>
          </a:p>
        </p:txBody>
      </p:sp>
      <p:sp>
        <p:nvSpPr>
          <p:cNvPr id="10" name="Rectangle 9">
            <a:extLst>
              <a:ext uri="{FF2B5EF4-FFF2-40B4-BE49-F238E27FC236}">
                <a16:creationId xmlns:a16="http://schemas.microsoft.com/office/drawing/2014/main" id="{C9762AC6-15D4-407F-BA96-65C81D23E0D5}"/>
              </a:ext>
            </a:extLst>
          </p:cNvPr>
          <p:cNvSpPr/>
          <p:nvPr/>
        </p:nvSpPr>
        <p:spPr>
          <a:xfrm>
            <a:off x="7257446" y="-51166"/>
            <a:ext cx="4896051" cy="56939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NAME : MACDONALD A.C. IFEANYI</a:t>
            </a:r>
          </a:p>
        </p:txBody>
      </p:sp>
      <p:sp>
        <p:nvSpPr>
          <p:cNvPr id="11" name="Rectangle 10">
            <a:extLst>
              <a:ext uri="{FF2B5EF4-FFF2-40B4-BE49-F238E27FC236}">
                <a16:creationId xmlns:a16="http://schemas.microsoft.com/office/drawing/2014/main" id="{52B72461-795F-45EF-9F59-8F8A7D58B4B2}"/>
              </a:ext>
            </a:extLst>
          </p:cNvPr>
          <p:cNvSpPr/>
          <p:nvPr/>
        </p:nvSpPr>
        <p:spPr>
          <a:xfrm>
            <a:off x="8191099" y="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FFEF5A-7875-4BFB-9C38-9D0A32E937DB}"/>
              </a:ext>
            </a:extLst>
          </p:cNvPr>
          <p:cNvSpPr/>
          <p:nvPr/>
        </p:nvSpPr>
        <p:spPr>
          <a:xfrm>
            <a:off x="7255841" y="562984"/>
            <a:ext cx="4897656" cy="52674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CAPSTONE PROJECT WITH 10ALYTICS</a:t>
            </a:r>
          </a:p>
        </p:txBody>
      </p:sp>
      <p:sp>
        <p:nvSpPr>
          <p:cNvPr id="13" name="Rectangle 12">
            <a:extLst>
              <a:ext uri="{FF2B5EF4-FFF2-40B4-BE49-F238E27FC236}">
                <a16:creationId xmlns:a16="http://schemas.microsoft.com/office/drawing/2014/main" id="{D4AC18F1-11B9-4AEB-91B4-A79C72330090}"/>
              </a:ext>
            </a:extLst>
          </p:cNvPr>
          <p:cNvSpPr/>
          <p:nvPr/>
        </p:nvSpPr>
        <p:spPr>
          <a:xfrm>
            <a:off x="7257446" y="1134477"/>
            <a:ext cx="4896051" cy="56939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DATE : 11</a:t>
            </a:r>
            <a:r>
              <a:rPr lang="en-US" baseline="30000" dirty="0">
                <a:solidFill>
                  <a:schemeClr val="bg1"/>
                </a:solidFill>
              </a:rPr>
              <a:t>TH</a:t>
            </a:r>
            <a:r>
              <a:rPr lang="en-US" dirty="0">
                <a:solidFill>
                  <a:schemeClr val="bg1"/>
                </a:solidFill>
              </a:rPr>
              <a:t> OF JULY 2024</a:t>
            </a:r>
          </a:p>
        </p:txBody>
      </p:sp>
    </p:spTree>
    <p:extLst>
      <p:ext uri="{BB962C8B-B14F-4D97-AF65-F5344CB8AC3E}">
        <p14:creationId xmlns:p14="http://schemas.microsoft.com/office/powerpoint/2010/main" val="243950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EBF743A-3AE1-4AA1-A8AA-9A2585E0CE22}"/>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EXPLORATORY DATA ANALYSIS : UNIVARIATE</a:t>
            </a:r>
          </a:p>
        </p:txBody>
      </p:sp>
      <p:pic>
        <p:nvPicPr>
          <p:cNvPr id="5" name="Picture 4">
            <a:extLst>
              <a:ext uri="{FF2B5EF4-FFF2-40B4-BE49-F238E27FC236}">
                <a16:creationId xmlns:a16="http://schemas.microsoft.com/office/drawing/2014/main" id="{EF228986-F0A2-406F-B60E-0E9BDB301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 y="1310640"/>
            <a:ext cx="12019280" cy="5455920"/>
          </a:xfrm>
          <a:prstGeom prst="rect">
            <a:avLst/>
          </a:prstGeom>
        </p:spPr>
      </p:pic>
    </p:spTree>
    <p:extLst>
      <p:ext uri="{BB962C8B-B14F-4D97-AF65-F5344CB8AC3E}">
        <p14:creationId xmlns:p14="http://schemas.microsoft.com/office/powerpoint/2010/main" val="324854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01D2B9A-6419-42E4-97B4-95834ED18B36}"/>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EXPLORATORY DATA ANALYSIS : UNIVARIATE</a:t>
            </a:r>
          </a:p>
        </p:txBody>
      </p:sp>
      <p:pic>
        <p:nvPicPr>
          <p:cNvPr id="5" name="Picture 4">
            <a:extLst>
              <a:ext uri="{FF2B5EF4-FFF2-40B4-BE49-F238E27FC236}">
                <a16:creationId xmlns:a16="http://schemas.microsoft.com/office/drawing/2014/main" id="{06A26B4B-7EC7-43E7-B027-87EDED86B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 y="1310640"/>
            <a:ext cx="11948160" cy="5475829"/>
          </a:xfrm>
          <a:prstGeom prst="rect">
            <a:avLst/>
          </a:prstGeom>
        </p:spPr>
      </p:pic>
    </p:spTree>
    <p:extLst>
      <p:ext uri="{BB962C8B-B14F-4D97-AF65-F5344CB8AC3E}">
        <p14:creationId xmlns:p14="http://schemas.microsoft.com/office/powerpoint/2010/main" val="172389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 name="Oval 2">
            <a:extLst>
              <a:ext uri="{FF2B5EF4-FFF2-40B4-BE49-F238E27FC236}">
                <a16:creationId xmlns:a16="http://schemas.microsoft.com/office/drawing/2014/main" id="{E36663EE-6855-4F8C-A50D-693F06842FAF}"/>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EXPLORATORY DATA ANALYSIS : BIVARIATE</a:t>
            </a:r>
          </a:p>
        </p:txBody>
      </p:sp>
      <p:pic>
        <p:nvPicPr>
          <p:cNvPr id="5" name="Picture 4">
            <a:extLst>
              <a:ext uri="{FF2B5EF4-FFF2-40B4-BE49-F238E27FC236}">
                <a16:creationId xmlns:a16="http://schemas.microsoft.com/office/drawing/2014/main" id="{717181B0-0E58-414D-AD31-5463C37B4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5" y="1168399"/>
            <a:ext cx="11936185" cy="5616121"/>
          </a:xfrm>
          <a:prstGeom prst="rect">
            <a:avLst/>
          </a:prstGeom>
        </p:spPr>
      </p:pic>
    </p:spTree>
    <p:extLst>
      <p:ext uri="{BB962C8B-B14F-4D97-AF65-F5344CB8AC3E}">
        <p14:creationId xmlns:p14="http://schemas.microsoft.com/office/powerpoint/2010/main" val="282328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DB81112-61F5-40B4-86AD-841D497C28E5}"/>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EXPLORATORY DATA ANALYSIS : BIVARIATE</a:t>
            </a:r>
          </a:p>
        </p:txBody>
      </p:sp>
      <p:sp>
        <p:nvSpPr>
          <p:cNvPr id="4" name="Rectangle 3">
            <a:extLst>
              <a:ext uri="{FF2B5EF4-FFF2-40B4-BE49-F238E27FC236}">
                <a16:creationId xmlns:a16="http://schemas.microsoft.com/office/drawing/2014/main" id="{8529982F-0A34-4DD3-8BAE-19B628561234}"/>
              </a:ext>
            </a:extLst>
          </p:cNvPr>
          <p:cNvSpPr/>
          <p:nvPr/>
        </p:nvSpPr>
        <p:spPr>
          <a:xfrm>
            <a:off x="949960" y="1798320"/>
            <a:ext cx="10637520" cy="4419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0" dirty="0">
                <a:solidFill>
                  <a:srgbClr val="D4D4D4"/>
                </a:solidFill>
                <a:effectLst/>
                <a:latin typeface="Arial" panose="020B0604020202020204" pitchFamily="34" charset="0"/>
                <a:cs typeface="Arial" panose="020B0604020202020204" pitchFamily="34" charset="0"/>
              </a:rPr>
              <a:t>From the correlation Matrix above:</a:t>
            </a:r>
          </a:p>
          <a:p>
            <a:br>
              <a:rPr lang="en-US" sz="2000" b="0" dirty="0">
                <a:solidFill>
                  <a:srgbClr val="D4D4D4"/>
                </a:solidFill>
                <a:effectLst/>
                <a:latin typeface="Arial" panose="020B0604020202020204" pitchFamily="34" charset="0"/>
                <a:cs typeface="Arial" panose="020B0604020202020204" pitchFamily="34" charset="0"/>
              </a:rPr>
            </a:br>
            <a:r>
              <a:rPr lang="en-US" sz="2000" b="0" dirty="0">
                <a:solidFill>
                  <a:srgbClr val="82C6FF"/>
                </a:solidFill>
                <a:effectLst/>
                <a:latin typeface="Arial" panose="020B0604020202020204" pitchFamily="34" charset="0"/>
                <a:cs typeface="Arial" panose="020B0604020202020204" pitchFamily="34" charset="0"/>
              </a:rPr>
              <a:t>1. </a:t>
            </a:r>
            <a:r>
              <a:rPr lang="en-US" sz="2000" b="0" dirty="0">
                <a:solidFill>
                  <a:srgbClr val="D4D4D4"/>
                </a:solidFill>
                <a:effectLst/>
                <a:latin typeface="Arial" panose="020B0604020202020204" pitchFamily="34" charset="0"/>
                <a:cs typeface="Arial" panose="020B0604020202020204" pitchFamily="34" charset="0"/>
              </a:rPr>
              <a:t>Churn has a weak-positive r/ship with Senior Citizen (</a:t>
            </a:r>
            <a:r>
              <a:rPr lang="en-US" sz="2000" dirty="0">
                <a:latin typeface="Arial" panose="020B0604020202020204" pitchFamily="34" charset="0"/>
                <a:cs typeface="Arial" panose="020B0604020202020204" pitchFamily="34" charset="0"/>
              </a:rPr>
              <a:t>0.15</a:t>
            </a:r>
            <a:r>
              <a:rPr lang="en-US" sz="2000" b="0" dirty="0">
                <a:solidFill>
                  <a:srgbClr val="D4D4D4"/>
                </a:solidFill>
                <a:effectLst/>
                <a:latin typeface="Arial" panose="020B0604020202020204" pitchFamily="34" charset="0"/>
                <a:cs typeface="Arial" panose="020B0604020202020204" pitchFamily="34" charset="0"/>
              </a:rPr>
              <a:t>) , Monthly Charges (</a:t>
            </a:r>
            <a:r>
              <a:rPr lang="en-US" sz="2000" dirty="0">
                <a:latin typeface="Arial" panose="020B0604020202020204" pitchFamily="34" charset="0"/>
                <a:cs typeface="Arial" panose="020B0604020202020204" pitchFamily="34" charset="0"/>
              </a:rPr>
              <a:t>0.19</a:t>
            </a:r>
            <a:r>
              <a:rPr lang="en-US" sz="2000" b="0" dirty="0">
                <a:solidFill>
                  <a:srgbClr val="D4D4D4"/>
                </a:solidFill>
                <a:effectLst/>
                <a:latin typeface="Arial" panose="020B0604020202020204" pitchFamily="34" charset="0"/>
                <a:cs typeface="Arial" panose="020B0604020202020204" pitchFamily="34" charset="0"/>
              </a:rPr>
              <a:t>) and a strong-negative r/ship with tenure (</a:t>
            </a:r>
            <a:r>
              <a:rPr lang="en-US" sz="2000" dirty="0">
                <a:latin typeface="Arial" panose="020B0604020202020204" pitchFamily="34" charset="0"/>
                <a:cs typeface="Arial" panose="020B0604020202020204" pitchFamily="34" charset="0"/>
              </a:rPr>
              <a:t>-0.35</a:t>
            </a:r>
            <a:r>
              <a:rPr lang="en-US" sz="2000" b="0" dirty="0">
                <a:solidFill>
                  <a:srgbClr val="D4D4D4"/>
                </a:solidFill>
                <a:effectLst/>
                <a:latin typeface="Arial" panose="020B0604020202020204" pitchFamily="34" charset="0"/>
                <a:cs typeface="Arial" panose="020B0604020202020204" pitchFamily="34" charset="0"/>
              </a:rPr>
              <a:t>).</a:t>
            </a:r>
          </a:p>
          <a:p>
            <a:br>
              <a:rPr lang="en-US" sz="2000" b="0" dirty="0">
                <a:solidFill>
                  <a:srgbClr val="D4D4D4"/>
                </a:solidFill>
                <a:effectLst/>
                <a:latin typeface="Arial" panose="020B0604020202020204" pitchFamily="34" charset="0"/>
                <a:cs typeface="Arial" panose="020B0604020202020204" pitchFamily="34" charset="0"/>
              </a:rPr>
            </a:br>
            <a:r>
              <a:rPr lang="en-US" sz="2000" b="0" dirty="0">
                <a:solidFill>
                  <a:srgbClr val="82C6FF"/>
                </a:solidFill>
                <a:effectLst/>
                <a:latin typeface="Arial" panose="020B0604020202020204" pitchFamily="34" charset="0"/>
                <a:cs typeface="Arial" panose="020B0604020202020204" pitchFamily="34" charset="0"/>
              </a:rPr>
              <a:t>2. </a:t>
            </a:r>
            <a:r>
              <a:rPr lang="en-US" sz="2000" b="0" dirty="0">
                <a:solidFill>
                  <a:srgbClr val="D4D4D4"/>
                </a:solidFill>
                <a:effectLst/>
                <a:latin typeface="Arial" panose="020B0604020202020204" pitchFamily="34" charset="0"/>
                <a:cs typeface="Arial" panose="020B0604020202020204" pitchFamily="34" charset="0"/>
              </a:rPr>
              <a:t>Tenure has a weak positive r/ship with Senior Citizen (</a:t>
            </a:r>
            <a:r>
              <a:rPr lang="en-US" sz="2000" dirty="0">
                <a:latin typeface="Arial" panose="020B0604020202020204" pitchFamily="34" charset="0"/>
                <a:cs typeface="Arial" panose="020B0604020202020204" pitchFamily="34" charset="0"/>
              </a:rPr>
              <a:t>0.02</a:t>
            </a:r>
            <a:r>
              <a:rPr lang="en-US" sz="2000" b="0" dirty="0">
                <a:solidFill>
                  <a:srgbClr val="D4D4D4"/>
                </a:solidFill>
                <a:effectLst/>
                <a:latin typeface="Arial" panose="020B0604020202020204" pitchFamily="34" charset="0"/>
                <a:cs typeface="Arial" panose="020B0604020202020204" pitchFamily="34" charset="0"/>
              </a:rPr>
              <a:t>) , Monthly Charges (</a:t>
            </a:r>
            <a:r>
              <a:rPr lang="en-US" sz="2000" dirty="0">
                <a:latin typeface="Arial" panose="020B0604020202020204" pitchFamily="34" charset="0"/>
                <a:cs typeface="Arial" panose="020B0604020202020204" pitchFamily="34" charset="0"/>
              </a:rPr>
              <a:t>0.25</a:t>
            </a:r>
            <a:r>
              <a:rPr lang="en-US" sz="2000" b="0" dirty="0">
                <a:solidFill>
                  <a:srgbClr val="D4D4D4"/>
                </a:solidFill>
                <a:effectLst/>
                <a:latin typeface="Arial" panose="020B0604020202020204" pitchFamily="34" charset="0"/>
                <a:cs typeface="Arial" panose="020B0604020202020204" pitchFamily="34" charset="0"/>
              </a:rPr>
              <a:t>) and strong-negative r/ship with churn (</a:t>
            </a:r>
            <a:r>
              <a:rPr lang="en-US" sz="2000" dirty="0">
                <a:latin typeface="Arial" panose="020B0604020202020204" pitchFamily="34" charset="0"/>
                <a:cs typeface="Arial" panose="020B0604020202020204" pitchFamily="34" charset="0"/>
              </a:rPr>
              <a:t>-0.35</a:t>
            </a:r>
            <a:r>
              <a:rPr lang="en-US" sz="2000" b="0" dirty="0">
                <a:solidFill>
                  <a:srgbClr val="D4D4D4"/>
                </a:solidFill>
                <a:effectLst/>
                <a:latin typeface="Arial" panose="020B0604020202020204" pitchFamily="34" charset="0"/>
                <a:cs typeface="Arial" panose="020B0604020202020204" pitchFamily="34" charset="0"/>
              </a:rPr>
              <a:t>).</a:t>
            </a:r>
          </a:p>
          <a:p>
            <a:br>
              <a:rPr lang="en-US" sz="2000" b="0" dirty="0">
                <a:solidFill>
                  <a:srgbClr val="D4D4D4"/>
                </a:solidFill>
                <a:effectLst/>
                <a:latin typeface="Arial" panose="020B0604020202020204" pitchFamily="34" charset="0"/>
                <a:cs typeface="Arial" panose="020B0604020202020204" pitchFamily="34" charset="0"/>
              </a:rPr>
            </a:br>
            <a:r>
              <a:rPr lang="en-US" sz="2000" b="0" dirty="0">
                <a:solidFill>
                  <a:srgbClr val="82C6FF"/>
                </a:solidFill>
                <a:effectLst/>
                <a:latin typeface="Arial" panose="020B0604020202020204" pitchFamily="34" charset="0"/>
                <a:cs typeface="Arial" panose="020B0604020202020204" pitchFamily="34" charset="0"/>
              </a:rPr>
              <a:t>3. </a:t>
            </a:r>
            <a:r>
              <a:rPr lang="en-US" sz="2000" b="0" dirty="0">
                <a:solidFill>
                  <a:srgbClr val="D4D4D4"/>
                </a:solidFill>
                <a:effectLst/>
                <a:latin typeface="Arial" panose="020B0604020202020204" pitchFamily="34" charset="0"/>
                <a:cs typeface="Arial" panose="020B0604020202020204" pitchFamily="34" charset="0"/>
              </a:rPr>
              <a:t>Monthly Charges has a weak-positive r/ship with senior citizen (</a:t>
            </a:r>
            <a:r>
              <a:rPr lang="en-US" sz="2000" dirty="0">
                <a:latin typeface="Arial" panose="020B0604020202020204" pitchFamily="34" charset="0"/>
                <a:cs typeface="Arial" panose="020B0604020202020204" pitchFamily="34" charset="0"/>
              </a:rPr>
              <a:t>0.22</a:t>
            </a:r>
            <a:r>
              <a:rPr lang="en-US" sz="2000" b="0" dirty="0">
                <a:solidFill>
                  <a:srgbClr val="D4D4D4"/>
                </a:solidFill>
                <a:effectLst/>
                <a:latin typeface="Arial" panose="020B0604020202020204" pitchFamily="34" charset="0"/>
                <a:cs typeface="Arial" panose="020B0604020202020204" pitchFamily="34" charset="0"/>
              </a:rPr>
              <a:t>), tenure (</a:t>
            </a:r>
            <a:r>
              <a:rPr lang="en-US" sz="2000" dirty="0">
                <a:latin typeface="Arial" panose="020B0604020202020204" pitchFamily="34" charset="0"/>
                <a:cs typeface="Arial" panose="020B0604020202020204" pitchFamily="34" charset="0"/>
              </a:rPr>
              <a:t>0.25</a:t>
            </a:r>
            <a:r>
              <a:rPr lang="en-US" sz="2000" b="0" dirty="0">
                <a:solidFill>
                  <a:srgbClr val="D4D4D4"/>
                </a:solidFill>
                <a:effectLst/>
                <a:latin typeface="Arial" panose="020B0604020202020204" pitchFamily="34" charset="0"/>
                <a:cs typeface="Arial" panose="020B0604020202020204" pitchFamily="34" charset="0"/>
              </a:rPr>
              <a:t>) and churn (0.19).</a:t>
            </a:r>
          </a:p>
          <a:p>
            <a:endParaRPr lang="en-US" sz="2000" dirty="0">
              <a:solidFill>
                <a:srgbClr val="D4D4D4"/>
              </a:solidFill>
              <a:latin typeface="Arial" panose="020B0604020202020204" pitchFamily="34" charset="0"/>
              <a:cs typeface="Arial" panose="020B0604020202020204" pitchFamily="34" charset="0"/>
            </a:endParaRPr>
          </a:p>
          <a:p>
            <a:r>
              <a:rPr lang="en-US" sz="2000" b="0" dirty="0">
                <a:solidFill>
                  <a:srgbClr val="D4D4D4"/>
                </a:solidFill>
                <a:effectLst/>
                <a:latin typeface="Arial" panose="020B0604020202020204" pitchFamily="34" charset="0"/>
                <a:cs typeface="Arial" panose="020B0604020202020204" pitchFamily="34" charset="0"/>
              </a:rPr>
              <a:t>4. Senior Citizen has a weak-positive relationship with tenure (0.017), monthly Charges (0.22) and Churn (0.15).</a:t>
            </a:r>
          </a:p>
        </p:txBody>
      </p:sp>
    </p:spTree>
    <p:extLst>
      <p:ext uri="{BB962C8B-B14F-4D97-AF65-F5344CB8AC3E}">
        <p14:creationId xmlns:p14="http://schemas.microsoft.com/office/powerpoint/2010/main" val="1369619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30740E7-F05A-45AF-B7A7-8BFB7A8A038F}"/>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EXPLORATORY DATA ANALYSIS : BIVARIATE</a:t>
            </a:r>
          </a:p>
        </p:txBody>
      </p:sp>
      <p:pic>
        <p:nvPicPr>
          <p:cNvPr id="5" name="Picture 4">
            <a:extLst>
              <a:ext uri="{FF2B5EF4-FFF2-40B4-BE49-F238E27FC236}">
                <a16:creationId xmlns:a16="http://schemas.microsoft.com/office/drawing/2014/main" id="{2B8B8DE5-9E02-4AF7-8A11-0D740C404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1168400"/>
            <a:ext cx="11714480" cy="5557520"/>
          </a:xfrm>
          <a:prstGeom prst="rect">
            <a:avLst/>
          </a:prstGeom>
        </p:spPr>
      </p:pic>
    </p:spTree>
    <p:extLst>
      <p:ext uri="{BB962C8B-B14F-4D97-AF65-F5344CB8AC3E}">
        <p14:creationId xmlns:p14="http://schemas.microsoft.com/office/powerpoint/2010/main" val="378055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30740E7-F05A-45AF-B7A7-8BFB7A8A038F}"/>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EXPLORATORY DATA ANALYSIS : BIVARIATE</a:t>
            </a:r>
          </a:p>
        </p:txBody>
      </p:sp>
      <p:pic>
        <p:nvPicPr>
          <p:cNvPr id="5" name="Picture 4">
            <a:extLst>
              <a:ext uri="{FF2B5EF4-FFF2-40B4-BE49-F238E27FC236}">
                <a16:creationId xmlns:a16="http://schemas.microsoft.com/office/drawing/2014/main" id="{7CCCF527-79E1-4C40-9D46-EB4D18603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 y="1351280"/>
            <a:ext cx="11226799" cy="5242560"/>
          </a:xfrm>
          <a:prstGeom prst="rect">
            <a:avLst/>
          </a:prstGeom>
        </p:spPr>
      </p:pic>
    </p:spTree>
    <p:extLst>
      <p:ext uri="{BB962C8B-B14F-4D97-AF65-F5344CB8AC3E}">
        <p14:creationId xmlns:p14="http://schemas.microsoft.com/office/powerpoint/2010/main" val="836013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30740E7-F05A-45AF-B7A7-8BFB7A8A038F}"/>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EXPLORATORY DATA ANALYSIS : BIVARIATE</a:t>
            </a:r>
          </a:p>
        </p:txBody>
      </p:sp>
      <p:pic>
        <p:nvPicPr>
          <p:cNvPr id="5" name="Picture 4">
            <a:extLst>
              <a:ext uri="{FF2B5EF4-FFF2-40B4-BE49-F238E27FC236}">
                <a16:creationId xmlns:a16="http://schemas.microsoft.com/office/drawing/2014/main" id="{77A909F2-DFB3-4D8D-8B37-2210B4955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1270000"/>
            <a:ext cx="11816080" cy="5455920"/>
          </a:xfrm>
          <a:prstGeom prst="rect">
            <a:avLst/>
          </a:prstGeom>
        </p:spPr>
      </p:pic>
    </p:spTree>
    <p:extLst>
      <p:ext uri="{BB962C8B-B14F-4D97-AF65-F5344CB8AC3E}">
        <p14:creationId xmlns:p14="http://schemas.microsoft.com/office/powerpoint/2010/main" val="1493922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30740E7-F05A-45AF-B7A7-8BFB7A8A038F}"/>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EXPLORATORY DATA ANALYSIS : MULTIVARIATE</a:t>
            </a:r>
          </a:p>
        </p:txBody>
      </p:sp>
      <p:pic>
        <p:nvPicPr>
          <p:cNvPr id="5" name="Picture 4">
            <a:extLst>
              <a:ext uri="{FF2B5EF4-FFF2-40B4-BE49-F238E27FC236}">
                <a16:creationId xmlns:a16="http://schemas.microsoft.com/office/drawing/2014/main" id="{221E029F-A5EF-43A5-AFF3-D8F69A01655B}"/>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1270000"/>
            <a:ext cx="12192000" cy="5588000"/>
          </a:xfrm>
          <a:prstGeom prst="rect">
            <a:avLst/>
          </a:prstGeom>
        </p:spPr>
      </p:pic>
    </p:spTree>
    <p:extLst>
      <p:ext uri="{BB962C8B-B14F-4D97-AF65-F5344CB8AC3E}">
        <p14:creationId xmlns:p14="http://schemas.microsoft.com/office/powerpoint/2010/main" val="858429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8EB6BF0D-0A86-4D33-AC35-FD8D3DD56C23}"/>
              </a:ext>
            </a:extLst>
          </p:cNvPr>
          <p:cNvSpPr/>
          <p:nvPr/>
        </p:nvSpPr>
        <p:spPr>
          <a:xfrm>
            <a:off x="0" y="0"/>
            <a:ext cx="12192000" cy="6858000"/>
          </a:xfrm>
          <a:prstGeom prst="round2Diag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endParaRPr lang="en-US" dirty="0"/>
          </a:p>
        </p:txBody>
      </p:sp>
      <p:sp>
        <p:nvSpPr>
          <p:cNvPr id="3" name="Oval 2">
            <a:extLst>
              <a:ext uri="{FF2B5EF4-FFF2-40B4-BE49-F238E27FC236}">
                <a16:creationId xmlns:a16="http://schemas.microsoft.com/office/drawing/2014/main" id="{430740E7-F05A-45AF-B7A7-8BFB7A8A038F}"/>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DATA-PREPROCESSING:</a:t>
            </a:r>
          </a:p>
        </p:txBody>
      </p:sp>
      <p:graphicFrame>
        <p:nvGraphicFramePr>
          <p:cNvPr id="8" name="Table 7">
            <a:extLst>
              <a:ext uri="{FF2B5EF4-FFF2-40B4-BE49-F238E27FC236}">
                <a16:creationId xmlns:a16="http://schemas.microsoft.com/office/drawing/2014/main" id="{74DFE7E3-D66A-4624-A530-7AA0867CB4E7}"/>
              </a:ext>
            </a:extLst>
          </p:cNvPr>
          <p:cNvGraphicFramePr>
            <a:graphicFrameLocks noGrp="1"/>
          </p:cNvGraphicFramePr>
          <p:nvPr>
            <p:extLst>
              <p:ext uri="{D42A27DB-BD31-4B8C-83A1-F6EECF244321}">
                <p14:modId xmlns:p14="http://schemas.microsoft.com/office/powerpoint/2010/main" val="843457575"/>
              </p:ext>
            </p:extLst>
          </p:nvPr>
        </p:nvGraphicFramePr>
        <p:xfrm>
          <a:off x="192505" y="3604661"/>
          <a:ext cx="11579196" cy="1414914"/>
        </p:xfrm>
        <a:graphic>
          <a:graphicData uri="http://schemas.openxmlformats.org/drawingml/2006/table">
            <a:tbl>
              <a:tblPr bandRow="1">
                <a:tableStyleId>{5C22544A-7EE6-4342-B048-85BDC9FD1C3A}</a:tableStyleId>
              </a:tblPr>
              <a:tblGrid>
                <a:gridCol w="1009281">
                  <a:extLst>
                    <a:ext uri="{9D8B030D-6E8A-4147-A177-3AD203B41FA5}">
                      <a16:colId xmlns:a16="http://schemas.microsoft.com/office/drawing/2014/main" val="570720544"/>
                    </a:ext>
                  </a:extLst>
                </a:gridCol>
                <a:gridCol w="880826">
                  <a:extLst>
                    <a:ext uri="{9D8B030D-6E8A-4147-A177-3AD203B41FA5}">
                      <a16:colId xmlns:a16="http://schemas.microsoft.com/office/drawing/2014/main" val="875389965"/>
                    </a:ext>
                  </a:extLst>
                </a:gridCol>
                <a:gridCol w="880826">
                  <a:extLst>
                    <a:ext uri="{9D8B030D-6E8A-4147-A177-3AD203B41FA5}">
                      <a16:colId xmlns:a16="http://schemas.microsoft.com/office/drawing/2014/main" val="1675575684"/>
                    </a:ext>
                  </a:extLst>
                </a:gridCol>
                <a:gridCol w="872908">
                  <a:extLst>
                    <a:ext uri="{9D8B030D-6E8A-4147-A177-3AD203B41FA5}">
                      <a16:colId xmlns:a16="http://schemas.microsoft.com/office/drawing/2014/main" val="1644914349"/>
                    </a:ext>
                  </a:extLst>
                </a:gridCol>
                <a:gridCol w="888747">
                  <a:extLst>
                    <a:ext uri="{9D8B030D-6E8A-4147-A177-3AD203B41FA5}">
                      <a16:colId xmlns:a16="http://schemas.microsoft.com/office/drawing/2014/main" val="1151901638"/>
                    </a:ext>
                  </a:extLst>
                </a:gridCol>
                <a:gridCol w="880826">
                  <a:extLst>
                    <a:ext uri="{9D8B030D-6E8A-4147-A177-3AD203B41FA5}">
                      <a16:colId xmlns:a16="http://schemas.microsoft.com/office/drawing/2014/main" val="3998010189"/>
                    </a:ext>
                  </a:extLst>
                </a:gridCol>
                <a:gridCol w="880826">
                  <a:extLst>
                    <a:ext uri="{9D8B030D-6E8A-4147-A177-3AD203B41FA5}">
                      <a16:colId xmlns:a16="http://schemas.microsoft.com/office/drawing/2014/main" val="758932280"/>
                    </a:ext>
                  </a:extLst>
                </a:gridCol>
                <a:gridCol w="880826">
                  <a:extLst>
                    <a:ext uri="{9D8B030D-6E8A-4147-A177-3AD203B41FA5}">
                      <a16:colId xmlns:a16="http://schemas.microsoft.com/office/drawing/2014/main" val="3805740231"/>
                    </a:ext>
                  </a:extLst>
                </a:gridCol>
                <a:gridCol w="880826">
                  <a:extLst>
                    <a:ext uri="{9D8B030D-6E8A-4147-A177-3AD203B41FA5}">
                      <a16:colId xmlns:a16="http://schemas.microsoft.com/office/drawing/2014/main" val="3671040133"/>
                    </a:ext>
                  </a:extLst>
                </a:gridCol>
                <a:gridCol w="880826">
                  <a:extLst>
                    <a:ext uri="{9D8B030D-6E8A-4147-A177-3AD203B41FA5}">
                      <a16:colId xmlns:a16="http://schemas.microsoft.com/office/drawing/2014/main" val="3753858790"/>
                    </a:ext>
                  </a:extLst>
                </a:gridCol>
                <a:gridCol w="880826">
                  <a:extLst>
                    <a:ext uri="{9D8B030D-6E8A-4147-A177-3AD203B41FA5}">
                      <a16:colId xmlns:a16="http://schemas.microsoft.com/office/drawing/2014/main" val="1358755022"/>
                    </a:ext>
                  </a:extLst>
                </a:gridCol>
                <a:gridCol w="880826">
                  <a:extLst>
                    <a:ext uri="{9D8B030D-6E8A-4147-A177-3AD203B41FA5}">
                      <a16:colId xmlns:a16="http://schemas.microsoft.com/office/drawing/2014/main" val="617995753"/>
                    </a:ext>
                  </a:extLst>
                </a:gridCol>
                <a:gridCol w="880826">
                  <a:extLst>
                    <a:ext uri="{9D8B030D-6E8A-4147-A177-3AD203B41FA5}">
                      <a16:colId xmlns:a16="http://schemas.microsoft.com/office/drawing/2014/main" val="3613265024"/>
                    </a:ext>
                  </a:extLst>
                </a:gridCol>
              </a:tblGrid>
              <a:tr h="919352">
                <a:tc>
                  <a:txBody>
                    <a:bodyPr/>
                    <a:lstStyle/>
                    <a:p>
                      <a:pPr algn="ctr" fontAlgn="b"/>
                      <a:r>
                        <a:rPr lang="en-US" sz="1100" u="none" strike="noStrike" dirty="0">
                          <a:effectLst/>
                        </a:rPr>
                        <a:t>COLUMN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gender</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SeniorCitizen</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Partner</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Dependents</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tenure</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err="1">
                          <a:effectLst/>
                        </a:rPr>
                        <a:t>PhoneService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MultipleLines</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InternetService</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err="1">
                          <a:effectLst/>
                        </a:rPr>
                        <a:t>OnlineSecurity</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OnlineBackup</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DeviceProtection</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TechSupport</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5340"/>
                  </a:ext>
                </a:extLst>
              </a:tr>
              <a:tr h="495562">
                <a:tc>
                  <a:txBody>
                    <a:bodyPr/>
                    <a:lstStyle/>
                    <a:p>
                      <a:pPr algn="ctr" fontAlgn="b"/>
                      <a:r>
                        <a:rPr lang="en-US" sz="1100" u="none" strike="noStrike">
                          <a:effectLst/>
                        </a:rPr>
                        <a:t>MEAN_VAL</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0.504756</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0.162147</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0.483033</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0.299588</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32.37115</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0.903166</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0.940508</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0.872923</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0.790004</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0.906432</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0.904444</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0.797104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6713320"/>
                  </a:ext>
                </a:extLst>
              </a:tr>
            </a:tbl>
          </a:graphicData>
        </a:graphic>
      </p:graphicFrame>
      <p:graphicFrame>
        <p:nvGraphicFramePr>
          <p:cNvPr id="9" name="Table 8">
            <a:extLst>
              <a:ext uri="{FF2B5EF4-FFF2-40B4-BE49-F238E27FC236}">
                <a16:creationId xmlns:a16="http://schemas.microsoft.com/office/drawing/2014/main" id="{AE15FACB-3E37-4968-876C-392F3B1DADE5}"/>
              </a:ext>
            </a:extLst>
          </p:cNvPr>
          <p:cNvGraphicFramePr>
            <a:graphicFrameLocks noGrp="1"/>
          </p:cNvGraphicFramePr>
          <p:nvPr>
            <p:extLst>
              <p:ext uri="{D42A27DB-BD31-4B8C-83A1-F6EECF244321}">
                <p14:modId xmlns:p14="http://schemas.microsoft.com/office/powerpoint/2010/main" val="887870819"/>
              </p:ext>
            </p:extLst>
          </p:nvPr>
        </p:nvGraphicFramePr>
        <p:xfrm>
          <a:off x="192505" y="5188017"/>
          <a:ext cx="11579204" cy="1241659"/>
        </p:xfrm>
        <a:graphic>
          <a:graphicData uri="http://schemas.openxmlformats.org/drawingml/2006/table">
            <a:tbl>
              <a:tblPr bandRow="1">
                <a:tableStyleId>{5C22544A-7EE6-4342-B048-85BDC9FD1C3A}</a:tableStyleId>
              </a:tblPr>
              <a:tblGrid>
                <a:gridCol w="1328762">
                  <a:extLst>
                    <a:ext uri="{9D8B030D-6E8A-4147-A177-3AD203B41FA5}">
                      <a16:colId xmlns:a16="http://schemas.microsoft.com/office/drawing/2014/main" val="2136806640"/>
                    </a:ext>
                  </a:extLst>
                </a:gridCol>
                <a:gridCol w="1138938">
                  <a:extLst>
                    <a:ext uri="{9D8B030D-6E8A-4147-A177-3AD203B41FA5}">
                      <a16:colId xmlns:a16="http://schemas.microsoft.com/office/drawing/2014/main" val="1517196035"/>
                    </a:ext>
                  </a:extLst>
                </a:gridCol>
                <a:gridCol w="1138938">
                  <a:extLst>
                    <a:ext uri="{9D8B030D-6E8A-4147-A177-3AD203B41FA5}">
                      <a16:colId xmlns:a16="http://schemas.microsoft.com/office/drawing/2014/main" val="512424275"/>
                    </a:ext>
                  </a:extLst>
                </a:gridCol>
                <a:gridCol w="1138938">
                  <a:extLst>
                    <a:ext uri="{9D8B030D-6E8A-4147-A177-3AD203B41FA5}">
                      <a16:colId xmlns:a16="http://schemas.microsoft.com/office/drawing/2014/main" val="1829382934"/>
                    </a:ext>
                  </a:extLst>
                </a:gridCol>
                <a:gridCol w="1135460">
                  <a:extLst>
                    <a:ext uri="{9D8B030D-6E8A-4147-A177-3AD203B41FA5}">
                      <a16:colId xmlns:a16="http://schemas.microsoft.com/office/drawing/2014/main" val="2553429210"/>
                    </a:ext>
                  </a:extLst>
                </a:gridCol>
                <a:gridCol w="1142416">
                  <a:extLst>
                    <a:ext uri="{9D8B030D-6E8A-4147-A177-3AD203B41FA5}">
                      <a16:colId xmlns:a16="http://schemas.microsoft.com/office/drawing/2014/main" val="1612930542"/>
                    </a:ext>
                  </a:extLst>
                </a:gridCol>
                <a:gridCol w="1138938">
                  <a:extLst>
                    <a:ext uri="{9D8B030D-6E8A-4147-A177-3AD203B41FA5}">
                      <a16:colId xmlns:a16="http://schemas.microsoft.com/office/drawing/2014/main" val="1310238391"/>
                    </a:ext>
                  </a:extLst>
                </a:gridCol>
                <a:gridCol w="1138938">
                  <a:extLst>
                    <a:ext uri="{9D8B030D-6E8A-4147-A177-3AD203B41FA5}">
                      <a16:colId xmlns:a16="http://schemas.microsoft.com/office/drawing/2014/main" val="3154589577"/>
                    </a:ext>
                  </a:extLst>
                </a:gridCol>
                <a:gridCol w="1138938">
                  <a:extLst>
                    <a:ext uri="{9D8B030D-6E8A-4147-A177-3AD203B41FA5}">
                      <a16:colId xmlns:a16="http://schemas.microsoft.com/office/drawing/2014/main" val="1996654283"/>
                    </a:ext>
                  </a:extLst>
                </a:gridCol>
                <a:gridCol w="1138938">
                  <a:extLst>
                    <a:ext uri="{9D8B030D-6E8A-4147-A177-3AD203B41FA5}">
                      <a16:colId xmlns:a16="http://schemas.microsoft.com/office/drawing/2014/main" val="3961245635"/>
                    </a:ext>
                  </a:extLst>
                </a:gridCol>
              </a:tblGrid>
              <a:tr h="817428">
                <a:tc>
                  <a:txBody>
                    <a:bodyPr/>
                    <a:lstStyle/>
                    <a:p>
                      <a:pPr algn="ctr" fontAlgn="b"/>
                      <a:r>
                        <a:rPr lang="en-US" sz="1100" u="none" strike="noStrike">
                          <a:effectLst/>
                          <a:latin typeface="Arial" panose="020B0604020202020204" pitchFamily="34" charset="0"/>
                          <a:cs typeface="Arial" panose="020B0604020202020204" pitchFamily="34" charset="0"/>
                        </a:rPr>
                        <a:t>COLUMN</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err="1">
                          <a:effectLst/>
                          <a:latin typeface="Arial" panose="020B0604020202020204" pitchFamily="34" charset="0"/>
                          <a:cs typeface="Arial" panose="020B0604020202020204" pitchFamily="34" charset="0"/>
                        </a:rPr>
                        <a:t>TechSupport</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Arial" panose="020B0604020202020204" pitchFamily="34" charset="0"/>
                          <a:cs typeface="Arial" panose="020B0604020202020204" pitchFamily="34" charset="0"/>
                        </a:rPr>
                        <a:t>StreamingTV</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Arial" panose="020B0604020202020204" pitchFamily="34" charset="0"/>
                          <a:cs typeface="Arial" panose="020B0604020202020204" pitchFamily="34" charset="0"/>
                        </a:rPr>
                        <a:t>StreamingMovies</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Arial" panose="020B0604020202020204" pitchFamily="34" charset="0"/>
                          <a:cs typeface="Arial" panose="020B0604020202020204" pitchFamily="34" charset="0"/>
                        </a:rPr>
                        <a:t>Contract</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Arial" panose="020B0604020202020204" pitchFamily="34" charset="0"/>
                          <a:cs typeface="Arial" panose="020B0604020202020204" pitchFamily="34" charset="0"/>
                        </a:rPr>
                        <a:t>PaperlessBilling</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Arial" panose="020B0604020202020204" pitchFamily="34" charset="0"/>
                          <a:cs typeface="Arial" panose="020B0604020202020204" pitchFamily="34" charset="0"/>
                        </a:rPr>
                        <a:t>PaymentMethod</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Arial" panose="020B0604020202020204" pitchFamily="34" charset="0"/>
                          <a:cs typeface="Arial" panose="020B0604020202020204" pitchFamily="34" charset="0"/>
                        </a:rPr>
                        <a:t>MonthlyCharges</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Arial" panose="020B0604020202020204" pitchFamily="34" charset="0"/>
                          <a:cs typeface="Arial" panose="020B0604020202020204" pitchFamily="34" charset="0"/>
                        </a:rPr>
                        <a:t>TotalCharges</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latin typeface="Arial" panose="020B0604020202020204" pitchFamily="34" charset="0"/>
                          <a:cs typeface="Arial" panose="020B0604020202020204" pitchFamily="34" charset="0"/>
                        </a:rPr>
                        <a:t>Churn</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0816156"/>
                  </a:ext>
                </a:extLst>
              </a:tr>
              <a:tr h="424231">
                <a:tc>
                  <a:txBody>
                    <a:bodyPr/>
                    <a:lstStyle/>
                    <a:p>
                      <a:pPr algn="ctr" fontAlgn="b"/>
                      <a:r>
                        <a:rPr lang="en-US" sz="1100" u="none" strike="noStrike">
                          <a:effectLst/>
                          <a:latin typeface="Arial" panose="020B0604020202020204" pitchFamily="34" charset="0"/>
                          <a:cs typeface="Arial" panose="020B0604020202020204" pitchFamily="34" charset="0"/>
                        </a:rPr>
                        <a:t>MEAN_VAL</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Arial" panose="020B0604020202020204" pitchFamily="34" charset="0"/>
                          <a:cs typeface="Arial" panose="020B0604020202020204" pitchFamily="34" charset="0"/>
                        </a:rPr>
                        <a:t>0.797104</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Arial" panose="020B0604020202020204" pitchFamily="34" charset="0"/>
                          <a:cs typeface="Arial" panose="020B0604020202020204" pitchFamily="34" charset="0"/>
                        </a:rPr>
                        <a:t>0.985376</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Arial" panose="020B0604020202020204" pitchFamily="34" charset="0"/>
                          <a:cs typeface="Arial" panose="020B0604020202020204" pitchFamily="34" charset="0"/>
                        </a:rPr>
                        <a:t>0.992475</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latin typeface="Arial" panose="020B0604020202020204" pitchFamily="34" charset="0"/>
                          <a:cs typeface="Arial" panose="020B0604020202020204" pitchFamily="34" charset="0"/>
                        </a:rPr>
                        <a:t>0.690473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Arial" panose="020B0604020202020204" pitchFamily="34" charset="0"/>
                          <a:cs typeface="Arial" panose="020B0604020202020204" pitchFamily="34" charset="0"/>
                        </a:rPr>
                        <a:t>0.592219</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Arial" panose="020B0604020202020204" pitchFamily="34" charset="0"/>
                          <a:cs typeface="Arial" panose="020B0604020202020204" pitchFamily="34" charset="0"/>
                        </a:rPr>
                        <a:t>1.574329</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Arial" panose="020B0604020202020204" pitchFamily="34" charset="0"/>
                          <a:cs typeface="Arial" panose="020B0604020202020204" pitchFamily="34" charset="0"/>
                        </a:rPr>
                        <a:t>64.76169</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latin typeface="Arial" panose="020B0604020202020204" pitchFamily="34" charset="0"/>
                          <a:cs typeface="Arial" panose="020B0604020202020204" pitchFamily="34" charset="0"/>
                        </a:rPr>
                        <a:t>3257.794</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latin typeface="Arial" panose="020B0604020202020204" pitchFamily="34" charset="0"/>
                          <a:cs typeface="Arial" panose="020B0604020202020204" pitchFamily="34" charset="0"/>
                        </a:rPr>
                        <a:t>0.26537</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3264144"/>
                  </a:ext>
                </a:extLst>
              </a:tr>
            </a:tbl>
          </a:graphicData>
        </a:graphic>
      </p:graphicFrame>
      <p:sp>
        <p:nvSpPr>
          <p:cNvPr id="11" name="TextBox 10">
            <a:extLst>
              <a:ext uri="{FF2B5EF4-FFF2-40B4-BE49-F238E27FC236}">
                <a16:creationId xmlns:a16="http://schemas.microsoft.com/office/drawing/2014/main" id="{A8025C30-B140-4B89-9ADE-37A7F4F5F46D}"/>
              </a:ext>
            </a:extLst>
          </p:cNvPr>
          <p:cNvSpPr txBox="1"/>
          <p:nvPr/>
        </p:nvSpPr>
        <p:spPr>
          <a:xfrm>
            <a:off x="192505" y="1938732"/>
            <a:ext cx="11676249" cy="1754326"/>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Data-preprocessing was deployed using the Standard Scalar technique to address the issue of outliers . From the Boxplots under the Bivariate Exploratory Data Analysis slides, the presence of outliers was observed ,hence the need to manipulate the data within the range where Mean is -5.3098e-20 and Standard Deviation equals 1.</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	This ensures that the quality of data for Supervised Machine learning Modelling is optimized.</a:t>
            </a:r>
          </a:p>
          <a:p>
            <a:endParaRPr lang="en-US" dirty="0"/>
          </a:p>
        </p:txBody>
      </p:sp>
    </p:spTree>
    <p:extLst>
      <p:ext uri="{BB962C8B-B14F-4D97-AF65-F5344CB8AC3E}">
        <p14:creationId xmlns:p14="http://schemas.microsoft.com/office/powerpoint/2010/main" val="2623962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p:txBody>
      </p:sp>
      <p:sp>
        <p:nvSpPr>
          <p:cNvPr id="3" name="Oval 2">
            <a:extLst>
              <a:ext uri="{FF2B5EF4-FFF2-40B4-BE49-F238E27FC236}">
                <a16:creationId xmlns:a16="http://schemas.microsoft.com/office/drawing/2014/main" id="{430740E7-F05A-45AF-B7A7-8BFB7A8A038F}"/>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SUPERVISED MACHINE LEARNING MODELS</a:t>
            </a:r>
          </a:p>
        </p:txBody>
      </p:sp>
      <p:sp>
        <p:nvSpPr>
          <p:cNvPr id="4" name="TextBox 3">
            <a:extLst>
              <a:ext uri="{FF2B5EF4-FFF2-40B4-BE49-F238E27FC236}">
                <a16:creationId xmlns:a16="http://schemas.microsoft.com/office/drawing/2014/main" id="{7DF3DE76-A971-4AAD-B6E0-DF0202479D22}"/>
              </a:ext>
            </a:extLst>
          </p:cNvPr>
          <p:cNvSpPr txBox="1"/>
          <p:nvPr/>
        </p:nvSpPr>
        <p:spPr>
          <a:xfrm>
            <a:off x="336885" y="1815966"/>
            <a:ext cx="11374922"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Supervised Machine learning Models such as the ;</a:t>
            </a:r>
          </a:p>
          <a:p>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Logistic Regression(LR), </a:t>
            </a:r>
          </a:p>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Random Forest Classifier(RFC) , </a:t>
            </a:r>
          </a:p>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Support Vector Classifier(SVC) ,</a:t>
            </a:r>
          </a:p>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Ada Boost Classifier (ABC) .</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All of which were deployed to build Machine Learning Algorithms for classifier task. </a:t>
            </a:r>
          </a:p>
          <a:p>
            <a:r>
              <a:rPr lang="en-US" dirty="0">
                <a:solidFill>
                  <a:schemeClr val="bg1"/>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It is valuable to compare different models , accuracy score and baseline methods to determine the effectiveness in classification task and also the relative accuracy performance.</a:t>
            </a:r>
          </a:p>
          <a:p>
            <a:pPr marL="285750" indent="-285750">
              <a:buFont typeface="Wingdings" panose="05000000000000000000" pitchFamily="2" charset="2"/>
              <a:buChar char="Ø"/>
            </a:pPr>
            <a:endParaRPr lang="en-US"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In specific, AdaBoost was deployed in order to train weak models  on repeatedly adjusted weights of misclassified instances.it creates a robust final Model capable of accurate predictions by reducing overfitting.</a:t>
            </a:r>
          </a:p>
          <a:p>
            <a:endParaRPr lang="en-US" dirty="0"/>
          </a:p>
        </p:txBody>
      </p:sp>
    </p:spTree>
    <p:extLst>
      <p:ext uri="{BB962C8B-B14F-4D97-AF65-F5344CB8AC3E}">
        <p14:creationId xmlns:p14="http://schemas.microsoft.com/office/powerpoint/2010/main" val="222093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2A2B-7837-4691-867D-2F79A65B71C7}"/>
              </a:ext>
            </a:extLst>
          </p:cNvPr>
          <p:cNvSpPr>
            <a:spLocks noGrp="1"/>
          </p:cNvSpPr>
          <p:nvPr>
            <p:ph type="title"/>
          </p:nvPr>
        </p:nvSpPr>
        <p:spPr/>
        <p:txBody>
          <a:bodyPr/>
          <a:lstStyle/>
          <a:p>
            <a:r>
              <a:rPr lang="en-US" dirty="0"/>
              <a:t> </a:t>
            </a:r>
          </a:p>
        </p:txBody>
      </p:sp>
      <p:sp>
        <p:nvSpPr>
          <p:cNvPr id="5" name="Rectangle 4">
            <a:extLst>
              <a:ext uri="{FF2B5EF4-FFF2-40B4-BE49-F238E27FC236}">
                <a16:creationId xmlns:a16="http://schemas.microsoft.com/office/drawing/2014/main" id="{A6F6172F-85A7-4789-BF46-1016EE9B749C}"/>
              </a:ext>
            </a:extLst>
          </p:cNvPr>
          <p:cNvSpPr/>
          <p:nvPr/>
        </p:nvSpPr>
        <p:spPr>
          <a:xfrm>
            <a:off x="838200" y="1269899"/>
            <a:ext cx="5071712" cy="522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B58F93BE-344D-468A-8CE3-07E579E7E2A5}"/>
              </a:ext>
            </a:extLst>
          </p:cNvPr>
          <p:cNvSpPr/>
          <p:nvPr/>
        </p:nvSpPr>
        <p:spPr>
          <a:xfrm>
            <a:off x="0" y="12738"/>
            <a:ext cx="12192000" cy="6963010"/>
          </a:xfrm>
          <a:prstGeom prst="round2Diag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1DC3001F-BD42-4C93-A0EE-7A6D8D63E29B}"/>
              </a:ext>
            </a:extLst>
          </p:cNvPr>
          <p:cNvSpPr/>
          <p:nvPr/>
        </p:nvSpPr>
        <p:spPr>
          <a:xfrm>
            <a:off x="4567188" y="94982"/>
            <a:ext cx="3542096" cy="598038"/>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OUTLINE</a:t>
            </a:r>
          </a:p>
        </p:txBody>
      </p:sp>
      <p:sp>
        <p:nvSpPr>
          <p:cNvPr id="6" name="Rectangle 5">
            <a:extLst>
              <a:ext uri="{FF2B5EF4-FFF2-40B4-BE49-F238E27FC236}">
                <a16:creationId xmlns:a16="http://schemas.microsoft.com/office/drawing/2014/main" id="{027D144B-632E-4D8C-857D-CE39E52FF102}"/>
              </a:ext>
            </a:extLst>
          </p:cNvPr>
          <p:cNvSpPr/>
          <p:nvPr/>
        </p:nvSpPr>
        <p:spPr>
          <a:xfrm>
            <a:off x="838200" y="1193533"/>
            <a:ext cx="6091989" cy="5883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r>
              <a:rPr lang="en-US" sz="2400" dirty="0">
                <a:solidFill>
                  <a:schemeClr val="bg1"/>
                </a:solidFill>
              </a:rPr>
              <a:t>BACKGROUND</a:t>
            </a:r>
          </a:p>
          <a:p>
            <a:pPr marL="285750" indent="-285750">
              <a:lnSpc>
                <a:spcPct val="150000"/>
              </a:lnSpc>
              <a:buFont typeface="Wingdings" panose="05000000000000000000" pitchFamily="2" charset="2"/>
              <a:buChar char="Ø"/>
            </a:pPr>
            <a:r>
              <a:rPr lang="en-US" sz="2400" dirty="0">
                <a:solidFill>
                  <a:schemeClr val="bg1"/>
                </a:solidFill>
              </a:rPr>
              <a:t>OBJECTIVE.</a:t>
            </a:r>
          </a:p>
          <a:p>
            <a:pPr marL="285750" indent="-285750">
              <a:lnSpc>
                <a:spcPct val="150000"/>
              </a:lnSpc>
              <a:buFont typeface="Wingdings" panose="05000000000000000000" pitchFamily="2" charset="2"/>
              <a:buChar char="Ø"/>
            </a:pPr>
            <a:r>
              <a:rPr lang="en-US" sz="2400" dirty="0">
                <a:solidFill>
                  <a:schemeClr val="bg1"/>
                </a:solidFill>
              </a:rPr>
              <a:t>EXPLORATORY DATA ANALYSIS.</a:t>
            </a:r>
          </a:p>
          <a:p>
            <a:pPr marL="285750" indent="-285750">
              <a:lnSpc>
                <a:spcPct val="150000"/>
              </a:lnSpc>
              <a:buFont typeface="Wingdings" panose="05000000000000000000" pitchFamily="2" charset="2"/>
              <a:buChar char="Ø"/>
            </a:pPr>
            <a:r>
              <a:rPr lang="en-US" sz="2400" dirty="0">
                <a:solidFill>
                  <a:schemeClr val="bg1"/>
                </a:solidFill>
              </a:rPr>
              <a:t>DATA PRE-PROCESSING.</a:t>
            </a:r>
          </a:p>
          <a:p>
            <a:pPr marL="285750" indent="-285750">
              <a:lnSpc>
                <a:spcPct val="150000"/>
              </a:lnSpc>
              <a:buFont typeface="Wingdings" panose="05000000000000000000" pitchFamily="2" charset="2"/>
              <a:buChar char="Ø"/>
            </a:pPr>
            <a:r>
              <a:rPr lang="en-US" sz="2400" dirty="0">
                <a:solidFill>
                  <a:schemeClr val="bg1"/>
                </a:solidFill>
              </a:rPr>
              <a:t>BUILDING SUPERVISED MACHINE LEARNING MODELS.</a:t>
            </a:r>
          </a:p>
          <a:p>
            <a:pPr marL="285750" indent="-285750">
              <a:lnSpc>
                <a:spcPct val="150000"/>
              </a:lnSpc>
              <a:buFont typeface="Wingdings" panose="05000000000000000000" pitchFamily="2" charset="2"/>
              <a:buChar char="Ø"/>
            </a:pPr>
            <a:r>
              <a:rPr lang="en-US" sz="2400" dirty="0">
                <a:solidFill>
                  <a:schemeClr val="bg1"/>
                </a:solidFill>
              </a:rPr>
              <a:t>BEST MODEL SELECTION AND PERFORMANCE METRICS.</a:t>
            </a:r>
          </a:p>
          <a:p>
            <a:pPr marL="285750" indent="-285750">
              <a:lnSpc>
                <a:spcPct val="150000"/>
              </a:lnSpc>
              <a:buFont typeface="Wingdings" panose="05000000000000000000" pitchFamily="2" charset="2"/>
              <a:buChar char="Ø"/>
            </a:pPr>
            <a:r>
              <a:rPr lang="en-US" sz="2400" dirty="0">
                <a:solidFill>
                  <a:schemeClr val="bg1"/>
                </a:solidFill>
              </a:rPr>
              <a:t>FINDINGS AND RECOMMENDATION.</a:t>
            </a:r>
          </a:p>
          <a:p>
            <a:pPr marL="285750" indent="-285750">
              <a:lnSpc>
                <a:spcPct val="150000"/>
              </a:lnSpc>
              <a:buFont typeface="Wingdings" panose="05000000000000000000" pitchFamily="2" charset="2"/>
              <a:buChar char="Ø"/>
            </a:pPr>
            <a:r>
              <a:rPr lang="en-US" sz="2400" dirty="0">
                <a:solidFill>
                  <a:schemeClr val="bg1"/>
                </a:solidFill>
              </a:rPr>
              <a:t>CONCLUSION.</a:t>
            </a:r>
          </a:p>
          <a:p>
            <a:pPr marL="285750" indent="-285750">
              <a:lnSpc>
                <a:spcPct val="150000"/>
              </a:lnSpc>
              <a:buFont typeface="Wingdings" panose="05000000000000000000" pitchFamily="2" charset="2"/>
              <a:buChar char="Ø"/>
            </a:pPr>
            <a:endParaRPr lang="en-US" sz="2400" dirty="0">
              <a:solidFill>
                <a:schemeClr val="bg1">
                  <a:lumMod val="65000"/>
                </a:schemeClr>
              </a:solidFill>
            </a:endParaRPr>
          </a:p>
        </p:txBody>
      </p:sp>
    </p:spTree>
    <p:extLst>
      <p:ext uri="{BB962C8B-B14F-4D97-AF65-F5344CB8AC3E}">
        <p14:creationId xmlns:p14="http://schemas.microsoft.com/office/powerpoint/2010/main" val="3209400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30740E7-F05A-45AF-B7A7-8BFB7A8A038F}"/>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FINDINGS AND RECOMMENDATIONS</a:t>
            </a:r>
          </a:p>
        </p:txBody>
      </p:sp>
      <p:sp>
        <p:nvSpPr>
          <p:cNvPr id="4" name="TextBox 3">
            <a:extLst>
              <a:ext uri="{FF2B5EF4-FFF2-40B4-BE49-F238E27FC236}">
                <a16:creationId xmlns:a16="http://schemas.microsoft.com/office/drawing/2014/main" id="{90C2627A-C62D-44EE-A701-2F7EAEE6E59B}"/>
              </a:ext>
            </a:extLst>
          </p:cNvPr>
          <p:cNvSpPr txBox="1"/>
          <p:nvPr/>
        </p:nvSpPr>
        <p:spPr>
          <a:xfrm>
            <a:off x="86627" y="1168401"/>
            <a:ext cx="12002704" cy="535531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endParaRPr lang="en-US" b="1" dirty="0">
              <a:solidFill>
                <a:srgbClr val="D4D4D4"/>
              </a:solidFill>
              <a:effectLst/>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b="1" dirty="0">
                <a:solidFill>
                  <a:srgbClr val="D4D4D4"/>
                </a:solidFill>
                <a:effectLst/>
                <a:latin typeface="Arial" panose="020B0604020202020204" pitchFamily="34" charset="0"/>
                <a:cs typeface="Arial" panose="020B0604020202020204" pitchFamily="34" charset="0"/>
              </a:rPr>
              <a:t>An accuracy score of 78.53... from a Support Vector Classifier indicates that this particular SVC model correctly predicts the class of customer churn approximately 78.53% of the time on unseen dataset.</a:t>
            </a:r>
          </a:p>
          <a:p>
            <a:pPr marL="285750" indent="-285750">
              <a:lnSpc>
                <a:spcPct val="150000"/>
              </a:lnSpc>
              <a:buFont typeface="Wingdings" panose="05000000000000000000" pitchFamily="2" charset="2"/>
              <a:buChar char="v"/>
            </a:pPr>
            <a:endParaRPr lang="en-US" b="1" dirty="0">
              <a:solidFill>
                <a:srgbClr val="D4D4D4"/>
              </a:solidFill>
              <a:effectLst/>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b="1" dirty="0">
                <a:solidFill>
                  <a:srgbClr val="D4D4D4"/>
                </a:solidFill>
                <a:effectLst/>
                <a:latin typeface="Arial" panose="020B0604020202020204" pitchFamily="34" charset="0"/>
                <a:cs typeface="Arial" panose="020B0604020202020204" pitchFamily="34" charset="0"/>
              </a:rPr>
              <a:t>An accuracy of 78.71... from a Random Forest Model indicates that this Linear-Model correctly predicts the class of Customer Churn approximately 78.71% of the time on unseen dataset.</a:t>
            </a:r>
          </a:p>
          <a:p>
            <a:pPr marL="285750" indent="-285750">
              <a:lnSpc>
                <a:spcPct val="150000"/>
              </a:lnSpc>
              <a:buFont typeface="Wingdings" panose="05000000000000000000" pitchFamily="2" charset="2"/>
              <a:buChar char="v"/>
            </a:pPr>
            <a:endParaRPr lang="en-US" b="1" dirty="0">
              <a:solidFill>
                <a:srgbClr val="D4D4D4"/>
              </a:solidFill>
              <a:effectLst/>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b="1" dirty="0">
                <a:solidFill>
                  <a:srgbClr val="D4D4D4"/>
                </a:solidFill>
                <a:effectLst/>
                <a:latin typeface="Arial" panose="020B0604020202020204" pitchFamily="34" charset="0"/>
                <a:cs typeface="Arial" panose="020B0604020202020204" pitchFamily="34" charset="0"/>
              </a:rPr>
              <a:t>An accuracy of 80.01... from a Logistic Regression Model indicates that this Linear-Model correctly predicts the class of Customer Churn approximately 80.01% of the time on unseen dataset.</a:t>
            </a:r>
          </a:p>
          <a:p>
            <a:pPr marL="285750" indent="-285750">
              <a:lnSpc>
                <a:spcPct val="150000"/>
              </a:lnSpc>
              <a:buFont typeface="Wingdings" panose="05000000000000000000" pitchFamily="2" charset="2"/>
              <a:buChar char="v"/>
            </a:pPr>
            <a:endParaRPr lang="en-US" b="1" dirty="0">
              <a:solidFill>
                <a:srgbClr val="D4D4D4"/>
              </a:solidFill>
              <a:effectLst/>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b="1" dirty="0">
                <a:solidFill>
                  <a:srgbClr val="D4D4D4"/>
                </a:solidFill>
                <a:effectLst/>
                <a:latin typeface="Arial" panose="020B0604020202020204" pitchFamily="34" charset="0"/>
                <a:cs typeface="Arial" panose="020B0604020202020204" pitchFamily="34" charset="0"/>
              </a:rPr>
              <a:t>An accuracy of 80.01... from an Ada Boost Classifier Model indicates that this Support Vector Model correctly predicts the class of Customer Churn approximately 80.01% of the time on unseen dataset</a:t>
            </a:r>
            <a:r>
              <a:rPr lang="en-US" b="0" dirty="0">
                <a:solidFill>
                  <a:srgbClr val="D4D4D4"/>
                </a:solidFill>
                <a:effectLst/>
                <a:latin typeface="Courier New" panose="02070309020205020404" pitchFamily="49" charset="0"/>
              </a:rPr>
              <a:t>.</a:t>
            </a:r>
          </a:p>
          <a:p>
            <a:pPr marL="342900" indent="-342900">
              <a:buFont typeface="Wingdings" panose="05000000000000000000" pitchFamily="2" charset="2"/>
              <a:buChar char="v"/>
            </a:pPr>
            <a:endParaRPr lang="en-US" dirty="0">
              <a:solidFill>
                <a:schemeClr val="bg1"/>
              </a:solidFill>
            </a:endParaRPr>
          </a:p>
        </p:txBody>
      </p:sp>
    </p:spTree>
    <p:extLst>
      <p:ext uri="{BB962C8B-B14F-4D97-AF65-F5344CB8AC3E}">
        <p14:creationId xmlns:p14="http://schemas.microsoft.com/office/powerpoint/2010/main" val="3401357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430740E7-F05A-45AF-B7A7-8BFB7A8A038F}"/>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CONCLUSION</a:t>
            </a:r>
          </a:p>
        </p:txBody>
      </p:sp>
      <p:sp>
        <p:nvSpPr>
          <p:cNvPr id="7" name="TextBox 6">
            <a:extLst>
              <a:ext uri="{FF2B5EF4-FFF2-40B4-BE49-F238E27FC236}">
                <a16:creationId xmlns:a16="http://schemas.microsoft.com/office/drawing/2014/main" id="{3DB65C00-B59F-47F2-8083-B527F7695CD9}"/>
              </a:ext>
            </a:extLst>
          </p:cNvPr>
          <p:cNvSpPr txBox="1"/>
          <p:nvPr/>
        </p:nvSpPr>
        <p:spPr>
          <a:xfrm>
            <a:off x="474846" y="2413337"/>
            <a:ext cx="11242307" cy="2031325"/>
          </a:xfrm>
          <a:prstGeom prst="rect">
            <a:avLst/>
          </a:prstGeom>
          <a:noFill/>
        </p:spPr>
        <p:txBody>
          <a:bodyPr wrap="square" rtlCol="0">
            <a:spAutoFit/>
          </a:bodyPr>
          <a:lstStyle/>
          <a:p>
            <a:r>
              <a:rPr lang="en-US" dirty="0"/>
              <a:t>	</a:t>
            </a:r>
            <a:r>
              <a:rPr lang="en-US" dirty="0">
                <a:solidFill>
                  <a:schemeClr val="bg1"/>
                </a:solidFill>
                <a:latin typeface="Arial" panose="020B0604020202020204" pitchFamily="34" charset="0"/>
                <a:cs typeface="Arial" panose="020B0604020202020204" pitchFamily="34" charset="0"/>
              </a:rPr>
              <a:t>In conclusion, In terms of overall Model performance and accuracy both the Linear Model (i.e. Logistic Regression) and the Support Vector Machine Models (i.e. Ada Boost Classifier) performed better 80% of the majority of instances.</a:t>
            </a:r>
          </a:p>
          <a:p>
            <a:endParaRPr lang="en-US" dirty="0">
              <a:solidFill>
                <a:schemeClr val="bg1"/>
              </a:solidFill>
            </a:endParaRPr>
          </a:p>
          <a:p>
            <a:r>
              <a:rPr lang="en-US" dirty="0">
                <a:solidFill>
                  <a:schemeClr val="bg1"/>
                </a:solidFill>
              </a:rPr>
              <a:t>	</a:t>
            </a:r>
            <a:r>
              <a:rPr lang="en-US" dirty="0">
                <a:solidFill>
                  <a:schemeClr val="bg1"/>
                </a:solidFill>
                <a:latin typeface="Arial" panose="020B0604020202020204" pitchFamily="34" charset="0"/>
                <a:cs typeface="Arial" panose="020B0604020202020204" pitchFamily="34" charset="0"/>
              </a:rPr>
              <a:t>The negative relationship that exists btw churn and tenure is indicative of the fact that there’s need to formulate and implement policy strategies that will enhance customer loyalty and retention .This by implication will drastically reduce the rate of customer attrition.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1209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430740E7-F05A-45AF-B7A7-8BFB7A8A038F}"/>
              </a:ext>
            </a:extLst>
          </p:cNvPr>
          <p:cNvSpPr/>
          <p:nvPr/>
        </p:nvSpPr>
        <p:spPr>
          <a:xfrm>
            <a:off x="1884680" y="619760"/>
            <a:ext cx="8067040" cy="54762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 name="Rectangle 3">
            <a:extLst>
              <a:ext uri="{FF2B5EF4-FFF2-40B4-BE49-F238E27FC236}">
                <a16:creationId xmlns:a16="http://schemas.microsoft.com/office/drawing/2014/main" id="{B4151FE9-0393-4F59-881A-7735706E551C}"/>
              </a:ext>
            </a:extLst>
          </p:cNvPr>
          <p:cNvSpPr/>
          <p:nvPr/>
        </p:nvSpPr>
        <p:spPr>
          <a:xfrm>
            <a:off x="3698240" y="1082042"/>
            <a:ext cx="4439920" cy="8534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THANK YOU @10ALYTICS</a:t>
            </a:r>
          </a:p>
        </p:txBody>
      </p:sp>
      <p:sp>
        <p:nvSpPr>
          <p:cNvPr id="5" name="Rectangle 4">
            <a:extLst>
              <a:ext uri="{FF2B5EF4-FFF2-40B4-BE49-F238E27FC236}">
                <a16:creationId xmlns:a16="http://schemas.microsoft.com/office/drawing/2014/main" id="{DF13B478-3931-4699-8441-36CD6A4FC243}"/>
              </a:ext>
            </a:extLst>
          </p:cNvPr>
          <p:cNvSpPr/>
          <p:nvPr/>
        </p:nvSpPr>
        <p:spPr>
          <a:xfrm>
            <a:off x="2875280" y="2397765"/>
            <a:ext cx="6085840" cy="33019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CAPSTONE PROJECT ON CUSTOMER CHURN</a:t>
            </a:r>
          </a:p>
          <a:p>
            <a:pPr algn="ctr"/>
            <a:endParaRPr lang="en-US" sz="2400" dirty="0">
              <a:solidFill>
                <a:schemeClr val="tx1"/>
              </a:solidFill>
            </a:endParaRPr>
          </a:p>
        </p:txBody>
      </p:sp>
      <p:sp>
        <p:nvSpPr>
          <p:cNvPr id="6" name="Rectangle 5">
            <a:extLst>
              <a:ext uri="{FF2B5EF4-FFF2-40B4-BE49-F238E27FC236}">
                <a16:creationId xmlns:a16="http://schemas.microsoft.com/office/drawing/2014/main" id="{0B198F46-0E18-4FBE-82D3-365B1E180402}"/>
              </a:ext>
            </a:extLst>
          </p:cNvPr>
          <p:cNvSpPr/>
          <p:nvPr/>
        </p:nvSpPr>
        <p:spPr>
          <a:xfrm>
            <a:off x="2875280" y="2858041"/>
            <a:ext cx="6085840" cy="184871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PRESENTED BY: </a:t>
            </a:r>
          </a:p>
          <a:p>
            <a:pPr algn="ctr"/>
            <a:endParaRPr lang="en-US" sz="2400" dirty="0">
              <a:solidFill>
                <a:schemeClr val="tx1"/>
              </a:solidFill>
            </a:endParaRPr>
          </a:p>
          <a:p>
            <a:pPr algn="ctr"/>
            <a:r>
              <a:rPr lang="en-US" sz="2400" dirty="0">
                <a:solidFill>
                  <a:schemeClr val="tx1"/>
                </a:solidFill>
              </a:rPr>
              <a:t>MACDONALD IFEANYI</a:t>
            </a:r>
          </a:p>
          <a:p>
            <a:pPr algn="ctr"/>
            <a:endParaRPr lang="en-US" sz="2400" dirty="0">
              <a:solidFill>
                <a:schemeClr val="tx1"/>
              </a:solidFill>
            </a:endParaRPr>
          </a:p>
          <a:p>
            <a:pPr algn="ctr"/>
            <a:r>
              <a:rPr lang="en-US" sz="2400" dirty="0">
                <a:solidFill>
                  <a:schemeClr val="tx1"/>
                </a:solidFill>
              </a:rPr>
              <a:t>PROACTIVEORACLE@GMAIL.COM</a:t>
            </a:r>
          </a:p>
        </p:txBody>
      </p:sp>
    </p:spTree>
    <p:extLst>
      <p:ext uri="{BB962C8B-B14F-4D97-AF65-F5344CB8AC3E}">
        <p14:creationId xmlns:p14="http://schemas.microsoft.com/office/powerpoint/2010/main" val="153133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4144BB-7F88-44B6-A8D4-1C4ECB7894A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1786C551-19AD-4656-848B-2A73305CB0D7}"/>
              </a:ext>
            </a:extLst>
          </p:cNvPr>
          <p:cNvSpPr/>
          <p:nvPr/>
        </p:nvSpPr>
        <p:spPr>
          <a:xfrm>
            <a:off x="0" y="943276"/>
            <a:ext cx="12192000" cy="583772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800" b="1" i="0" u="none" strike="noStrike" baseline="0" dirty="0">
                <a:solidFill>
                  <a:schemeClr val="bg1">
                    <a:lumMod val="75000"/>
                  </a:schemeClr>
                </a:solidFill>
              </a:rPr>
              <a:t>	</a:t>
            </a:r>
            <a:r>
              <a:rPr lang="en-US" sz="1800" b="1" i="0" u="none" strike="noStrike" baseline="0" dirty="0">
                <a:solidFill>
                  <a:schemeClr val="bg1"/>
                </a:solidFill>
                <a:latin typeface="Arial" panose="020B0604020202020204" pitchFamily="34" charset="0"/>
                <a:cs typeface="Arial" panose="020B0604020202020204" pitchFamily="34" charset="0"/>
              </a:rPr>
              <a:t>Connect Tel </a:t>
            </a:r>
            <a:r>
              <a:rPr lang="en-US" sz="1800" b="0" i="0" u="none" strike="noStrike" baseline="0" dirty="0">
                <a:solidFill>
                  <a:schemeClr val="bg1"/>
                </a:solidFill>
                <a:latin typeface="Arial" panose="020B0604020202020204" pitchFamily="34" charset="0"/>
                <a:cs typeface="Arial" panose="020B0604020202020204" pitchFamily="34" charset="0"/>
              </a:rPr>
              <a:t>is a leading telecommunications company at the forefront of innovation and connectivity solutions. With a strong presence in the global market, </a:t>
            </a:r>
            <a:r>
              <a:rPr lang="en-US" sz="1800" b="1" i="0" u="none" strike="noStrike" baseline="0" dirty="0">
                <a:solidFill>
                  <a:schemeClr val="bg1"/>
                </a:solidFill>
                <a:latin typeface="Arial" panose="020B0604020202020204" pitchFamily="34" charset="0"/>
                <a:cs typeface="Arial" panose="020B0604020202020204" pitchFamily="34" charset="0"/>
              </a:rPr>
              <a:t>Connect Tel  </a:t>
            </a:r>
            <a:r>
              <a:rPr lang="en-US" sz="1800" b="0" i="0" u="none" strike="noStrike" baseline="0" dirty="0">
                <a:solidFill>
                  <a:schemeClr val="bg1"/>
                </a:solidFill>
                <a:latin typeface="Arial" panose="020B0604020202020204" pitchFamily="34" charset="0"/>
                <a:cs typeface="Arial" panose="020B0604020202020204" pitchFamily="34" charset="0"/>
              </a:rPr>
              <a:t>has established itself as a trusted provider of reliable voice, data, and Internet services. Offering a comprehensive range of telecommunications solutions, including mobile networks,   broadband connections ,and enterprise solutions, </a:t>
            </a:r>
            <a:r>
              <a:rPr lang="en-US" sz="1800" b="1" i="0" u="none" strike="noStrike" baseline="0" dirty="0">
                <a:solidFill>
                  <a:schemeClr val="bg1"/>
                </a:solidFill>
                <a:latin typeface="Arial" panose="020B0604020202020204" pitchFamily="34" charset="0"/>
                <a:cs typeface="Arial" panose="020B0604020202020204" pitchFamily="34" charset="0"/>
              </a:rPr>
              <a:t>Connect Tel </a:t>
            </a:r>
            <a:r>
              <a:rPr lang="en-US" sz="1800" b="0" i="0" u="none" strike="noStrike" baseline="0" dirty="0">
                <a:solidFill>
                  <a:schemeClr val="bg1"/>
                </a:solidFill>
                <a:latin typeface="Arial" panose="020B0604020202020204" pitchFamily="34" charset="0"/>
                <a:cs typeface="Arial" panose="020B0604020202020204" pitchFamily="34" charset="0"/>
              </a:rPr>
              <a:t>caters to both individual and corporate customers, they are committed to providing exceptional customer service and cutting-edge technology.          	</a:t>
            </a:r>
          </a:p>
          <a:p>
            <a:pPr>
              <a:lnSpc>
                <a:spcPct val="150000"/>
              </a:lnSpc>
            </a:pPr>
            <a:r>
              <a:rPr lang="en-US" sz="1800" b="1" i="0" u="none" strike="noStrike" baseline="0" dirty="0">
                <a:solidFill>
                  <a:schemeClr val="bg1"/>
                </a:solidFill>
                <a:latin typeface="Arial" panose="020B0604020202020204" pitchFamily="34" charset="0"/>
                <a:cs typeface="Arial" panose="020B0604020202020204" pitchFamily="34" charset="0"/>
              </a:rPr>
              <a:t>	Connect Tel </a:t>
            </a:r>
            <a:r>
              <a:rPr lang="en-US" sz="1800" b="0" i="0" u="none" strike="noStrike" baseline="0" dirty="0">
                <a:solidFill>
                  <a:schemeClr val="bg1"/>
                </a:solidFill>
                <a:latin typeface="Arial" panose="020B0604020202020204" pitchFamily="34" charset="0"/>
                <a:cs typeface="Arial" panose="020B0604020202020204" pitchFamily="34" charset="0"/>
              </a:rPr>
              <a:t>ensures seamless communication experiences for millions of users worldwide. Through strategic partnerships and a customer-centric approach, </a:t>
            </a:r>
            <a:r>
              <a:rPr lang="en-US" sz="1800" b="1" i="0" u="none" strike="noStrike" baseline="0" dirty="0">
                <a:solidFill>
                  <a:schemeClr val="bg1"/>
                </a:solidFill>
                <a:latin typeface="Arial" panose="020B0604020202020204" pitchFamily="34" charset="0"/>
                <a:cs typeface="Arial" panose="020B0604020202020204" pitchFamily="34" charset="0"/>
              </a:rPr>
              <a:t>Connect Tel </a:t>
            </a:r>
            <a:r>
              <a:rPr lang="en-US" sz="1800" b="0" i="0" u="none" strike="noStrike" baseline="0" dirty="0">
                <a:solidFill>
                  <a:schemeClr val="bg1"/>
                </a:solidFill>
                <a:latin typeface="Arial" panose="020B0604020202020204" pitchFamily="34" charset="0"/>
                <a:cs typeface="Arial" panose="020B0604020202020204" pitchFamily="34" charset="0"/>
              </a:rPr>
              <a:t>continue s to revolutionize the telecom industry, empowering individuals and businesses to stay connected and thrive in the digital age.</a:t>
            </a:r>
            <a:endParaRPr lang="en-US" dirty="0">
              <a:solidFill>
                <a:schemeClr val="bg1"/>
              </a:solidFill>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A3B18F17-38DB-4F16-8BCE-1CAA8AF54292}"/>
              </a:ext>
            </a:extLst>
          </p:cNvPr>
          <p:cNvSpPr/>
          <p:nvPr/>
        </p:nvSpPr>
        <p:spPr>
          <a:xfrm>
            <a:off x="4623335" y="77002"/>
            <a:ext cx="2945330" cy="6737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BACKGROUND</a:t>
            </a:r>
          </a:p>
        </p:txBody>
      </p:sp>
    </p:spTree>
    <p:extLst>
      <p:ext uri="{BB962C8B-B14F-4D97-AF65-F5344CB8AC3E}">
        <p14:creationId xmlns:p14="http://schemas.microsoft.com/office/powerpoint/2010/main" val="291108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AD49A1-A570-4D8C-960E-E06E72D6F6BA}"/>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8C45FF0-2F18-4788-BFA0-5DDFBFBDCFBB}"/>
              </a:ext>
            </a:extLst>
          </p:cNvPr>
          <p:cNvSpPr/>
          <p:nvPr/>
        </p:nvSpPr>
        <p:spPr>
          <a:xfrm>
            <a:off x="4926530" y="162560"/>
            <a:ext cx="2338939" cy="625642"/>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OBJECTIVE</a:t>
            </a:r>
          </a:p>
        </p:txBody>
      </p:sp>
      <p:sp>
        <p:nvSpPr>
          <p:cNvPr id="4" name="Rectangle 3">
            <a:extLst>
              <a:ext uri="{FF2B5EF4-FFF2-40B4-BE49-F238E27FC236}">
                <a16:creationId xmlns:a16="http://schemas.microsoft.com/office/drawing/2014/main" id="{02415BDA-69BA-45D3-A437-BB33C12A6342}"/>
              </a:ext>
            </a:extLst>
          </p:cNvPr>
          <p:cNvSpPr/>
          <p:nvPr/>
        </p:nvSpPr>
        <p:spPr>
          <a:xfrm>
            <a:off x="381801" y="1357162"/>
            <a:ext cx="11486147" cy="513507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nSpc>
                <a:spcPct val="150000"/>
              </a:lnSpc>
              <a:buFont typeface="+mj-lt"/>
              <a:buAutoNum type="arabicPeriod"/>
            </a:pPr>
            <a:r>
              <a:rPr lang="en-US" dirty="0">
                <a:latin typeface="Arial" panose="020B0604020202020204" pitchFamily="34" charset="0"/>
                <a:cs typeface="Arial" panose="020B0604020202020204" pitchFamily="34" charset="0"/>
              </a:rPr>
              <a:t>TO ADEQUATELY FORECAST CUSTOMER CHURN BY LEVERAGING ADVANCED ANALYTICAL TECHNIQUES.</a:t>
            </a:r>
          </a:p>
          <a:p>
            <a:pPr lvl="1">
              <a:lnSpc>
                <a:spcPct val="150000"/>
              </a:lnSpc>
            </a:pPr>
            <a:endParaRPr lang="en-US" dirty="0">
              <a:latin typeface="Arial" panose="020B0604020202020204" pitchFamily="34" charset="0"/>
              <a:cs typeface="Arial" panose="020B0604020202020204" pitchFamily="34" charset="0"/>
            </a:endParaRPr>
          </a:p>
          <a:p>
            <a:pPr lvl="1">
              <a:lnSpc>
                <a:spcPct val="150000"/>
              </a:lnSpc>
            </a:pPr>
            <a:r>
              <a:rPr lang="en-US" dirty="0">
                <a:latin typeface="Arial" panose="020B0604020202020204" pitchFamily="34" charset="0"/>
                <a:cs typeface="Arial" panose="020B0604020202020204" pitchFamily="34" charset="0"/>
              </a:rPr>
              <a:t>2.   TO PROPOSE A PRAGMATIC APPROACH THAT REDUCES CUSTOMER ATTRITION , ENHANCE CUSTOMER LOYALTY AND MAINTAIN  COMPETITVE EDGE DIRECTED AT CUSTOMER RETENTION.</a:t>
            </a:r>
          </a:p>
        </p:txBody>
      </p:sp>
    </p:spTree>
    <p:extLst>
      <p:ext uri="{BB962C8B-B14F-4D97-AF65-F5344CB8AC3E}">
        <p14:creationId xmlns:p14="http://schemas.microsoft.com/office/powerpoint/2010/main" val="347562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AFC040-29D3-4697-A92C-8A2F34028F7E}"/>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0F16A6-60FF-475F-979A-3F09DCADA12F}"/>
              </a:ext>
            </a:extLst>
          </p:cNvPr>
          <p:cNvSpPr/>
          <p:nvPr/>
        </p:nvSpPr>
        <p:spPr>
          <a:xfrm>
            <a:off x="3241040" y="91440"/>
            <a:ext cx="5516880" cy="863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DESCRIPTIVE STATISTICS</a:t>
            </a:r>
          </a:p>
        </p:txBody>
      </p:sp>
      <p:graphicFrame>
        <p:nvGraphicFramePr>
          <p:cNvPr id="10" name="Table 9">
            <a:extLst>
              <a:ext uri="{FF2B5EF4-FFF2-40B4-BE49-F238E27FC236}">
                <a16:creationId xmlns:a16="http://schemas.microsoft.com/office/drawing/2014/main" id="{C68AABFE-6C57-4FEB-89F8-BDE71FCEC050}"/>
              </a:ext>
            </a:extLst>
          </p:cNvPr>
          <p:cNvGraphicFramePr>
            <a:graphicFrameLocks noGrp="1"/>
          </p:cNvGraphicFramePr>
          <p:nvPr>
            <p:extLst>
              <p:ext uri="{D42A27DB-BD31-4B8C-83A1-F6EECF244321}">
                <p14:modId xmlns:p14="http://schemas.microsoft.com/office/powerpoint/2010/main" val="22623806"/>
              </p:ext>
            </p:extLst>
          </p:nvPr>
        </p:nvGraphicFramePr>
        <p:xfrm>
          <a:off x="944880" y="1656080"/>
          <a:ext cx="10688319" cy="3474720"/>
        </p:xfrm>
        <a:graphic>
          <a:graphicData uri="http://schemas.openxmlformats.org/drawingml/2006/table">
            <a:tbl>
              <a:tblPr>
                <a:tableStyleId>{5C22544A-7EE6-4342-B048-85BDC9FD1C3A}</a:tableStyleId>
              </a:tblPr>
              <a:tblGrid>
                <a:gridCol w="1413309">
                  <a:extLst>
                    <a:ext uri="{9D8B030D-6E8A-4147-A177-3AD203B41FA5}">
                      <a16:colId xmlns:a16="http://schemas.microsoft.com/office/drawing/2014/main" val="2605689120"/>
                    </a:ext>
                  </a:extLst>
                </a:gridCol>
                <a:gridCol w="961873">
                  <a:extLst>
                    <a:ext uri="{9D8B030D-6E8A-4147-A177-3AD203B41FA5}">
                      <a16:colId xmlns:a16="http://schemas.microsoft.com/office/drawing/2014/main" val="2832034466"/>
                    </a:ext>
                  </a:extLst>
                </a:gridCol>
                <a:gridCol w="1187591">
                  <a:extLst>
                    <a:ext uri="{9D8B030D-6E8A-4147-A177-3AD203B41FA5}">
                      <a16:colId xmlns:a16="http://schemas.microsoft.com/office/drawing/2014/main" val="1671799719"/>
                    </a:ext>
                  </a:extLst>
                </a:gridCol>
                <a:gridCol w="1187591">
                  <a:extLst>
                    <a:ext uri="{9D8B030D-6E8A-4147-A177-3AD203B41FA5}">
                      <a16:colId xmlns:a16="http://schemas.microsoft.com/office/drawing/2014/main" val="125188684"/>
                    </a:ext>
                  </a:extLst>
                </a:gridCol>
                <a:gridCol w="1187591">
                  <a:extLst>
                    <a:ext uri="{9D8B030D-6E8A-4147-A177-3AD203B41FA5}">
                      <a16:colId xmlns:a16="http://schemas.microsoft.com/office/drawing/2014/main" val="3223013993"/>
                    </a:ext>
                  </a:extLst>
                </a:gridCol>
                <a:gridCol w="1187591">
                  <a:extLst>
                    <a:ext uri="{9D8B030D-6E8A-4147-A177-3AD203B41FA5}">
                      <a16:colId xmlns:a16="http://schemas.microsoft.com/office/drawing/2014/main" val="3697863698"/>
                    </a:ext>
                  </a:extLst>
                </a:gridCol>
                <a:gridCol w="1187591">
                  <a:extLst>
                    <a:ext uri="{9D8B030D-6E8A-4147-A177-3AD203B41FA5}">
                      <a16:colId xmlns:a16="http://schemas.microsoft.com/office/drawing/2014/main" val="1739077936"/>
                    </a:ext>
                  </a:extLst>
                </a:gridCol>
                <a:gridCol w="1187591">
                  <a:extLst>
                    <a:ext uri="{9D8B030D-6E8A-4147-A177-3AD203B41FA5}">
                      <a16:colId xmlns:a16="http://schemas.microsoft.com/office/drawing/2014/main" val="1279297015"/>
                    </a:ext>
                  </a:extLst>
                </a:gridCol>
                <a:gridCol w="1187591">
                  <a:extLst>
                    <a:ext uri="{9D8B030D-6E8A-4147-A177-3AD203B41FA5}">
                      <a16:colId xmlns:a16="http://schemas.microsoft.com/office/drawing/2014/main" val="2263785941"/>
                    </a:ext>
                  </a:extLst>
                </a:gridCol>
              </a:tblGrid>
              <a:tr h="588610">
                <a:tc>
                  <a:txBody>
                    <a:bodyPr/>
                    <a:lstStyle/>
                    <a:p>
                      <a:pPr algn="ctr" fontAlgn="b"/>
                      <a:r>
                        <a:rPr lang="en-US" sz="1800" u="none" strike="noStrike" dirty="0">
                          <a:solidFill>
                            <a:schemeClr val="tx1"/>
                          </a:solidFill>
                          <a:effectLst/>
                        </a:rPr>
                        <a:t> </a:t>
                      </a:r>
                      <a:endParaRPr lang="en-US" sz="1800" b="0" i="0" u="none" strike="noStrike" dirty="0">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dirty="0">
                          <a:solidFill>
                            <a:schemeClr val="tx1"/>
                          </a:solidFill>
                          <a:effectLst/>
                        </a:rPr>
                        <a:t>count</a:t>
                      </a:r>
                      <a:endParaRPr lang="en-US" sz="1800" b="1"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mean</a:t>
                      </a:r>
                      <a:endParaRPr lang="en-US" sz="1800" b="1"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std</a:t>
                      </a:r>
                      <a:endParaRPr lang="en-US" sz="1800" b="1"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min</a:t>
                      </a:r>
                      <a:endParaRPr lang="en-US" sz="1800" b="1"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25%</a:t>
                      </a:r>
                      <a:endParaRPr lang="en-US" sz="1800" b="1"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50%</a:t>
                      </a:r>
                      <a:endParaRPr lang="en-US" sz="1800" b="1"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75%</a:t>
                      </a:r>
                      <a:endParaRPr lang="en-US" sz="1800" b="1"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max</a:t>
                      </a:r>
                      <a:endParaRPr lang="en-US" sz="1800" b="1"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028126648"/>
                  </a:ext>
                </a:extLst>
              </a:tr>
              <a:tr h="1154446">
                <a:tc>
                  <a:txBody>
                    <a:bodyPr/>
                    <a:lstStyle/>
                    <a:p>
                      <a:pPr algn="ctr" fontAlgn="ctr"/>
                      <a:r>
                        <a:rPr lang="en-US" sz="1800" u="none" strike="noStrike" dirty="0">
                          <a:solidFill>
                            <a:schemeClr val="tx1"/>
                          </a:solidFill>
                          <a:effectLst/>
                        </a:rPr>
                        <a:t>Senior</a:t>
                      </a:r>
                    </a:p>
                    <a:p>
                      <a:pPr algn="ctr" fontAlgn="ctr"/>
                      <a:r>
                        <a:rPr lang="en-US" sz="1800" u="none" strike="noStrike" dirty="0">
                          <a:solidFill>
                            <a:schemeClr val="tx1"/>
                          </a:solidFill>
                          <a:effectLst/>
                        </a:rPr>
                        <a:t>Citizen</a:t>
                      </a:r>
                      <a:endParaRPr lang="en-US" sz="1800" b="1"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7043</a:t>
                      </a:r>
                      <a:endParaRPr lang="en-US" sz="18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dirty="0">
                          <a:solidFill>
                            <a:schemeClr val="tx1"/>
                          </a:solidFill>
                          <a:effectLst/>
                        </a:rPr>
                        <a:t>0.162147</a:t>
                      </a:r>
                      <a:endParaRPr lang="en-US" sz="18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dirty="0">
                          <a:solidFill>
                            <a:schemeClr val="tx1"/>
                          </a:solidFill>
                          <a:effectLst/>
                        </a:rPr>
                        <a:t>0.368612</a:t>
                      </a:r>
                      <a:endParaRPr lang="en-US" sz="18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dirty="0">
                          <a:solidFill>
                            <a:schemeClr val="tx1"/>
                          </a:solidFill>
                          <a:effectLst/>
                        </a:rPr>
                        <a:t>0</a:t>
                      </a:r>
                      <a:endParaRPr lang="en-US" sz="18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dirty="0">
                          <a:solidFill>
                            <a:schemeClr val="tx1"/>
                          </a:solidFill>
                          <a:effectLst/>
                        </a:rPr>
                        <a:t>0</a:t>
                      </a:r>
                      <a:endParaRPr lang="en-US" sz="18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dirty="0">
                          <a:solidFill>
                            <a:schemeClr val="tx1"/>
                          </a:solidFill>
                          <a:effectLst/>
                        </a:rPr>
                        <a:t>0</a:t>
                      </a:r>
                      <a:endParaRPr lang="en-US" sz="18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0</a:t>
                      </a:r>
                      <a:endParaRPr lang="en-US" sz="18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1</a:t>
                      </a:r>
                      <a:endParaRPr lang="en-US" sz="18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518710292"/>
                  </a:ext>
                </a:extLst>
              </a:tr>
              <a:tr h="577218">
                <a:tc>
                  <a:txBody>
                    <a:bodyPr/>
                    <a:lstStyle/>
                    <a:p>
                      <a:pPr algn="ctr" fontAlgn="ctr"/>
                      <a:r>
                        <a:rPr lang="en-US" sz="1800" u="none" strike="noStrike">
                          <a:solidFill>
                            <a:schemeClr val="tx1"/>
                          </a:solidFill>
                          <a:effectLst/>
                        </a:rPr>
                        <a:t>tenure</a:t>
                      </a:r>
                      <a:endParaRPr lang="en-US" sz="1800" b="1"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7043</a:t>
                      </a:r>
                      <a:endParaRPr lang="en-US" sz="18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32.37115</a:t>
                      </a:r>
                      <a:endParaRPr lang="en-US" sz="18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24.55948</a:t>
                      </a:r>
                      <a:endParaRPr lang="en-US" sz="18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dirty="0">
                          <a:solidFill>
                            <a:schemeClr val="tx1"/>
                          </a:solidFill>
                          <a:effectLst/>
                        </a:rPr>
                        <a:t>0</a:t>
                      </a:r>
                      <a:endParaRPr lang="en-US" sz="18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dirty="0">
                          <a:solidFill>
                            <a:schemeClr val="tx1"/>
                          </a:solidFill>
                          <a:effectLst/>
                        </a:rPr>
                        <a:t>9</a:t>
                      </a:r>
                      <a:endParaRPr lang="en-US" sz="18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29</a:t>
                      </a:r>
                      <a:endParaRPr lang="en-US" sz="18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55</a:t>
                      </a:r>
                      <a:endParaRPr lang="en-US" sz="18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72</a:t>
                      </a:r>
                      <a:endParaRPr lang="en-US" sz="18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629362408"/>
                  </a:ext>
                </a:extLst>
              </a:tr>
              <a:tr h="1154446">
                <a:tc>
                  <a:txBody>
                    <a:bodyPr/>
                    <a:lstStyle/>
                    <a:p>
                      <a:pPr algn="ctr" fontAlgn="ctr"/>
                      <a:r>
                        <a:rPr lang="en-US" sz="1800" u="none" strike="noStrike" dirty="0">
                          <a:solidFill>
                            <a:schemeClr val="tx1"/>
                          </a:solidFill>
                          <a:effectLst/>
                        </a:rPr>
                        <a:t>Monthly</a:t>
                      </a:r>
                    </a:p>
                    <a:p>
                      <a:pPr algn="ctr" fontAlgn="ctr"/>
                      <a:r>
                        <a:rPr lang="en-US" sz="1800" u="none" strike="noStrike" dirty="0">
                          <a:solidFill>
                            <a:schemeClr val="tx1"/>
                          </a:solidFill>
                          <a:effectLst/>
                        </a:rPr>
                        <a:t>Charges</a:t>
                      </a:r>
                      <a:endParaRPr lang="en-US" sz="1800" b="1"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7043</a:t>
                      </a:r>
                      <a:endParaRPr lang="en-US" sz="18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dirty="0">
                          <a:solidFill>
                            <a:schemeClr val="tx1"/>
                          </a:solidFill>
                          <a:effectLst/>
                        </a:rPr>
                        <a:t>64.76169</a:t>
                      </a:r>
                      <a:endParaRPr lang="en-US" sz="18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30.09005</a:t>
                      </a:r>
                      <a:endParaRPr lang="en-US" sz="18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a:solidFill>
                            <a:schemeClr val="tx1"/>
                          </a:solidFill>
                          <a:effectLst/>
                        </a:rPr>
                        <a:t>18.25</a:t>
                      </a:r>
                      <a:endParaRPr lang="en-US" sz="18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dirty="0">
                          <a:solidFill>
                            <a:schemeClr val="tx1"/>
                          </a:solidFill>
                          <a:effectLst/>
                        </a:rPr>
                        <a:t>35.5</a:t>
                      </a:r>
                      <a:endParaRPr lang="en-US" sz="18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dirty="0">
                          <a:solidFill>
                            <a:schemeClr val="tx1"/>
                          </a:solidFill>
                          <a:effectLst/>
                        </a:rPr>
                        <a:t>70.35</a:t>
                      </a:r>
                      <a:endParaRPr lang="en-US" sz="18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dirty="0">
                          <a:solidFill>
                            <a:schemeClr val="tx1"/>
                          </a:solidFill>
                          <a:effectLst/>
                        </a:rPr>
                        <a:t>89.85</a:t>
                      </a:r>
                      <a:endParaRPr lang="en-US" sz="18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fontAlgn="ctr"/>
                      <a:r>
                        <a:rPr lang="en-US" sz="1800" u="none" strike="noStrike" dirty="0">
                          <a:solidFill>
                            <a:schemeClr val="tx1"/>
                          </a:solidFill>
                          <a:effectLst/>
                        </a:rPr>
                        <a:t>118.75</a:t>
                      </a:r>
                      <a:endParaRPr lang="en-US" sz="18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095172340"/>
                  </a:ext>
                </a:extLst>
              </a:tr>
            </a:tbl>
          </a:graphicData>
        </a:graphic>
      </p:graphicFrame>
    </p:spTree>
    <p:extLst>
      <p:ext uri="{BB962C8B-B14F-4D97-AF65-F5344CB8AC3E}">
        <p14:creationId xmlns:p14="http://schemas.microsoft.com/office/powerpoint/2010/main" val="141426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E088C5-C48C-408B-87EB-0A47243C2D33}"/>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7C5F4D6-094F-48C6-8E17-6D2D746ACB81}"/>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EXPLORATORY DATA ANALYSIS : UNIVARIATE</a:t>
            </a:r>
          </a:p>
        </p:txBody>
      </p:sp>
      <p:pic>
        <p:nvPicPr>
          <p:cNvPr id="6" name="Picture 5">
            <a:extLst>
              <a:ext uri="{FF2B5EF4-FFF2-40B4-BE49-F238E27FC236}">
                <a16:creationId xmlns:a16="http://schemas.microsoft.com/office/drawing/2014/main" id="{B196A6D6-D00A-4F07-BF4D-6BB4A79A5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 y="1300480"/>
            <a:ext cx="11907520" cy="5425440"/>
          </a:xfrm>
          <a:prstGeom prst="rect">
            <a:avLst/>
          </a:prstGeom>
        </p:spPr>
      </p:pic>
    </p:spTree>
    <p:extLst>
      <p:ext uri="{BB962C8B-B14F-4D97-AF65-F5344CB8AC3E}">
        <p14:creationId xmlns:p14="http://schemas.microsoft.com/office/powerpoint/2010/main" val="1579354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FA04FE-DC27-4C69-9DB0-FD1D858BBA4C}"/>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822453B-08BF-4BA4-A0D2-5DD1C254C01E}"/>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EXPLORATORY DATA ANALYSIS : UNIVARIATE</a:t>
            </a:r>
          </a:p>
        </p:txBody>
      </p:sp>
      <p:pic>
        <p:nvPicPr>
          <p:cNvPr id="6" name="Picture 5">
            <a:extLst>
              <a:ext uri="{FF2B5EF4-FFF2-40B4-BE49-F238E27FC236}">
                <a16:creationId xmlns:a16="http://schemas.microsoft.com/office/drawing/2014/main" id="{DB44896D-A876-49A4-A90E-DA50C8004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 y="1442720"/>
            <a:ext cx="11795760" cy="5188568"/>
          </a:xfrm>
          <a:prstGeom prst="rect">
            <a:avLst/>
          </a:prstGeom>
        </p:spPr>
      </p:pic>
    </p:spTree>
    <p:extLst>
      <p:ext uri="{BB962C8B-B14F-4D97-AF65-F5344CB8AC3E}">
        <p14:creationId xmlns:p14="http://schemas.microsoft.com/office/powerpoint/2010/main" val="210128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46B12AF-2DEA-405C-B9CD-DCF277FF3E91}"/>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EXPLORATORY DATA ANALYSIS : UNIVARIATE</a:t>
            </a:r>
          </a:p>
        </p:txBody>
      </p:sp>
      <p:pic>
        <p:nvPicPr>
          <p:cNvPr id="6" name="Picture 5">
            <a:extLst>
              <a:ext uri="{FF2B5EF4-FFF2-40B4-BE49-F238E27FC236}">
                <a16:creationId xmlns:a16="http://schemas.microsoft.com/office/drawing/2014/main" id="{6CEA324E-E7EF-4896-BB98-8EC71A0B8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54" y="1270000"/>
            <a:ext cx="12029265" cy="5455920"/>
          </a:xfrm>
          <a:prstGeom prst="rect">
            <a:avLst/>
          </a:prstGeom>
        </p:spPr>
      </p:pic>
    </p:spTree>
    <p:extLst>
      <p:ext uri="{BB962C8B-B14F-4D97-AF65-F5344CB8AC3E}">
        <p14:creationId xmlns:p14="http://schemas.microsoft.com/office/powerpoint/2010/main" val="8130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B65978-D93A-4271-8B96-E035DD206A1B}"/>
              </a:ext>
            </a:extLst>
          </p:cNvPr>
          <p:cNvSpPr/>
          <p:nvPr/>
        </p:nvSpPr>
        <p:spPr>
          <a:xfrm>
            <a:off x="0" y="0"/>
            <a:ext cx="12192000" cy="769112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63DF8DC-D835-42E6-830F-24442236D6B5}"/>
              </a:ext>
            </a:extLst>
          </p:cNvPr>
          <p:cNvSpPr/>
          <p:nvPr/>
        </p:nvSpPr>
        <p:spPr>
          <a:xfrm>
            <a:off x="2824480" y="132080"/>
            <a:ext cx="6888480" cy="90424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EXPLORATORY DATA ANALYSIS : UNIVARIATE</a:t>
            </a:r>
          </a:p>
        </p:txBody>
      </p:sp>
      <p:pic>
        <p:nvPicPr>
          <p:cNvPr id="5" name="Picture 4">
            <a:extLst>
              <a:ext uri="{FF2B5EF4-FFF2-40B4-BE49-F238E27FC236}">
                <a16:creationId xmlns:a16="http://schemas.microsoft.com/office/drawing/2014/main" id="{CB4AA1F8-999A-4B8B-9A06-42AA269D2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 y="1168400"/>
            <a:ext cx="11927840" cy="6431280"/>
          </a:xfrm>
          <a:prstGeom prst="rect">
            <a:avLst/>
          </a:prstGeom>
        </p:spPr>
      </p:pic>
    </p:spTree>
    <p:extLst>
      <p:ext uri="{BB962C8B-B14F-4D97-AF65-F5344CB8AC3E}">
        <p14:creationId xmlns:p14="http://schemas.microsoft.com/office/powerpoint/2010/main" val="1350357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926</Words>
  <Application>Microsoft Office PowerPoint</Application>
  <PresentationFormat>Widescreen</PresentationFormat>
  <Paragraphs>161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 New</vt:lpstr>
      <vt:lpstr>Wingdings</vt:lpstr>
      <vt:lpstr>Office Theme</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49</cp:revision>
  <dcterms:created xsi:type="dcterms:W3CDTF">2024-07-11T00:25:37Z</dcterms:created>
  <dcterms:modified xsi:type="dcterms:W3CDTF">2024-07-12T06:34:18Z</dcterms:modified>
</cp:coreProperties>
</file>