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6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6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9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2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fis malzemesi, çocukların yaptığı resimler, renklilik, yazı aleti içeren bir resim&#10;&#10;Açıklama otomatik olarak oluşturuldu">
            <a:extLst>
              <a:ext uri="{FF2B5EF4-FFF2-40B4-BE49-F238E27FC236}">
                <a16:creationId xmlns:a16="http://schemas.microsoft.com/office/drawing/2014/main" id="{28BB62B4-4526-D84B-1BA9-AEF2F33A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02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8D6DD28-A769-08BB-5E44-14254180C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CSE464 – Term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Team Members: Ahmet </a:t>
            </a:r>
            <a:r>
              <a:rPr lang="en-US" dirty="0" err="1"/>
              <a:t>Yiğit</a:t>
            </a:r>
            <a:r>
              <a:rPr lang="en-US" dirty="0"/>
              <a:t>, </a:t>
            </a:r>
            <a:r>
              <a:rPr lang="en-US" dirty="0" err="1"/>
              <a:t>Özcan</a:t>
            </a:r>
            <a:r>
              <a:rPr lang="en-US" dirty="0"/>
              <a:t> </a:t>
            </a:r>
            <a:r>
              <a:rPr lang="en-US" dirty="0" err="1"/>
              <a:t>Akay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Instructor: </a:t>
            </a:r>
            <a:r>
              <a:rPr lang="en-US" dirty="0" err="1"/>
              <a:t>Doç</a:t>
            </a:r>
            <a:r>
              <a:rPr lang="en-US" dirty="0"/>
              <a:t>. Dr. Habil </a:t>
            </a:r>
            <a:r>
              <a:rPr lang="en-US" dirty="0" err="1"/>
              <a:t>Kalkan</a:t>
            </a:r>
            <a:endParaRPr lang="tr-TR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tr-TR" dirty="0"/>
              <a:t>12/2024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95ACE4A-42F6-5A60-062F-B755AFAA5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dirty="0"/>
              <a:t>Lane Detection</a:t>
            </a:r>
          </a:p>
        </p:txBody>
      </p:sp>
    </p:spTree>
    <p:extLst>
      <p:ext uri="{BB962C8B-B14F-4D97-AF65-F5344CB8AC3E}">
        <p14:creationId xmlns:p14="http://schemas.microsoft.com/office/powerpoint/2010/main" val="124931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1F33B9-E4DB-A485-3223-8F9476D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tr-TR" sz="3200"/>
              <a:t>Introduction</a:t>
            </a:r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1A4B593-070B-4B49-B02E-B71243FA5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66414" y="1040564"/>
            <a:ext cx="4337539" cy="5817436"/>
          </a:xfrm>
          <a:custGeom>
            <a:avLst/>
            <a:gdLst>
              <a:gd name="connsiteX0" fmla="*/ 1162193 w 4337539"/>
              <a:gd name="connsiteY0" fmla="*/ 710 h 5817436"/>
              <a:gd name="connsiteX1" fmla="*/ 1585945 w 4337539"/>
              <a:gd name="connsiteY1" fmla="*/ 47742 h 5817436"/>
              <a:gd name="connsiteX2" fmla="*/ 2955874 w 4337539"/>
              <a:gd name="connsiteY2" fmla="*/ 845238 h 5817436"/>
              <a:gd name="connsiteX3" fmla="*/ 3985793 w 4337539"/>
              <a:gd name="connsiteY3" fmla="*/ 2263621 h 5817436"/>
              <a:gd name="connsiteX4" fmla="*/ 3471030 w 4337539"/>
              <a:gd name="connsiteY4" fmla="*/ 5609583 h 5817436"/>
              <a:gd name="connsiteX5" fmla="*/ 3330983 w 4337539"/>
              <a:gd name="connsiteY5" fmla="*/ 5817436 h 5817436"/>
              <a:gd name="connsiteX6" fmla="*/ 0 w 4337539"/>
              <a:gd name="connsiteY6" fmla="*/ 5817436 h 5817436"/>
              <a:gd name="connsiteX7" fmla="*/ 0 w 4337539"/>
              <a:gd name="connsiteY7" fmla="*/ 181400 h 5817436"/>
              <a:gd name="connsiteX8" fmla="*/ 365311 w 4337539"/>
              <a:gd name="connsiteY8" fmla="*/ 94304 h 5817436"/>
              <a:gd name="connsiteX9" fmla="*/ 1162193 w 4337539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39" h="5817436">
                <a:moveTo>
                  <a:pt x="1162193" y="710"/>
                </a:moveTo>
                <a:cubicBezTo>
                  <a:pt x="1309881" y="4175"/>
                  <a:pt x="1450916" y="20264"/>
                  <a:pt x="1585945" y="47742"/>
                </a:cubicBezTo>
                <a:cubicBezTo>
                  <a:pt x="2125847" y="157580"/>
                  <a:pt x="2569194" y="449669"/>
                  <a:pt x="2955874" y="845238"/>
                </a:cubicBezTo>
                <a:cubicBezTo>
                  <a:pt x="3342552" y="1240809"/>
                  <a:pt x="3672563" y="1739861"/>
                  <a:pt x="3985793" y="2263621"/>
                </a:cubicBezTo>
                <a:cubicBezTo>
                  <a:pt x="4713945" y="3480830"/>
                  <a:pt x="4197469" y="4515211"/>
                  <a:pt x="3471030" y="5609583"/>
                </a:cubicBezTo>
                <a:lnTo>
                  <a:pt x="3330983" y="5817436"/>
                </a:lnTo>
                <a:lnTo>
                  <a:pt x="0" y="5817436"/>
                </a:lnTo>
                <a:lnTo>
                  <a:pt x="0" y="181400"/>
                </a:lnTo>
                <a:lnTo>
                  <a:pt x="365311" y="94304"/>
                </a:lnTo>
                <a:cubicBezTo>
                  <a:pt x="651420" y="24227"/>
                  <a:pt x="916047" y="-5064"/>
                  <a:pt x="1162193" y="7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9016DA-885F-3FFD-35E2-56ED7F7E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2200" dirty="0"/>
              <a:t>Project </a:t>
            </a:r>
            <a:r>
              <a:rPr lang="tr-TR" sz="2200" dirty="0" err="1"/>
              <a:t>Topic</a:t>
            </a:r>
            <a:endParaRPr lang="tr-TR" sz="2200" dirty="0"/>
          </a:p>
          <a:p>
            <a:pPr>
              <a:lnSpc>
                <a:spcPct val="115000"/>
              </a:lnSpc>
            </a:pPr>
            <a:r>
              <a:rPr lang="tr-TR" sz="2200" dirty="0" err="1"/>
              <a:t>Motivation</a:t>
            </a:r>
            <a:endParaRPr lang="tr-TR" sz="2200" dirty="0"/>
          </a:p>
          <a:p>
            <a:pPr>
              <a:lnSpc>
                <a:spcPct val="115000"/>
              </a:lnSpc>
            </a:pPr>
            <a:r>
              <a:rPr lang="tr-TR" sz="2200" dirty="0" err="1"/>
              <a:t>Methodology</a:t>
            </a:r>
            <a:endParaRPr lang="tr-TR" sz="2200" dirty="0"/>
          </a:p>
          <a:p>
            <a:pPr>
              <a:lnSpc>
                <a:spcPct val="115000"/>
              </a:lnSpc>
            </a:pPr>
            <a:r>
              <a:rPr lang="tr-TR" sz="2200" dirty="0" err="1"/>
              <a:t>Compression</a:t>
            </a:r>
            <a:r>
              <a:rPr lang="tr-TR" sz="2200" dirty="0"/>
              <a:t> of </a:t>
            </a:r>
            <a:r>
              <a:rPr lang="tr-TR" sz="2200" dirty="0" err="1"/>
              <a:t>Methodology</a:t>
            </a:r>
            <a:endParaRPr lang="tr-TR" sz="2200" dirty="0"/>
          </a:p>
          <a:p>
            <a:pPr>
              <a:lnSpc>
                <a:spcPct val="115000"/>
              </a:lnSpc>
            </a:pPr>
            <a:r>
              <a:rPr lang="tr-TR" sz="2200" dirty="0" err="1"/>
              <a:t>Results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Outputs</a:t>
            </a:r>
            <a:endParaRPr lang="tr-TR" sz="2200" dirty="0"/>
          </a:p>
          <a:p>
            <a:pPr>
              <a:lnSpc>
                <a:spcPct val="115000"/>
              </a:lnSpc>
            </a:pPr>
            <a:r>
              <a:rPr lang="tr-TR" sz="2200" dirty="0" err="1"/>
              <a:t>Conclusion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Future</a:t>
            </a:r>
            <a:r>
              <a:rPr lang="tr-TR" sz="2200" dirty="0"/>
              <a:t> </a:t>
            </a:r>
            <a:r>
              <a:rPr lang="tr-TR" sz="2200" dirty="0" err="1"/>
              <a:t>Work</a:t>
            </a:r>
            <a:endParaRPr lang="tr-TR" sz="2200" dirty="0"/>
          </a:p>
          <a:p>
            <a:pPr>
              <a:lnSpc>
                <a:spcPct val="115000"/>
              </a:lnSpc>
            </a:pPr>
            <a:r>
              <a:rPr lang="tr-TR" sz="2200" dirty="0" err="1"/>
              <a:t>References</a:t>
            </a:r>
            <a:endParaRPr lang="tr-TR" sz="2200" dirty="0"/>
          </a:p>
          <a:p>
            <a:pPr>
              <a:lnSpc>
                <a:spcPct val="115000"/>
              </a:lnSpc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74007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BB7449-F20E-EF0D-B7C4-2CA8C5F4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1700"/>
              <a:t>Line Detection: </a:t>
            </a:r>
          </a:p>
          <a:p>
            <a:pPr lvl="1">
              <a:lnSpc>
                <a:spcPct val="115000"/>
              </a:lnSpc>
            </a:pPr>
            <a:r>
              <a:rPr lang="tr-TR" sz="1700"/>
              <a:t>Image processing techniques for detecting lines.</a:t>
            </a:r>
          </a:p>
          <a:p>
            <a:pPr>
              <a:lnSpc>
                <a:spcPct val="115000"/>
              </a:lnSpc>
            </a:pPr>
            <a:r>
              <a:rPr lang="tr-TR" sz="1700"/>
              <a:t>Edge Detection:</a:t>
            </a:r>
          </a:p>
          <a:p>
            <a:pPr lvl="1">
              <a:lnSpc>
                <a:spcPct val="115000"/>
              </a:lnSpc>
            </a:pPr>
            <a:r>
              <a:rPr lang="tr-TR" sz="1700"/>
              <a:t> Sobel and Canny methods comparison.</a:t>
            </a:r>
          </a:p>
          <a:p>
            <a:pPr>
              <a:lnSpc>
                <a:spcPct val="115000"/>
              </a:lnSpc>
            </a:pPr>
            <a:r>
              <a:rPr lang="tr-TR" sz="1700"/>
              <a:t>Hough Transform:</a:t>
            </a:r>
          </a:p>
          <a:p>
            <a:pPr lvl="1">
              <a:lnSpc>
                <a:spcPct val="115000"/>
              </a:lnSpc>
            </a:pPr>
            <a:r>
              <a:rPr lang="tr-TR" sz="1700"/>
              <a:t> Geometric line detection.</a:t>
            </a:r>
          </a:p>
          <a:p>
            <a:pPr>
              <a:lnSpc>
                <a:spcPct val="115000"/>
              </a:lnSpc>
            </a:pPr>
            <a:r>
              <a:rPr lang="tr-TR" sz="1700"/>
              <a:t>Noise Reduction:</a:t>
            </a:r>
          </a:p>
          <a:p>
            <a:pPr lvl="1">
              <a:lnSpc>
                <a:spcPct val="115000"/>
              </a:lnSpc>
            </a:pPr>
            <a:r>
              <a:rPr lang="tr-TR" sz="1700"/>
              <a:t> Enhancing image quality for better detection.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491F75-4E48-AB32-2D7C-059556D5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tr-TR" sz="3200"/>
              <a:t>Project Topic</a:t>
            </a:r>
          </a:p>
        </p:txBody>
      </p:sp>
      <p:pic>
        <p:nvPicPr>
          <p:cNvPr id="7" name="Graphic 6" descr="Barkod">
            <a:extLst>
              <a:ext uri="{FF2B5EF4-FFF2-40B4-BE49-F238E27FC236}">
                <a16:creationId xmlns:a16="http://schemas.microsoft.com/office/drawing/2014/main" id="{7212BCA8-367D-BE34-3B69-913521318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4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9A36B2-A52C-356A-4864-C0FB8AC1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1300" dirty="0" err="1"/>
              <a:t>Autonomous</a:t>
            </a:r>
            <a:r>
              <a:rPr lang="tr-TR" sz="1300" dirty="0"/>
              <a:t> </a:t>
            </a:r>
            <a:r>
              <a:rPr lang="tr-TR" sz="1300" dirty="0" err="1"/>
              <a:t>Driving</a:t>
            </a:r>
            <a:r>
              <a:rPr lang="tr-TR" sz="1300" dirty="0"/>
              <a:t>: </a:t>
            </a:r>
          </a:p>
          <a:p>
            <a:pPr lvl="1">
              <a:lnSpc>
                <a:spcPct val="115000"/>
              </a:lnSpc>
            </a:pPr>
            <a:r>
              <a:rPr lang="tr-TR" sz="1300" dirty="0" err="1"/>
              <a:t>Accurate</a:t>
            </a:r>
            <a:r>
              <a:rPr lang="tr-TR" sz="1300" dirty="0"/>
              <a:t> </a:t>
            </a:r>
            <a:r>
              <a:rPr lang="tr-TR" sz="1300" dirty="0" err="1"/>
              <a:t>lane</a:t>
            </a:r>
            <a:r>
              <a:rPr lang="tr-TR" sz="1300" dirty="0"/>
              <a:t> </a:t>
            </a:r>
            <a:r>
              <a:rPr lang="tr-TR" sz="1300" dirty="0" err="1"/>
              <a:t>detection</a:t>
            </a:r>
            <a:r>
              <a:rPr lang="tr-TR" sz="1300" dirty="0"/>
              <a:t> is </a:t>
            </a:r>
            <a:r>
              <a:rPr lang="tr-TR" sz="1300" dirty="0" err="1"/>
              <a:t>crucial</a:t>
            </a:r>
            <a:r>
              <a:rPr lang="tr-TR" sz="1300" dirty="0"/>
              <a:t> </a:t>
            </a:r>
            <a:r>
              <a:rPr lang="tr-TR" sz="1300" dirty="0" err="1"/>
              <a:t>for</a:t>
            </a:r>
            <a:r>
              <a:rPr lang="tr-TR" sz="1300" dirty="0"/>
              <a:t> </a:t>
            </a:r>
            <a:r>
              <a:rPr lang="tr-TR" sz="1300" dirty="0" err="1"/>
              <a:t>navigation</a:t>
            </a:r>
            <a:r>
              <a:rPr lang="tr-TR" sz="1300" dirty="0"/>
              <a:t>.</a:t>
            </a:r>
          </a:p>
          <a:p>
            <a:pPr>
              <a:lnSpc>
                <a:spcPct val="115000"/>
              </a:lnSpc>
            </a:pPr>
            <a:r>
              <a:rPr lang="tr-TR" sz="1300" dirty="0" err="1"/>
              <a:t>Robotic</a:t>
            </a:r>
            <a:r>
              <a:rPr lang="tr-TR" sz="1300" dirty="0"/>
              <a:t> </a:t>
            </a:r>
            <a:r>
              <a:rPr lang="tr-TR" sz="1300" dirty="0" err="1"/>
              <a:t>Vision</a:t>
            </a:r>
            <a:r>
              <a:rPr lang="tr-TR" sz="1300" dirty="0"/>
              <a:t>: </a:t>
            </a:r>
          </a:p>
          <a:p>
            <a:pPr lvl="1">
              <a:lnSpc>
                <a:spcPct val="115000"/>
              </a:lnSpc>
            </a:pPr>
            <a:r>
              <a:rPr lang="tr-TR" sz="1300" dirty="0" err="1"/>
              <a:t>Essential</a:t>
            </a:r>
            <a:r>
              <a:rPr lang="tr-TR" sz="1300" dirty="0"/>
              <a:t> </a:t>
            </a:r>
            <a:r>
              <a:rPr lang="tr-TR" sz="1300" dirty="0" err="1"/>
              <a:t>for</a:t>
            </a:r>
            <a:r>
              <a:rPr lang="tr-TR" sz="1300" dirty="0"/>
              <a:t> </a:t>
            </a:r>
            <a:r>
              <a:rPr lang="tr-TR" sz="1300" dirty="0" err="1"/>
              <a:t>path</a:t>
            </a:r>
            <a:r>
              <a:rPr lang="tr-TR" sz="1300" dirty="0"/>
              <a:t> </a:t>
            </a:r>
            <a:r>
              <a:rPr lang="tr-TR" sz="1300" dirty="0" err="1"/>
              <a:t>planning</a:t>
            </a:r>
            <a:r>
              <a:rPr lang="tr-TR" sz="1300" dirty="0"/>
              <a:t> </a:t>
            </a:r>
            <a:r>
              <a:rPr lang="tr-TR" sz="1300" dirty="0" err="1"/>
              <a:t>and</a:t>
            </a:r>
            <a:r>
              <a:rPr lang="tr-TR" sz="1300" dirty="0"/>
              <a:t> </a:t>
            </a:r>
            <a:r>
              <a:rPr lang="tr-TR" sz="1300" dirty="0" err="1"/>
              <a:t>obstacle</a:t>
            </a:r>
            <a:r>
              <a:rPr lang="tr-TR" sz="1300" dirty="0"/>
              <a:t> </a:t>
            </a:r>
            <a:r>
              <a:rPr lang="tr-TR" sz="1300" dirty="0" err="1"/>
              <a:t>detection</a:t>
            </a:r>
            <a:r>
              <a:rPr lang="tr-TR" sz="1300" dirty="0"/>
              <a:t>.</a:t>
            </a:r>
          </a:p>
          <a:p>
            <a:pPr>
              <a:lnSpc>
                <a:spcPct val="115000"/>
              </a:lnSpc>
            </a:pPr>
            <a:r>
              <a:rPr lang="tr-TR" sz="1300" dirty="0"/>
              <a:t>Real-World </a:t>
            </a:r>
            <a:r>
              <a:rPr lang="tr-TR" sz="1300" dirty="0" err="1"/>
              <a:t>Challenges</a:t>
            </a:r>
            <a:r>
              <a:rPr lang="tr-TR" sz="1300" dirty="0"/>
              <a:t>: </a:t>
            </a:r>
          </a:p>
          <a:p>
            <a:pPr lvl="1">
              <a:lnSpc>
                <a:spcPct val="115000"/>
              </a:lnSpc>
            </a:pPr>
            <a:r>
              <a:rPr lang="tr-TR" sz="1300" dirty="0"/>
              <a:t>Handling </a:t>
            </a:r>
            <a:r>
              <a:rPr lang="tr-TR" sz="1300" dirty="0" err="1"/>
              <a:t>noise</a:t>
            </a:r>
            <a:r>
              <a:rPr lang="tr-TR" sz="1300" dirty="0"/>
              <a:t>, </a:t>
            </a:r>
            <a:r>
              <a:rPr lang="tr-TR" sz="1300" dirty="0" err="1"/>
              <a:t>lighting</a:t>
            </a:r>
            <a:r>
              <a:rPr lang="tr-TR" sz="1300" dirty="0"/>
              <a:t> </a:t>
            </a:r>
            <a:r>
              <a:rPr lang="tr-TR" sz="1300" dirty="0" err="1"/>
              <a:t>variations</a:t>
            </a:r>
            <a:r>
              <a:rPr lang="tr-TR" sz="1300" dirty="0"/>
              <a:t>, </a:t>
            </a:r>
            <a:r>
              <a:rPr lang="tr-TR" sz="1300" dirty="0" err="1"/>
              <a:t>and</a:t>
            </a:r>
            <a:r>
              <a:rPr lang="tr-TR" sz="1300" dirty="0"/>
              <a:t> </a:t>
            </a:r>
            <a:r>
              <a:rPr lang="tr-TR" sz="1300" dirty="0" err="1"/>
              <a:t>fragmented</a:t>
            </a:r>
            <a:r>
              <a:rPr lang="tr-TR" sz="1300" dirty="0"/>
              <a:t> </a:t>
            </a:r>
            <a:r>
              <a:rPr lang="tr-TR" sz="1300" dirty="0" err="1"/>
              <a:t>edges</a:t>
            </a:r>
            <a:r>
              <a:rPr lang="tr-TR" sz="1300" dirty="0"/>
              <a:t>.</a:t>
            </a:r>
          </a:p>
          <a:p>
            <a:pPr>
              <a:lnSpc>
                <a:spcPct val="115000"/>
              </a:lnSpc>
            </a:pPr>
            <a:r>
              <a:rPr lang="tr-TR" sz="1300" dirty="0" err="1"/>
              <a:t>Industrial</a:t>
            </a:r>
            <a:r>
              <a:rPr lang="tr-TR" sz="1300" dirty="0"/>
              <a:t> Applications: </a:t>
            </a:r>
          </a:p>
          <a:p>
            <a:pPr lvl="1">
              <a:lnSpc>
                <a:spcPct val="115000"/>
              </a:lnSpc>
            </a:pPr>
            <a:r>
              <a:rPr lang="tr-TR" sz="1300" dirty="0" err="1"/>
              <a:t>Used</a:t>
            </a:r>
            <a:r>
              <a:rPr lang="tr-TR" sz="1300" dirty="0"/>
              <a:t> in </a:t>
            </a:r>
            <a:r>
              <a:rPr lang="tr-TR" sz="1300" dirty="0" err="1"/>
              <a:t>quality</a:t>
            </a:r>
            <a:r>
              <a:rPr lang="tr-TR" sz="1300" dirty="0"/>
              <a:t> </a:t>
            </a:r>
            <a:r>
              <a:rPr lang="tr-TR" sz="1300" dirty="0" err="1"/>
              <a:t>control</a:t>
            </a:r>
            <a:r>
              <a:rPr lang="tr-TR" sz="1300" dirty="0"/>
              <a:t> </a:t>
            </a:r>
            <a:r>
              <a:rPr lang="tr-TR" sz="1300" dirty="0" err="1"/>
              <a:t>and</a:t>
            </a:r>
            <a:r>
              <a:rPr lang="tr-TR" sz="1300" dirty="0"/>
              <a:t> </a:t>
            </a:r>
            <a:r>
              <a:rPr lang="tr-TR" sz="1300" dirty="0" err="1"/>
              <a:t>automation</a:t>
            </a:r>
            <a:r>
              <a:rPr lang="tr-TR" sz="1300" dirty="0"/>
              <a:t> </a:t>
            </a:r>
            <a:r>
              <a:rPr lang="tr-TR" sz="1300" dirty="0" err="1"/>
              <a:t>systems</a:t>
            </a:r>
            <a:r>
              <a:rPr lang="tr-TR" sz="1300" dirty="0"/>
              <a:t>.</a:t>
            </a:r>
          </a:p>
          <a:p>
            <a:pPr>
              <a:lnSpc>
                <a:spcPct val="115000"/>
              </a:lnSpc>
            </a:pPr>
            <a:r>
              <a:rPr lang="tr-TR" sz="1300" dirty="0" err="1"/>
              <a:t>Scalability</a:t>
            </a:r>
            <a:r>
              <a:rPr lang="tr-TR" sz="1300" dirty="0"/>
              <a:t>: </a:t>
            </a:r>
          </a:p>
          <a:p>
            <a:pPr lvl="1">
              <a:lnSpc>
                <a:spcPct val="115000"/>
              </a:lnSpc>
            </a:pPr>
            <a:r>
              <a:rPr lang="tr-TR" sz="1300" dirty="0" err="1"/>
              <a:t>Potential</a:t>
            </a:r>
            <a:r>
              <a:rPr lang="tr-TR" sz="1300" dirty="0"/>
              <a:t> </a:t>
            </a:r>
            <a:r>
              <a:rPr lang="tr-TR" sz="1300" dirty="0" err="1"/>
              <a:t>for</a:t>
            </a:r>
            <a:r>
              <a:rPr lang="tr-TR" sz="1300" dirty="0"/>
              <a:t> </a:t>
            </a:r>
            <a:r>
              <a:rPr lang="tr-TR" sz="1300" dirty="0" err="1"/>
              <a:t>extension</a:t>
            </a:r>
            <a:r>
              <a:rPr lang="tr-TR" sz="1300" dirty="0"/>
              <a:t> </a:t>
            </a:r>
            <a:r>
              <a:rPr lang="tr-TR" sz="1300" dirty="0" err="1"/>
              <a:t>to</a:t>
            </a:r>
            <a:r>
              <a:rPr lang="tr-TR" sz="1300" dirty="0"/>
              <a:t> </a:t>
            </a:r>
            <a:r>
              <a:rPr lang="tr-TR" sz="1300" dirty="0" err="1"/>
              <a:t>curved</a:t>
            </a:r>
            <a:r>
              <a:rPr lang="tr-TR" sz="1300" dirty="0"/>
              <a:t> </a:t>
            </a:r>
            <a:r>
              <a:rPr lang="tr-TR" sz="1300" dirty="0" err="1"/>
              <a:t>lanes</a:t>
            </a:r>
            <a:r>
              <a:rPr lang="tr-TR" sz="1300" dirty="0"/>
              <a:t> </a:t>
            </a:r>
            <a:r>
              <a:rPr lang="tr-TR" sz="1300" dirty="0" err="1"/>
              <a:t>and</a:t>
            </a:r>
            <a:r>
              <a:rPr lang="tr-TR" sz="1300" dirty="0"/>
              <a:t> </a:t>
            </a:r>
            <a:r>
              <a:rPr lang="tr-TR" sz="1300" dirty="0" err="1"/>
              <a:t>complex</a:t>
            </a:r>
            <a:r>
              <a:rPr lang="tr-TR" sz="1300" dirty="0"/>
              <a:t> </a:t>
            </a:r>
            <a:r>
              <a:rPr lang="tr-TR" sz="1300" dirty="0" err="1"/>
              <a:t>environments</a:t>
            </a:r>
            <a:r>
              <a:rPr lang="tr-TR" sz="1300" dirty="0"/>
              <a:t>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580EEB-DAF5-F2A4-7C20-147FD7B2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tr-TR" sz="3200"/>
              <a:t>Motivation</a:t>
            </a:r>
          </a:p>
        </p:txBody>
      </p:sp>
      <p:pic>
        <p:nvPicPr>
          <p:cNvPr id="7" name="Graphic 6" descr="Araba">
            <a:extLst>
              <a:ext uri="{FF2B5EF4-FFF2-40B4-BE49-F238E27FC236}">
                <a16:creationId xmlns:a16="http://schemas.microsoft.com/office/drawing/2014/main" id="{CC46CDE0-E2CC-A539-34C0-A3CBA35F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C52D0D-57FF-FE82-0A89-84DAE992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325" y="3048000"/>
            <a:ext cx="5400676" cy="3048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1300" dirty="0" err="1"/>
              <a:t>Steps</a:t>
            </a:r>
            <a:endParaRPr lang="tr-TR" sz="1300" dirty="0"/>
          </a:p>
          <a:p>
            <a:pPr lvl="1">
              <a:lnSpc>
                <a:spcPct val="115000"/>
              </a:lnSpc>
            </a:pPr>
            <a:r>
              <a:rPr lang="en-US" sz="1300" dirty="0"/>
              <a:t>Noise Reduction: Applied Gaussian Blur to smooth the image.</a:t>
            </a:r>
            <a:endParaRPr lang="tr-TR" sz="1300" dirty="0"/>
          </a:p>
          <a:p>
            <a:pPr lvl="1">
              <a:lnSpc>
                <a:spcPct val="115000"/>
              </a:lnSpc>
            </a:pPr>
            <a:r>
              <a:rPr lang="en-US" sz="1300" dirty="0"/>
              <a:t>Edge Detection: Used the multi-step Canny algorithm for precise edge detection.</a:t>
            </a:r>
            <a:endParaRPr lang="tr-TR" sz="1300" dirty="0"/>
          </a:p>
          <a:p>
            <a:pPr lvl="2">
              <a:lnSpc>
                <a:spcPct val="115000"/>
              </a:lnSpc>
            </a:pPr>
            <a:r>
              <a:rPr lang="tr-TR" sz="1300" dirty="0" err="1"/>
              <a:t>Gradient</a:t>
            </a:r>
            <a:r>
              <a:rPr lang="tr-TR" sz="1300" dirty="0"/>
              <a:t> </a:t>
            </a:r>
            <a:r>
              <a:rPr lang="tr-TR" sz="1300" dirty="0" err="1"/>
              <a:t>Calculation</a:t>
            </a:r>
            <a:endParaRPr lang="tr-TR" sz="1300" dirty="0"/>
          </a:p>
          <a:p>
            <a:pPr lvl="2">
              <a:lnSpc>
                <a:spcPct val="115000"/>
              </a:lnSpc>
            </a:pPr>
            <a:r>
              <a:rPr lang="tr-TR" sz="1300" dirty="0" err="1"/>
              <a:t>Non</a:t>
            </a:r>
            <a:r>
              <a:rPr lang="tr-TR" sz="1300" dirty="0"/>
              <a:t>-Maximum </a:t>
            </a:r>
            <a:r>
              <a:rPr lang="tr-TR" sz="1300" dirty="0" err="1"/>
              <a:t>Suppression</a:t>
            </a:r>
            <a:endParaRPr lang="tr-TR" sz="1300" dirty="0"/>
          </a:p>
          <a:p>
            <a:pPr lvl="2">
              <a:lnSpc>
                <a:spcPct val="115000"/>
              </a:lnSpc>
            </a:pPr>
            <a:r>
              <a:rPr lang="tr-TR" sz="1300" dirty="0" err="1"/>
              <a:t>Double</a:t>
            </a:r>
            <a:r>
              <a:rPr lang="tr-TR" sz="1300" dirty="0"/>
              <a:t> </a:t>
            </a:r>
            <a:r>
              <a:rPr lang="tr-TR" sz="1300" dirty="0" err="1"/>
              <a:t>Thresholding</a:t>
            </a:r>
            <a:endParaRPr lang="tr-TR" sz="1300" dirty="0"/>
          </a:p>
          <a:p>
            <a:pPr lvl="2">
              <a:lnSpc>
                <a:spcPct val="115000"/>
              </a:lnSpc>
            </a:pPr>
            <a:r>
              <a:rPr lang="tr-TR" sz="1300" dirty="0" err="1"/>
              <a:t>Edge</a:t>
            </a:r>
            <a:r>
              <a:rPr lang="tr-TR" sz="1300" dirty="0"/>
              <a:t> </a:t>
            </a:r>
            <a:r>
              <a:rPr lang="tr-TR" sz="1300" dirty="0" err="1"/>
              <a:t>Tracking</a:t>
            </a:r>
            <a:r>
              <a:rPr lang="tr-TR" sz="1300" dirty="0"/>
              <a:t> </a:t>
            </a:r>
            <a:r>
              <a:rPr lang="tr-TR" sz="1300" dirty="0" err="1"/>
              <a:t>by</a:t>
            </a:r>
            <a:r>
              <a:rPr lang="tr-TR" sz="1300" dirty="0"/>
              <a:t> </a:t>
            </a:r>
            <a:r>
              <a:rPr lang="tr-TR" sz="1300" dirty="0" err="1"/>
              <a:t>Hysteresis</a:t>
            </a:r>
            <a:endParaRPr lang="tr-TR" sz="1300" dirty="0"/>
          </a:p>
          <a:p>
            <a:pPr lvl="1">
              <a:lnSpc>
                <a:spcPct val="115000"/>
              </a:lnSpc>
            </a:pPr>
            <a:r>
              <a:rPr lang="en-US" sz="1300" dirty="0"/>
              <a:t>Line Detection: Employed Hough Transform to identify accurate lines.</a:t>
            </a:r>
            <a:endParaRPr lang="tr-TR" sz="1300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0E5BB95-A7CC-88FF-332A-1DD7688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tr-TR" sz="3200" dirty="0" err="1"/>
              <a:t>Methodology</a:t>
            </a:r>
            <a:r>
              <a:rPr lang="tr-TR" sz="3200" dirty="0"/>
              <a:t> – </a:t>
            </a:r>
            <a:r>
              <a:rPr lang="tr-TR" sz="3200" dirty="0" err="1"/>
              <a:t>Canny</a:t>
            </a:r>
            <a:r>
              <a:rPr lang="tr-TR" sz="3200" dirty="0"/>
              <a:t> </a:t>
            </a:r>
            <a:r>
              <a:rPr lang="tr-TR" sz="3200" dirty="0" err="1"/>
              <a:t>Edge</a:t>
            </a:r>
            <a:r>
              <a:rPr lang="tr-TR" sz="3200" dirty="0"/>
              <a:t> </a:t>
            </a:r>
            <a:r>
              <a:rPr lang="tr-TR" sz="3200" dirty="0" err="1"/>
              <a:t>Detection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081021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767CE-7DAD-70D3-CC57-BFF360FA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2400"/>
              <a:t>Advantages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Sharp and accurate edge detection.</a:t>
            </a:r>
            <a:endParaRPr lang="tr-TR"/>
          </a:p>
          <a:p>
            <a:pPr lvl="1">
              <a:lnSpc>
                <a:spcPct val="115000"/>
              </a:lnSpc>
            </a:pPr>
            <a:r>
              <a:rPr lang="en-US" dirty="0"/>
              <a:t>High performance in noisy environments.</a:t>
            </a:r>
            <a:endParaRPr lang="tr-TR"/>
          </a:p>
          <a:p>
            <a:pPr>
              <a:lnSpc>
                <a:spcPct val="115000"/>
              </a:lnSpc>
            </a:pPr>
            <a:r>
              <a:rPr lang="tr-TR" sz="2400"/>
              <a:t>Disadvantages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Higher computational cost.</a:t>
            </a:r>
            <a:endParaRPr lang="tr-TR"/>
          </a:p>
          <a:p>
            <a:pPr lvl="1">
              <a:lnSpc>
                <a:spcPct val="115000"/>
              </a:lnSpc>
            </a:pPr>
            <a:r>
              <a:rPr lang="en-US" dirty="0"/>
              <a:t>Sensitive to lighting variations.</a:t>
            </a:r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B3315BC-6B48-DAB7-BBFB-A9A63CCC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tr-TR" sz="3200"/>
              <a:t>Methodology – Canny Edge Detection</a:t>
            </a:r>
          </a:p>
        </p:txBody>
      </p:sp>
    </p:spTree>
    <p:extLst>
      <p:ext uri="{BB962C8B-B14F-4D97-AF65-F5344CB8AC3E}">
        <p14:creationId xmlns:p14="http://schemas.microsoft.com/office/powerpoint/2010/main" val="15114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6CAACE-9FDA-FEBA-9EDF-5719D3B6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1300"/>
              <a:t>Steps</a:t>
            </a:r>
            <a:r>
              <a:rPr lang="tr-TR" sz="1300" dirty="0"/>
              <a:t>: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Noise</a:t>
            </a:r>
            <a:r>
              <a:rPr lang="tr-TR" sz="1300" dirty="0"/>
              <a:t> </a:t>
            </a:r>
            <a:r>
              <a:rPr lang="tr-TR" sz="1300"/>
              <a:t>Reduction</a:t>
            </a:r>
            <a:r>
              <a:rPr lang="tr-TR" sz="1300" dirty="0"/>
              <a:t>: </a:t>
            </a:r>
            <a:r>
              <a:rPr lang="tr-TR" sz="1300"/>
              <a:t>Used</a:t>
            </a:r>
            <a:r>
              <a:rPr lang="tr-TR" sz="1300" dirty="0"/>
              <a:t> </a:t>
            </a:r>
            <a:r>
              <a:rPr lang="tr-TR" sz="1300"/>
              <a:t>Gaussian</a:t>
            </a:r>
            <a:r>
              <a:rPr lang="tr-TR" sz="1300" dirty="0"/>
              <a:t> </a:t>
            </a:r>
            <a:r>
              <a:rPr lang="tr-TR" sz="1300"/>
              <a:t>Blur</a:t>
            </a:r>
            <a:r>
              <a:rPr lang="tr-TR" sz="1300" dirty="0"/>
              <a:t> </a:t>
            </a:r>
            <a:r>
              <a:rPr lang="tr-TR" sz="1300"/>
              <a:t>to</a:t>
            </a:r>
            <a:r>
              <a:rPr lang="tr-TR" sz="1300" dirty="0"/>
              <a:t> </a:t>
            </a:r>
            <a:r>
              <a:rPr lang="tr-TR" sz="1300"/>
              <a:t>smooth</a:t>
            </a:r>
            <a:r>
              <a:rPr lang="tr-TR" sz="1300" dirty="0"/>
              <a:t> </a:t>
            </a:r>
            <a:r>
              <a:rPr lang="tr-TR" sz="1300"/>
              <a:t>the</a:t>
            </a:r>
            <a:r>
              <a:rPr lang="tr-TR" sz="1300" dirty="0"/>
              <a:t> </a:t>
            </a:r>
            <a:r>
              <a:rPr lang="tr-TR" sz="1300"/>
              <a:t>image</a:t>
            </a:r>
            <a:r>
              <a:rPr lang="tr-TR" sz="1300" dirty="0"/>
              <a:t>.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Edge</a:t>
            </a:r>
            <a:r>
              <a:rPr lang="tr-TR" sz="1300" dirty="0"/>
              <a:t> </a:t>
            </a:r>
            <a:r>
              <a:rPr lang="tr-TR" sz="1300"/>
              <a:t>Detection</a:t>
            </a:r>
            <a:r>
              <a:rPr lang="tr-TR" sz="1300" dirty="0"/>
              <a:t>: </a:t>
            </a:r>
            <a:r>
              <a:rPr lang="tr-TR" sz="1300"/>
              <a:t>Detected</a:t>
            </a:r>
            <a:r>
              <a:rPr lang="tr-TR" sz="1300" dirty="0"/>
              <a:t> </a:t>
            </a:r>
            <a:r>
              <a:rPr lang="tr-TR" sz="1300"/>
              <a:t>edges</a:t>
            </a:r>
            <a:r>
              <a:rPr lang="tr-TR" sz="1300" dirty="0"/>
              <a:t> </a:t>
            </a:r>
            <a:r>
              <a:rPr lang="tr-TR" sz="1300"/>
              <a:t>using</a:t>
            </a:r>
            <a:r>
              <a:rPr lang="tr-TR" sz="1300" dirty="0"/>
              <a:t> </a:t>
            </a:r>
            <a:r>
              <a:rPr lang="tr-TR" sz="1300"/>
              <a:t>the</a:t>
            </a:r>
            <a:r>
              <a:rPr lang="tr-TR" sz="1300" dirty="0"/>
              <a:t> </a:t>
            </a:r>
            <a:r>
              <a:rPr lang="tr-TR" sz="1300"/>
              <a:t>Sobel</a:t>
            </a:r>
            <a:r>
              <a:rPr lang="tr-TR" sz="1300" dirty="0"/>
              <a:t> </a:t>
            </a:r>
            <a:r>
              <a:rPr lang="tr-TR" sz="1300"/>
              <a:t>filter</a:t>
            </a:r>
            <a:r>
              <a:rPr lang="tr-TR" sz="1300" dirty="0"/>
              <a:t> </a:t>
            </a:r>
            <a:r>
              <a:rPr lang="tr-TR" sz="1300"/>
              <a:t>for</a:t>
            </a:r>
            <a:r>
              <a:rPr lang="tr-TR" sz="1300" dirty="0"/>
              <a:t> </a:t>
            </a:r>
            <a:r>
              <a:rPr lang="tr-TR" sz="1300"/>
              <a:t>gradient</a:t>
            </a:r>
            <a:r>
              <a:rPr lang="tr-TR" sz="1300" dirty="0"/>
              <a:t> </a:t>
            </a:r>
            <a:r>
              <a:rPr lang="tr-TR" sz="1300"/>
              <a:t>calculations</a:t>
            </a:r>
            <a:r>
              <a:rPr lang="tr-TR" sz="1300" dirty="0"/>
              <a:t>.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Line</a:t>
            </a:r>
            <a:r>
              <a:rPr lang="tr-TR" sz="1300" dirty="0"/>
              <a:t> </a:t>
            </a:r>
            <a:r>
              <a:rPr lang="tr-TR" sz="1300"/>
              <a:t>Detection</a:t>
            </a:r>
            <a:r>
              <a:rPr lang="tr-TR" sz="1300" dirty="0"/>
              <a:t>: </a:t>
            </a:r>
            <a:r>
              <a:rPr lang="tr-TR" sz="1300"/>
              <a:t>Applied</a:t>
            </a:r>
            <a:r>
              <a:rPr lang="tr-TR" sz="1300" dirty="0"/>
              <a:t> </a:t>
            </a:r>
            <a:r>
              <a:rPr lang="tr-TR" sz="1300"/>
              <a:t>Hough</a:t>
            </a:r>
            <a:r>
              <a:rPr lang="tr-TR" sz="1300" dirty="0"/>
              <a:t> </a:t>
            </a:r>
            <a:r>
              <a:rPr lang="tr-TR" sz="1300"/>
              <a:t>Transform</a:t>
            </a:r>
            <a:r>
              <a:rPr lang="tr-TR" sz="1300" dirty="0"/>
              <a:t> </a:t>
            </a:r>
            <a:r>
              <a:rPr lang="tr-TR" sz="1300"/>
              <a:t>to</a:t>
            </a:r>
            <a:r>
              <a:rPr lang="tr-TR" sz="1300" dirty="0"/>
              <a:t> </a:t>
            </a:r>
            <a:r>
              <a:rPr lang="tr-TR" sz="1300"/>
              <a:t>extract</a:t>
            </a:r>
            <a:r>
              <a:rPr lang="tr-TR" sz="1300" dirty="0"/>
              <a:t> </a:t>
            </a:r>
            <a:r>
              <a:rPr lang="tr-TR" sz="1300"/>
              <a:t>lines</a:t>
            </a:r>
            <a:r>
              <a:rPr lang="tr-TR" sz="1300" dirty="0"/>
              <a:t>.</a:t>
            </a:r>
          </a:p>
          <a:p>
            <a:pPr>
              <a:lnSpc>
                <a:spcPct val="115000"/>
              </a:lnSpc>
            </a:pPr>
            <a:r>
              <a:rPr lang="tr-TR" sz="1300"/>
              <a:t>Advantages</a:t>
            </a:r>
            <a:r>
              <a:rPr lang="tr-TR" sz="1300" dirty="0"/>
              <a:t>: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Faster</a:t>
            </a:r>
            <a:r>
              <a:rPr lang="tr-TR" sz="1300" dirty="0"/>
              <a:t> </a:t>
            </a:r>
            <a:r>
              <a:rPr lang="tr-TR" sz="1300"/>
              <a:t>processing</a:t>
            </a:r>
            <a:r>
              <a:rPr lang="tr-TR" sz="1300" dirty="0"/>
              <a:t> time.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More</a:t>
            </a:r>
            <a:r>
              <a:rPr lang="tr-TR" sz="1300" dirty="0"/>
              <a:t> </a:t>
            </a:r>
            <a:r>
              <a:rPr lang="tr-TR" sz="1300"/>
              <a:t>stable</a:t>
            </a:r>
            <a:r>
              <a:rPr lang="tr-TR" sz="1300" dirty="0"/>
              <a:t> </a:t>
            </a:r>
            <a:r>
              <a:rPr lang="tr-TR" sz="1300"/>
              <a:t>under</a:t>
            </a:r>
            <a:r>
              <a:rPr lang="tr-TR" sz="1300" dirty="0"/>
              <a:t> </a:t>
            </a:r>
            <a:r>
              <a:rPr lang="tr-TR" sz="1300"/>
              <a:t>varying</a:t>
            </a:r>
            <a:r>
              <a:rPr lang="tr-TR" sz="1300" dirty="0"/>
              <a:t> </a:t>
            </a:r>
            <a:r>
              <a:rPr lang="tr-TR" sz="1300"/>
              <a:t>lighting</a:t>
            </a:r>
            <a:r>
              <a:rPr lang="tr-TR" sz="1300" dirty="0"/>
              <a:t> </a:t>
            </a:r>
            <a:r>
              <a:rPr lang="tr-TR" sz="1300"/>
              <a:t>and</a:t>
            </a:r>
            <a:r>
              <a:rPr lang="tr-TR" sz="1300" dirty="0"/>
              <a:t> </a:t>
            </a:r>
            <a:r>
              <a:rPr lang="tr-TR" sz="1300"/>
              <a:t>environmental</a:t>
            </a:r>
            <a:r>
              <a:rPr lang="tr-TR" sz="1300" dirty="0"/>
              <a:t> </a:t>
            </a:r>
            <a:r>
              <a:rPr lang="tr-TR" sz="1300"/>
              <a:t>conditions</a:t>
            </a:r>
            <a:r>
              <a:rPr lang="tr-TR" sz="1300" dirty="0"/>
              <a:t>.</a:t>
            </a:r>
          </a:p>
          <a:p>
            <a:pPr>
              <a:lnSpc>
                <a:spcPct val="115000"/>
              </a:lnSpc>
            </a:pPr>
            <a:r>
              <a:rPr lang="tr-TR" sz="1300"/>
              <a:t>Disadvantages</a:t>
            </a:r>
            <a:r>
              <a:rPr lang="tr-TR" sz="1300" dirty="0"/>
              <a:t>: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More</a:t>
            </a:r>
            <a:r>
              <a:rPr lang="tr-TR" sz="1300" dirty="0"/>
              <a:t> </a:t>
            </a:r>
            <a:r>
              <a:rPr lang="tr-TR" sz="1300"/>
              <a:t>sensitive</a:t>
            </a:r>
            <a:r>
              <a:rPr lang="tr-TR" sz="1300" dirty="0"/>
              <a:t> </a:t>
            </a:r>
            <a:r>
              <a:rPr lang="tr-TR" sz="1300"/>
              <a:t>to</a:t>
            </a:r>
            <a:r>
              <a:rPr lang="tr-TR" sz="1300" dirty="0"/>
              <a:t> </a:t>
            </a:r>
            <a:r>
              <a:rPr lang="tr-TR" sz="1300"/>
              <a:t>noise</a:t>
            </a:r>
            <a:r>
              <a:rPr lang="tr-TR" sz="1300" dirty="0"/>
              <a:t>.</a:t>
            </a:r>
          </a:p>
          <a:p>
            <a:pPr lvl="1">
              <a:lnSpc>
                <a:spcPct val="115000"/>
              </a:lnSpc>
            </a:pPr>
            <a:r>
              <a:rPr lang="tr-TR" sz="1300"/>
              <a:t>Less</a:t>
            </a:r>
            <a:r>
              <a:rPr lang="tr-TR" sz="1300" dirty="0"/>
              <a:t> </a:t>
            </a:r>
            <a:r>
              <a:rPr lang="tr-TR" sz="1300"/>
              <a:t>precise</a:t>
            </a:r>
            <a:r>
              <a:rPr lang="tr-TR" sz="1300" dirty="0"/>
              <a:t> </a:t>
            </a:r>
            <a:r>
              <a:rPr lang="tr-TR" sz="1300"/>
              <a:t>edge</a:t>
            </a:r>
            <a:r>
              <a:rPr lang="tr-TR" sz="1300" dirty="0"/>
              <a:t> </a:t>
            </a:r>
            <a:r>
              <a:rPr lang="tr-TR" sz="1300"/>
              <a:t>detection</a:t>
            </a:r>
            <a:r>
              <a:rPr lang="tr-TR" sz="1300" dirty="0"/>
              <a:t> </a:t>
            </a:r>
            <a:r>
              <a:rPr lang="tr-TR" sz="1300"/>
              <a:t>compared</a:t>
            </a:r>
            <a:r>
              <a:rPr lang="tr-TR" sz="1300" dirty="0"/>
              <a:t> </a:t>
            </a:r>
            <a:r>
              <a:rPr lang="tr-TR" sz="1300"/>
              <a:t>to</a:t>
            </a:r>
            <a:r>
              <a:rPr lang="tr-TR" sz="1300" dirty="0"/>
              <a:t> </a:t>
            </a:r>
            <a:r>
              <a:rPr lang="tr-TR" sz="1300"/>
              <a:t>Canny</a:t>
            </a:r>
            <a:r>
              <a:rPr lang="tr-TR" sz="1300" dirty="0"/>
              <a:t>.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40FDFF-02CE-83F7-EC9E-E79E585F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tr-TR" sz="3200"/>
              <a:t>Methodology – Non-Canny</a:t>
            </a:r>
          </a:p>
        </p:txBody>
      </p:sp>
    </p:spTree>
    <p:extLst>
      <p:ext uri="{BB962C8B-B14F-4D97-AF65-F5344CB8AC3E}">
        <p14:creationId xmlns:p14="http://schemas.microsoft.com/office/powerpoint/2010/main" val="379019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4D1E36-2C19-ADBD-893C-8E35C7928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tr-TR" sz="3200">
                <a:solidFill>
                  <a:srgbClr val="FFFFFF"/>
                </a:solidFill>
              </a:rPr>
              <a:t>Compression of Methodology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B51A9597-7D5E-A409-F024-D3BE888D1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291267"/>
              </p:ext>
            </p:extLst>
          </p:nvPr>
        </p:nvGraphicFramePr>
        <p:xfrm>
          <a:off x="5334000" y="1157410"/>
          <a:ext cx="6096001" cy="454318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20940">
                  <a:extLst>
                    <a:ext uri="{9D8B030D-6E8A-4147-A177-3AD203B41FA5}">
                      <a16:colId xmlns:a16="http://schemas.microsoft.com/office/drawing/2014/main" val="2022914507"/>
                    </a:ext>
                  </a:extLst>
                </a:gridCol>
                <a:gridCol w="2082946">
                  <a:extLst>
                    <a:ext uri="{9D8B030D-6E8A-4147-A177-3AD203B41FA5}">
                      <a16:colId xmlns:a16="http://schemas.microsoft.com/office/drawing/2014/main" val="3551953074"/>
                    </a:ext>
                  </a:extLst>
                </a:gridCol>
                <a:gridCol w="2192115">
                  <a:extLst>
                    <a:ext uri="{9D8B030D-6E8A-4147-A177-3AD203B41FA5}">
                      <a16:colId xmlns:a16="http://schemas.microsoft.com/office/drawing/2014/main" val="2213845367"/>
                    </a:ext>
                  </a:extLst>
                </a:gridCol>
              </a:tblGrid>
              <a:tr h="581653">
                <a:tc>
                  <a:txBody>
                    <a:bodyPr/>
                    <a:lstStyle/>
                    <a:p>
                      <a:r>
                        <a:rPr lang="tr-TR" sz="1500"/>
                        <a:t>Feature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tr-TR" sz="1500" b="1"/>
                        <a:t>With Canny Edge Detection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tr-TR" sz="1500" b="1"/>
                        <a:t>Without Canny Edge Detection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extLst>
                  <a:ext uri="{0D108BD9-81ED-4DB2-BD59-A6C34878D82A}">
                    <a16:rowId xmlns:a16="http://schemas.microsoft.com/office/drawing/2014/main" val="3650578460"/>
                  </a:ext>
                </a:extLst>
              </a:tr>
              <a:tr h="345848">
                <a:tc>
                  <a:txBody>
                    <a:bodyPr/>
                    <a:lstStyle/>
                    <a:p>
                      <a:r>
                        <a:rPr lang="tr-TR" sz="1500" b="1"/>
                        <a:t>Noise Reduction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Gaussian Blur</a:t>
                      </a:r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Gaussian Blur</a:t>
                      </a:r>
                    </a:p>
                  </a:txBody>
                  <a:tcPr marL="78602" marR="78602" marT="39301" marB="39301" anchor="ctr"/>
                </a:tc>
                <a:extLst>
                  <a:ext uri="{0D108BD9-81ED-4DB2-BD59-A6C34878D82A}">
                    <a16:rowId xmlns:a16="http://schemas.microsoft.com/office/drawing/2014/main" val="185655766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r>
                        <a:rPr lang="tr-TR" sz="1500" b="1"/>
                        <a:t>Edge Detection Method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Multi-step Canny algorithm</a:t>
                      </a:r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Sobel filter for gradient calculations</a:t>
                      </a:r>
                    </a:p>
                  </a:txBody>
                  <a:tcPr marL="78602" marR="78602" marT="39301" marB="39301" anchor="ctr"/>
                </a:tc>
                <a:extLst>
                  <a:ext uri="{0D108BD9-81ED-4DB2-BD59-A6C34878D82A}">
                    <a16:rowId xmlns:a16="http://schemas.microsoft.com/office/drawing/2014/main" val="3766906023"/>
                  </a:ext>
                </a:extLst>
              </a:tr>
              <a:tr h="581653">
                <a:tc>
                  <a:txBody>
                    <a:bodyPr/>
                    <a:lstStyle/>
                    <a:p>
                      <a:r>
                        <a:rPr lang="tr-TR" sz="1500" b="1"/>
                        <a:t>Line Detection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Hough Transform on refined edges</a:t>
                      </a:r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Hough Transform on Sobel-filtered edges</a:t>
                      </a:r>
                    </a:p>
                  </a:txBody>
                  <a:tcPr marL="78602" marR="78602" marT="39301" marB="39301" anchor="ctr"/>
                </a:tc>
                <a:extLst>
                  <a:ext uri="{0D108BD9-81ED-4DB2-BD59-A6C34878D82A}">
                    <a16:rowId xmlns:a16="http://schemas.microsoft.com/office/drawing/2014/main" val="1186920594"/>
                  </a:ext>
                </a:extLst>
              </a:tr>
              <a:tr h="817458">
                <a:tc>
                  <a:txBody>
                    <a:bodyPr/>
                    <a:lstStyle/>
                    <a:p>
                      <a:r>
                        <a:rPr lang="tr-TR" sz="1500" b="1"/>
                        <a:t>Advantages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 High accuracy</a:t>
                      </a:r>
                      <a:br>
                        <a:rPr lang="en-US" sz="1500"/>
                      </a:br>
                      <a:r>
                        <a:rPr lang="en-US" sz="1500"/>
                        <a:t>- Robust to noise</a:t>
                      </a:r>
                      <a:endParaRPr lang="tr-TR" sz="1500"/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 Faster processing</a:t>
                      </a:r>
                      <a:br>
                        <a:rPr lang="en-US" sz="1500"/>
                      </a:br>
                      <a:r>
                        <a:rPr lang="en-US" sz="1500"/>
                        <a:t>- Stable in varying conditions</a:t>
                      </a:r>
                      <a:endParaRPr lang="tr-TR" sz="1500"/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496639903"/>
                  </a:ext>
                </a:extLst>
              </a:tr>
              <a:tr h="817458">
                <a:tc>
                  <a:txBody>
                    <a:bodyPr/>
                    <a:lstStyle/>
                    <a:p>
                      <a:r>
                        <a:rPr lang="tr-TR" sz="1500" b="1"/>
                        <a:t>Disadvantages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 Sensitive to lighting</a:t>
                      </a:r>
                      <a:br>
                        <a:rPr lang="en-US" sz="1500"/>
                      </a:br>
                      <a:r>
                        <a:rPr lang="en-US" sz="1500"/>
                        <a:t>- Computationally intensive</a:t>
                      </a:r>
                      <a:endParaRPr lang="tr-TR" sz="1500"/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tr-TR" sz="1500"/>
                        <a:t>- Less precise</a:t>
                      </a:r>
                    </a:p>
                    <a:p>
                      <a:r>
                        <a:rPr lang="tr-TR" sz="1500"/>
                        <a:t>- Sensitive to noise</a:t>
                      </a:r>
                    </a:p>
                  </a:txBody>
                  <a:tcPr marL="78602" marR="78602" marT="39301" marB="39301" anchor="ctr"/>
                </a:tc>
                <a:extLst>
                  <a:ext uri="{0D108BD9-81ED-4DB2-BD59-A6C34878D82A}">
                    <a16:rowId xmlns:a16="http://schemas.microsoft.com/office/drawing/2014/main" val="1098103872"/>
                  </a:ext>
                </a:extLst>
              </a:tr>
              <a:tr h="817458">
                <a:tc>
                  <a:txBody>
                    <a:bodyPr/>
                    <a:lstStyle/>
                    <a:p>
                      <a:r>
                        <a:rPr lang="tr-TR" sz="1500" b="1"/>
                        <a:t>Best Use Case</a:t>
                      </a:r>
                      <a:endParaRPr lang="tr-TR" sz="1500"/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Applications needing precision (e.g., medical imaging)</a:t>
                      </a:r>
                    </a:p>
                  </a:txBody>
                  <a:tcPr marL="78602" marR="78602" marT="39301" marB="39301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Real-time and general-purpose tasks (e.g., autonomous driving)</a:t>
                      </a:r>
                    </a:p>
                  </a:txBody>
                  <a:tcPr marL="78602" marR="78602" marT="39301" marB="39301" anchor="ctr"/>
                </a:tc>
                <a:extLst>
                  <a:ext uri="{0D108BD9-81ED-4DB2-BD59-A6C34878D82A}">
                    <a16:rowId xmlns:a16="http://schemas.microsoft.com/office/drawing/2014/main" val="6217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1285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E7295A"/>
      </a:accent1>
      <a:accent2>
        <a:srgbClr val="D51797"/>
      </a:accent2>
      <a:accent3>
        <a:srgbClr val="D629E7"/>
      </a:accent3>
      <a:accent4>
        <a:srgbClr val="7517D5"/>
      </a:accent4>
      <a:accent5>
        <a:srgbClr val="3729E7"/>
      </a:accent5>
      <a:accent6>
        <a:srgbClr val="1758D5"/>
      </a:accent6>
      <a:hlink>
        <a:srgbClr val="7055C6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388</Words>
  <Application>Microsoft Office PowerPoint</Application>
  <PresentationFormat>Geniş ekran</PresentationFormat>
  <Paragraphs>83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Lane Detection</vt:lpstr>
      <vt:lpstr>Introduction</vt:lpstr>
      <vt:lpstr>Project Topic</vt:lpstr>
      <vt:lpstr>Motivation</vt:lpstr>
      <vt:lpstr>Methodology – Canny Edge Detection</vt:lpstr>
      <vt:lpstr>Methodology – Canny Edge Detection</vt:lpstr>
      <vt:lpstr>Methodology – Non-Canny</vt:lpstr>
      <vt:lpstr>Compression of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YİĞİT</dc:creator>
  <cp:lastModifiedBy>AHMET YİĞİT</cp:lastModifiedBy>
  <cp:revision>4</cp:revision>
  <dcterms:created xsi:type="dcterms:W3CDTF">2024-12-22T12:16:53Z</dcterms:created>
  <dcterms:modified xsi:type="dcterms:W3CDTF">2024-12-22T12:40:36Z</dcterms:modified>
</cp:coreProperties>
</file>